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04" r:id="rId2"/>
    <p:sldId id="297" r:id="rId3"/>
    <p:sldId id="306" r:id="rId4"/>
    <p:sldId id="296" r:id="rId5"/>
    <p:sldId id="309" r:id="rId6"/>
    <p:sldId id="317" r:id="rId7"/>
    <p:sldId id="290" r:id="rId8"/>
    <p:sldId id="275" r:id="rId9"/>
    <p:sldId id="291" r:id="rId10"/>
    <p:sldId id="293" r:id="rId11"/>
    <p:sldId id="322" r:id="rId12"/>
    <p:sldId id="347" r:id="rId13"/>
    <p:sldId id="332" r:id="rId14"/>
    <p:sldId id="277" r:id="rId15"/>
    <p:sldId id="340" r:id="rId16"/>
    <p:sldId id="344" r:id="rId17"/>
    <p:sldId id="363" r:id="rId18"/>
    <p:sldId id="284" r:id="rId19"/>
    <p:sldId id="351" r:id="rId20"/>
    <p:sldId id="286" r:id="rId21"/>
    <p:sldId id="282" r:id="rId22"/>
    <p:sldId id="323" r:id="rId23"/>
    <p:sldId id="300" r:id="rId24"/>
    <p:sldId id="301" r:id="rId25"/>
    <p:sldId id="366" r:id="rId26"/>
    <p:sldId id="324" r:id="rId27"/>
    <p:sldId id="348" r:id="rId28"/>
    <p:sldId id="361" r:id="rId29"/>
    <p:sldId id="328" r:id="rId30"/>
    <p:sldId id="370" r:id="rId31"/>
    <p:sldId id="373" r:id="rId32"/>
    <p:sldId id="376" r:id="rId33"/>
    <p:sldId id="375" r:id="rId34"/>
    <p:sldId id="377" r:id="rId3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4660"/>
  </p:normalViewPr>
  <p:slideViewPr>
    <p:cSldViewPr>
      <p:cViewPr varScale="1">
        <p:scale>
          <a:sx n="68" d="100"/>
          <a:sy n="68" d="100"/>
        </p:scale>
        <p:origin x="155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A0B1C4-A4A7-4785-B304-CB2EDF565683}" type="datetimeFigureOut">
              <a:rPr lang="pt-BR" smtClean="0"/>
              <a:pPr/>
              <a:t>01/04/2022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5DA21D-FAC2-42D2-B1A1-ACD88FD5CB17}" type="slidenum">
              <a:rPr lang="pt-BR" smtClean="0"/>
              <a:pPr/>
              <a:t>‹nº›</a:t>
            </a:fld>
            <a:endParaRPr lang="pt-BR"/>
          </a:p>
        </p:txBody>
      </p:sp>
    </p:spTree>
    <p:extLst>
      <p:ext uri="{BB962C8B-B14F-4D97-AF65-F5344CB8AC3E}">
        <p14:creationId xmlns:p14="http://schemas.microsoft.com/office/powerpoint/2010/main" val="2214777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A5DA21D-FAC2-42D2-B1A1-ACD88FD5CB17}" type="slidenum">
              <a:rPr lang="pt-BR" smtClean="0"/>
              <a:pPr/>
              <a:t>9</a:t>
            </a:fld>
            <a:endParaRPr lang="pt-BR"/>
          </a:p>
        </p:txBody>
      </p:sp>
    </p:spTree>
    <p:extLst>
      <p:ext uri="{BB962C8B-B14F-4D97-AF65-F5344CB8AC3E}">
        <p14:creationId xmlns:p14="http://schemas.microsoft.com/office/powerpoint/2010/main" val="3384410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F44C8B74-2616-496F-970C-005175900015}" type="datetimeFigureOut">
              <a:rPr lang="pt-BR" smtClean="0"/>
              <a:pPr/>
              <a:t>01/04/2022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F21CD68-6B68-4050-8940-D7420F19D19C}"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44C8B74-2616-496F-970C-005175900015}" type="datetimeFigureOut">
              <a:rPr lang="pt-BR" smtClean="0"/>
              <a:pPr/>
              <a:t>01/04/2022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F21CD68-6B68-4050-8940-D7420F19D19C}"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44C8B74-2616-496F-970C-005175900015}" type="datetimeFigureOut">
              <a:rPr lang="pt-BR" smtClean="0"/>
              <a:pPr/>
              <a:t>01/04/2022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F21CD68-6B68-4050-8940-D7420F19D19C}"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44C8B74-2616-496F-970C-005175900015}" type="datetimeFigureOut">
              <a:rPr lang="pt-BR" smtClean="0"/>
              <a:pPr/>
              <a:t>01/04/2022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F21CD68-6B68-4050-8940-D7420F19D19C}"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F44C8B74-2616-496F-970C-005175900015}" type="datetimeFigureOut">
              <a:rPr lang="pt-BR" smtClean="0"/>
              <a:pPr/>
              <a:t>01/04/2022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F21CD68-6B68-4050-8940-D7420F19D19C}"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F44C8B74-2616-496F-970C-005175900015}" type="datetimeFigureOut">
              <a:rPr lang="pt-BR" smtClean="0"/>
              <a:pPr/>
              <a:t>01/04/2022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F21CD68-6B68-4050-8940-D7420F19D19C}"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F44C8B74-2616-496F-970C-005175900015}" type="datetimeFigureOut">
              <a:rPr lang="pt-BR" smtClean="0"/>
              <a:pPr/>
              <a:t>01/04/2022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F21CD68-6B68-4050-8940-D7420F19D19C}"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F44C8B74-2616-496F-970C-005175900015}" type="datetimeFigureOut">
              <a:rPr lang="pt-BR" smtClean="0"/>
              <a:pPr/>
              <a:t>01/04/2022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F21CD68-6B68-4050-8940-D7420F19D19C}"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44C8B74-2616-496F-970C-005175900015}" type="datetimeFigureOut">
              <a:rPr lang="pt-BR" smtClean="0"/>
              <a:pPr/>
              <a:t>01/04/2022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F21CD68-6B68-4050-8940-D7420F19D19C}"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F44C8B74-2616-496F-970C-005175900015}" type="datetimeFigureOut">
              <a:rPr lang="pt-BR" smtClean="0"/>
              <a:pPr/>
              <a:t>01/04/2022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F21CD68-6B68-4050-8940-D7420F19D19C}"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F44C8B74-2616-496F-970C-005175900015}" type="datetimeFigureOut">
              <a:rPr lang="pt-BR" smtClean="0"/>
              <a:pPr/>
              <a:t>01/04/2022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F21CD68-6B68-4050-8940-D7420F19D19C}"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C8B74-2616-496F-970C-005175900015}" type="datetimeFigureOut">
              <a:rPr lang="pt-BR" smtClean="0"/>
              <a:pPr/>
              <a:t>01/04/2022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1CD68-6B68-4050-8940-D7420F19D19C}"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445152-B2B8-4495-B38E-8A89E9F1BC15}"/>
              </a:ext>
            </a:extLst>
          </p:cNvPr>
          <p:cNvSpPr>
            <a:spLocks noGrp="1"/>
          </p:cNvSpPr>
          <p:nvPr>
            <p:ph type="title"/>
          </p:nvPr>
        </p:nvSpPr>
        <p:spPr/>
        <p:txBody>
          <a:bodyPr>
            <a:normAutofit/>
          </a:bodyPr>
          <a:lstStyle/>
          <a:p>
            <a:r>
              <a:rPr lang="pt-BR" sz="3200" b="1" dirty="0">
                <a:solidFill>
                  <a:srgbClr val="FF0000"/>
                </a:solidFill>
              </a:rPr>
              <a:t>CONHECENDO O TERRITÓRIO</a:t>
            </a:r>
            <a:endParaRPr lang="pt-BR" sz="3200" dirty="0">
              <a:solidFill>
                <a:srgbClr val="FF0000"/>
              </a:solidFill>
            </a:endParaRPr>
          </a:p>
        </p:txBody>
      </p:sp>
      <p:sp>
        <p:nvSpPr>
          <p:cNvPr id="3" name="Espaço Reservado para Conteúdo 2">
            <a:extLst>
              <a:ext uri="{FF2B5EF4-FFF2-40B4-BE49-F238E27FC236}">
                <a16:creationId xmlns:a16="http://schemas.microsoft.com/office/drawing/2014/main" id="{C9FA49A6-92BE-43D8-995D-7B437F703ED5}"/>
              </a:ext>
            </a:extLst>
          </p:cNvPr>
          <p:cNvSpPr>
            <a:spLocks noGrp="1"/>
          </p:cNvSpPr>
          <p:nvPr>
            <p:ph idx="1"/>
          </p:nvPr>
        </p:nvSpPr>
        <p:spPr>
          <a:xfrm>
            <a:off x="107504" y="1600200"/>
            <a:ext cx="9001000" cy="4525963"/>
          </a:xfrm>
        </p:spPr>
        <p:txBody>
          <a:bodyPr>
            <a:normAutofit fontScale="92500"/>
          </a:bodyPr>
          <a:lstStyle/>
          <a:p>
            <a:pPr marL="0" indent="0" algn="ctr">
              <a:buNone/>
            </a:pPr>
            <a:r>
              <a:rPr lang="pt-BR" dirty="0"/>
              <a:t>Disciplinas: PROJETO DE EXTENSÃO 1 e 2 (Enf. 1, 2, 3 e 4)</a:t>
            </a:r>
          </a:p>
          <a:p>
            <a:pPr marL="0" indent="0" algn="ctr">
              <a:buNone/>
            </a:pPr>
            <a:r>
              <a:rPr lang="pt-BR" dirty="0"/>
              <a:t>2021/1</a:t>
            </a:r>
          </a:p>
          <a:p>
            <a:pPr marL="0" indent="0" algn="ctr">
              <a:buNone/>
            </a:pPr>
            <a:r>
              <a:rPr lang="pt-BR" dirty="0"/>
              <a:t>2021/2</a:t>
            </a:r>
          </a:p>
          <a:p>
            <a:endParaRPr lang="pt-BR" dirty="0"/>
          </a:p>
          <a:p>
            <a:r>
              <a:rPr lang="pt-BR" dirty="0"/>
              <a:t>Prof.ª Iolanda </a:t>
            </a:r>
            <a:r>
              <a:rPr lang="pt-BR" dirty="0" err="1"/>
              <a:t>Ruthes</a:t>
            </a:r>
            <a:endParaRPr lang="pt-BR" dirty="0"/>
          </a:p>
          <a:p>
            <a:r>
              <a:rPr lang="pt-BR" dirty="0"/>
              <a:t>Prof.ª Isabella Murara Vieira </a:t>
            </a:r>
          </a:p>
          <a:p>
            <a:r>
              <a:rPr lang="pt-BR" dirty="0"/>
              <a:t>Prof.ª Janine Ribeiro </a:t>
            </a:r>
            <a:r>
              <a:rPr lang="pt-BR" dirty="0" err="1"/>
              <a:t>Isphair</a:t>
            </a:r>
            <a:r>
              <a:rPr lang="pt-BR" dirty="0"/>
              <a:t> </a:t>
            </a:r>
            <a:r>
              <a:rPr lang="pt-BR" dirty="0" err="1"/>
              <a:t>Watzko</a:t>
            </a:r>
            <a:endParaRPr lang="pt-BR" dirty="0"/>
          </a:p>
          <a:p>
            <a:r>
              <a:rPr lang="pt-BR" dirty="0"/>
              <a:t>Prof.ª Mariza  </a:t>
            </a:r>
            <a:r>
              <a:rPr lang="pt-BR" dirty="0" err="1"/>
              <a:t>Liller</a:t>
            </a:r>
            <a:r>
              <a:rPr lang="pt-BR" dirty="0"/>
              <a:t> </a:t>
            </a:r>
            <a:r>
              <a:rPr lang="pt-BR" dirty="0" err="1"/>
              <a:t>Knopp</a:t>
            </a:r>
            <a:endParaRPr lang="pt-BR" dirty="0"/>
          </a:p>
          <a:p>
            <a:endParaRPr lang="pt-BR" dirty="0"/>
          </a:p>
          <a:p>
            <a:endParaRPr lang="pt-BR" dirty="0"/>
          </a:p>
        </p:txBody>
      </p:sp>
    </p:spTree>
    <p:extLst>
      <p:ext uri="{BB962C8B-B14F-4D97-AF65-F5344CB8AC3E}">
        <p14:creationId xmlns:p14="http://schemas.microsoft.com/office/powerpoint/2010/main" val="218495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C6B9CD-B612-4D17-89F3-E365C48FAA89}"/>
              </a:ext>
            </a:extLst>
          </p:cNvPr>
          <p:cNvSpPr>
            <a:spLocks noGrp="1"/>
          </p:cNvSpPr>
          <p:nvPr>
            <p:ph type="title"/>
          </p:nvPr>
        </p:nvSpPr>
        <p:spPr>
          <a:xfrm>
            <a:off x="457200" y="274638"/>
            <a:ext cx="8229600" cy="729456"/>
          </a:xfrm>
        </p:spPr>
        <p:txBody>
          <a:bodyPr>
            <a:normAutofit fontScale="90000"/>
          </a:bodyPr>
          <a:lstStyle/>
          <a:p>
            <a:r>
              <a:rPr lang="pt-BR" b="1" dirty="0"/>
              <a:t>RESULTADOS</a:t>
            </a:r>
            <a:endParaRPr lang="pt-BR" dirty="0"/>
          </a:p>
        </p:txBody>
      </p:sp>
      <p:pic>
        <p:nvPicPr>
          <p:cNvPr id="5" name="Espaço Reservado para Conteúdo 4">
            <a:extLst>
              <a:ext uri="{FF2B5EF4-FFF2-40B4-BE49-F238E27FC236}">
                <a16:creationId xmlns:a16="http://schemas.microsoft.com/office/drawing/2014/main" id="{1BA727D4-5BFD-4994-8409-A3EE97B27247}"/>
              </a:ext>
            </a:extLst>
          </p:cNvPr>
          <p:cNvPicPr>
            <a:picLocks noGrp="1" noChangeAspect="1"/>
          </p:cNvPicPr>
          <p:nvPr>
            <p:ph sz="half" idx="1"/>
          </p:nvPr>
        </p:nvPicPr>
        <p:blipFill>
          <a:blip r:embed="rId2"/>
          <a:stretch>
            <a:fillRect/>
          </a:stretch>
        </p:blipFill>
        <p:spPr>
          <a:xfrm>
            <a:off x="547687" y="1600200"/>
            <a:ext cx="3857625" cy="4253706"/>
          </a:xfrm>
          <a:prstGeom prst="rect">
            <a:avLst/>
          </a:prstGeom>
        </p:spPr>
      </p:pic>
      <p:sp>
        <p:nvSpPr>
          <p:cNvPr id="4" name="Espaço Reservado para Conteúdo 3">
            <a:extLst>
              <a:ext uri="{FF2B5EF4-FFF2-40B4-BE49-F238E27FC236}">
                <a16:creationId xmlns:a16="http://schemas.microsoft.com/office/drawing/2014/main" id="{5C6B174D-63BE-4671-BF4B-CD3EE99972DE}"/>
              </a:ext>
            </a:extLst>
          </p:cNvPr>
          <p:cNvSpPr>
            <a:spLocks noGrp="1"/>
          </p:cNvSpPr>
          <p:nvPr>
            <p:ph sz="half" idx="2"/>
          </p:nvPr>
        </p:nvSpPr>
        <p:spPr/>
        <p:txBody>
          <a:bodyPr>
            <a:normAutofit/>
          </a:bodyPr>
          <a:lstStyle/>
          <a:p>
            <a:r>
              <a:rPr lang="pt-BR" sz="3600" dirty="0"/>
              <a:t>Observa-se o predomínio de casas em alvenaria(57,9%)</a:t>
            </a:r>
          </a:p>
        </p:txBody>
      </p:sp>
    </p:spTree>
    <p:extLst>
      <p:ext uri="{BB962C8B-B14F-4D97-AF65-F5344CB8AC3E}">
        <p14:creationId xmlns:p14="http://schemas.microsoft.com/office/powerpoint/2010/main" val="277126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2B70C94-686B-49E7-83EF-E139E4FFF72A}"/>
              </a:ext>
            </a:extLst>
          </p:cNvPr>
          <p:cNvSpPr>
            <a:spLocks noGrp="1"/>
          </p:cNvSpPr>
          <p:nvPr>
            <p:ph type="title"/>
          </p:nvPr>
        </p:nvSpPr>
        <p:spPr/>
        <p:txBody>
          <a:bodyPr/>
          <a:lstStyle/>
          <a:p>
            <a:r>
              <a:rPr lang="pt-BR" b="1" dirty="0"/>
              <a:t>RESULTADOS</a:t>
            </a:r>
            <a:endParaRPr lang="pt-BR" dirty="0"/>
          </a:p>
        </p:txBody>
      </p:sp>
      <p:sp>
        <p:nvSpPr>
          <p:cNvPr id="6" name="Espaço Reservado para Conteúdo 5">
            <a:extLst>
              <a:ext uri="{FF2B5EF4-FFF2-40B4-BE49-F238E27FC236}">
                <a16:creationId xmlns:a16="http://schemas.microsoft.com/office/drawing/2014/main" id="{A41B68F1-8834-4772-89CF-16C3A51F6B70}"/>
              </a:ext>
            </a:extLst>
          </p:cNvPr>
          <p:cNvSpPr>
            <a:spLocks noGrp="1"/>
          </p:cNvSpPr>
          <p:nvPr>
            <p:ph idx="1"/>
          </p:nvPr>
        </p:nvSpPr>
        <p:spPr/>
        <p:txBody>
          <a:bodyPr>
            <a:normAutofit fontScale="70000" lnSpcReduction="20000"/>
          </a:bodyPr>
          <a:lstStyle/>
          <a:p>
            <a:pPr algn="just"/>
            <a:r>
              <a:rPr lang="pt-BR" dirty="0"/>
              <a:t>Acerca das condições de moradia, constatou-se certa homogeneidade, ou seja, as áreas de habitação com piores condições ocupam determinado espaço e as de melhores condições, outro. </a:t>
            </a:r>
          </a:p>
          <a:p>
            <a:pPr algn="just"/>
            <a:r>
              <a:rPr lang="pt-BR" dirty="0"/>
              <a:t>Pode-se observar a presença de ruas com moradias melhores, áreas de exclusão social, áreas de riscos ambientais (alagamentos e enchentes), na mesma área visitada. </a:t>
            </a:r>
          </a:p>
          <a:p>
            <a:pPr algn="just"/>
            <a:r>
              <a:rPr lang="pt-BR" dirty="0"/>
              <a:t>Em relação as características socioeconômicas dos indivíduos e suas famílias, as áreas cadastradas estão marcadas por poucos comércio e serviços e mais residências, nessa área possuem ainda algumas igrejas, uma creche. </a:t>
            </a:r>
          </a:p>
          <a:p>
            <a:pPr algn="just"/>
            <a:r>
              <a:rPr lang="pt-BR" dirty="0"/>
              <a:t>Nas ruas visitadas mais distantes a Unidade de Saúde está aproximadamente a um quilometro de distância.</a:t>
            </a:r>
          </a:p>
        </p:txBody>
      </p:sp>
    </p:spTree>
    <p:extLst>
      <p:ext uri="{BB962C8B-B14F-4D97-AF65-F5344CB8AC3E}">
        <p14:creationId xmlns:p14="http://schemas.microsoft.com/office/powerpoint/2010/main" val="3305415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7E197D3-BCDD-4DDA-BBE5-60DD815A43E6}"/>
              </a:ext>
            </a:extLst>
          </p:cNvPr>
          <p:cNvSpPr>
            <a:spLocks noGrp="1"/>
          </p:cNvSpPr>
          <p:nvPr>
            <p:ph type="title"/>
          </p:nvPr>
        </p:nvSpPr>
        <p:spPr/>
        <p:txBody>
          <a:bodyPr/>
          <a:lstStyle/>
          <a:p>
            <a:r>
              <a:rPr lang="pt-BR" b="1" dirty="0"/>
              <a:t>RESULTADOS- Saneamento básico</a:t>
            </a:r>
            <a:endParaRPr lang="pt-BR" dirty="0"/>
          </a:p>
        </p:txBody>
      </p:sp>
      <p:pic>
        <p:nvPicPr>
          <p:cNvPr id="8" name="Espaço Reservado para Conteúdo 7">
            <a:extLst>
              <a:ext uri="{FF2B5EF4-FFF2-40B4-BE49-F238E27FC236}">
                <a16:creationId xmlns:a16="http://schemas.microsoft.com/office/drawing/2014/main" id="{6D6AC69C-8E23-42E5-ABB8-C819B75948C9}"/>
              </a:ext>
            </a:extLst>
          </p:cNvPr>
          <p:cNvPicPr>
            <a:picLocks noGrp="1" noChangeAspect="1"/>
          </p:cNvPicPr>
          <p:nvPr>
            <p:ph sz="half" idx="1"/>
          </p:nvPr>
        </p:nvPicPr>
        <p:blipFill>
          <a:blip r:embed="rId2"/>
          <a:stretch>
            <a:fillRect/>
          </a:stretch>
        </p:blipFill>
        <p:spPr>
          <a:xfrm>
            <a:off x="827584" y="1417638"/>
            <a:ext cx="2714625" cy="2276475"/>
          </a:xfrm>
          <a:prstGeom prst="rect">
            <a:avLst/>
          </a:prstGeom>
        </p:spPr>
      </p:pic>
      <p:pic>
        <p:nvPicPr>
          <p:cNvPr id="9" name="Imagem 8">
            <a:extLst>
              <a:ext uri="{FF2B5EF4-FFF2-40B4-BE49-F238E27FC236}">
                <a16:creationId xmlns:a16="http://schemas.microsoft.com/office/drawing/2014/main" id="{D0E1DA80-6284-4F03-844E-99C372F429F2}"/>
              </a:ext>
            </a:extLst>
          </p:cNvPr>
          <p:cNvPicPr>
            <a:picLocks noChangeAspect="1"/>
          </p:cNvPicPr>
          <p:nvPr/>
        </p:nvPicPr>
        <p:blipFill>
          <a:blip r:embed="rId3"/>
          <a:stretch>
            <a:fillRect/>
          </a:stretch>
        </p:blipFill>
        <p:spPr>
          <a:xfrm>
            <a:off x="827584" y="3863181"/>
            <a:ext cx="2714625" cy="2219325"/>
          </a:xfrm>
          <a:prstGeom prst="rect">
            <a:avLst/>
          </a:prstGeom>
        </p:spPr>
      </p:pic>
      <p:pic>
        <p:nvPicPr>
          <p:cNvPr id="10" name="Espaço Reservado para Conteúdo 4">
            <a:extLst>
              <a:ext uri="{FF2B5EF4-FFF2-40B4-BE49-F238E27FC236}">
                <a16:creationId xmlns:a16="http://schemas.microsoft.com/office/drawing/2014/main" id="{5F7797E6-E79D-4FB8-B63A-50E9FDEEEC3F}"/>
              </a:ext>
            </a:extLst>
          </p:cNvPr>
          <p:cNvPicPr>
            <a:picLocks noGrp="1" noChangeAspect="1"/>
          </p:cNvPicPr>
          <p:nvPr>
            <p:ph sz="half" idx="2"/>
          </p:nvPr>
        </p:nvPicPr>
        <p:blipFill>
          <a:blip r:embed="rId4"/>
          <a:stretch>
            <a:fillRect/>
          </a:stretch>
        </p:blipFill>
        <p:spPr>
          <a:xfrm>
            <a:off x="4881562" y="1417638"/>
            <a:ext cx="3571875" cy="4664867"/>
          </a:xfrm>
          <a:prstGeom prst="rect">
            <a:avLst/>
          </a:prstGeom>
        </p:spPr>
      </p:pic>
    </p:spTree>
    <p:extLst>
      <p:ext uri="{BB962C8B-B14F-4D97-AF65-F5344CB8AC3E}">
        <p14:creationId xmlns:p14="http://schemas.microsoft.com/office/powerpoint/2010/main" val="519963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009AE58-95A2-4B55-B6B5-11019F8F0218}"/>
              </a:ext>
            </a:extLst>
          </p:cNvPr>
          <p:cNvSpPr>
            <a:spLocks noGrp="1"/>
          </p:cNvSpPr>
          <p:nvPr>
            <p:ph type="title"/>
          </p:nvPr>
        </p:nvSpPr>
        <p:spPr/>
        <p:txBody>
          <a:bodyPr/>
          <a:lstStyle/>
          <a:p>
            <a:r>
              <a:rPr lang="pt-BR" b="1" dirty="0"/>
              <a:t>RESULTADOS- Saneamento básico</a:t>
            </a:r>
            <a:endParaRPr lang="pt-BR" dirty="0"/>
          </a:p>
        </p:txBody>
      </p:sp>
      <p:sp>
        <p:nvSpPr>
          <p:cNvPr id="6" name="Espaço Reservado para Conteúdo 5">
            <a:extLst>
              <a:ext uri="{FF2B5EF4-FFF2-40B4-BE49-F238E27FC236}">
                <a16:creationId xmlns:a16="http://schemas.microsoft.com/office/drawing/2014/main" id="{21E03E4E-0A5B-4742-8B70-A70098C18C77}"/>
              </a:ext>
            </a:extLst>
          </p:cNvPr>
          <p:cNvSpPr>
            <a:spLocks noGrp="1"/>
          </p:cNvSpPr>
          <p:nvPr>
            <p:ph idx="1"/>
          </p:nvPr>
        </p:nvSpPr>
        <p:spPr/>
        <p:txBody>
          <a:bodyPr>
            <a:normAutofit fontScale="92500"/>
          </a:bodyPr>
          <a:lstStyle/>
          <a:p>
            <a:pPr algn="just"/>
            <a:r>
              <a:rPr lang="pt-BR" b="1" dirty="0"/>
              <a:t> </a:t>
            </a:r>
            <a:r>
              <a:rPr lang="pt-BR" dirty="0"/>
              <a:t>Quanto à eliminação de dejetos sólidos e líquidos, ainda que a maioria dos domicílios possua fossa séptica 89 (57%), seguido pela rede coletora 42(27%), o uso da fossa rudimentar 2 (1,3%) e 5 (3,2%) com o banheiro no fundo do quintal faz-se presente na comunidade. </a:t>
            </a:r>
          </a:p>
          <a:p>
            <a:pPr algn="just"/>
            <a:r>
              <a:rPr lang="pt-BR" dirty="0"/>
              <a:t>98,6% dos moradores informaram que tem água encanada da rede e 97,9% disseram que tem o lixo coletado.</a:t>
            </a:r>
          </a:p>
          <a:p>
            <a:pPr algn="just"/>
            <a:endParaRPr lang="pt-BR" dirty="0"/>
          </a:p>
        </p:txBody>
      </p:sp>
    </p:spTree>
    <p:extLst>
      <p:ext uri="{BB962C8B-B14F-4D97-AF65-F5344CB8AC3E}">
        <p14:creationId xmlns:p14="http://schemas.microsoft.com/office/powerpoint/2010/main" val="2819365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E606E9-1784-4A72-9F64-DF8A80DA80B1}"/>
              </a:ext>
            </a:extLst>
          </p:cNvPr>
          <p:cNvSpPr>
            <a:spLocks noGrp="1"/>
          </p:cNvSpPr>
          <p:nvPr>
            <p:ph type="title"/>
          </p:nvPr>
        </p:nvSpPr>
        <p:spPr>
          <a:xfrm>
            <a:off x="457200" y="44624"/>
            <a:ext cx="8229600" cy="792089"/>
          </a:xfrm>
        </p:spPr>
        <p:txBody>
          <a:bodyPr>
            <a:normAutofit/>
          </a:bodyPr>
          <a:lstStyle/>
          <a:p>
            <a:r>
              <a:rPr lang="pt-BR" b="1" dirty="0"/>
              <a:t>RESULTADOS</a:t>
            </a:r>
            <a:endParaRPr lang="pt-BR" dirty="0"/>
          </a:p>
        </p:txBody>
      </p:sp>
      <p:sp>
        <p:nvSpPr>
          <p:cNvPr id="3" name="Espaço Reservado para Conteúdo 2">
            <a:extLst>
              <a:ext uri="{FF2B5EF4-FFF2-40B4-BE49-F238E27FC236}">
                <a16:creationId xmlns:a16="http://schemas.microsoft.com/office/drawing/2014/main" id="{E7CDF598-BDBA-43B3-A328-2E2613D72667}"/>
              </a:ext>
            </a:extLst>
          </p:cNvPr>
          <p:cNvSpPr>
            <a:spLocks noGrp="1"/>
          </p:cNvSpPr>
          <p:nvPr>
            <p:ph sz="half" idx="2"/>
          </p:nvPr>
        </p:nvSpPr>
        <p:spPr>
          <a:xfrm>
            <a:off x="4139952" y="836713"/>
            <a:ext cx="4896544" cy="5289451"/>
          </a:xfrm>
        </p:spPr>
        <p:txBody>
          <a:bodyPr>
            <a:noAutofit/>
          </a:bodyPr>
          <a:lstStyle/>
          <a:p>
            <a:r>
              <a:rPr lang="pt-BR" sz="2400" dirty="0"/>
              <a:t>Constatou-se que 27,7% dos usuários cursaram o ensino médio completo, 27% cursaram o ensino fundamental incompleto, 17 % o ensino fundamental completo, 7,9 o ensino médio incompleto e quase 6 se declararam não alfabetizados. </a:t>
            </a:r>
          </a:p>
          <a:p>
            <a:r>
              <a:rPr lang="pt-BR" sz="2400" dirty="0"/>
              <a:t>Ressalta-se que a comunidade conta com três escolas de ensino fundamental, sendo que duas também tem ensino médio e uma escola técnica com ensino superior no Bairro.</a:t>
            </a:r>
          </a:p>
          <a:p>
            <a:endParaRPr lang="pt-BR" sz="2400" dirty="0">
              <a:solidFill>
                <a:srgbClr val="FF0000"/>
              </a:solidFill>
            </a:endParaRPr>
          </a:p>
        </p:txBody>
      </p:sp>
      <p:pic>
        <p:nvPicPr>
          <p:cNvPr id="7" name="Espaço Reservado para Conteúdo 6">
            <a:extLst>
              <a:ext uri="{FF2B5EF4-FFF2-40B4-BE49-F238E27FC236}">
                <a16:creationId xmlns:a16="http://schemas.microsoft.com/office/drawing/2014/main" id="{0E006360-89AB-4E1A-8698-3DE36350D1AA}"/>
              </a:ext>
            </a:extLst>
          </p:cNvPr>
          <p:cNvPicPr>
            <a:picLocks noGrp="1" noChangeAspect="1"/>
          </p:cNvPicPr>
          <p:nvPr>
            <p:ph sz="half" idx="1"/>
          </p:nvPr>
        </p:nvPicPr>
        <p:blipFill>
          <a:blip r:embed="rId2"/>
          <a:stretch>
            <a:fillRect/>
          </a:stretch>
        </p:blipFill>
        <p:spPr>
          <a:xfrm>
            <a:off x="611560" y="836713"/>
            <a:ext cx="3384376" cy="2304255"/>
          </a:xfrm>
          <a:prstGeom prst="rect">
            <a:avLst/>
          </a:prstGeom>
        </p:spPr>
      </p:pic>
      <p:pic>
        <p:nvPicPr>
          <p:cNvPr id="4" name="Imagem 3">
            <a:extLst>
              <a:ext uri="{FF2B5EF4-FFF2-40B4-BE49-F238E27FC236}">
                <a16:creationId xmlns:a16="http://schemas.microsoft.com/office/drawing/2014/main" id="{4B5A5E01-8C44-4AEF-AB68-D6E4B6F13F14}"/>
              </a:ext>
            </a:extLst>
          </p:cNvPr>
          <p:cNvPicPr>
            <a:picLocks noChangeAspect="1"/>
          </p:cNvPicPr>
          <p:nvPr/>
        </p:nvPicPr>
        <p:blipFill>
          <a:blip r:embed="rId3"/>
          <a:stretch>
            <a:fillRect/>
          </a:stretch>
        </p:blipFill>
        <p:spPr>
          <a:xfrm>
            <a:off x="611560" y="3284983"/>
            <a:ext cx="3384376" cy="2736303"/>
          </a:xfrm>
          <a:prstGeom prst="rect">
            <a:avLst/>
          </a:prstGeom>
        </p:spPr>
      </p:pic>
    </p:spTree>
    <p:extLst>
      <p:ext uri="{BB962C8B-B14F-4D97-AF65-F5344CB8AC3E}">
        <p14:creationId xmlns:p14="http://schemas.microsoft.com/office/powerpoint/2010/main" val="1932640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6B610D0A-ED0D-46F1-9440-B623D2438A8A}"/>
              </a:ext>
            </a:extLst>
          </p:cNvPr>
          <p:cNvSpPr>
            <a:spLocks noGrp="1"/>
          </p:cNvSpPr>
          <p:nvPr>
            <p:ph type="title"/>
          </p:nvPr>
        </p:nvSpPr>
        <p:spPr>
          <a:xfrm>
            <a:off x="457200" y="274638"/>
            <a:ext cx="8229600" cy="778098"/>
          </a:xfrm>
        </p:spPr>
        <p:txBody>
          <a:bodyPr/>
          <a:lstStyle/>
          <a:p>
            <a:r>
              <a:rPr lang="pt-BR" b="1" dirty="0"/>
              <a:t>RESULTADOS</a:t>
            </a:r>
            <a:endParaRPr lang="pt-BR" dirty="0"/>
          </a:p>
        </p:txBody>
      </p:sp>
      <p:sp>
        <p:nvSpPr>
          <p:cNvPr id="7" name="Espaço Reservado para Conteúdo 6">
            <a:extLst>
              <a:ext uri="{FF2B5EF4-FFF2-40B4-BE49-F238E27FC236}">
                <a16:creationId xmlns:a16="http://schemas.microsoft.com/office/drawing/2014/main" id="{422A1169-7BDF-4136-96BE-CCF2A991FC8B}"/>
              </a:ext>
            </a:extLst>
          </p:cNvPr>
          <p:cNvSpPr>
            <a:spLocks noGrp="1"/>
          </p:cNvSpPr>
          <p:nvPr>
            <p:ph sz="half" idx="2"/>
          </p:nvPr>
        </p:nvSpPr>
        <p:spPr>
          <a:xfrm>
            <a:off x="4648200" y="1340768"/>
            <a:ext cx="4316288" cy="4785395"/>
          </a:xfrm>
        </p:spPr>
        <p:txBody>
          <a:bodyPr>
            <a:normAutofit fontScale="92500" lnSpcReduction="10000"/>
          </a:bodyPr>
          <a:lstStyle/>
          <a:p>
            <a:pPr marL="0" indent="0">
              <a:buNone/>
            </a:pPr>
            <a:endParaRPr lang="pt-BR" dirty="0"/>
          </a:p>
          <a:p>
            <a:r>
              <a:rPr lang="pt-BR" sz="3300" dirty="0"/>
              <a:t>Quanto ao mercado de trabalho, o gráfico mostra que 79(28,24%) não trabalham, 56 (20,0%) são aposentados, 48(17,1% são assalariados e 19(6,8%) desempregados.</a:t>
            </a:r>
          </a:p>
          <a:p>
            <a:endParaRPr lang="pt-BR" dirty="0"/>
          </a:p>
        </p:txBody>
      </p:sp>
      <p:pic>
        <p:nvPicPr>
          <p:cNvPr id="8" name="Espaço Reservado para Conteúdo 3">
            <a:extLst>
              <a:ext uri="{FF2B5EF4-FFF2-40B4-BE49-F238E27FC236}">
                <a16:creationId xmlns:a16="http://schemas.microsoft.com/office/drawing/2014/main" id="{70BF65E0-9271-4612-9722-1A8469166A2E}"/>
              </a:ext>
            </a:extLst>
          </p:cNvPr>
          <p:cNvPicPr>
            <a:picLocks noGrp="1" noChangeAspect="1"/>
          </p:cNvPicPr>
          <p:nvPr>
            <p:ph sz="half" idx="1"/>
          </p:nvPr>
        </p:nvPicPr>
        <p:blipFill>
          <a:blip r:embed="rId2"/>
          <a:stretch>
            <a:fillRect/>
          </a:stretch>
        </p:blipFill>
        <p:spPr>
          <a:xfrm>
            <a:off x="434507" y="1412776"/>
            <a:ext cx="4038600" cy="4320480"/>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2951643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FC9ADA-1669-4F6B-93C1-C5FF9906B9BF}"/>
              </a:ext>
            </a:extLst>
          </p:cNvPr>
          <p:cNvSpPr>
            <a:spLocks noGrp="1"/>
          </p:cNvSpPr>
          <p:nvPr>
            <p:ph type="title"/>
          </p:nvPr>
        </p:nvSpPr>
        <p:spPr/>
        <p:txBody>
          <a:bodyPr/>
          <a:lstStyle/>
          <a:p>
            <a:r>
              <a:rPr lang="pt-BR" b="1" dirty="0"/>
              <a:t>RESULTADOS</a:t>
            </a:r>
            <a:endParaRPr lang="pt-BR" dirty="0"/>
          </a:p>
        </p:txBody>
      </p:sp>
      <p:sp>
        <p:nvSpPr>
          <p:cNvPr id="4" name="Espaço Reservado para Conteúdo 3">
            <a:extLst>
              <a:ext uri="{FF2B5EF4-FFF2-40B4-BE49-F238E27FC236}">
                <a16:creationId xmlns:a16="http://schemas.microsoft.com/office/drawing/2014/main" id="{07C8ABF5-6B79-46C0-BEEC-66E3A44B5876}"/>
              </a:ext>
            </a:extLst>
          </p:cNvPr>
          <p:cNvSpPr>
            <a:spLocks noGrp="1"/>
          </p:cNvSpPr>
          <p:nvPr>
            <p:ph sz="half" idx="2"/>
          </p:nvPr>
        </p:nvSpPr>
        <p:spPr/>
        <p:txBody>
          <a:bodyPr>
            <a:normAutofit/>
          </a:bodyPr>
          <a:lstStyle/>
          <a:p>
            <a:r>
              <a:rPr lang="pt-BR" dirty="0"/>
              <a:t>A renda familiar das pessoas entrevistadas está concentrada, em sua maioria, entre 1-2 salários mínimos (30,7%). Percebe-se que  54,7 % não responderam o que revelou uma falha no momento da análise.</a:t>
            </a:r>
          </a:p>
          <a:p>
            <a:endParaRPr lang="pt-BR" dirty="0"/>
          </a:p>
          <a:p>
            <a:endParaRPr lang="pt-BR" dirty="0"/>
          </a:p>
          <a:p>
            <a:endParaRPr lang="pt-BR" dirty="0"/>
          </a:p>
        </p:txBody>
      </p:sp>
      <p:sp>
        <p:nvSpPr>
          <p:cNvPr id="8" name="Espaço Reservado para Conteúdo 7">
            <a:extLst>
              <a:ext uri="{FF2B5EF4-FFF2-40B4-BE49-F238E27FC236}">
                <a16:creationId xmlns:a16="http://schemas.microsoft.com/office/drawing/2014/main" id="{BD28545D-1944-470C-8D49-8AFE78DDD015}"/>
              </a:ext>
            </a:extLst>
          </p:cNvPr>
          <p:cNvSpPr>
            <a:spLocks noGrp="1"/>
          </p:cNvSpPr>
          <p:nvPr>
            <p:ph sz="half" idx="1"/>
          </p:nvPr>
        </p:nvSpPr>
        <p:spPr/>
        <p:txBody>
          <a:bodyPr/>
          <a:lstStyle/>
          <a:p>
            <a:endParaRPr lang="pt-BR"/>
          </a:p>
        </p:txBody>
      </p:sp>
      <p:pic>
        <p:nvPicPr>
          <p:cNvPr id="1028" name="Picture 4">
            <a:extLst>
              <a:ext uri="{FF2B5EF4-FFF2-40B4-BE49-F238E27FC236}">
                <a16:creationId xmlns:a16="http://schemas.microsoft.com/office/drawing/2014/main" id="{BD865B17-6250-496C-9DD9-304A40620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00200"/>
            <a:ext cx="4316288" cy="427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774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D28C345-7F49-4EC1-B511-706A4813BF05}"/>
              </a:ext>
            </a:extLst>
          </p:cNvPr>
          <p:cNvSpPr>
            <a:spLocks noGrp="1"/>
          </p:cNvSpPr>
          <p:nvPr>
            <p:ph type="title"/>
          </p:nvPr>
        </p:nvSpPr>
        <p:spPr/>
        <p:txBody>
          <a:bodyPr/>
          <a:lstStyle/>
          <a:p>
            <a:r>
              <a:rPr lang="pt-BR" b="1" dirty="0"/>
              <a:t>RESULTADOS</a:t>
            </a:r>
            <a:endParaRPr lang="pt-BR" dirty="0"/>
          </a:p>
        </p:txBody>
      </p:sp>
      <p:sp>
        <p:nvSpPr>
          <p:cNvPr id="6" name="Espaço Reservado para Conteúdo 5">
            <a:extLst>
              <a:ext uri="{FF2B5EF4-FFF2-40B4-BE49-F238E27FC236}">
                <a16:creationId xmlns:a16="http://schemas.microsoft.com/office/drawing/2014/main" id="{DEA9F5E6-2B04-491C-8681-615FA5F8282A}"/>
              </a:ext>
            </a:extLst>
          </p:cNvPr>
          <p:cNvSpPr>
            <a:spLocks noGrp="1"/>
          </p:cNvSpPr>
          <p:nvPr>
            <p:ph sz="half" idx="2"/>
          </p:nvPr>
        </p:nvSpPr>
        <p:spPr/>
        <p:txBody>
          <a:bodyPr>
            <a:normAutofit/>
          </a:bodyPr>
          <a:lstStyle/>
          <a:p>
            <a:r>
              <a:rPr lang="pt-BR" dirty="0"/>
              <a:t>75% das residências tinham 1 ou dois cachorros, 15% informaram ter gato, 1,7% pássaro.</a:t>
            </a:r>
          </a:p>
        </p:txBody>
      </p:sp>
      <p:pic>
        <p:nvPicPr>
          <p:cNvPr id="11" name="Espaço Reservado para Conteúdo 10">
            <a:extLst>
              <a:ext uri="{FF2B5EF4-FFF2-40B4-BE49-F238E27FC236}">
                <a16:creationId xmlns:a16="http://schemas.microsoft.com/office/drawing/2014/main" id="{83F83D9F-AA8E-4F9D-8797-5D3EF738AF15}"/>
              </a:ext>
            </a:extLst>
          </p:cNvPr>
          <p:cNvPicPr>
            <a:picLocks noGrp="1" noChangeAspect="1"/>
          </p:cNvPicPr>
          <p:nvPr>
            <p:ph sz="half" idx="1"/>
          </p:nvPr>
        </p:nvPicPr>
        <p:blipFill>
          <a:blip r:embed="rId2"/>
          <a:stretch>
            <a:fillRect/>
          </a:stretch>
        </p:blipFill>
        <p:spPr>
          <a:xfrm>
            <a:off x="539552" y="1844824"/>
            <a:ext cx="3456384" cy="3456384"/>
          </a:xfrm>
          <a:prstGeom prst="rect">
            <a:avLst/>
          </a:prstGeom>
        </p:spPr>
      </p:pic>
    </p:spTree>
    <p:extLst>
      <p:ext uri="{BB962C8B-B14F-4D97-AF65-F5344CB8AC3E}">
        <p14:creationId xmlns:p14="http://schemas.microsoft.com/office/powerpoint/2010/main" val="3326290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63677-AE2B-4467-904A-74EBF9F6474F}"/>
              </a:ext>
            </a:extLst>
          </p:cNvPr>
          <p:cNvSpPr>
            <a:spLocks noGrp="1"/>
          </p:cNvSpPr>
          <p:nvPr>
            <p:ph type="title"/>
          </p:nvPr>
        </p:nvSpPr>
        <p:spPr>
          <a:xfrm>
            <a:off x="457200" y="274638"/>
            <a:ext cx="8229600" cy="338460"/>
          </a:xfrm>
        </p:spPr>
        <p:txBody>
          <a:bodyPr>
            <a:normAutofit fontScale="90000"/>
          </a:bodyPr>
          <a:lstStyle/>
          <a:p>
            <a:r>
              <a:rPr lang="pt-BR" b="1" dirty="0"/>
              <a:t>RESULTADOS</a:t>
            </a:r>
            <a:endParaRPr lang="pt-BR" dirty="0"/>
          </a:p>
        </p:txBody>
      </p:sp>
      <p:sp>
        <p:nvSpPr>
          <p:cNvPr id="6" name="Espaço Reservado para Conteúdo 5">
            <a:extLst>
              <a:ext uri="{FF2B5EF4-FFF2-40B4-BE49-F238E27FC236}">
                <a16:creationId xmlns:a16="http://schemas.microsoft.com/office/drawing/2014/main" id="{09FF9085-4F87-4D73-B6E6-CF1DBA579186}"/>
              </a:ext>
            </a:extLst>
          </p:cNvPr>
          <p:cNvSpPr>
            <a:spLocks noGrp="1"/>
          </p:cNvSpPr>
          <p:nvPr>
            <p:ph sz="half" idx="2"/>
          </p:nvPr>
        </p:nvSpPr>
        <p:spPr>
          <a:xfrm>
            <a:off x="4067944" y="908720"/>
            <a:ext cx="4968552" cy="5217443"/>
          </a:xfrm>
        </p:spPr>
        <p:txBody>
          <a:bodyPr>
            <a:noAutofit/>
          </a:bodyPr>
          <a:lstStyle/>
          <a:p>
            <a:r>
              <a:rPr lang="pt-BR" sz="2000" dirty="0"/>
              <a:t>Dentre as doenças/condições crônicas diagnosticadas por profissional de saúde, referidas pelos entrevistados, a hipertensão arterial foi a mais prevalente,  18,9% (54), seguida pela diabetes 8,9% (27), as  doenças pulmonares crônicas apresentaram índice de 6% (18), Infarto agudo do miocárdio foram referidos por 3,9% (12), 2,9%(8) referiram tratar algum distúrbio mental,  2,3%(7) informaram estarem tratando ou já trataram câncer,  3 (1%) dos pacientes referiram ter tratado tuberculose e nenhuma tratou hanseníase.</a:t>
            </a:r>
          </a:p>
          <a:p>
            <a:endParaRPr lang="pt-BR" sz="1200" dirty="0"/>
          </a:p>
        </p:txBody>
      </p:sp>
      <p:pic>
        <p:nvPicPr>
          <p:cNvPr id="5" name="Espaço Reservado para Conteúdo 4">
            <a:extLst>
              <a:ext uri="{FF2B5EF4-FFF2-40B4-BE49-F238E27FC236}">
                <a16:creationId xmlns:a16="http://schemas.microsoft.com/office/drawing/2014/main" id="{02D88013-4043-44A3-86AF-37FE9230212A}"/>
              </a:ext>
            </a:extLst>
          </p:cNvPr>
          <p:cNvPicPr>
            <a:picLocks noGrp="1" noChangeAspect="1"/>
          </p:cNvPicPr>
          <p:nvPr>
            <p:ph sz="half" idx="1"/>
          </p:nvPr>
        </p:nvPicPr>
        <p:blipFill>
          <a:blip r:embed="rId2"/>
          <a:stretch>
            <a:fillRect/>
          </a:stretch>
        </p:blipFill>
        <p:spPr>
          <a:xfrm>
            <a:off x="891448" y="908720"/>
            <a:ext cx="2619375" cy="2376264"/>
          </a:xfrm>
          <a:prstGeom prst="rect">
            <a:avLst/>
          </a:prstGeom>
        </p:spPr>
      </p:pic>
      <p:pic>
        <p:nvPicPr>
          <p:cNvPr id="8" name="Imagem 7">
            <a:extLst>
              <a:ext uri="{FF2B5EF4-FFF2-40B4-BE49-F238E27FC236}">
                <a16:creationId xmlns:a16="http://schemas.microsoft.com/office/drawing/2014/main" id="{20BCA1FD-B2F0-4241-8683-601C334C5145}"/>
              </a:ext>
            </a:extLst>
          </p:cNvPr>
          <p:cNvPicPr>
            <a:picLocks noChangeAspect="1"/>
          </p:cNvPicPr>
          <p:nvPr/>
        </p:nvPicPr>
        <p:blipFill>
          <a:blip r:embed="rId3"/>
          <a:stretch>
            <a:fillRect/>
          </a:stretch>
        </p:blipFill>
        <p:spPr>
          <a:xfrm>
            <a:off x="895399" y="3429000"/>
            <a:ext cx="2619375" cy="2622798"/>
          </a:xfrm>
          <a:prstGeom prst="rect">
            <a:avLst/>
          </a:prstGeom>
        </p:spPr>
      </p:pic>
    </p:spTree>
    <p:extLst>
      <p:ext uri="{BB962C8B-B14F-4D97-AF65-F5344CB8AC3E}">
        <p14:creationId xmlns:p14="http://schemas.microsoft.com/office/powerpoint/2010/main" val="3460192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D8C37F3-87BA-49DD-98E2-DBF1EA194B2E}"/>
              </a:ext>
            </a:extLst>
          </p:cNvPr>
          <p:cNvSpPr>
            <a:spLocks noGrp="1"/>
          </p:cNvSpPr>
          <p:nvPr>
            <p:ph type="title"/>
          </p:nvPr>
        </p:nvSpPr>
        <p:spPr>
          <a:xfrm>
            <a:off x="457200" y="274638"/>
            <a:ext cx="8229600" cy="562074"/>
          </a:xfrm>
        </p:spPr>
        <p:txBody>
          <a:bodyPr>
            <a:normAutofit fontScale="90000"/>
          </a:bodyPr>
          <a:lstStyle/>
          <a:p>
            <a:r>
              <a:rPr lang="pt-BR" b="1" dirty="0"/>
              <a:t>RESULTADOS</a:t>
            </a:r>
            <a:endParaRPr lang="pt-BR" dirty="0"/>
          </a:p>
        </p:txBody>
      </p:sp>
      <p:pic>
        <p:nvPicPr>
          <p:cNvPr id="10" name="Espaço Reservado para Conteúdo 9">
            <a:extLst>
              <a:ext uri="{FF2B5EF4-FFF2-40B4-BE49-F238E27FC236}">
                <a16:creationId xmlns:a16="http://schemas.microsoft.com/office/drawing/2014/main" id="{3DF2FCC0-62C8-44D8-BC8D-91C7E587DFFE}"/>
              </a:ext>
            </a:extLst>
          </p:cNvPr>
          <p:cNvPicPr>
            <a:picLocks noGrp="1" noChangeAspect="1"/>
          </p:cNvPicPr>
          <p:nvPr>
            <p:ph sz="half" idx="1"/>
          </p:nvPr>
        </p:nvPicPr>
        <p:blipFill>
          <a:blip r:embed="rId2"/>
          <a:stretch>
            <a:fillRect/>
          </a:stretch>
        </p:blipFill>
        <p:spPr>
          <a:xfrm>
            <a:off x="683568" y="908720"/>
            <a:ext cx="3312368" cy="2448272"/>
          </a:xfrm>
          <a:prstGeom prst="rect">
            <a:avLst/>
          </a:prstGeom>
        </p:spPr>
      </p:pic>
      <p:sp>
        <p:nvSpPr>
          <p:cNvPr id="9" name="Espaço Reservado para Conteúdo 8">
            <a:extLst>
              <a:ext uri="{FF2B5EF4-FFF2-40B4-BE49-F238E27FC236}">
                <a16:creationId xmlns:a16="http://schemas.microsoft.com/office/drawing/2014/main" id="{31A64309-F8CD-43A4-AE6C-A63C93F2FAAC}"/>
              </a:ext>
            </a:extLst>
          </p:cNvPr>
          <p:cNvSpPr>
            <a:spLocks noGrp="1"/>
          </p:cNvSpPr>
          <p:nvPr>
            <p:ph sz="half" idx="2"/>
          </p:nvPr>
        </p:nvSpPr>
        <p:spPr>
          <a:xfrm>
            <a:off x="4572000" y="1196752"/>
            <a:ext cx="4320480" cy="4929411"/>
          </a:xfrm>
        </p:spPr>
        <p:txBody>
          <a:bodyPr>
            <a:normAutofit/>
          </a:bodyPr>
          <a:lstStyle/>
          <a:p>
            <a:endParaRPr lang="pt-BR" dirty="0"/>
          </a:p>
        </p:txBody>
      </p:sp>
      <p:pic>
        <p:nvPicPr>
          <p:cNvPr id="11" name="Imagem 10">
            <a:extLst>
              <a:ext uri="{FF2B5EF4-FFF2-40B4-BE49-F238E27FC236}">
                <a16:creationId xmlns:a16="http://schemas.microsoft.com/office/drawing/2014/main" id="{D4F7E33E-2183-4961-87B3-9FB0473AF217}"/>
              </a:ext>
            </a:extLst>
          </p:cNvPr>
          <p:cNvPicPr>
            <a:picLocks noChangeAspect="1"/>
          </p:cNvPicPr>
          <p:nvPr/>
        </p:nvPicPr>
        <p:blipFill>
          <a:blip r:embed="rId3"/>
          <a:stretch>
            <a:fillRect/>
          </a:stretch>
        </p:blipFill>
        <p:spPr>
          <a:xfrm>
            <a:off x="683568" y="3429000"/>
            <a:ext cx="3312368" cy="2592288"/>
          </a:xfrm>
          <a:prstGeom prst="rect">
            <a:avLst/>
          </a:prstGeom>
        </p:spPr>
      </p:pic>
      <p:pic>
        <p:nvPicPr>
          <p:cNvPr id="12" name="Imagem 11">
            <a:extLst>
              <a:ext uri="{FF2B5EF4-FFF2-40B4-BE49-F238E27FC236}">
                <a16:creationId xmlns:a16="http://schemas.microsoft.com/office/drawing/2014/main" id="{B19A26CF-F121-4D99-8C0C-4B488F9C0535}"/>
              </a:ext>
            </a:extLst>
          </p:cNvPr>
          <p:cNvPicPr>
            <a:picLocks noChangeAspect="1"/>
          </p:cNvPicPr>
          <p:nvPr/>
        </p:nvPicPr>
        <p:blipFill>
          <a:blip r:embed="rId4"/>
          <a:stretch>
            <a:fillRect/>
          </a:stretch>
        </p:blipFill>
        <p:spPr>
          <a:xfrm>
            <a:off x="5076056" y="2276873"/>
            <a:ext cx="3589034" cy="2592288"/>
          </a:xfrm>
          <a:prstGeom prst="rect">
            <a:avLst/>
          </a:prstGeom>
        </p:spPr>
      </p:pic>
    </p:spTree>
    <p:extLst>
      <p:ext uri="{BB962C8B-B14F-4D97-AF65-F5344CB8AC3E}">
        <p14:creationId xmlns:p14="http://schemas.microsoft.com/office/powerpoint/2010/main" val="113262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54575A-1AFB-4694-AD3A-70E3DAFAA5CC}"/>
              </a:ext>
            </a:extLst>
          </p:cNvPr>
          <p:cNvSpPr>
            <a:spLocks noGrp="1"/>
          </p:cNvSpPr>
          <p:nvPr>
            <p:ph type="title"/>
          </p:nvPr>
        </p:nvSpPr>
        <p:spPr/>
        <p:txBody>
          <a:bodyPr>
            <a:normAutofit/>
          </a:bodyPr>
          <a:lstStyle/>
          <a:p>
            <a:r>
              <a:rPr lang="pt-BR" sz="3200" b="1" dirty="0"/>
              <a:t>CONHECENDO O TERRITÓRIO</a:t>
            </a:r>
            <a:endParaRPr lang="pt-BR" sz="3200" dirty="0"/>
          </a:p>
        </p:txBody>
      </p:sp>
      <p:sp>
        <p:nvSpPr>
          <p:cNvPr id="3" name="Espaço Reservado para Conteúdo 2">
            <a:extLst>
              <a:ext uri="{FF2B5EF4-FFF2-40B4-BE49-F238E27FC236}">
                <a16:creationId xmlns:a16="http://schemas.microsoft.com/office/drawing/2014/main" id="{32E23D68-CDAA-453E-B1C9-3F38BE0EACE7}"/>
              </a:ext>
            </a:extLst>
          </p:cNvPr>
          <p:cNvSpPr>
            <a:spLocks noGrp="1"/>
          </p:cNvSpPr>
          <p:nvPr>
            <p:ph idx="1"/>
          </p:nvPr>
        </p:nvSpPr>
        <p:spPr/>
        <p:txBody>
          <a:bodyPr>
            <a:normAutofit/>
          </a:bodyPr>
          <a:lstStyle/>
          <a:p>
            <a:endParaRPr lang="pt-BR" dirty="0"/>
          </a:p>
          <a:p>
            <a:pPr marL="0" indent="0" algn="just">
              <a:buNone/>
            </a:pPr>
            <a:r>
              <a:rPr lang="pt-BR" dirty="0"/>
              <a:t>        O Projeto de </a:t>
            </a:r>
            <a:r>
              <a:rPr lang="pt-BR" b="1" dirty="0"/>
              <a:t>Extensão Integrado 1 e 2 </a:t>
            </a:r>
            <a:r>
              <a:rPr lang="pt-BR" dirty="0"/>
              <a:t>teve o objetivo de identificar as condições de vida, as necessidades de saúde, os riscos coletivos e as potencialidades dos moradores em uma área específica do Bairro Campo da Água Verde do município de Canoinhas-SC. </a:t>
            </a:r>
          </a:p>
        </p:txBody>
      </p:sp>
    </p:spTree>
    <p:extLst>
      <p:ext uri="{BB962C8B-B14F-4D97-AF65-F5344CB8AC3E}">
        <p14:creationId xmlns:p14="http://schemas.microsoft.com/office/powerpoint/2010/main" val="379510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A78AE08B-ED37-45A5-A6EB-AC02C0FCB53D}"/>
              </a:ext>
            </a:extLst>
          </p:cNvPr>
          <p:cNvSpPr>
            <a:spLocks noGrp="1"/>
          </p:cNvSpPr>
          <p:nvPr>
            <p:ph type="title"/>
          </p:nvPr>
        </p:nvSpPr>
        <p:spPr/>
        <p:txBody>
          <a:bodyPr/>
          <a:lstStyle/>
          <a:p>
            <a:r>
              <a:rPr lang="pt-BR" b="1" dirty="0"/>
              <a:t>RESULTADOS</a:t>
            </a:r>
            <a:endParaRPr lang="pt-BR" dirty="0"/>
          </a:p>
        </p:txBody>
      </p:sp>
      <p:sp>
        <p:nvSpPr>
          <p:cNvPr id="9" name="Espaço Reservado para Conteúdo 8">
            <a:extLst>
              <a:ext uri="{FF2B5EF4-FFF2-40B4-BE49-F238E27FC236}">
                <a16:creationId xmlns:a16="http://schemas.microsoft.com/office/drawing/2014/main" id="{5F80A0BC-5AB8-4F69-801B-EB3DC5CF065A}"/>
              </a:ext>
            </a:extLst>
          </p:cNvPr>
          <p:cNvSpPr>
            <a:spLocks noGrp="1"/>
          </p:cNvSpPr>
          <p:nvPr>
            <p:ph idx="1"/>
          </p:nvPr>
        </p:nvSpPr>
        <p:spPr>
          <a:xfrm>
            <a:off x="179512" y="1124744"/>
            <a:ext cx="8507288" cy="5001419"/>
          </a:xfrm>
        </p:spPr>
        <p:txBody>
          <a:bodyPr>
            <a:normAutofit fontScale="92500" lnSpcReduction="10000"/>
          </a:bodyPr>
          <a:lstStyle/>
          <a:p>
            <a:endParaRPr lang="pt-BR" dirty="0"/>
          </a:p>
          <a:p>
            <a:r>
              <a:rPr lang="pt-BR" dirty="0"/>
              <a:t>Das complicações crônicas questionadas na presente amostra, apesar de a grande maioria não ter apresentado nenhuma, a mais frequente foi o AVC 14(3,9%), seguido do IAM 12(2,4%) e  asma 2 (0,53%). </a:t>
            </a:r>
          </a:p>
          <a:p>
            <a:r>
              <a:rPr lang="pt-BR" dirty="0"/>
              <a:t>Em relação as internações 6(2% ) informaram que estiveram internados, foi levantado que nessa área visitada existem 7(2,4%) acamados e 54(18,2%) afirmaram que usam algum tipo de plantas medicinais</a:t>
            </a:r>
          </a:p>
          <a:p>
            <a:endParaRPr lang="pt-BR" dirty="0"/>
          </a:p>
          <a:p>
            <a:endParaRPr lang="pt-BR" dirty="0"/>
          </a:p>
        </p:txBody>
      </p:sp>
    </p:spTree>
    <p:extLst>
      <p:ext uri="{BB962C8B-B14F-4D97-AF65-F5344CB8AC3E}">
        <p14:creationId xmlns:p14="http://schemas.microsoft.com/office/powerpoint/2010/main" val="3686791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D0EF6F1-D887-46D0-B137-3814AA403ACE}"/>
              </a:ext>
            </a:extLst>
          </p:cNvPr>
          <p:cNvSpPr>
            <a:spLocks noGrp="1"/>
          </p:cNvSpPr>
          <p:nvPr>
            <p:ph type="title"/>
          </p:nvPr>
        </p:nvSpPr>
        <p:spPr/>
        <p:txBody>
          <a:bodyPr/>
          <a:lstStyle/>
          <a:p>
            <a:r>
              <a:rPr lang="pt-BR" b="1" dirty="0"/>
              <a:t>RESULTADOS</a:t>
            </a:r>
            <a:endParaRPr lang="pt-BR" dirty="0"/>
          </a:p>
        </p:txBody>
      </p:sp>
      <p:sp>
        <p:nvSpPr>
          <p:cNvPr id="8" name="Espaço Reservado para Conteúdo 7">
            <a:extLst>
              <a:ext uri="{FF2B5EF4-FFF2-40B4-BE49-F238E27FC236}">
                <a16:creationId xmlns:a16="http://schemas.microsoft.com/office/drawing/2014/main" id="{0D71D80F-BF77-4084-BD7A-F2DD32997BA2}"/>
              </a:ext>
            </a:extLst>
          </p:cNvPr>
          <p:cNvSpPr>
            <a:spLocks noGrp="1"/>
          </p:cNvSpPr>
          <p:nvPr>
            <p:ph sz="quarter" idx="4"/>
          </p:nvPr>
        </p:nvSpPr>
        <p:spPr/>
        <p:txBody>
          <a:bodyPr>
            <a:normAutofit/>
          </a:bodyPr>
          <a:lstStyle/>
          <a:p>
            <a:r>
              <a:rPr lang="pt-BR" sz="2800" dirty="0"/>
              <a:t>Em relação ao peso a grande maioria dos entrevistados referiu estar com peso adequado, 87,9% e acima do peso 10,6% e 1,5% disseram estar abaixo do peso.</a:t>
            </a:r>
          </a:p>
          <a:p>
            <a:endParaRPr lang="pt-BR" dirty="0"/>
          </a:p>
        </p:txBody>
      </p:sp>
      <p:pic>
        <p:nvPicPr>
          <p:cNvPr id="9" name="Espaço Reservado para Conteúdo 8">
            <a:extLst>
              <a:ext uri="{FF2B5EF4-FFF2-40B4-BE49-F238E27FC236}">
                <a16:creationId xmlns:a16="http://schemas.microsoft.com/office/drawing/2014/main" id="{52A195E9-1734-4B8A-826E-F535ED169CCB}"/>
              </a:ext>
            </a:extLst>
          </p:cNvPr>
          <p:cNvPicPr>
            <a:picLocks noGrp="1" noChangeAspect="1"/>
          </p:cNvPicPr>
          <p:nvPr>
            <p:ph sz="half" idx="2"/>
          </p:nvPr>
        </p:nvPicPr>
        <p:blipFill>
          <a:blip r:embed="rId2"/>
          <a:stretch>
            <a:fillRect/>
          </a:stretch>
        </p:blipFill>
        <p:spPr>
          <a:xfrm>
            <a:off x="457200" y="2292350"/>
            <a:ext cx="3898776" cy="3512913"/>
          </a:xfrm>
          <a:prstGeom prst="rect">
            <a:avLst/>
          </a:prstGeom>
        </p:spPr>
      </p:pic>
    </p:spTree>
    <p:extLst>
      <p:ext uri="{BB962C8B-B14F-4D97-AF65-F5344CB8AC3E}">
        <p14:creationId xmlns:p14="http://schemas.microsoft.com/office/powerpoint/2010/main" val="3280379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1295F-4624-44F3-A64B-401D0CD3E39D}"/>
              </a:ext>
            </a:extLst>
          </p:cNvPr>
          <p:cNvSpPr>
            <a:spLocks noGrp="1"/>
          </p:cNvSpPr>
          <p:nvPr>
            <p:ph type="title"/>
          </p:nvPr>
        </p:nvSpPr>
        <p:spPr/>
        <p:txBody>
          <a:bodyPr/>
          <a:lstStyle/>
          <a:p>
            <a:r>
              <a:rPr lang="pt-BR" b="1" dirty="0"/>
              <a:t>RESULTADOS</a:t>
            </a:r>
            <a:endParaRPr lang="pt-BR" dirty="0"/>
          </a:p>
        </p:txBody>
      </p:sp>
      <p:sp>
        <p:nvSpPr>
          <p:cNvPr id="3" name="Espaço Reservado para Conteúdo 2">
            <a:extLst>
              <a:ext uri="{FF2B5EF4-FFF2-40B4-BE49-F238E27FC236}">
                <a16:creationId xmlns:a16="http://schemas.microsoft.com/office/drawing/2014/main" id="{A815751D-944B-43D3-81C1-826665D8D763}"/>
              </a:ext>
            </a:extLst>
          </p:cNvPr>
          <p:cNvSpPr>
            <a:spLocks noGrp="1"/>
          </p:cNvSpPr>
          <p:nvPr>
            <p:ph idx="1"/>
          </p:nvPr>
        </p:nvSpPr>
        <p:spPr/>
        <p:txBody>
          <a:bodyPr>
            <a:normAutofit/>
          </a:bodyPr>
          <a:lstStyle/>
          <a:p>
            <a:r>
              <a:rPr lang="pt-BR" dirty="0"/>
              <a:t>Sobre a participação de grupos comunitários, verificou-se que somente 15(6%) responderam que participam.</a:t>
            </a:r>
          </a:p>
        </p:txBody>
      </p:sp>
    </p:spTree>
    <p:extLst>
      <p:ext uri="{BB962C8B-B14F-4D97-AF65-F5344CB8AC3E}">
        <p14:creationId xmlns:p14="http://schemas.microsoft.com/office/powerpoint/2010/main" val="832176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6A6EC04-ECE2-4C30-B880-F0AF3F41846B}"/>
              </a:ext>
            </a:extLst>
          </p:cNvPr>
          <p:cNvSpPr>
            <a:spLocks noGrp="1"/>
          </p:cNvSpPr>
          <p:nvPr>
            <p:ph type="title"/>
          </p:nvPr>
        </p:nvSpPr>
        <p:spPr/>
        <p:txBody>
          <a:bodyPr/>
          <a:lstStyle/>
          <a:p>
            <a:r>
              <a:rPr lang="pt-BR" dirty="0"/>
              <a:t>RESULTADOS/DISCUSSÕES</a:t>
            </a:r>
          </a:p>
        </p:txBody>
      </p:sp>
      <p:sp>
        <p:nvSpPr>
          <p:cNvPr id="6" name="Espaço Reservado para Conteúdo 5">
            <a:extLst>
              <a:ext uri="{FF2B5EF4-FFF2-40B4-BE49-F238E27FC236}">
                <a16:creationId xmlns:a16="http://schemas.microsoft.com/office/drawing/2014/main" id="{3DE60798-824D-4710-84CC-E77B9E6A7A07}"/>
              </a:ext>
            </a:extLst>
          </p:cNvPr>
          <p:cNvSpPr>
            <a:spLocks noGrp="1"/>
          </p:cNvSpPr>
          <p:nvPr>
            <p:ph idx="1"/>
          </p:nvPr>
        </p:nvSpPr>
        <p:spPr/>
        <p:txBody>
          <a:bodyPr>
            <a:normAutofit/>
          </a:bodyPr>
          <a:lstStyle/>
          <a:p>
            <a:pPr marL="0" indent="0">
              <a:buNone/>
            </a:pPr>
            <a:r>
              <a:rPr lang="pt-BR" dirty="0"/>
              <a:t> </a:t>
            </a:r>
          </a:p>
          <a:p>
            <a:pPr marL="0" indent="0">
              <a:buNone/>
            </a:pPr>
            <a:r>
              <a:rPr lang="pt-BR" dirty="0"/>
              <a:t>	Foi observado pelos alunos grande número de pessoas idosas, morando sozinhas. </a:t>
            </a:r>
          </a:p>
          <a:p>
            <a:pPr marL="0" indent="0">
              <a:buNone/>
            </a:pPr>
            <a:r>
              <a:rPr lang="pt-BR" dirty="0"/>
              <a:t>	Também se constatou que a população está sentindo falta de contato com a Unidade Básica de Saúde do bairro como das visitas recebidas pelos Agentes Comunitários de Saúde (ACS). </a:t>
            </a:r>
          </a:p>
        </p:txBody>
      </p:sp>
    </p:spTree>
    <p:extLst>
      <p:ext uri="{BB962C8B-B14F-4D97-AF65-F5344CB8AC3E}">
        <p14:creationId xmlns:p14="http://schemas.microsoft.com/office/powerpoint/2010/main" val="4111468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2392F3D-419E-4D84-876E-E235B39E9D31}"/>
              </a:ext>
            </a:extLst>
          </p:cNvPr>
          <p:cNvSpPr>
            <a:spLocks noGrp="1"/>
          </p:cNvSpPr>
          <p:nvPr>
            <p:ph type="title"/>
          </p:nvPr>
        </p:nvSpPr>
        <p:spPr/>
        <p:txBody>
          <a:bodyPr/>
          <a:lstStyle/>
          <a:p>
            <a:r>
              <a:rPr lang="pt-BR" dirty="0"/>
              <a:t>RESULTADOS/DISCUSSÕES</a:t>
            </a:r>
          </a:p>
        </p:txBody>
      </p:sp>
      <p:sp>
        <p:nvSpPr>
          <p:cNvPr id="3" name="Espaço Reservado para Conteúdo 2">
            <a:extLst>
              <a:ext uri="{FF2B5EF4-FFF2-40B4-BE49-F238E27FC236}">
                <a16:creationId xmlns:a16="http://schemas.microsoft.com/office/drawing/2014/main" id="{90B89D1B-87A8-4EA0-AF57-7F933CE9859A}"/>
              </a:ext>
            </a:extLst>
          </p:cNvPr>
          <p:cNvSpPr>
            <a:spLocks noGrp="1"/>
          </p:cNvSpPr>
          <p:nvPr>
            <p:ph idx="1"/>
          </p:nvPr>
        </p:nvSpPr>
        <p:spPr>
          <a:xfrm>
            <a:off x="107504" y="1196752"/>
            <a:ext cx="8579296" cy="4929411"/>
          </a:xfrm>
        </p:spPr>
        <p:txBody>
          <a:bodyPr>
            <a:normAutofit fontScale="85000" lnSpcReduction="20000"/>
          </a:bodyPr>
          <a:lstStyle/>
          <a:p>
            <a:endParaRPr lang="pt-BR" dirty="0"/>
          </a:p>
          <a:p>
            <a:pPr marL="0" indent="0" algn="just">
              <a:buNone/>
            </a:pPr>
            <a:r>
              <a:rPr lang="pt-BR" dirty="0"/>
              <a:t>	Sobre a situação geral das residências e dos moradores, constatou-se que na maioria são casas e terrenos bem higienizados, que é uma população humilde, de baixa renda e carente de atenção. 	</a:t>
            </a:r>
          </a:p>
          <a:p>
            <a:pPr marL="0" indent="0" algn="just">
              <a:buNone/>
            </a:pPr>
            <a:r>
              <a:rPr lang="pt-BR" dirty="0"/>
              <a:t>	Muitas mulheres relataram estar com o exame do preventivo do câncer em atraso. </a:t>
            </a:r>
          </a:p>
          <a:p>
            <a:pPr marL="0" indent="0" algn="just">
              <a:buNone/>
            </a:pPr>
            <a:r>
              <a:rPr lang="pt-BR" dirty="0"/>
              <a:t>	Também foram encontradas situações de analfabetismo, tabagismo, alcoolismo, deficiência auditiva, deficiência visual, deficiência física e pacientes acamados.</a:t>
            </a:r>
          </a:p>
          <a:p>
            <a:pPr marL="0" indent="0" algn="just">
              <a:buNone/>
            </a:pPr>
            <a:r>
              <a:rPr lang="pt-BR" dirty="0"/>
              <a:t>	Foram identificadas fichas sub preenchidas ou não estavam preenchidos corretamente em alguns formulários o que revelou uma falha no momento da análise.</a:t>
            </a:r>
          </a:p>
          <a:p>
            <a:pPr marL="0" indent="0" algn="just">
              <a:buNone/>
            </a:pPr>
            <a:endParaRPr lang="pt-BR" dirty="0"/>
          </a:p>
        </p:txBody>
      </p:sp>
    </p:spTree>
    <p:extLst>
      <p:ext uri="{BB962C8B-B14F-4D97-AF65-F5344CB8AC3E}">
        <p14:creationId xmlns:p14="http://schemas.microsoft.com/office/powerpoint/2010/main" val="956279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481BF56-E71E-4CB8-A718-25320A10BC85}"/>
              </a:ext>
            </a:extLst>
          </p:cNvPr>
          <p:cNvSpPr>
            <a:spLocks noGrp="1"/>
          </p:cNvSpPr>
          <p:nvPr>
            <p:ph type="title"/>
          </p:nvPr>
        </p:nvSpPr>
        <p:spPr>
          <a:xfrm>
            <a:off x="0" y="274638"/>
            <a:ext cx="9144000" cy="1143000"/>
          </a:xfrm>
        </p:spPr>
        <p:txBody>
          <a:bodyPr>
            <a:normAutofit/>
          </a:bodyPr>
          <a:lstStyle/>
          <a:p>
            <a:r>
              <a:rPr lang="pt-BR" sz="1800" b="1" dirty="0">
                <a:latin typeface="Times New Roman" panose="02020603050405020304" pitchFamily="18" charset="0"/>
                <a:cs typeface="Times New Roman" panose="02020603050405020304" pitchFamily="18" charset="0"/>
              </a:rPr>
              <a:t>Quadro 1- Condições de vida e riscos coletivos dos moradores entrevistados</a:t>
            </a:r>
          </a:p>
        </p:txBody>
      </p:sp>
      <p:graphicFrame>
        <p:nvGraphicFramePr>
          <p:cNvPr id="6" name="Espaço Reservado para Conteúdo 5">
            <a:extLst>
              <a:ext uri="{FF2B5EF4-FFF2-40B4-BE49-F238E27FC236}">
                <a16:creationId xmlns:a16="http://schemas.microsoft.com/office/drawing/2014/main" id="{757964E0-9C6F-47C0-A3AB-8CE5A94A5140}"/>
              </a:ext>
            </a:extLst>
          </p:cNvPr>
          <p:cNvGraphicFramePr>
            <a:graphicFrameLocks noGrp="1"/>
          </p:cNvGraphicFramePr>
          <p:nvPr>
            <p:ph idx="1"/>
            <p:extLst>
              <p:ext uri="{D42A27DB-BD31-4B8C-83A1-F6EECF244321}">
                <p14:modId xmlns:p14="http://schemas.microsoft.com/office/powerpoint/2010/main" val="287005144"/>
              </p:ext>
            </p:extLst>
          </p:nvPr>
        </p:nvGraphicFramePr>
        <p:xfrm>
          <a:off x="179512" y="1484784"/>
          <a:ext cx="8784976" cy="4358994"/>
        </p:xfrm>
        <a:graphic>
          <a:graphicData uri="http://schemas.openxmlformats.org/drawingml/2006/table">
            <a:tbl>
              <a:tblPr firstRow="1" firstCol="1" bandRow="1">
                <a:tableStyleId>{5C22544A-7EE6-4342-B048-85BDC9FD1C3A}</a:tableStyleId>
              </a:tblPr>
              <a:tblGrid>
                <a:gridCol w="6005928">
                  <a:extLst>
                    <a:ext uri="{9D8B030D-6E8A-4147-A177-3AD203B41FA5}">
                      <a16:colId xmlns:a16="http://schemas.microsoft.com/office/drawing/2014/main" val="2818818386"/>
                    </a:ext>
                  </a:extLst>
                </a:gridCol>
                <a:gridCol w="1319712">
                  <a:extLst>
                    <a:ext uri="{9D8B030D-6E8A-4147-A177-3AD203B41FA5}">
                      <a16:colId xmlns:a16="http://schemas.microsoft.com/office/drawing/2014/main" val="308818573"/>
                    </a:ext>
                  </a:extLst>
                </a:gridCol>
                <a:gridCol w="1459336">
                  <a:extLst>
                    <a:ext uri="{9D8B030D-6E8A-4147-A177-3AD203B41FA5}">
                      <a16:colId xmlns:a16="http://schemas.microsoft.com/office/drawing/2014/main" val="281938570"/>
                    </a:ext>
                  </a:extLst>
                </a:gridCol>
              </a:tblGrid>
              <a:tr h="348962">
                <a:tc>
                  <a:txBody>
                    <a:bodyPr/>
                    <a:lstStyle/>
                    <a:p>
                      <a:pPr algn="ctr">
                        <a:lnSpc>
                          <a:spcPct val="107000"/>
                        </a:lnSpc>
                        <a:spcAft>
                          <a:spcPts val="0"/>
                        </a:spcAft>
                      </a:pPr>
                      <a:r>
                        <a:rPr lang="pt-BR" sz="1100">
                          <a:effectLst/>
                        </a:rPr>
                        <a:t>Risco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Número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Percentual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6801506"/>
                  </a:ext>
                </a:extLst>
              </a:tr>
              <a:tr h="348962">
                <a:tc>
                  <a:txBody>
                    <a:bodyPr/>
                    <a:lstStyle/>
                    <a:p>
                      <a:pPr>
                        <a:lnSpc>
                          <a:spcPct val="107000"/>
                        </a:lnSpc>
                        <a:spcAft>
                          <a:spcPts val="0"/>
                        </a:spcAft>
                      </a:pPr>
                      <a:r>
                        <a:rPr lang="pt-BR" sz="1100">
                          <a:effectLst/>
                        </a:rPr>
                        <a:t>Hipertensão Arterial sistêmica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54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18,9%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4409489"/>
                  </a:ext>
                </a:extLst>
              </a:tr>
              <a:tr h="348962">
                <a:tc>
                  <a:txBody>
                    <a:bodyPr/>
                    <a:lstStyle/>
                    <a:p>
                      <a:pPr>
                        <a:lnSpc>
                          <a:spcPct val="107000"/>
                        </a:lnSpc>
                        <a:spcAft>
                          <a:spcPts val="0"/>
                        </a:spcAft>
                      </a:pPr>
                      <a:r>
                        <a:rPr lang="pt-BR" sz="1100">
                          <a:effectLst/>
                        </a:rPr>
                        <a:t>Diabetes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27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8,9%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4687596"/>
                  </a:ext>
                </a:extLst>
              </a:tr>
              <a:tr h="348962">
                <a:tc>
                  <a:txBody>
                    <a:bodyPr/>
                    <a:lstStyle/>
                    <a:p>
                      <a:pPr>
                        <a:lnSpc>
                          <a:spcPct val="107000"/>
                        </a:lnSpc>
                        <a:spcAft>
                          <a:spcPts val="0"/>
                        </a:spcAft>
                      </a:pPr>
                      <a:r>
                        <a:rPr lang="pt-BR" sz="1100">
                          <a:effectLst/>
                        </a:rPr>
                        <a:t>Desemprego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19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6,8%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7762619"/>
                  </a:ext>
                </a:extLst>
              </a:tr>
              <a:tr h="348962">
                <a:tc>
                  <a:txBody>
                    <a:bodyPr/>
                    <a:lstStyle/>
                    <a:p>
                      <a:pPr>
                        <a:lnSpc>
                          <a:spcPct val="107000"/>
                        </a:lnSpc>
                        <a:spcAft>
                          <a:spcPts val="0"/>
                        </a:spcAft>
                      </a:pPr>
                      <a:r>
                        <a:rPr lang="pt-BR" sz="1100" dirty="0">
                          <a:effectLst/>
                        </a:rPr>
                        <a:t>Renda familiar - 1 e 2 salários mínimos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15-4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30,7%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1612199"/>
                  </a:ext>
                </a:extLst>
              </a:tr>
              <a:tr h="348962">
                <a:tc>
                  <a:txBody>
                    <a:bodyPr/>
                    <a:lstStyle/>
                    <a:p>
                      <a:pPr>
                        <a:lnSpc>
                          <a:spcPct val="107000"/>
                        </a:lnSpc>
                        <a:spcAft>
                          <a:spcPts val="0"/>
                        </a:spcAft>
                      </a:pPr>
                      <a:r>
                        <a:rPr lang="pt-BR" sz="1100" dirty="0">
                          <a:effectLst/>
                        </a:rPr>
                        <a:t>Escolaridade-Ensino fundamental incompleto e completo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72-52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46.7%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5321971"/>
                  </a:ext>
                </a:extLst>
              </a:tr>
              <a:tr h="348962">
                <a:tc>
                  <a:txBody>
                    <a:bodyPr/>
                    <a:lstStyle/>
                    <a:p>
                      <a:pPr>
                        <a:lnSpc>
                          <a:spcPct val="107000"/>
                        </a:lnSpc>
                        <a:spcAft>
                          <a:spcPts val="0"/>
                        </a:spcAft>
                      </a:pPr>
                      <a:r>
                        <a:rPr lang="pt-BR" sz="1100">
                          <a:effectLst/>
                        </a:rPr>
                        <a:t>Idosos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56</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0528037"/>
                  </a:ext>
                </a:extLst>
              </a:tr>
              <a:tr h="348962">
                <a:tc>
                  <a:txBody>
                    <a:bodyPr/>
                    <a:lstStyle/>
                    <a:p>
                      <a:pPr>
                        <a:lnSpc>
                          <a:spcPct val="107000"/>
                        </a:lnSpc>
                        <a:spcAft>
                          <a:spcPts val="0"/>
                        </a:spcAft>
                      </a:pPr>
                      <a:r>
                        <a:rPr lang="pt-BR" sz="1100">
                          <a:effectLst/>
                        </a:rPr>
                        <a:t>Acamados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2,4%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1178356"/>
                  </a:ext>
                </a:extLst>
              </a:tr>
              <a:tr h="348962">
                <a:tc>
                  <a:txBody>
                    <a:bodyPr/>
                    <a:lstStyle/>
                    <a:p>
                      <a:pPr>
                        <a:lnSpc>
                          <a:spcPct val="107000"/>
                        </a:lnSpc>
                        <a:spcAft>
                          <a:spcPts val="0"/>
                        </a:spcAft>
                      </a:pPr>
                      <a:r>
                        <a:rPr lang="pt-BR" sz="1100">
                          <a:effectLst/>
                        </a:rPr>
                        <a:t>Animais em casa - cão e gato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88-18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90,4%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0027600"/>
                  </a:ext>
                </a:extLst>
              </a:tr>
              <a:tr h="348962">
                <a:tc>
                  <a:txBody>
                    <a:bodyPr/>
                    <a:lstStyle/>
                    <a:p>
                      <a:pPr>
                        <a:lnSpc>
                          <a:spcPct val="107000"/>
                        </a:lnSpc>
                        <a:spcAft>
                          <a:spcPts val="0"/>
                        </a:spcAft>
                      </a:pPr>
                      <a:r>
                        <a:rPr lang="pt-BR" sz="1100">
                          <a:effectLst/>
                        </a:rPr>
                        <a:t>Crianças cuidadas por menores/sozinha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1-1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2,8%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6039158"/>
                  </a:ext>
                </a:extLst>
              </a:tr>
              <a:tr h="348962">
                <a:tc>
                  <a:txBody>
                    <a:bodyPr/>
                    <a:lstStyle/>
                    <a:p>
                      <a:pPr>
                        <a:lnSpc>
                          <a:spcPct val="107000"/>
                        </a:lnSpc>
                        <a:spcAft>
                          <a:spcPts val="0"/>
                        </a:spcAft>
                      </a:pPr>
                      <a:r>
                        <a:rPr lang="pt-BR" sz="1100">
                          <a:effectLst/>
                        </a:rPr>
                        <a:t>Tabagismo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54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17,5%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9954411"/>
                  </a:ext>
                </a:extLst>
              </a:tr>
              <a:tr h="348962">
                <a:tc>
                  <a:txBody>
                    <a:bodyPr/>
                    <a:lstStyle/>
                    <a:p>
                      <a:pPr>
                        <a:lnSpc>
                          <a:spcPct val="107000"/>
                        </a:lnSpc>
                        <a:spcAft>
                          <a:spcPts val="0"/>
                        </a:spcAft>
                      </a:pPr>
                      <a:r>
                        <a:rPr lang="pt-BR" sz="1100">
                          <a:effectLst/>
                        </a:rPr>
                        <a:t>Alcoolismo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53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17,2%</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3165988"/>
                  </a:ext>
                </a:extLst>
              </a:tr>
              <a:tr h="132936">
                <a:tc>
                  <a:txBody>
                    <a:bodyPr/>
                    <a:lstStyle/>
                    <a:p>
                      <a:pPr>
                        <a:lnSpc>
                          <a:spcPct val="107000"/>
                        </a:lnSpc>
                        <a:spcAft>
                          <a:spcPts val="0"/>
                        </a:spcAft>
                      </a:pPr>
                      <a:r>
                        <a:rPr lang="pt-BR" sz="1100" dirty="0">
                          <a:effectLst/>
                        </a:rPr>
                        <a:t>Drogadição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a:effectLst/>
                        </a:rPr>
                        <a:t>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9885818"/>
                  </a:ext>
                </a:extLst>
              </a:tr>
            </a:tbl>
          </a:graphicData>
        </a:graphic>
      </p:graphicFrame>
      <p:sp>
        <p:nvSpPr>
          <p:cNvPr id="7" name="Retângulo 6">
            <a:extLst>
              <a:ext uri="{FF2B5EF4-FFF2-40B4-BE49-F238E27FC236}">
                <a16:creationId xmlns:a16="http://schemas.microsoft.com/office/drawing/2014/main" id="{26ED0F75-006B-4316-97EE-777B9BE698C0}"/>
              </a:ext>
            </a:extLst>
          </p:cNvPr>
          <p:cNvSpPr/>
          <p:nvPr/>
        </p:nvSpPr>
        <p:spPr>
          <a:xfrm>
            <a:off x="251520" y="5843777"/>
            <a:ext cx="3960440" cy="646331"/>
          </a:xfrm>
          <a:prstGeom prst="rect">
            <a:avLst/>
          </a:prstGeom>
        </p:spPr>
        <p:txBody>
          <a:bodyPr wrap="square">
            <a:spAutoFit/>
          </a:bodyPr>
          <a:lstStyle/>
          <a:p>
            <a:pPr marL="457200">
              <a:spcAft>
                <a:spcPts val="0"/>
              </a:spcAft>
            </a:pPr>
            <a:r>
              <a:rPr lang="pt-BR" b="1" dirty="0">
                <a:latin typeface="Times New Roman" panose="02020603050405020304" pitchFamily="18" charset="0"/>
                <a:ea typeface="Times New Roman" panose="02020603050405020304" pitchFamily="18" charset="0"/>
              </a:rPr>
              <a:t>Fonte: Pesquisa de campo (2021).</a:t>
            </a:r>
            <a:endParaRPr lang="pt-BR" dirty="0">
              <a:latin typeface="Times New Roman" panose="02020603050405020304" pitchFamily="18" charset="0"/>
              <a:ea typeface="Times New Roman" panose="02020603050405020304" pitchFamily="18" charset="0"/>
            </a:endParaRPr>
          </a:p>
          <a:p>
            <a:pPr marL="457200">
              <a:spcAft>
                <a:spcPts val="0"/>
              </a:spcAft>
            </a:pPr>
            <a:r>
              <a:rPr lang="pt-BR" b="1" dirty="0">
                <a:latin typeface="Times New Roman" panose="02020603050405020304" pitchFamily="18" charset="0"/>
                <a:ea typeface="Times New Roman" panose="02020603050405020304" pitchFamily="18" charset="0"/>
              </a:rPr>
              <a:t> </a:t>
            </a:r>
            <a:endParaRPr lang="pt-B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1311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ECBC06-D216-4765-9366-343A126F6C4D}"/>
              </a:ext>
            </a:extLst>
          </p:cNvPr>
          <p:cNvSpPr>
            <a:spLocks noGrp="1"/>
          </p:cNvSpPr>
          <p:nvPr>
            <p:ph type="title"/>
          </p:nvPr>
        </p:nvSpPr>
        <p:spPr/>
        <p:txBody>
          <a:bodyPr/>
          <a:lstStyle/>
          <a:p>
            <a:r>
              <a:rPr lang="pt-BR" b="1" dirty="0"/>
              <a:t>RESULTADOS</a:t>
            </a:r>
            <a:endParaRPr lang="pt-BR" dirty="0"/>
          </a:p>
        </p:txBody>
      </p:sp>
      <p:sp>
        <p:nvSpPr>
          <p:cNvPr id="3" name="Espaço Reservado para Conteúdo 2">
            <a:extLst>
              <a:ext uri="{FF2B5EF4-FFF2-40B4-BE49-F238E27FC236}">
                <a16:creationId xmlns:a16="http://schemas.microsoft.com/office/drawing/2014/main" id="{FC84C1C2-AA82-47C8-9304-E3E081A0188D}"/>
              </a:ext>
            </a:extLst>
          </p:cNvPr>
          <p:cNvSpPr>
            <a:spLocks noGrp="1"/>
          </p:cNvSpPr>
          <p:nvPr>
            <p:ph idx="1"/>
          </p:nvPr>
        </p:nvSpPr>
        <p:spPr>
          <a:xfrm>
            <a:off x="107504" y="1484784"/>
            <a:ext cx="9036496" cy="4641379"/>
          </a:xfrm>
        </p:spPr>
        <p:txBody>
          <a:bodyPr>
            <a:normAutofit lnSpcReduction="10000"/>
          </a:bodyPr>
          <a:lstStyle/>
          <a:p>
            <a:r>
              <a:rPr lang="pt-BR" sz="2000" dirty="0"/>
              <a:t>As variáveis que mais contribuíram para a situação de risco das famílias, conforme dados apresentados acima no quadro 1, foram a baixa renda familiar, seguido da hipertensão arterial sistêmica (18,9%) e diabetes (8,9%). Observou-se ainda que 90,4% dos moradores possuem animais em casa.</a:t>
            </a:r>
          </a:p>
          <a:p>
            <a:r>
              <a:rPr lang="pt-BR" sz="2000" dirty="0"/>
              <a:t>Vale destacar que a baixa escolaridade e baixa renda constituem fatores de risco para o controle da hipertensão arterial uma vez que contribuem para a dificuldade no entendimento das orientações recebidas e na aquisição de hábitos adequados de vida, bem como para a manutenção de um tratamento correto</a:t>
            </a:r>
          </a:p>
          <a:p>
            <a:r>
              <a:rPr lang="pt-BR" sz="2000" dirty="0"/>
              <a:t>Sabe-se que o controle da Hipertensão Arterial está associado a transformações socioeconômicas e culturais, as mudanças de hábitos de vida (tratamento não medicamentoso) e ao tratamento medicamentoso, quando necessário. As ações não medicamentosas se referem à redução do peso corporal, adoção de uma dieta balanceada, realização de atividade física, diminuição da ingestão de sódio, aumento da ingestão de potássio, diminuição do consumo de álcool, além das medidas associadas que envolvem abandono do tabagismo, controle das dislipidemias, entre outra</a:t>
            </a:r>
          </a:p>
          <a:p>
            <a:endParaRPr lang="pt-BR" sz="2000" dirty="0"/>
          </a:p>
          <a:p>
            <a:endParaRPr lang="pt-BR" dirty="0"/>
          </a:p>
        </p:txBody>
      </p:sp>
    </p:spTree>
    <p:extLst>
      <p:ext uri="{BB962C8B-B14F-4D97-AF65-F5344CB8AC3E}">
        <p14:creationId xmlns:p14="http://schemas.microsoft.com/office/powerpoint/2010/main" val="2343352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5130176-C239-469B-9B14-A2169150D1E8}"/>
              </a:ext>
            </a:extLst>
          </p:cNvPr>
          <p:cNvSpPr>
            <a:spLocks noGrp="1"/>
          </p:cNvSpPr>
          <p:nvPr>
            <p:ph type="title"/>
          </p:nvPr>
        </p:nvSpPr>
        <p:spPr>
          <a:xfrm>
            <a:off x="457200" y="0"/>
            <a:ext cx="8229600" cy="1196752"/>
          </a:xfrm>
        </p:spPr>
        <p:txBody>
          <a:bodyPr>
            <a:normAutofit fontScale="90000"/>
          </a:bodyPr>
          <a:lstStyle/>
          <a:p>
            <a:r>
              <a:rPr lang="pt-BR" dirty="0"/>
              <a:t>Observações dos acadêmicos durante as visitas</a:t>
            </a:r>
          </a:p>
        </p:txBody>
      </p:sp>
      <p:sp>
        <p:nvSpPr>
          <p:cNvPr id="5" name="Espaço Reservado para Conteúdo 4">
            <a:extLst>
              <a:ext uri="{FF2B5EF4-FFF2-40B4-BE49-F238E27FC236}">
                <a16:creationId xmlns:a16="http://schemas.microsoft.com/office/drawing/2014/main" id="{02B27DB2-AF79-4835-9965-6E56237517BB}"/>
              </a:ext>
            </a:extLst>
          </p:cNvPr>
          <p:cNvSpPr>
            <a:spLocks noGrp="1"/>
          </p:cNvSpPr>
          <p:nvPr>
            <p:ph idx="1"/>
          </p:nvPr>
        </p:nvSpPr>
        <p:spPr>
          <a:xfrm>
            <a:off x="457200" y="1196752"/>
            <a:ext cx="8229600" cy="4929411"/>
          </a:xfrm>
        </p:spPr>
        <p:txBody>
          <a:bodyPr>
            <a:normAutofit/>
          </a:bodyPr>
          <a:lstStyle/>
          <a:p>
            <a:r>
              <a:rPr lang="pt-BR" sz="2000" dirty="0"/>
              <a:t>Higiene domiciliar precária;</a:t>
            </a:r>
          </a:p>
          <a:p>
            <a:r>
              <a:rPr lang="pt-BR" sz="2000" dirty="0"/>
              <a:t>Muitos animais domésticos;</a:t>
            </a:r>
          </a:p>
          <a:p>
            <a:r>
              <a:rPr lang="pt-BR" sz="2000" dirty="0"/>
              <a:t>Falta de reciclagem do lixo; Lixo em terrenos baldios;</a:t>
            </a:r>
          </a:p>
          <a:p>
            <a:r>
              <a:rPr lang="pt-BR" sz="2000" dirty="0"/>
              <a:t>Desemprego;</a:t>
            </a:r>
          </a:p>
          <a:p>
            <a:r>
              <a:rPr lang="pt-BR" sz="2000" dirty="0"/>
              <a:t>Conflitos familiares, dependência química; abandono familiar (idoso);</a:t>
            </a:r>
          </a:p>
          <a:p>
            <a:r>
              <a:rPr lang="pt-BR" sz="2000" dirty="0"/>
              <a:t>Crianças sob cuidados de outras crianças(1) e outra criança fica sozinha.</a:t>
            </a:r>
          </a:p>
          <a:p>
            <a:r>
              <a:rPr lang="pt-BR" sz="2000" dirty="0"/>
              <a:t>Vínculo com ESF;</a:t>
            </a:r>
          </a:p>
          <a:p>
            <a:r>
              <a:rPr lang="pt-BR" sz="2000" dirty="0"/>
              <a:t>Ausência de grupos comunitários;</a:t>
            </a:r>
          </a:p>
          <a:p>
            <a:r>
              <a:rPr lang="pt-BR" sz="2000" dirty="0"/>
              <a:t>Informações imprecisas; diagnósticos incompletos;</a:t>
            </a:r>
          </a:p>
          <a:p>
            <a:r>
              <a:rPr lang="pt-BR" sz="2000" dirty="0"/>
              <a:t>Idosa (72 anos) não vacinada por não ter condições de acesso (total 6)</a:t>
            </a:r>
          </a:p>
          <a:p>
            <a:r>
              <a:rPr lang="pt-BR" sz="2000" dirty="0"/>
              <a:t>Pessoas negacionistas com a vacina (</a:t>
            </a:r>
            <a:r>
              <a:rPr lang="pt-BR" sz="2000" dirty="0" err="1"/>
              <a:t>Covid</a:t>
            </a:r>
            <a:r>
              <a:rPr lang="pt-BR" sz="2000" dirty="0"/>
              <a:t>)</a:t>
            </a:r>
          </a:p>
          <a:p>
            <a:r>
              <a:rPr lang="pt-BR" sz="2000" dirty="0"/>
              <a:t>Mulher com suspeita de gravidez sem </a:t>
            </a:r>
            <a:r>
              <a:rPr lang="pt-BR" sz="2000" dirty="0" err="1"/>
              <a:t>pre-natal</a:t>
            </a:r>
            <a:r>
              <a:rPr lang="pt-BR" sz="2000" dirty="0"/>
              <a:t>;</a:t>
            </a:r>
          </a:p>
          <a:p>
            <a:endParaRPr lang="pt-BR" sz="2000" dirty="0"/>
          </a:p>
          <a:p>
            <a:endParaRPr lang="pt-BR" sz="2000" dirty="0"/>
          </a:p>
          <a:p>
            <a:endParaRPr lang="pt-BR" sz="2000" dirty="0"/>
          </a:p>
          <a:p>
            <a:endParaRPr lang="pt-BR" dirty="0"/>
          </a:p>
          <a:p>
            <a:endParaRPr lang="pt-BR" dirty="0"/>
          </a:p>
        </p:txBody>
      </p:sp>
    </p:spTree>
    <p:extLst>
      <p:ext uri="{BB962C8B-B14F-4D97-AF65-F5344CB8AC3E}">
        <p14:creationId xmlns:p14="http://schemas.microsoft.com/office/powerpoint/2010/main" val="1792203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410936-E682-4651-800A-0429377E8629}"/>
              </a:ext>
            </a:extLst>
          </p:cNvPr>
          <p:cNvSpPr>
            <a:spLocks noGrp="1"/>
          </p:cNvSpPr>
          <p:nvPr>
            <p:ph type="title"/>
          </p:nvPr>
        </p:nvSpPr>
        <p:spPr>
          <a:xfrm>
            <a:off x="107504" y="44624"/>
            <a:ext cx="8928992" cy="1008112"/>
          </a:xfrm>
        </p:spPr>
        <p:txBody>
          <a:bodyPr>
            <a:normAutofit fontScale="90000"/>
          </a:bodyPr>
          <a:lstStyle/>
          <a:p>
            <a:r>
              <a:rPr lang="pt-BR" dirty="0"/>
              <a:t>Observações dos acadêmicos durante as visitas</a:t>
            </a:r>
          </a:p>
        </p:txBody>
      </p:sp>
      <p:sp>
        <p:nvSpPr>
          <p:cNvPr id="5" name="Espaço Reservado para Conteúdo 4">
            <a:extLst>
              <a:ext uri="{FF2B5EF4-FFF2-40B4-BE49-F238E27FC236}">
                <a16:creationId xmlns:a16="http://schemas.microsoft.com/office/drawing/2014/main" id="{1EFD1B41-A882-4946-8156-8D8BEB7FDC94}"/>
              </a:ext>
            </a:extLst>
          </p:cNvPr>
          <p:cNvSpPr>
            <a:spLocks noGrp="1"/>
          </p:cNvSpPr>
          <p:nvPr>
            <p:ph idx="1"/>
          </p:nvPr>
        </p:nvSpPr>
        <p:spPr>
          <a:xfrm>
            <a:off x="0" y="1052736"/>
            <a:ext cx="9036496" cy="5073427"/>
          </a:xfrm>
        </p:spPr>
        <p:txBody>
          <a:bodyPr>
            <a:normAutofit fontScale="62500" lnSpcReduction="20000"/>
          </a:bodyPr>
          <a:lstStyle/>
          <a:p>
            <a:pPr algn="just"/>
            <a:r>
              <a:rPr lang="pt-BR" sz="4000" dirty="0"/>
              <a:t>Muitas casas sem ninguém para responder a entrevista;</a:t>
            </a:r>
          </a:p>
          <a:p>
            <a:pPr algn="just"/>
            <a:r>
              <a:rPr lang="pt-BR" sz="4000" dirty="0"/>
              <a:t>Bem acolhidos na maioria das visitas, respondiam as perguntas no portão; recusa de visitas em três casas;</a:t>
            </a:r>
          </a:p>
          <a:p>
            <a:pPr algn="just"/>
            <a:r>
              <a:rPr lang="pt-BR" sz="4000" dirty="0"/>
              <a:t>Olhar para outras realidades e necessidades;</a:t>
            </a:r>
          </a:p>
          <a:p>
            <a:pPr algn="just"/>
            <a:r>
              <a:rPr lang="pt-BR" sz="4000" dirty="0"/>
              <a:t>Interação com a comunidade e com os outros acadêmicos;</a:t>
            </a:r>
          </a:p>
          <a:p>
            <a:pPr algn="just"/>
            <a:r>
              <a:rPr lang="pt-BR" sz="4000" dirty="0"/>
              <a:t>Entendendo o que é territorialização; Aprendizagem, comunicação com o usuário;</a:t>
            </a:r>
          </a:p>
          <a:p>
            <a:pPr algn="just"/>
            <a:r>
              <a:rPr lang="pt-BR" sz="4000" dirty="0"/>
              <a:t>Percepção do que é vulnerabilidade social; falta de conhecimento dos seus direitos enquanto cidadão</a:t>
            </a:r>
          </a:p>
          <a:p>
            <a:pPr algn="just"/>
            <a:r>
              <a:rPr lang="pt-BR" sz="4000" dirty="0"/>
              <a:t>Sentindo falta dos ACS e das visitas; falta de visitas médicas;</a:t>
            </a:r>
          </a:p>
          <a:p>
            <a:pPr algn="just"/>
            <a:r>
              <a:rPr lang="pt-BR" sz="4000" dirty="0"/>
              <a:t>Na creche do bairro a coordenadora sugeriu um trabalho de busca ativa de vacinas atrasadas nas carteirinhas de vacinas dos alunos e dos pais;</a:t>
            </a:r>
          </a:p>
          <a:p>
            <a:endParaRPr lang="pt-BR" dirty="0"/>
          </a:p>
        </p:txBody>
      </p:sp>
    </p:spTree>
    <p:extLst>
      <p:ext uri="{BB962C8B-B14F-4D97-AF65-F5344CB8AC3E}">
        <p14:creationId xmlns:p14="http://schemas.microsoft.com/office/powerpoint/2010/main" val="3211554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8295AE-6FF9-4ED8-B263-72876902E6FC}"/>
              </a:ext>
            </a:extLst>
          </p:cNvPr>
          <p:cNvSpPr>
            <a:spLocks noGrp="1"/>
          </p:cNvSpPr>
          <p:nvPr>
            <p:ph type="title"/>
          </p:nvPr>
        </p:nvSpPr>
        <p:spPr/>
        <p:txBody>
          <a:bodyPr/>
          <a:lstStyle/>
          <a:p>
            <a:r>
              <a:rPr lang="pt-BR" dirty="0"/>
              <a:t>CONSIDERAÇÕES FINAIS</a:t>
            </a:r>
          </a:p>
        </p:txBody>
      </p:sp>
      <p:sp>
        <p:nvSpPr>
          <p:cNvPr id="3" name="Retângulo 2">
            <a:extLst>
              <a:ext uri="{FF2B5EF4-FFF2-40B4-BE49-F238E27FC236}">
                <a16:creationId xmlns:a16="http://schemas.microsoft.com/office/drawing/2014/main" id="{A6B231D5-FE90-4758-9FC6-430285A859A3}"/>
              </a:ext>
            </a:extLst>
          </p:cNvPr>
          <p:cNvSpPr/>
          <p:nvPr/>
        </p:nvSpPr>
        <p:spPr>
          <a:xfrm>
            <a:off x="107504" y="1417638"/>
            <a:ext cx="8856984" cy="5232202"/>
          </a:xfrm>
          <a:prstGeom prst="rect">
            <a:avLst/>
          </a:prstGeom>
        </p:spPr>
        <p:txBody>
          <a:bodyPr wrap="square">
            <a:spAutoFit/>
          </a:bodyPr>
          <a:lstStyle/>
          <a:p>
            <a:pPr algn="just"/>
            <a:r>
              <a:rPr lang="pt-BR" dirty="0"/>
              <a:t>	Observa-se, ainda, que a área estudada é composta por ruas com diferentes níveis de risco familiar, refletindo a necessidade de se estabelecer estratégias para priorizar ações àquelas de maior necessidade. Os resultados deste estudo possibilitam maior compreensão dos profissionais, professores e alunos sobre as vulnerabilidades das famílias visitadas, buscando contribuir para o planejamento do cuidado em saúde. </a:t>
            </a:r>
          </a:p>
          <a:p>
            <a:pPr algn="just"/>
            <a:r>
              <a:rPr lang="pt-BR" dirty="0"/>
              <a:t>	Entende-se, também, que esses achados devam ser discutidos com a equipe da unidade, e com as famílias do território, por meio do conselho municipal de saúde, bem como com os órgãos municipais responsáveis por melhorias nas condições sanitárias locais.</a:t>
            </a:r>
          </a:p>
          <a:p>
            <a:pPr algn="just"/>
            <a:r>
              <a:rPr lang="pt-BR" dirty="0"/>
              <a:t>	Acredita-se que os acadêmicos de enfermagem devem atuar de maneira articulada junto à equipe de saúde nos projetos de extensão do curso, elegendo os pacientes de maior risco, como exemplo os pacientes hipertensos. Podendo trabalhar com essa população quanto ao acompanhamento e continuidade do tratamento, farmacológico e não-farmacológico, a sempre buscar hábitos saudáveis desde os primeiros ciclos da vida. O grande desafio frente à HAS é a adesão ao tratamento devido aos impactos contínuos causados pelo agravo. </a:t>
            </a:r>
          </a:p>
          <a:p>
            <a:endParaRPr lang="pt-BR" dirty="0"/>
          </a:p>
          <a:p>
            <a:endParaRPr lang="pt-BR" dirty="0"/>
          </a:p>
          <a:p>
            <a:endParaRPr lang="pt-BR" sz="1400" dirty="0"/>
          </a:p>
          <a:p>
            <a:endParaRPr lang="pt-BR" sz="1400" dirty="0"/>
          </a:p>
        </p:txBody>
      </p:sp>
    </p:spTree>
    <p:extLst>
      <p:ext uri="{BB962C8B-B14F-4D97-AF65-F5344CB8AC3E}">
        <p14:creationId xmlns:p14="http://schemas.microsoft.com/office/powerpoint/2010/main" val="4000392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4BE1FB-8346-4221-8028-1CB4EF1FEC5B}"/>
              </a:ext>
            </a:extLst>
          </p:cNvPr>
          <p:cNvSpPr>
            <a:spLocks noGrp="1"/>
          </p:cNvSpPr>
          <p:nvPr>
            <p:ph type="title"/>
          </p:nvPr>
        </p:nvSpPr>
        <p:spPr>
          <a:xfrm>
            <a:off x="457200" y="274638"/>
            <a:ext cx="8229600" cy="922114"/>
          </a:xfrm>
        </p:spPr>
        <p:txBody>
          <a:bodyPr>
            <a:normAutofit fontScale="90000"/>
          </a:bodyPr>
          <a:lstStyle/>
          <a:p>
            <a:br>
              <a:rPr lang="pt-BR" sz="2500" b="1" dirty="0">
                <a:solidFill>
                  <a:prstClr val="black"/>
                </a:solidFill>
              </a:rPr>
            </a:br>
            <a:r>
              <a:rPr lang="pt-BR" sz="3100" b="1" dirty="0">
                <a:solidFill>
                  <a:srgbClr val="FF0000"/>
                </a:solidFill>
              </a:rPr>
              <a:t> “CONHECENDO O TERRITÓRIO”</a:t>
            </a:r>
            <a:br>
              <a:rPr lang="pt-BR" sz="2500" dirty="0">
                <a:solidFill>
                  <a:srgbClr val="FF0000"/>
                </a:solidFill>
              </a:rPr>
            </a:br>
            <a:endParaRPr lang="pt-BR" dirty="0">
              <a:solidFill>
                <a:srgbClr val="FF0000"/>
              </a:solidFill>
            </a:endParaRPr>
          </a:p>
        </p:txBody>
      </p:sp>
      <p:sp>
        <p:nvSpPr>
          <p:cNvPr id="3" name="Espaço Reservado para Conteúdo 2">
            <a:extLst>
              <a:ext uri="{FF2B5EF4-FFF2-40B4-BE49-F238E27FC236}">
                <a16:creationId xmlns:a16="http://schemas.microsoft.com/office/drawing/2014/main" id="{97FC0796-8D05-4128-9B40-2D63E3AF017D}"/>
              </a:ext>
            </a:extLst>
          </p:cNvPr>
          <p:cNvSpPr>
            <a:spLocks noGrp="1"/>
          </p:cNvSpPr>
          <p:nvPr>
            <p:ph idx="1"/>
          </p:nvPr>
        </p:nvSpPr>
        <p:spPr/>
        <p:txBody>
          <a:bodyPr>
            <a:normAutofit fontScale="77500" lnSpcReduction="20000"/>
          </a:bodyPr>
          <a:lstStyle/>
          <a:p>
            <a:pPr marL="0" indent="0">
              <a:buNone/>
            </a:pPr>
            <a:r>
              <a:rPr lang="pt-BR" b="1" dirty="0"/>
              <a:t>Objetivos Específicos:</a:t>
            </a:r>
            <a:r>
              <a:rPr lang="pt-BR" dirty="0"/>
              <a:t> </a:t>
            </a:r>
          </a:p>
          <a:p>
            <a:r>
              <a:rPr lang="pt-BR" dirty="0"/>
              <a:t>Obter a visualização espacial do território de abrangência do Projeto de Extensão</a:t>
            </a:r>
          </a:p>
          <a:p>
            <a:pPr algn="just"/>
            <a:r>
              <a:rPr lang="pt-BR" dirty="0"/>
              <a:t>Realizar diagnóstico situacional da população de abrangência, especificamente nas Ruas Otavio </a:t>
            </a:r>
            <a:r>
              <a:rPr lang="pt-BR" dirty="0" err="1"/>
              <a:t>Tabalipa</a:t>
            </a:r>
            <a:r>
              <a:rPr lang="pt-BR" dirty="0"/>
              <a:t> e a Rua </a:t>
            </a:r>
            <a:r>
              <a:rPr lang="pt-BR" dirty="0" err="1"/>
              <a:t>Fauri</a:t>
            </a:r>
            <a:r>
              <a:rPr lang="pt-BR" dirty="0"/>
              <a:t> de Lima do Bairro Campo D’ Água Verde</a:t>
            </a:r>
          </a:p>
          <a:p>
            <a:pPr lvl="0"/>
            <a:r>
              <a:rPr lang="pt-BR" dirty="0"/>
              <a:t>Consolidar e analisar os dados</a:t>
            </a:r>
          </a:p>
          <a:p>
            <a:pPr lvl="0"/>
            <a:r>
              <a:rPr lang="pt-BR" dirty="0"/>
              <a:t>Realizar diagnóstico situacional</a:t>
            </a:r>
          </a:p>
          <a:p>
            <a:pPr lvl="0"/>
            <a:r>
              <a:rPr lang="pt-BR" dirty="0"/>
              <a:t>Redigir o relatório final</a:t>
            </a:r>
          </a:p>
          <a:p>
            <a:pPr lvl="0"/>
            <a:r>
              <a:rPr lang="pt-BR" dirty="0"/>
              <a:t>Socializar os resultados alcançados por meio de Seminário</a:t>
            </a:r>
          </a:p>
          <a:p>
            <a:r>
              <a:rPr lang="pt-BR" dirty="0"/>
              <a:t>Propor ações de intervenção para o próximo semestre letivo/2022/1</a:t>
            </a:r>
          </a:p>
        </p:txBody>
      </p:sp>
    </p:spTree>
    <p:extLst>
      <p:ext uri="{BB962C8B-B14F-4D97-AF65-F5344CB8AC3E}">
        <p14:creationId xmlns:p14="http://schemas.microsoft.com/office/powerpoint/2010/main" val="2347155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683B342A-3C0A-417F-A872-47DC5D6FD0D5}"/>
              </a:ext>
            </a:extLst>
          </p:cNvPr>
          <p:cNvSpPr/>
          <p:nvPr/>
        </p:nvSpPr>
        <p:spPr>
          <a:xfrm>
            <a:off x="107504" y="116632"/>
            <a:ext cx="8856984" cy="369332"/>
          </a:xfrm>
          <a:prstGeom prst="rect">
            <a:avLst/>
          </a:prstGeom>
        </p:spPr>
        <p:txBody>
          <a:bodyPr wrap="square">
            <a:spAutoFit/>
          </a:bodyPr>
          <a:lstStyle/>
          <a:p>
            <a:r>
              <a:rPr lang="pt-BR" dirty="0"/>
              <a:t>	</a:t>
            </a:r>
          </a:p>
        </p:txBody>
      </p:sp>
      <p:sp>
        <p:nvSpPr>
          <p:cNvPr id="5" name="Título 4">
            <a:extLst>
              <a:ext uri="{FF2B5EF4-FFF2-40B4-BE49-F238E27FC236}">
                <a16:creationId xmlns:a16="http://schemas.microsoft.com/office/drawing/2014/main" id="{9338134D-E6AE-4CBB-8C4E-6507931FB43D}"/>
              </a:ext>
            </a:extLst>
          </p:cNvPr>
          <p:cNvSpPr>
            <a:spLocks noGrp="1"/>
          </p:cNvSpPr>
          <p:nvPr>
            <p:ph type="title"/>
          </p:nvPr>
        </p:nvSpPr>
        <p:spPr/>
        <p:txBody>
          <a:bodyPr/>
          <a:lstStyle/>
          <a:p>
            <a:r>
              <a:rPr lang="pt-BR" dirty="0"/>
              <a:t>CONSIDERAÇÕES FINAIS</a:t>
            </a:r>
          </a:p>
        </p:txBody>
      </p:sp>
      <p:sp>
        <p:nvSpPr>
          <p:cNvPr id="6" name="Espaço Reservado para Conteúdo 5">
            <a:extLst>
              <a:ext uri="{FF2B5EF4-FFF2-40B4-BE49-F238E27FC236}">
                <a16:creationId xmlns:a16="http://schemas.microsoft.com/office/drawing/2014/main" id="{383F0A74-581D-48A2-AF68-826C317995D8}"/>
              </a:ext>
            </a:extLst>
          </p:cNvPr>
          <p:cNvSpPr>
            <a:spLocks noGrp="1"/>
          </p:cNvSpPr>
          <p:nvPr>
            <p:ph idx="1"/>
          </p:nvPr>
        </p:nvSpPr>
        <p:spPr>
          <a:xfrm>
            <a:off x="179512" y="1196752"/>
            <a:ext cx="8856984" cy="4929411"/>
          </a:xfrm>
        </p:spPr>
        <p:txBody>
          <a:bodyPr>
            <a:normAutofit fontScale="62500" lnSpcReduction="20000"/>
          </a:bodyPr>
          <a:lstStyle/>
          <a:p>
            <a:pPr algn="just"/>
            <a:r>
              <a:rPr lang="pt-BR" dirty="0"/>
              <a:t>A partir deste estudo, foi possível saber pela opinião dos próprios usuários que a pandemia afetou a relação mais próxima que tinham com o serviço de saúde que utilizam e perceber que mesmo que alguns estejam satisfeitos ainda existe uma parcela considerável de usuários sentindo falta das visitas domiciliares dos </a:t>
            </a:r>
            <a:r>
              <a:rPr lang="pt-BR" dirty="0" err="1"/>
              <a:t>ACSs</a:t>
            </a:r>
            <a:r>
              <a:rPr lang="pt-BR" dirty="0"/>
              <a:t>. </a:t>
            </a:r>
          </a:p>
          <a:p>
            <a:pPr algn="just"/>
            <a:r>
              <a:rPr lang="pt-BR" dirty="0"/>
              <a:t>Esta vivência se mostrou ser uma boa oportunidade de estreitar a relação entre ensino, serviço e comunidade e ainda viabilizou a interação interdisciplinar entre acadêmicos de enfermagem. </a:t>
            </a:r>
            <a:r>
              <a:rPr lang="pt-BR" dirty="0">
                <a:solidFill>
                  <a:srgbClr val="000000"/>
                </a:solidFill>
                <a:latin typeface="Calibri" panose="020F0502020204030204" pitchFamily="34" charset="0"/>
              </a:rPr>
              <a:t>	</a:t>
            </a:r>
          </a:p>
          <a:p>
            <a:pPr algn="just"/>
            <a:r>
              <a:rPr lang="pt-BR" dirty="0">
                <a:solidFill>
                  <a:srgbClr val="000000"/>
                </a:solidFill>
                <a:latin typeface="Calibri" panose="020F0502020204030204" pitchFamily="34" charset="0"/>
              </a:rPr>
              <a:t>Os acadêmicos mostraram-se entusiasmados no desenvolvimento das atividades e puderam relacionar os conteúdos estudados com as situações encontradas nas famílias visitadas. </a:t>
            </a:r>
          </a:p>
          <a:p>
            <a:pPr algn="just"/>
            <a:r>
              <a:rPr lang="pt-BR" dirty="0">
                <a:solidFill>
                  <a:srgbClr val="000000"/>
                </a:solidFill>
                <a:latin typeface="Calibri" panose="020F0502020204030204" pitchFamily="34" charset="0"/>
              </a:rPr>
              <a:t>O trabalho proporcionou também maior entrosamento entre os acadêmicos das diferentes fases do curso, uma vez que para a formação das duplas para as visitas o professor responsável selecionava alunos de diferentes fases. </a:t>
            </a:r>
          </a:p>
          <a:p>
            <a:pPr algn="just"/>
            <a:r>
              <a:rPr lang="pt-BR" dirty="0"/>
              <a:t>Constatou-se que essa forma de experiência, com a inserção de graduandos na comunidade, gerando conhecimento prático e potenciais modificadores da realidade, formando profissionais críticos com consciência da integralidade do indivíduo e da realidade social.</a:t>
            </a:r>
          </a:p>
        </p:txBody>
      </p:sp>
    </p:spTree>
    <p:extLst>
      <p:ext uri="{BB962C8B-B14F-4D97-AF65-F5344CB8AC3E}">
        <p14:creationId xmlns:p14="http://schemas.microsoft.com/office/powerpoint/2010/main" val="374597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09B10-344A-40EA-B6E6-C7AE57A49012}"/>
              </a:ext>
            </a:extLst>
          </p:cNvPr>
          <p:cNvSpPr>
            <a:spLocks noGrp="1"/>
          </p:cNvSpPr>
          <p:nvPr>
            <p:ph type="title"/>
          </p:nvPr>
        </p:nvSpPr>
        <p:spPr>
          <a:xfrm>
            <a:off x="457200" y="274638"/>
            <a:ext cx="8229600" cy="706090"/>
          </a:xfrm>
        </p:spPr>
        <p:txBody>
          <a:bodyPr>
            <a:normAutofit fontScale="90000"/>
          </a:bodyPr>
          <a:lstStyle/>
          <a:p>
            <a:r>
              <a:rPr lang="pt-BR" b="1" i="1" dirty="0">
                <a:solidFill>
                  <a:srgbClr val="FF0000"/>
                </a:solidFill>
                <a:latin typeface="Bahnschrift SemiLight" panose="020B0502040204020203" pitchFamily="34" charset="0"/>
              </a:rPr>
              <a:t>Obrigada pela atenção</a:t>
            </a:r>
            <a:br>
              <a:rPr lang="pt-BR" b="1" i="1" dirty="0">
                <a:solidFill>
                  <a:srgbClr val="FF0000"/>
                </a:solidFill>
                <a:latin typeface="Brush Script MT" panose="03060802040406070304" pitchFamily="66" charset="0"/>
              </a:rPr>
            </a:br>
            <a:endParaRPr lang="pt-BR" dirty="0"/>
          </a:p>
        </p:txBody>
      </p:sp>
      <p:sp>
        <p:nvSpPr>
          <p:cNvPr id="3" name="Espaço Reservado para Conteúdo 2">
            <a:extLst>
              <a:ext uri="{FF2B5EF4-FFF2-40B4-BE49-F238E27FC236}">
                <a16:creationId xmlns:a16="http://schemas.microsoft.com/office/drawing/2014/main" id="{F91A95EF-C26C-46AF-81D4-A2DE4ACFC802}"/>
              </a:ext>
            </a:extLst>
          </p:cNvPr>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FE39622E-6A87-4CF8-B03D-E500283C15DB}"/>
              </a:ext>
            </a:extLst>
          </p:cNvPr>
          <p:cNvPicPr>
            <a:picLocks noChangeAspect="1"/>
          </p:cNvPicPr>
          <p:nvPr/>
        </p:nvPicPr>
        <p:blipFill>
          <a:blip r:embed="rId2"/>
          <a:stretch>
            <a:fillRect/>
          </a:stretch>
        </p:blipFill>
        <p:spPr>
          <a:xfrm>
            <a:off x="755576" y="1417638"/>
            <a:ext cx="7344816" cy="4708525"/>
          </a:xfrm>
          <a:prstGeom prst="rect">
            <a:avLst/>
          </a:prstGeom>
        </p:spPr>
      </p:pic>
    </p:spTree>
    <p:extLst>
      <p:ext uri="{BB962C8B-B14F-4D97-AF65-F5344CB8AC3E}">
        <p14:creationId xmlns:p14="http://schemas.microsoft.com/office/powerpoint/2010/main" val="3908849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38BC6A-CB15-4E86-8B10-8A3E92F880C7}"/>
              </a:ext>
            </a:extLst>
          </p:cNvPr>
          <p:cNvSpPr>
            <a:spLocks noGrp="1"/>
          </p:cNvSpPr>
          <p:nvPr>
            <p:ph type="title"/>
          </p:nvPr>
        </p:nvSpPr>
        <p:spPr/>
        <p:txBody>
          <a:bodyPr/>
          <a:lstStyle/>
          <a:p>
            <a:endParaRPr lang="pt-BR"/>
          </a:p>
        </p:txBody>
      </p:sp>
      <p:pic>
        <p:nvPicPr>
          <p:cNvPr id="4" name="Imagem 3">
            <a:extLst>
              <a:ext uri="{FF2B5EF4-FFF2-40B4-BE49-F238E27FC236}">
                <a16:creationId xmlns:a16="http://schemas.microsoft.com/office/drawing/2014/main" id="{47E4D4E6-5783-495C-85D9-9258573753EC}"/>
              </a:ext>
            </a:extLst>
          </p:cNvPr>
          <p:cNvPicPr>
            <a:picLocks noChangeAspect="1"/>
          </p:cNvPicPr>
          <p:nvPr/>
        </p:nvPicPr>
        <p:blipFill>
          <a:blip r:embed="rId2"/>
          <a:stretch>
            <a:fillRect/>
          </a:stretch>
        </p:blipFill>
        <p:spPr>
          <a:xfrm>
            <a:off x="18787315" y="24291254"/>
            <a:ext cx="4917129" cy="4153928"/>
          </a:xfrm>
          <a:prstGeom prst="rect">
            <a:avLst/>
          </a:prstGeom>
        </p:spPr>
      </p:pic>
      <p:pic>
        <p:nvPicPr>
          <p:cNvPr id="5" name="Imagem 4">
            <a:extLst>
              <a:ext uri="{FF2B5EF4-FFF2-40B4-BE49-F238E27FC236}">
                <a16:creationId xmlns:a16="http://schemas.microsoft.com/office/drawing/2014/main" id="{D7C8C41E-4653-46A4-B524-9372954CE1C7}"/>
              </a:ext>
            </a:extLst>
          </p:cNvPr>
          <p:cNvPicPr>
            <a:picLocks noChangeAspect="1"/>
          </p:cNvPicPr>
          <p:nvPr/>
        </p:nvPicPr>
        <p:blipFill>
          <a:blip r:embed="rId2"/>
          <a:stretch>
            <a:fillRect/>
          </a:stretch>
        </p:blipFill>
        <p:spPr>
          <a:xfrm>
            <a:off x="12564888" y="24383328"/>
            <a:ext cx="4917129" cy="4153928"/>
          </a:xfrm>
          <a:prstGeom prst="rect">
            <a:avLst/>
          </a:prstGeom>
        </p:spPr>
      </p:pic>
      <p:pic>
        <p:nvPicPr>
          <p:cNvPr id="6" name="Espaço Reservado para Conteúdo 5">
            <a:extLst>
              <a:ext uri="{FF2B5EF4-FFF2-40B4-BE49-F238E27FC236}">
                <a16:creationId xmlns:a16="http://schemas.microsoft.com/office/drawing/2014/main" id="{93153EA0-8498-44CA-900A-1A5EEB254F60}"/>
              </a:ext>
            </a:extLst>
          </p:cNvPr>
          <p:cNvPicPr>
            <a:picLocks noGrp="1" noChangeAspect="1"/>
          </p:cNvPicPr>
          <p:nvPr>
            <p:ph idx="1"/>
          </p:nvPr>
        </p:nvPicPr>
        <p:blipFill>
          <a:blip r:embed="rId2"/>
          <a:stretch>
            <a:fillRect/>
          </a:stretch>
        </p:blipFill>
        <p:spPr>
          <a:xfrm>
            <a:off x="868190" y="1600200"/>
            <a:ext cx="7407619" cy="4525963"/>
          </a:xfrm>
          <a:prstGeom prst="rect">
            <a:avLst/>
          </a:prstGeom>
        </p:spPr>
      </p:pic>
    </p:spTree>
    <p:extLst>
      <p:ext uri="{BB962C8B-B14F-4D97-AF65-F5344CB8AC3E}">
        <p14:creationId xmlns:p14="http://schemas.microsoft.com/office/powerpoint/2010/main" val="2632471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08CCDE-D49F-4546-8A33-C9CB1004A247}"/>
              </a:ext>
            </a:extLst>
          </p:cNvPr>
          <p:cNvSpPr>
            <a:spLocks noGrp="1"/>
          </p:cNvSpPr>
          <p:nvPr>
            <p:ph type="title"/>
          </p:nvPr>
        </p:nvSpPr>
        <p:spPr/>
        <p:txBody>
          <a:bodyPr/>
          <a:lstStyle/>
          <a:p>
            <a:endParaRPr lang="pt-BR"/>
          </a:p>
        </p:txBody>
      </p:sp>
      <p:pic>
        <p:nvPicPr>
          <p:cNvPr id="4" name="Espaço Reservado para Conteúdo 3">
            <a:extLst>
              <a:ext uri="{FF2B5EF4-FFF2-40B4-BE49-F238E27FC236}">
                <a16:creationId xmlns:a16="http://schemas.microsoft.com/office/drawing/2014/main" id="{A38FB2F1-F684-4B12-8142-2BA073A877FC}"/>
              </a:ext>
            </a:extLst>
          </p:cNvPr>
          <p:cNvPicPr>
            <a:picLocks noGrp="1" noChangeAspect="1"/>
          </p:cNvPicPr>
          <p:nvPr>
            <p:ph idx="1"/>
          </p:nvPr>
        </p:nvPicPr>
        <p:blipFill>
          <a:blip r:embed="rId2"/>
          <a:stretch>
            <a:fillRect/>
          </a:stretch>
        </p:blipFill>
        <p:spPr>
          <a:xfrm>
            <a:off x="1218387" y="1600200"/>
            <a:ext cx="6707225" cy="4525963"/>
          </a:xfrm>
          <a:prstGeom prst="rect">
            <a:avLst/>
          </a:prstGeom>
        </p:spPr>
      </p:pic>
    </p:spTree>
    <p:extLst>
      <p:ext uri="{BB962C8B-B14F-4D97-AF65-F5344CB8AC3E}">
        <p14:creationId xmlns:p14="http://schemas.microsoft.com/office/powerpoint/2010/main" val="3523876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8644EE-736B-4E16-963C-E07A3122360C}"/>
              </a:ext>
            </a:extLst>
          </p:cNvPr>
          <p:cNvSpPr>
            <a:spLocks noGrp="1"/>
          </p:cNvSpPr>
          <p:nvPr>
            <p:ph type="title"/>
          </p:nvPr>
        </p:nvSpPr>
        <p:spPr/>
        <p:txBody>
          <a:bodyPr/>
          <a:lstStyle/>
          <a:p>
            <a:endParaRPr lang="pt-BR"/>
          </a:p>
        </p:txBody>
      </p:sp>
      <p:pic>
        <p:nvPicPr>
          <p:cNvPr id="4" name="Espaço Reservado para Conteúdo 3">
            <a:extLst>
              <a:ext uri="{FF2B5EF4-FFF2-40B4-BE49-F238E27FC236}">
                <a16:creationId xmlns:a16="http://schemas.microsoft.com/office/drawing/2014/main" id="{E9720B74-EA6C-43D6-AA92-090D0C26B301}"/>
              </a:ext>
            </a:extLst>
          </p:cNvPr>
          <p:cNvPicPr>
            <a:picLocks noGrp="1" noChangeAspect="1"/>
          </p:cNvPicPr>
          <p:nvPr>
            <p:ph idx="1"/>
          </p:nvPr>
        </p:nvPicPr>
        <p:blipFill>
          <a:blip r:embed="rId2"/>
          <a:stretch>
            <a:fillRect/>
          </a:stretch>
        </p:blipFill>
        <p:spPr>
          <a:xfrm>
            <a:off x="2411760" y="2110581"/>
            <a:ext cx="3722340" cy="3505200"/>
          </a:xfrm>
          <a:prstGeom prst="rect">
            <a:avLst/>
          </a:prstGeom>
        </p:spPr>
      </p:pic>
    </p:spTree>
    <p:extLst>
      <p:ext uri="{BB962C8B-B14F-4D97-AF65-F5344CB8AC3E}">
        <p14:creationId xmlns:p14="http://schemas.microsoft.com/office/powerpoint/2010/main" val="3706665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6014CBC2-14B0-47DE-8A77-91D144BD99B2}"/>
              </a:ext>
            </a:extLst>
          </p:cNvPr>
          <p:cNvSpPr>
            <a:spLocks noGrp="1"/>
          </p:cNvSpPr>
          <p:nvPr>
            <p:ph type="title"/>
          </p:nvPr>
        </p:nvSpPr>
        <p:spPr/>
        <p:txBody>
          <a:bodyPr>
            <a:normAutofit fontScale="90000"/>
          </a:bodyPr>
          <a:lstStyle/>
          <a:p>
            <a:r>
              <a:rPr lang="pt-BR" dirty="0">
                <a:solidFill>
                  <a:srgbClr val="FF0000"/>
                </a:solidFill>
              </a:rPr>
              <a:t>MATERIAIS E MÉTODOS</a:t>
            </a:r>
            <a:br>
              <a:rPr lang="pt-BR" dirty="0">
                <a:solidFill>
                  <a:srgbClr val="FF0000"/>
                </a:solidFill>
              </a:rPr>
            </a:br>
            <a:endParaRPr lang="pt-BR" dirty="0">
              <a:solidFill>
                <a:srgbClr val="FF0000"/>
              </a:solidFill>
            </a:endParaRPr>
          </a:p>
        </p:txBody>
      </p:sp>
      <p:sp>
        <p:nvSpPr>
          <p:cNvPr id="9" name="Espaço Reservado para Conteúdo 8">
            <a:extLst>
              <a:ext uri="{FF2B5EF4-FFF2-40B4-BE49-F238E27FC236}">
                <a16:creationId xmlns:a16="http://schemas.microsoft.com/office/drawing/2014/main" id="{BDC76024-A9FD-48E3-B5FA-17AEDE13018B}"/>
              </a:ext>
            </a:extLst>
          </p:cNvPr>
          <p:cNvSpPr>
            <a:spLocks noGrp="1"/>
          </p:cNvSpPr>
          <p:nvPr>
            <p:ph idx="1"/>
          </p:nvPr>
        </p:nvSpPr>
        <p:spPr>
          <a:xfrm>
            <a:off x="179512" y="1268760"/>
            <a:ext cx="8784976" cy="4857403"/>
          </a:xfrm>
        </p:spPr>
        <p:txBody>
          <a:bodyPr>
            <a:normAutofit fontScale="62500" lnSpcReduction="20000"/>
          </a:bodyPr>
          <a:lstStyle/>
          <a:p>
            <a:pPr marL="0" indent="0" algn="just">
              <a:buNone/>
            </a:pPr>
            <a:r>
              <a:rPr lang="pt-BR" dirty="0"/>
              <a:t>	Trata-se de estudo exploratório transversal, de natureza quantitativa e descritiva dos dados, realizado pelos acadêmicos durante as atividades de campo da disciplina. A escolha do local deveu-se a proximidade com a IES e o interesse de conhecer a  comunidade e fazer levantamento de riscos para futuras ações de promoção em saúde e prevenção de doenças. </a:t>
            </a:r>
          </a:p>
          <a:p>
            <a:pPr marL="0" indent="0" algn="just">
              <a:buNone/>
            </a:pPr>
            <a:r>
              <a:rPr lang="pt-BR" dirty="0"/>
              <a:t>	Os sujeitos do estudo foram as famílias das residências na área geográfica definida entre as ruas Otavio </a:t>
            </a:r>
            <a:r>
              <a:rPr lang="pt-BR" dirty="0" err="1"/>
              <a:t>Tabalipa</a:t>
            </a:r>
            <a:r>
              <a:rPr lang="pt-BR" dirty="0"/>
              <a:t> e </a:t>
            </a:r>
            <a:r>
              <a:rPr lang="pt-BR" dirty="0" err="1"/>
              <a:t>Fauri</a:t>
            </a:r>
            <a:r>
              <a:rPr lang="pt-BR" dirty="0"/>
              <a:t> de Lima e transversalmente entre as ruas Carlos Wagner e João Cezar de Andrade. Excetuaram-se os moradores que durante as visitas domiciliares não estavam em casa para responder as informações, totalizando assim 163 famílias.	</a:t>
            </a:r>
          </a:p>
          <a:p>
            <a:pPr marL="0" indent="0" algn="just">
              <a:buNone/>
            </a:pPr>
            <a:r>
              <a:rPr lang="pt-BR" dirty="0"/>
              <a:t>	Os 74 alunos foram divididos em 9 grupos, cada grupo desenvolvendo as atividades em diferentes períodos, para realização das visitas domiciliares para cadastro nas residências dos moradores na área geográfica definida.</a:t>
            </a:r>
          </a:p>
          <a:p>
            <a:pPr marL="0" indent="0" algn="just">
              <a:buNone/>
            </a:pPr>
            <a:r>
              <a:rPr lang="pt-BR" dirty="0"/>
              <a:t>	As equipes foram compostas de 15 ou mais alunos sempre acompanhados por um professor. Em duplas os acadêmicos fizeram visitas domiciliares, utilizando como instrumento de coleta de dados um modelo de Cadastro Domiciliar e Individual do e-SUS, para coletar informações socioeconômicas, de saneamento e informações epidemiológicas,  aplicado aos 163 moradores das ruas selecionadas.</a:t>
            </a:r>
          </a:p>
          <a:p>
            <a:pPr marL="0" indent="0" algn="just">
              <a:buNone/>
            </a:pPr>
            <a:endParaRPr lang="pt-BR" dirty="0"/>
          </a:p>
          <a:p>
            <a:endParaRPr lang="pt-BR" dirty="0"/>
          </a:p>
          <a:p>
            <a:endParaRPr lang="pt-BR" dirty="0"/>
          </a:p>
          <a:p>
            <a:pPr lvl="0"/>
            <a:endParaRPr lang="pt-BR" dirty="0"/>
          </a:p>
          <a:p>
            <a:pPr marL="0" indent="0" algn="just">
              <a:buNone/>
            </a:pPr>
            <a:endParaRPr lang="pt-BR" dirty="0">
              <a:solidFill>
                <a:srgbClr val="FF0000"/>
              </a:solidFill>
            </a:endParaRPr>
          </a:p>
        </p:txBody>
      </p:sp>
      <p:sp>
        <p:nvSpPr>
          <p:cNvPr id="6" name="Retângulo 5">
            <a:extLst>
              <a:ext uri="{FF2B5EF4-FFF2-40B4-BE49-F238E27FC236}">
                <a16:creationId xmlns:a16="http://schemas.microsoft.com/office/drawing/2014/main" id="{9B384965-C4BE-4769-A948-D385E5B8BB77}"/>
              </a:ext>
            </a:extLst>
          </p:cNvPr>
          <p:cNvSpPr/>
          <p:nvPr/>
        </p:nvSpPr>
        <p:spPr>
          <a:xfrm>
            <a:off x="251520" y="1651591"/>
            <a:ext cx="8712968" cy="646331"/>
          </a:xfrm>
          <a:prstGeom prst="rect">
            <a:avLst/>
          </a:prstGeom>
        </p:spPr>
        <p:txBody>
          <a:bodyPr wrap="square">
            <a:spAutoFit/>
          </a:bodyPr>
          <a:lstStyle/>
          <a:p>
            <a:endParaRPr lang="pt-BR" sz="900" dirty="0">
              <a:solidFill>
                <a:srgbClr val="000000"/>
              </a:solidFill>
              <a:latin typeface="Calibri" panose="020F0502020204030204" pitchFamily="34" charset="0"/>
            </a:endParaRPr>
          </a:p>
          <a:p>
            <a:r>
              <a:rPr lang="pt-BR" sz="900" dirty="0">
                <a:solidFill>
                  <a:srgbClr val="000000"/>
                </a:solidFill>
                <a:latin typeface="Calibri" panose="020F0502020204030204" pitchFamily="34" charset="0"/>
              </a:rPr>
              <a:t> </a:t>
            </a:r>
            <a:endParaRPr lang="pt-BR" dirty="0">
              <a:solidFill>
                <a:srgbClr val="000000"/>
              </a:solidFill>
              <a:latin typeface="Calibri" panose="020F0502020204030204" pitchFamily="34" charset="0"/>
            </a:endParaRPr>
          </a:p>
          <a:p>
            <a:endParaRPr lang="pt-BR" dirty="0">
              <a:solidFill>
                <a:srgbClr val="000000"/>
              </a:solidFill>
              <a:latin typeface="Calibri" panose="020F0502020204030204" pitchFamily="34" charset="0"/>
            </a:endParaRPr>
          </a:p>
        </p:txBody>
      </p:sp>
      <p:sp>
        <p:nvSpPr>
          <p:cNvPr id="7" name="Retângulo 6">
            <a:extLst>
              <a:ext uri="{FF2B5EF4-FFF2-40B4-BE49-F238E27FC236}">
                <a16:creationId xmlns:a16="http://schemas.microsoft.com/office/drawing/2014/main" id="{20772A09-A8F0-48EA-A8A9-C780BFEFD633}"/>
              </a:ext>
            </a:extLst>
          </p:cNvPr>
          <p:cNvSpPr/>
          <p:nvPr/>
        </p:nvSpPr>
        <p:spPr>
          <a:xfrm>
            <a:off x="-13084" y="1800469"/>
            <a:ext cx="8892480" cy="523220"/>
          </a:xfrm>
          <a:prstGeom prst="rect">
            <a:avLst/>
          </a:prstGeom>
        </p:spPr>
        <p:txBody>
          <a:bodyPr wrap="square">
            <a:spAutoFit/>
          </a:bodyPr>
          <a:lstStyle/>
          <a:p>
            <a:r>
              <a:rPr lang="pt-BR" sz="2800" dirty="0"/>
              <a:t> </a:t>
            </a:r>
          </a:p>
        </p:txBody>
      </p:sp>
    </p:spTree>
    <p:extLst>
      <p:ext uri="{BB962C8B-B14F-4D97-AF65-F5344CB8AC3E}">
        <p14:creationId xmlns:p14="http://schemas.microsoft.com/office/powerpoint/2010/main" val="172597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B227F4-6681-4FF2-9142-0195E0082BC5}"/>
              </a:ext>
            </a:extLst>
          </p:cNvPr>
          <p:cNvSpPr>
            <a:spLocks noGrp="1"/>
          </p:cNvSpPr>
          <p:nvPr>
            <p:ph type="title"/>
          </p:nvPr>
        </p:nvSpPr>
        <p:spPr/>
        <p:txBody>
          <a:bodyPr/>
          <a:lstStyle/>
          <a:p>
            <a:r>
              <a:rPr lang="pt-BR" dirty="0"/>
              <a:t>MATERIAIS E MÉTODOS</a:t>
            </a:r>
          </a:p>
        </p:txBody>
      </p:sp>
      <p:sp>
        <p:nvSpPr>
          <p:cNvPr id="3" name="Espaço Reservado para Conteúdo 2">
            <a:extLst>
              <a:ext uri="{FF2B5EF4-FFF2-40B4-BE49-F238E27FC236}">
                <a16:creationId xmlns:a16="http://schemas.microsoft.com/office/drawing/2014/main" id="{68EABD2D-3438-4612-922F-14BF8B34E907}"/>
              </a:ext>
            </a:extLst>
          </p:cNvPr>
          <p:cNvSpPr>
            <a:spLocks noGrp="1"/>
          </p:cNvSpPr>
          <p:nvPr>
            <p:ph idx="1"/>
          </p:nvPr>
        </p:nvSpPr>
        <p:spPr>
          <a:xfrm>
            <a:off x="107504" y="1340768"/>
            <a:ext cx="8856984" cy="4785395"/>
          </a:xfrm>
        </p:spPr>
        <p:txBody>
          <a:bodyPr>
            <a:normAutofit fontScale="77500" lnSpcReduction="20000"/>
          </a:bodyPr>
          <a:lstStyle/>
          <a:p>
            <a:pPr marL="0" indent="0" algn="just">
              <a:buNone/>
            </a:pPr>
            <a:r>
              <a:rPr lang="pt-BR" dirty="0"/>
              <a:t>As atividades do projeto de extensão,  tiveram início em junho de 2021 e término em dezembro de 2021, contemplando:</a:t>
            </a:r>
          </a:p>
          <a:p>
            <a:pPr lvl="0"/>
            <a:r>
              <a:rPr lang="pt-BR" dirty="0"/>
              <a:t>Elaboração do projeto de extensão;</a:t>
            </a:r>
          </a:p>
          <a:p>
            <a:pPr lvl="0"/>
            <a:r>
              <a:rPr lang="pt-BR" dirty="0"/>
              <a:t>Visitas domiciliares para cadastramento do perfil social da população;</a:t>
            </a:r>
          </a:p>
          <a:p>
            <a:pPr lvl="0"/>
            <a:r>
              <a:rPr lang="pt-BR" dirty="0"/>
              <a:t>Confecção do mapa inteligente;</a:t>
            </a:r>
          </a:p>
          <a:p>
            <a:pPr lvl="0"/>
            <a:r>
              <a:rPr lang="pt-BR" dirty="0"/>
              <a:t>Mapeamento dos dados obtidos nas entrevistas realizadas na pesquisa de campo; </a:t>
            </a:r>
          </a:p>
          <a:p>
            <a:r>
              <a:rPr lang="pt-BR" dirty="0"/>
              <a:t>Construção da planilha em Excel (na disciplina de bioestatística);</a:t>
            </a:r>
          </a:p>
          <a:p>
            <a:pPr lvl="0"/>
            <a:r>
              <a:rPr lang="pt-BR" dirty="0"/>
              <a:t>Avaliação dos dados;</a:t>
            </a:r>
          </a:p>
          <a:p>
            <a:r>
              <a:rPr lang="pt-BR" dirty="0"/>
              <a:t>Divulgação dos resultados apresentados na pesquisa de campo entre os alunos e entre as pessoas da comunidade local;</a:t>
            </a:r>
          </a:p>
          <a:p>
            <a:pPr lvl="0"/>
            <a:r>
              <a:rPr lang="pt-BR" dirty="0"/>
              <a:t>Planejamento das ações para o próximo semestre;</a:t>
            </a:r>
          </a:p>
          <a:p>
            <a:pPr marL="0" lvl="0" indent="0">
              <a:buNone/>
            </a:pPr>
            <a:endParaRPr lang="pt-BR" dirty="0"/>
          </a:p>
          <a:p>
            <a:endParaRPr lang="pt-BR" dirty="0"/>
          </a:p>
        </p:txBody>
      </p:sp>
    </p:spTree>
    <p:extLst>
      <p:ext uri="{BB962C8B-B14F-4D97-AF65-F5344CB8AC3E}">
        <p14:creationId xmlns:p14="http://schemas.microsoft.com/office/powerpoint/2010/main" val="1801587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2866EB2-B052-4D74-BDF4-A7A3FDF29C1C}"/>
              </a:ext>
            </a:extLst>
          </p:cNvPr>
          <p:cNvSpPr>
            <a:spLocks noGrp="1"/>
          </p:cNvSpPr>
          <p:nvPr>
            <p:ph type="title"/>
          </p:nvPr>
        </p:nvSpPr>
        <p:spPr>
          <a:xfrm>
            <a:off x="457200" y="274638"/>
            <a:ext cx="8229600" cy="562074"/>
          </a:xfrm>
        </p:spPr>
        <p:txBody>
          <a:bodyPr>
            <a:normAutofit fontScale="90000"/>
          </a:bodyPr>
          <a:lstStyle/>
          <a:p>
            <a:r>
              <a:rPr lang="pt-BR" sz="3600" b="1" dirty="0"/>
              <a:t>RESULTADOS - POPULAÇÃO</a:t>
            </a:r>
          </a:p>
        </p:txBody>
      </p:sp>
      <p:sp>
        <p:nvSpPr>
          <p:cNvPr id="7" name="Espaço Reservado para Conteúdo 6">
            <a:extLst>
              <a:ext uri="{FF2B5EF4-FFF2-40B4-BE49-F238E27FC236}">
                <a16:creationId xmlns:a16="http://schemas.microsoft.com/office/drawing/2014/main" id="{DE5C0E11-362D-4623-BDBC-C382E8040E22}"/>
              </a:ext>
            </a:extLst>
          </p:cNvPr>
          <p:cNvSpPr>
            <a:spLocks noGrp="1"/>
          </p:cNvSpPr>
          <p:nvPr>
            <p:ph sz="half" idx="2"/>
          </p:nvPr>
        </p:nvSpPr>
        <p:spPr>
          <a:xfrm>
            <a:off x="4648200" y="1412776"/>
            <a:ext cx="4244280" cy="4713387"/>
          </a:xfrm>
        </p:spPr>
        <p:txBody>
          <a:bodyPr>
            <a:normAutofit fontScale="70000" lnSpcReduction="20000"/>
          </a:bodyPr>
          <a:lstStyle/>
          <a:p>
            <a:pPr marL="0" indent="0">
              <a:buNone/>
            </a:pPr>
            <a:endParaRPr lang="pt-BR" dirty="0"/>
          </a:p>
          <a:p>
            <a:r>
              <a:rPr lang="pt-BR" dirty="0"/>
              <a:t>Identificou-se que a faixa etária com maior frequência foi de 20 a 59 anos(49%). </a:t>
            </a:r>
          </a:p>
          <a:p>
            <a:r>
              <a:rPr lang="pt-BR" dirty="0"/>
              <a:t>Seguida pela faixa etária de 60 e mais com 24%.</a:t>
            </a:r>
          </a:p>
          <a:p>
            <a:r>
              <a:rPr lang="pt-BR" dirty="0"/>
              <a:t>Quanto ao gênero houve predomínio do sexo masculino(53,4%).</a:t>
            </a:r>
          </a:p>
          <a:p>
            <a:r>
              <a:rPr lang="pt-BR" dirty="0"/>
              <a:t>O percentual de pessoas que se autodeclarou branca foi de 79,2% </a:t>
            </a:r>
          </a:p>
          <a:p>
            <a:r>
              <a:rPr lang="pt-BR" dirty="0"/>
              <a:t>Já a relação de parentesco da pessoa entrevistada no momento da entrevista era de cônjuge(43%).</a:t>
            </a:r>
          </a:p>
          <a:p>
            <a:r>
              <a:rPr lang="pt-BR" dirty="0"/>
              <a:t>90,6% dos moradores são usuários do SUS, 9,4% tem plano de saúde.</a:t>
            </a:r>
          </a:p>
          <a:p>
            <a:endParaRPr lang="pt-BR" dirty="0"/>
          </a:p>
        </p:txBody>
      </p:sp>
      <p:pic>
        <p:nvPicPr>
          <p:cNvPr id="9" name="Imagem 8">
            <a:extLst>
              <a:ext uri="{FF2B5EF4-FFF2-40B4-BE49-F238E27FC236}">
                <a16:creationId xmlns:a16="http://schemas.microsoft.com/office/drawing/2014/main" id="{BC74F531-9284-4B16-9DED-906E03E36214}"/>
              </a:ext>
            </a:extLst>
          </p:cNvPr>
          <p:cNvPicPr>
            <a:picLocks noChangeAspect="1"/>
          </p:cNvPicPr>
          <p:nvPr/>
        </p:nvPicPr>
        <p:blipFill>
          <a:blip r:embed="rId2"/>
          <a:stretch>
            <a:fillRect/>
          </a:stretch>
        </p:blipFill>
        <p:spPr>
          <a:xfrm>
            <a:off x="1115616" y="1700808"/>
            <a:ext cx="2592288" cy="1274682"/>
          </a:xfrm>
          <a:prstGeom prst="rect">
            <a:avLst/>
          </a:prstGeom>
        </p:spPr>
      </p:pic>
      <p:pic>
        <p:nvPicPr>
          <p:cNvPr id="12" name="Espaço Reservado para Conteúdo 11">
            <a:extLst>
              <a:ext uri="{FF2B5EF4-FFF2-40B4-BE49-F238E27FC236}">
                <a16:creationId xmlns:a16="http://schemas.microsoft.com/office/drawing/2014/main" id="{65B6F286-A0E4-4D07-A943-0FFA07ACF537}"/>
              </a:ext>
            </a:extLst>
          </p:cNvPr>
          <p:cNvPicPr>
            <a:picLocks noGrp="1" noChangeAspect="1"/>
          </p:cNvPicPr>
          <p:nvPr>
            <p:ph sz="half" idx="1"/>
          </p:nvPr>
        </p:nvPicPr>
        <p:blipFill>
          <a:blip r:embed="rId3"/>
          <a:stretch>
            <a:fillRect/>
          </a:stretch>
        </p:blipFill>
        <p:spPr>
          <a:xfrm>
            <a:off x="392460" y="3140968"/>
            <a:ext cx="4038600" cy="2728133"/>
          </a:xfrm>
          <a:prstGeom prst="rect">
            <a:avLst/>
          </a:prstGeom>
        </p:spPr>
      </p:pic>
    </p:spTree>
    <p:extLst>
      <p:ext uri="{BB962C8B-B14F-4D97-AF65-F5344CB8AC3E}">
        <p14:creationId xmlns:p14="http://schemas.microsoft.com/office/powerpoint/2010/main" val="2227543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5EEE6-0713-4A18-98AF-AC861651693E}"/>
              </a:ext>
            </a:extLst>
          </p:cNvPr>
          <p:cNvSpPr>
            <a:spLocks noGrp="1"/>
          </p:cNvSpPr>
          <p:nvPr>
            <p:ph type="title"/>
          </p:nvPr>
        </p:nvSpPr>
        <p:spPr>
          <a:xfrm>
            <a:off x="457200" y="274638"/>
            <a:ext cx="8229600" cy="706090"/>
          </a:xfrm>
        </p:spPr>
        <p:txBody>
          <a:bodyPr>
            <a:normAutofit fontScale="90000"/>
          </a:bodyPr>
          <a:lstStyle/>
          <a:p>
            <a:r>
              <a:rPr lang="pt-BR" b="1" dirty="0"/>
              <a:t>RESULTADOS</a:t>
            </a:r>
            <a:endParaRPr lang="pt-BR" dirty="0"/>
          </a:p>
        </p:txBody>
      </p:sp>
      <p:pic>
        <p:nvPicPr>
          <p:cNvPr id="5" name="Espaço Reservado para Conteúdo 4">
            <a:extLst>
              <a:ext uri="{FF2B5EF4-FFF2-40B4-BE49-F238E27FC236}">
                <a16:creationId xmlns:a16="http://schemas.microsoft.com/office/drawing/2014/main" id="{A2BF7FA3-1D74-41CB-8B64-788383AE9B77}"/>
              </a:ext>
            </a:extLst>
          </p:cNvPr>
          <p:cNvPicPr>
            <a:picLocks noGrp="1" noChangeAspect="1"/>
          </p:cNvPicPr>
          <p:nvPr>
            <p:ph sz="half" idx="1"/>
          </p:nvPr>
        </p:nvPicPr>
        <p:blipFill>
          <a:blip r:embed="rId2"/>
          <a:stretch>
            <a:fillRect/>
          </a:stretch>
        </p:blipFill>
        <p:spPr>
          <a:xfrm>
            <a:off x="457200" y="1052736"/>
            <a:ext cx="4038600" cy="5073427"/>
          </a:xfrm>
          <a:prstGeom prst="rect">
            <a:avLst/>
          </a:prstGeom>
        </p:spPr>
      </p:pic>
      <p:sp>
        <p:nvSpPr>
          <p:cNvPr id="4" name="Espaço Reservado para Conteúdo 3">
            <a:extLst>
              <a:ext uri="{FF2B5EF4-FFF2-40B4-BE49-F238E27FC236}">
                <a16:creationId xmlns:a16="http://schemas.microsoft.com/office/drawing/2014/main" id="{F9AABD17-1D46-4FCC-84ED-F40518729736}"/>
              </a:ext>
            </a:extLst>
          </p:cNvPr>
          <p:cNvSpPr>
            <a:spLocks noGrp="1"/>
          </p:cNvSpPr>
          <p:nvPr>
            <p:ph sz="half" idx="2"/>
          </p:nvPr>
        </p:nvSpPr>
        <p:spPr>
          <a:xfrm>
            <a:off x="4648200" y="1052736"/>
            <a:ext cx="4038600" cy="5073427"/>
          </a:xfrm>
        </p:spPr>
        <p:txBody>
          <a:bodyPr>
            <a:normAutofit/>
          </a:bodyPr>
          <a:lstStyle/>
          <a:p>
            <a:r>
              <a:rPr lang="pt-BR" dirty="0"/>
              <a:t>As ruas de acesso aos domicílios são 46,8% de asfalto e 48,9 % sem pavimentação.</a:t>
            </a:r>
          </a:p>
          <a:p>
            <a:r>
              <a:rPr lang="pt-BR" dirty="0"/>
              <a:t>As moradias são todas tipo casa, construídas na área urbana, com energia elétrica e 98,6% recebem água tratada, apenas 1,4% (2) usam água de poço/nascente.</a:t>
            </a:r>
          </a:p>
        </p:txBody>
      </p:sp>
    </p:spTree>
    <p:extLst>
      <p:ext uri="{BB962C8B-B14F-4D97-AF65-F5344CB8AC3E}">
        <p14:creationId xmlns:p14="http://schemas.microsoft.com/office/powerpoint/2010/main" val="2277059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C895B53-8AD8-4618-8523-53F9AFB37109}"/>
              </a:ext>
            </a:extLst>
          </p:cNvPr>
          <p:cNvSpPr>
            <a:spLocks noGrp="1"/>
          </p:cNvSpPr>
          <p:nvPr>
            <p:ph type="title"/>
          </p:nvPr>
        </p:nvSpPr>
        <p:spPr/>
        <p:txBody>
          <a:bodyPr/>
          <a:lstStyle/>
          <a:p>
            <a:r>
              <a:rPr lang="pt-BR" b="1" dirty="0"/>
              <a:t>RESULTADOS</a:t>
            </a:r>
          </a:p>
        </p:txBody>
      </p:sp>
      <p:sp>
        <p:nvSpPr>
          <p:cNvPr id="5" name="Espaço Reservado para Conteúdo 4">
            <a:extLst>
              <a:ext uri="{FF2B5EF4-FFF2-40B4-BE49-F238E27FC236}">
                <a16:creationId xmlns:a16="http://schemas.microsoft.com/office/drawing/2014/main" id="{CF0813CC-089A-E143-A2EE-1419B3D303CE}"/>
              </a:ext>
            </a:extLst>
          </p:cNvPr>
          <p:cNvSpPr>
            <a:spLocks noGrp="1"/>
          </p:cNvSpPr>
          <p:nvPr>
            <p:ph sz="half" idx="1"/>
          </p:nvPr>
        </p:nvSpPr>
        <p:spPr/>
        <p:txBody>
          <a:bodyPr>
            <a:normAutofit/>
          </a:bodyPr>
          <a:lstStyle/>
          <a:p>
            <a:pPr marL="0" indent="0">
              <a:buNone/>
            </a:pPr>
            <a:r>
              <a:rPr lang="pt-BR" b="1" i="1" u="sng" dirty="0"/>
              <a:t> </a:t>
            </a:r>
          </a:p>
          <a:p>
            <a:pPr marL="0" indent="0">
              <a:buNone/>
            </a:pPr>
            <a:endParaRPr lang="pt-BR" b="1" i="1" u="sng" dirty="0"/>
          </a:p>
        </p:txBody>
      </p:sp>
      <p:sp>
        <p:nvSpPr>
          <p:cNvPr id="4" name="Espaço Reservado para Conteúdo 3">
            <a:extLst>
              <a:ext uri="{FF2B5EF4-FFF2-40B4-BE49-F238E27FC236}">
                <a16:creationId xmlns:a16="http://schemas.microsoft.com/office/drawing/2014/main" id="{37FB6248-462F-4A12-BD52-F20DBE050B47}"/>
              </a:ext>
            </a:extLst>
          </p:cNvPr>
          <p:cNvSpPr>
            <a:spLocks noGrp="1"/>
          </p:cNvSpPr>
          <p:nvPr>
            <p:ph sz="half" idx="2"/>
          </p:nvPr>
        </p:nvSpPr>
        <p:spPr>
          <a:xfrm>
            <a:off x="4788024" y="1268760"/>
            <a:ext cx="3898776" cy="4857403"/>
          </a:xfrm>
        </p:spPr>
        <p:txBody>
          <a:bodyPr>
            <a:normAutofit/>
          </a:bodyPr>
          <a:lstStyle/>
          <a:p>
            <a:r>
              <a:rPr lang="pt-BR" dirty="0"/>
              <a:t>Observa-se que 84,2% dos moradores tem casa própria, em residências alugadas 13,7%, 1,4% das pessoas moram em uma residência cedida e 0,7 em residências financiadas.</a:t>
            </a:r>
          </a:p>
          <a:p>
            <a:pPr marL="0" indent="0">
              <a:buNone/>
            </a:pPr>
            <a:endParaRPr lang="pt-BR" dirty="0"/>
          </a:p>
        </p:txBody>
      </p:sp>
      <p:pic>
        <p:nvPicPr>
          <p:cNvPr id="6" name="Imagem 5">
            <a:extLst>
              <a:ext uri="{FF2B5EF4-FFF2-40B4-BE49-F238E27FC236}">
                <a16:creationId xmlns:a16="http://schemas.microsoft.com/office/drawing/2014/main" id="{A199F4DA-D288-4364-8FB5-AEB5F7C50EFF}"/>
              </a:ext>
            </a:extLst>
          </p:cNvPr>
          <p:cNvPicPr>
            <a:picLocks noChangeAspect="1"/>
          </p:cNvPicPr>
          <p:nvPr/>
        </p:nvPicPr>
        <p:blipFill>
          <a:blip r:embed="rId2"/>
          <a:stretch>
            <a:fillRect/>
          </a:stretch>
        </p:blipFill>
        <p:spPr>
          <a:xfrm>
            <a:off x="457201" y="1268760"/>
            <a:ext cx="3682751" cy="4857403"/>
          </a:xfrm>
          <a:prstGeom prst="rect">
            <a:avLst/>
          </a:prstGeom>
        </p:spPr>
      </p:pic>
    </p:spTree>
    <p:extLst>
      <p:ext uri="{BB962C8B-B14F-4D97-AF65-F5344CB8AC3E}">
        <p14:creationId xmlns:p14="http://schemas.microsoft.com/office/powerpoint/2010/main" val="128286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E656B7-D2C8-4B02-9A51-19587A79EC44}"/>
              </a:ext>
            </a:extLst>
          </p:cNvPr>
          <p:cNvSpPr>
            <a:spLocks noGrp="1"/>
          </p:cNvSpPr>
          <p:nvPr>
            <p:ph type="title"/>
          </p:nvPr>
        </p:nvSpPr>
        <p:spPr>
          <a:xfrm>
            <a:off x="457200" y="274638"/>
            <a:ext cx="8229600" cy="706090"/>
          </a:xfrm>
        </p:spPr>
        <p:txBody>
          <a:bodyPr>
            <a:normAutofit fontScale="90000"/>
          </a:bodyPr>
          <a:lstStyle/>
          <a:p>
            <a:r>
              <a:rPr lang="pt-BR" b="1" dirty="0"/>
              <a:t>RESULTADOS</a:t>
            </a:r>
            <a:endParaRPr lang="pt-BR" dirty="0"/>
          </a:p>
        </p:txBody>
      </p:sp>
      <p:pic>
        <p:nvPicPr>
          <p:cNvPr id="5" name="Espaço Reservado para Conteúdo 4">
            <a:extLst>
              <a:ext uri="{FF2B5EF4-FFF2-40B4-BE49-F238E27FC236}">
                <a16:creationId xmlns:a16="http://schemas.microsoft.com/office/drawing/2014/main" id="{B7451840-B3E1-48C1-BB36-8C2574E86FC2}"/>
              </a:ext>
            </a:extLst>
          </p:cNvPr>
          <p:cNvPicPr>
            <a:picLocks noGrp="1" noChangeAspect="1"/>
          </p:cNvPicPr>
          <p:nvPr>
            <p:ph sz="half" idx="1"/>
          </p:nvPr>
        </p:nvPicPr>
        <p:blipFill>
          <a:blip r:embed="rId3"/>
          <a:stretch>
            <a:fillRect/>
          </a:stretch>
        </p:blipFill>
        <p:spPr>
          <a:xfrm>
            <a:off x="457200" y="1052737"/>
            <a:ext cx="3538736" cy="5073426"/>
          </a:xfrm>
          <a:prstGeom prst="rect">
            <a:avLst/>
          </a:prstGeom>
        </p:spPr>
      </p:pic>
      <p:sp>
        <p:nvSpPr>
          <p:cNvPr id="4" name="Espaço Reservado para Conteúdo 3">
            <a:extLst>
              <a:ext uri="{FF2B5EF4-FFF2-40B4-BE49-F238E27FC236}">
                <a16:creationId xmlns:a16="http://schemas.microsoft.com/office/drawing/2014/main" id="{18263E8B-495A-4D37-9D8D-797C79FFE804}"/>
              </a:ext>
            </a:extLst>
          </p:cNvPr>
          <p:cNvSpPr>
            <a:spLocks noGrp="1"/>
          </p:cNvSpPr>
          <p:nvPr>
            <p:ph sz="half" idx="2"/>
          </p:nvPr>
        </p:nvSpPr>
        <p:spPr>
          <a:xfrm>
            <a:off x="4211960" y="1052737"/>
            <a:ext cx="4680520" cy="5073425"/>
          </a:xfrm>
        </p:spPr>
        <p:txBody>
          <a:bodyPr>
            <a:normAutofit/>
          </a:bodyPr>
          <a:lstStyle/>
          <a:p>
            <a:r>
              <a:rPr lang="pt-BR" sz="3200" dirty="0"/>
              <a:t>O número de cômodos nas residências com maior número por domicílio (entre 4 e 7 cômodos totalizam 78,9%).</a:t>
            </a:r>
          </a:p>
          <a:p>
            <a:endParaRPr lang="pt-BR" dirty="0"/>
          </a:p>
        </p:txBody>
      </p:sp>
    </p:spTree>
    <p:extLst>
      <p:ext uri="{BB962C8B-B14F-4D97-AF65-F5344CB8AC3E}">
        <p14:creationId xmlns:p14="http://schemas.microsoft.com/office/powerpoint/2010/main" val="90054979"/>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6625</TotalTime>
  <Words>2323</Words>
  <Application>Microsoft Office PowerPoint</Application>
  <PresentationFormat>Apresentação na tela (4:3)</PresentationFormat>
  <Paragraphs>187</Paragraphs>
  <Slides>34</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34</vt:i4>
      </vt:variant>
    </vt:vector>
  </HeadingPairs>
  <TitlesOfParts>
    <vt:vector size="40" baseType="lpstr">
      <vt:lpstr>Arial</vt:lpstr>
      <vt:lpstr>Bahnschrift SemiLight</vt:lpstr>
      <vt:lpstr>Brush Script MT</vt:lpstr>
      <vt:lpstr>Calibri</vt:lpstr>
      <vt:lpstr>Times New Roman</vt:lpstr>
      <vt:lpstr>Tema do Office</vt:lpstr>
      <vt:lpstr>CONHECENDO O TERRITÓRIO</vt:lpstr>
      <vt:lpstr>CONHECENDO O TERRITÓRIO</vt:lpstr>
      <vt:lpstr>  “CONHECENDO O TERRITÓRIO” </vt:lpstr>
      <vt:lpstr>MATERIAIS E MÉTODOS </vt:lpstr>
      <vt:lpstr>MATERIAIS E MÉTODOS</vt:lpstr>
      <vt:lpstr>RESULTADOS - POPULAÇÃO</vt:lpstr>
      <vt:lpstr>RESULTADOS</vt:lpstr>
      <vt:lpstr>RESULTADOS</vt:lpstr>
      <vt:lpstr>RESULTADOS</vt:lpstr>
      <vt:lpstr>RESULTADOS</vt:lpstr>
      <vt:lpstr>RESULTADOS</vt:lpstr>
      <vt:lpstr>RESULTADOS- Saneamento básico</vt:lpstr>
      <vt:lpstr>RESULTADOS- Saneamento básico</vt:lpstr>
      <vt:lpstr>RESULTADOS</vt:lpstr>
      <vt:lpstr>RESULTADOS</vt:lpstr>
      <vt:lpstr>RESULTADOS</vt:lpstr>
      <vt:lpstr>RESULTADOS</vt:lpstr>
      <vt:lpstr>RESULTADOS</vt:lpstr>
      <vt:lpstr>RESULTADOS</vt:lpstr>
      <vt:lpstr>RESULTADOS</vt:lpstr>
      <vt:lpstr>RESULTADOS</vt:lpstr>
      <vt:lpstr>RESULTADOS</vt:lpstr>
      <vt:lpstr>RESULTADOS/DISCUSSÕES</vt:lpstr>
      <vt:lpstr>RESULTADOS/DISCUSSÕES</vt:lpstr>
      <vt:lpstr>Quadro 1- Condições de vida e riscos coletivos dos moradores entrevistados</vt:lpstr>
      <vt:lpstr>RESULTADOS</vt:lpstr>
      <vt:lpstr>Observações dos acadêmicos durante as visitas</vt:lpstr>
      <vt:lpstr>Observações dos acadêmicos durante as visitas</vt:lpstr>
      <vt:lpstr>CONSIDERAÇÕES FINAIS</vt:lpstr>
      <vt:lpstr>CONSIDERAÇÕES FINAIS</vt:lpstr>
      <vt:lpstr>Obrigada pela atenção </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ESCOLA TÉCNICA DAMA CURSO TÉCNICO EM ENFERMAGEM</dc:title>
  <dc:creator>Administrador</dc:creator>
  <cp:lastModifiedBy>Iolanda</cp:lastModifiedBy>
  <cp:revision>170</cp:revision>
  <dcterms:created xsi:type="dcterms:W3CDTF">2018-07-09T17:23:11Z</dcterms:created>
  <dcterms:modified xsi:type="dcterms:W3CDTF">2022-04-02T00:30:51Z</dcterms:modified>
</cp:coreProperties>
</file>