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31" r:id="rId2"/>
    <p:sldId id="278" r:id="rId3"/>
    <p:sldId id="279" r:id="rId4"/>
    <p:sldId id="332" r:id="rId5"/>
    <p:sldId id="334" r:id="rId6"/>
    <p:sldId id="333" r:id="rId7"/>
    <p:sldId id="336" r:id="rId8"/>
    <p:sldId id="335" r:id="rId9"/>
    <p:sldId id="348" r:id="rId10"/>
    <p:sldId id="337" r:id="rId11"/>
    <p:sldId id="338" r:id="rId12"/>
    <p:sldId id="256" r:id="rId13"/>
    <p:sldId id="258" r:id="rId14"/>
    <p:sldId id="277" r:id="rId15"/>
    <p:sldId id="340" r:id="rId16"/>
    <p:sldId id="339" r:id="rId17"/>
    <p:sldId id="341" r:id="rId18"/>
    <p:sldId id="343" r:id="rId19"/>
    <p:sldId id="344" r:id="rId20"/>
    <p:sldId id="342" r:id="rId21"/>
    <p:sldId id="349" r:id="rId22"/>
    <p:sldId id="345" r:id="rId23"/>
    <p:sldId id="346" r:id="rId24"/>
    <p:sldId id="259" r:id="rId25"/>
    <p:sldId id="260" r:id="rId26"/>
    <p:sldId id="261" r:id="rId27"/>
    <p:sldId id="262" r:id="rId28"/>
    <p:sldId id="347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93990" autoAdjust="0"/>
  </p:normalViewPr>
  <p:slideViewPr>
    <p:cSldViewPr>
      <p:cViewPr varScale="1">
        <p:scale>
          <a:sx n="68" d="100"/>
          <a:sy n="68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3317AB-1541-4257-A454-BDA8545482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46E3F1-EDDC-4962-A0D9-CC414A75C4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C9159-9782-4E72-A090-4B02684C4325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7A496BDC-113F-4C89-93E3-5506187F4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706C37C-1E0B-4716-9C9F-F8EF02776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F7338C-58E2-496E-BC7F-9F6B29492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A2B0C3-8E83-4313-B803-BD873904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D13170-7F8D-4C0E-95DF-FA14002581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13170-7F8D-4C0E-95DF-FA1400258156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48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83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36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44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36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16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18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2796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659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93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8D9DA-75E6-4AC2-A7AC-667B2506A149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015B-16F4-40F2-97DC-D27244966C9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B498-3CCA-433F-8439-04A2DFCBE5D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014-CFFB-4161-9158-69D03229D75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3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8C888-D2AF-4299-A23E-B934A59A615B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DA1A-419A-46D1-81EE-EF6A29A713C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417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1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68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01742-62AB-42B6-B975-875E770672D6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E92F-AD4D-438E-9804-F6DF33F901B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29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D5E6C-FFE9-4A70-8C0C-10844800066A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B6D-BD89-481A-9BF0-B9D24265244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4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9183B4-66C8-4E75-BB4D-366416C91A67}" type="datetimeFigureOut">
              <a:rPr lang="pt-BR" smtClean="0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D1A4B6-0C70-4079-BF00-6EB1691990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15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10114-9093-46CF-BC4B-CA7AD6D4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944" y="260648"/>
            <a:ext cx="1877713" cy="775896"/>
          </a:xfrm>
        </p:spPr>
        <p:txBody>
          <a:bodyPr/>
          <a:lstStyle/>
          <a:p>
            <a:r>
              <a:rPr lang="pt-BR" dirty="0"/>
              <a:t>Revisão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3BBF3E-459D-4C5B-ADFA-42B507820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08696"/>
            <a:ext cx="3088109" cy="4184768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/>
              <a:t>1. Traqueia </a:t>
            </a:r>
          </a:p>
          <a:p>
            <a:endParaRPr lang="pt-BR" sz="2800" dirty="0"/>
          </a:p>
          <a:p>
            <a:r>
              <a:rPr lang="pt-BR" sz="2800" dirty="0"/>
              <a:t>2. Brônquio </a:t>
            </a:r>
          </a:p>
          <a:p>
            <a:endParaRPr lang="pt-BR" sz="2800" dirty="0"/>
          </a:p>
          <a:p>
            <a:r>
              <a:rPr lang="pt-BR" sz="2800" dirty="0"/>
              <a:t>3. Bronquíolo</a:t>
            </a:r>
          </a:p>
          <a:p>
            <a:endParaRPr lang="pt-BR" sz="2800" dirty="0"/>
          </a:p>
          <a:p>
            <a:r>
              <a:rPr lang="pt-BR" sz="2800" dirty="0"/>
              <a:t>4. Alvéolo</a:t>
            </a:r>
          </a:p>
          <a:p>
            <a:endParaRPr lang="pt-BR" sz="2800" dirty="0"/>
          </a:p>
          <a:p>
            <a:r>
              <a:rPr lang="pt-BR" sz="2800" dirty="0"/>
              <a:t>5. Lobos pulmonares </a:t>
            </a:r>
          </a:p>
        </p:txBody>
      </p:sp>
      <p:sp>
        <p:nvSpPr>
          <p:cNvPr id="6" name="AutoShape 6" descr="Sistema Respiratório - Função, características e detalhes">
            <a:extLst>
              <a:ext uri="{FF2B5EF4-FFF2-40B4-BE49-F238E27FC236}">
                <a16:creationId xmlns:a16="http://schemas.microsoft.com/office/drawing/2014/main" id="{AE116991-AF70-404E-99BA-A4CFB4172E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EA025A6-779B-4455-B80E-F28255E4D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-1061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B0952A-881B-4BF6-84D7-5F8DFC17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00808"/>
            <a:ext cx="6265708" cy="439306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18DE33E3-48C5-4031-A8DA-4A0E0941400A}"/>
              </a:ext>
            </a:extLst>
          </p:cNvPr>
          <p:cNvSpPr/>
          <p:nvPr/>
        </p:nvSpPr>
        <p:spPr>
          <a:xfrm>
            <a:off x="5546330" y="3501008"/>
            <a:ext cx="681854" cy="6396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85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 que são parada respiratória e parada cardiorrespiratória? | Instituto  Brasileiro de Ensino Profissionalizante - INBRAEP">
            <a:extLst>
              <a:ext uri="{FF2B5EF4-FFF2-40B4-BE49-F238E27FC236}">
                <a16:creationId xmlns:a16="http://schemas.microsoft.com/office/drawing/2014/main" id="{3B315301-D5E4-40D4-B1E4-48B2B88A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719401" cy="290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0E5A51-7D50-45B5-84FF-E3261D9D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130753" cy="875184"/>
          </a:xfrm>
        </p:spPr>
        <p:txBody>
          <a:bodyPr/>
          <a:lstStyle/>
          <a:p>
            <a:r>
              <a:rPr lang="pt-BR" dirty="0"/>
              <a:t>Parada Cardiorrespiratória - PCR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342E01-CD16-45F3-BF29-44158EBF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908720"/>
            <a:ext cx="4538465" cy="5592044"/>
          </a:xfrm>
        </p:spPr>
        <p:txBody>
          <a:bodyPr>
            <a:noAutofit/>
          </a:bodyPr>
          <a:lstStyle/>
          <a:p>
            <a:r>
              <a:rPr lang="pt-BR" sz="25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Parada cardiorrespiratória</a:t>
            </a: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(PCR):</a:t>
            </a:r>
          </a:p>
          <a:p>
            <a:endParaRPr lang="pt-BR" sz="25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É a interrupção inesperada e abrupta do trabalho cardíaco e da respiração, com consequente perda da consciência. </a:t>
            </a:r>
          </a:p>
          <a:p>
            <a:pPr marL="0" indent="0">
              <a:buNone/>
            </a:pP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 maioria dos casos o evento não acontece por acaso, ele é o resultado da evolução de doenças de base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6872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44B0-0F9D-4609-B703-F1A4F826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1" y="260648"/>
            <a:ext cx="4717505" cy="803176"/>
          </a:xfrm>
        </p:spPr>
        <p:txBody>
          <a:bodyPr>
            <a:normAutofit fontScale="90000"/>
          </a:bodyPr>
          <a:lstStyle/>
          <a:p>
            <a:r>
              <a:rPr lang="pt-BR" dirty="0"/>
              <a:t>Patologias do coração – </a:t>
            </a:r>
            <a:br>
              <a:rPr lang="pt-BR" dirty="0"/>
            </a:br>
            <a:r>
              <a:rPr lang="pt-BR" dirty="0"/>
              <a:t>Cardiomegalia </a:t>
            </a:r>
          </a:p>
        </p:txBody>
      </p:sp>
      <p:pic>
        <p:nvPicPr>
          <p:cNvPr id="7170" name="Picture 2" descr="Radiografias do tórax - Distúrbios do coração e dos vasos sanguíneos -  Manual MSD Versão Saúde para a Família">
            <a:extLst>
              <a:ext uri="{FF2B5EF4-FFF2-40B4-BE49-F238E27FC236}">
                <a16:creationId xmlns:a16="http://schemas.microsoft.com/office/drawing/2014/main" id="{954DD7F3-B0DF-4219-A0F9-70FB403C6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24" y="3041576"/>
            <a:ext cx="37323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de ser uma imagem de texto que diz &quot;Átrios aumentados Ventrículos aumentados Cora Coração Normal Coração Dilatado&quot;">
            <a:extLst>
              <a:ext uri="{FF2B5EF4-FFF2-40B4-BE49-F238E27FC236}">
                <a16:creationId xmlns:a16="http://schemas.microsoft.com/office/drawing/2014/main" id="{7ED7C57A-CD55-49CD-8367-DE3EF66D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292080" cy="399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adiografia de Tórax ou Raio X do Tórax - Exames de RX">
            <a:extLst>
              <a:ext uri="{FF2B5EF4-FFF2-40B4-BE49-F238E27FC236}">
                <a16:creationId xmlns:a16="http://schemas.microsoft.com/office/drawing/2014/main" id="{51607E50-12E2-4EB9-9FDB-407D6FC3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23" y="-28703"/>
            <a:ext cx="317162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azul, par, colorido, segurando&#10;&#10;Descrição gerada automaticamente">
            <a:extLst>
              <a:ext uri="{FF2B5EF4-FFF2-40B4-BE49-F238E27FC236}">
                <a16:creationId xmlns:a16="http://schemas.microsoft.com/office/drawing/2014/main" id="{030C7744-2D5C-47C5-A36A-422016E72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" t="3410" r="27471"/>
          <a:stretch/>
        </p:blipFill>
        <p:spPr>
          <a:xfrm>
            <a:off x="3354547" y="386812"/>
            <a:ext cx="5767996" cy="6084375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4B79941D-F9E2-4E91-94E5-C56EABDAF7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998" y="-1323528"/>
            <a:ext cx="3017520" cy="3204134"/>
          </a:xfrm>
        </p:spPr>
        <p:txBody>
          <a:bodyPr anchor="b">
            <a:normAutofit/>
          </a:bodyPr>
          <a:lstStyle/>
          <a:p>
            <a:r>
              <a:rPr lang="pt-BR" altLang="pt-BR" sz="4200" dirty="0">
                <a:solidFill>
                  <a:schemeClr val="bg1"/>
                </a:solidFill>
              </a:rPr>
              <a:t>Sistema Circulatório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3CFEEB-7F57-416D-A9FC-E6E2771CF7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373324"/>
            <a:ext cx="2616866" cy="1208141"/>
          </a:xfrm>
        </p:spPr>
        <p:txBody>
          <a:bodyPr>
            <a:normAutofit/>
          </a:bodyPr>
          <a:lstStyle/>
          <a:p>
            <a:r>
              <a:rPr lang="pt-BR" altLang="pt-BR" sz="2500" dirty="0">
                <a:solidFill>
                  <a:schemeClr val="bg1"/>
                </a:solidFill>
              </a:rPr>
              <a:t>Prof.:  </a:t>
            </a:r>
          </a:p>
          <a:p>
            <a:r>
              <a:rPr lang="pt-BR" altLang="pt-BR" sz="2500" dirty="0">
                <a:solidFill>
                  <a:schemeClr val="bg1"/>
                </a:solidFill>
              </a:rPr>
              <a:t>Anderson Franco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EE070-987D-4289-9592-5EE0F992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723" y="29238"/>
            <a:ext cx="5330553" cy="803176"/>
          </a:xfrm>
        </p:spPr>
        <p:txBody>
          <a:bodyPr/>
          <a:lstStyle/>
          <a:p>
            <a:r>
              <a:rPr lang="pt-BR" dirty="0"/>
              <a:t>Sistema Cardiovascular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200FA3-5CF7-4CCD-B53B-90B9A23A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8354889" cy="4772603"/>
          </a:xfrm>
        </p:spPr>
        <p:txBody>
          <a:bodyPr>
            <a:normAutofit/>
          </a:bodyPr>
          <a:lstStyle/>
          <a:p>
            <a:r>
              <a:rPr lang="pt-BR" sz="3200" dirty="0"/>
              <a:t>Os principais componentes do sistema cardiovascular são:</a:t>
            </a:r>
          </a:p>
          <a:p>
            <a:endParaRPr lang="pt-BR" sz="3200" dirty="0"/>
          </a:p>
          <a:p>
            <a:r>
              <a:rPr lang="pt-BR" sz="3200" dirty="0"/>
              <a:t>Sangue </a:t>
            </a:r>
          </a:p>
          <a:p>
            <a:endParaRPr lang="pt-BR" sz="3200" dirty="0"/>
          </a:p>
          <a:p>
            <a:r>
              <a:rPr lang="pt-BR" sz="3200" dirty="0"/>
              <a:t>Vasos sanguíneos: veias e artérias</a:t>
            </a:r>
          </a:p>
          <a:p>
            <a:endParaRPr lang="pt-BR" sz="3200" dirty="0"/>
          </a:p>
          <a:p>
            <a:r>
              <a:rPr lang="pt-BR" sz="3200" dirty="0"/>
              <a:t>Coração</a:t>
            </a:r>
          </a:p>
        </p:txBody>
      </p:sp>
    </p:spTree>
    <p:extLst>
      <p:ext uri="{BB962C8B-B14F-4D97-AF65-F5344CB8AC3E}">
        <p14:creationId xmlns:p14="http://schemas.microsoft.com/office/powerpoint/2010/main" val="84214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2A4DD-E465-418A-9EC7-AA0383AB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115314"/>
            <a:ext cx="2162200" cy="731168"/>
          </a:xfrm>
        </p:spPr>
        <p:txBody>
          <a:bodyPr/>
          <a:lstStyle/>
          <a:p>
            <a:r>
              <a:rPr lang="pt-BR" dirty="0"/>
              <a:t>Sangue</a:t>
            </a:r>
          </a:p>
        </p:txBody>
      </p:sp>
      <p:pic>
        <p:nvPicPr>
          <p:cNvPr id="8194" name="Picture 2" descr="Sangue - composição, funções, tipos sanguíneos e Fator RH">
            <a:extLst>
              <a:ext uri="{FF2B5EF4-FFF2-40B4-BE49-F238E27FC236}">
                <a16:creationId xmlns:a16="http://schemas.microsoft.com/office/drawing/2014/main" id="{B0A152AC-4FD2-4E48-BD47-42056DE2DC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12172"/>
          <a:stretch/>
        </p:blipFill>
        <p:spPr bwMode="auto">
          <a:xfrm>
            <a:off x="0" y="1772816"/>
            <a:ext cx="5052315" cy="42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50EF23-A97E-4A80-9B30-9501525E6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2315" y="720081"/>
            <a:ext cx="4091685" cy="6237311"/>
          </a:xfrm>
        </p:spPr>
        <p:txBody>
          <a:bodyPr>
            <a:noAutofit/>
          </a:bodyPr>
          <a:lstStyle/>
          <a:p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Função do sangue:</a:t>
            </a:r>
          </a:p>
          <a:p>
            <a:endParaRPr lang="pt-BR" sz="25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pt-BR" sz="2500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ransporte de hormônios </a:t>
            </a:r>
          </a:p>
          <a:p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Transporte oxigênio e nutrientes às células; </a:t>
            </a:r>
          </a:p>
          <a:p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Captura de gás carbônico e excreções celulares;</a:t>
            </a:r>
          </a:p>
          <a:p>
            <a:r>
              <a:rPr lang="pt-BR" sz="2500" dirty="0">
                <a:solidFill>
                  <a:srgbClr val="202124"/>
                </a:solidFill>
                <a:latin typeface="arial" panose="020B0604020202020204" pitchFamily="34" charset="0"/>
              </a:rPr>
              <a:t>D</a:t>
            </a: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efesa a agentes estranhos; </a:t>
            </a:r>
          </a:p>
          <a:p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Uma pessoa adulta tem, em média cinco litros de sangue no corpo.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10494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A650F-CEF0-4F5B-BE04-F47A23D3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318" y="18049"/>
            <a:ext cx="3962400" cy="803176"/>
          </a:xfrm>
        </p:spPr>
        <p:txBody>
          <a:bodyPr/>
          <a:lstStyle/>
          <a:p>
            <a:r>
              <a:rPr lang="pt-BR" dirty="0"/>
              <a:t>Vasos sanguíneos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2AAE6-7010-4521-944E-6E7DCE91E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594" y="1988840"/>
            <a:ext cx="2191724" cy="2880320"/>
          </a:xfrm>
        </p:spPr>
        <p:txBody>
          <a:bodyPr>
            <a:normAutofit/>
          </a:bodyPr>
          <a:lstStyle/>
          <a:p>
            <a:r>
              <a:rPr lang="pt-BR" sz="2500" dirty="0"/>
              <a:t>Artérias </a:t>
            </a:r>
          </a:p>
          <a:p>
            <a:endParaRPr lang="pt-BR" sz="2500" dirty="0"/>
          </a:p>
          <a:p>
            <a:r>
              <a:rPr lang="pt-BR" sz="2500" dirty="0"/>
              <a:t>Veias </a:t>
            </a:r>
          </a:p>
          <a:p>
            <a:endParaRPr lang="pt-BR" sz="2500" dirty="0"/>
          </a:p>
          <a:p>
            <a:r>
              <a:rPr lang="pt-BR" sz="2500" dirty="0"/>
              <a:t>Capilares </a:t>
            </a:r>
          </a:p>
        </p:txBody>
      </p:sp>
      <p:pic>
        <p:nvPicPr>
          <p:cNvPr id="11266" name="Picture 2" descr="arteria-veia-capilar">
            <a:extLst>
              <a:ext uri="{FF2B5EF4-FFF2-40B4-BE49-F238E27FC236}">
                <a16:creationId xmlns:a16="http://schemas.microsoft.com/office/drawing/2014/main" id="{D5219BB2-19B1-4C04-A72C-32C24803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44" y="1641692"/>
            <a:ext cx="6718556" cy="35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6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5805-7EC4-4A70-91F6-54E43929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6347714" cy="803176"/>
          </a:xfrm>
        </p:spPr>
        <p:txBody>
          <a:bodyPr/>
          <a:lstStyle/>
          <a:p>
            <a:r>
              <a:rPr lang="pt-BR" dirty="0"/>
              <a:t>Vasos Sanguíneos – Artérias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10BEFC-8B38-4B9D-95E7-CBF971EBE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21776"/>
            <a:ext cx="4176464" cy="4769121"/>
          </a:xfrm>
        </p:spPr>
        <p:txBody>
          <a:bodyPr>
            <a:normAutofit/>
          </a:bodyPr>
          <a:lstStyle/>
          <a:p>
            <a:r>
              <a:rPr lang="pt-BR" sz="25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Artérias</a:t>
            </a:r>
            <a:r>
              <a:rPr lang="pt-BR" sz="25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são vasos sanguíneos que garantem o transporte do sangue do coração para os diferentes tecidos do corpo, permitindo, desse modo, que ocorra o fornecimento de oxigênio e nutrientes para todas as células</a:t>
            </a:r>
            <a:endParaRPr lang="pt-BR" sz="2500" dirty="0"/>
          </a:p>
        </p:txBody>
      </p:sp>
      <p:pic>
        <p:nvPicPr>
          <p:cNvPr id="10242" name="Picture 2" descr="sistema-circulatorio">
            <a:extLst>
              <a:ext uri="{FF2B5EF4-FFF2-40B4-BE49-F238E27FC236}">
                <a16:creationId xmlns:a16="http://schemas.microsoft.com/office/drawing/2014/main" id="{89CB2BAD-F8B1-4143-8452-A9F52B3A0F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19808"/>
            <a:ext cx="4679068" cy="57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5AF70-92A8-4CF3-9086-7CF86510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6698704" cy="803176"/>
          </a:xfrm>
        </p:spPr>
        <p:txBody>
          <a:bodyPr>
            <a:normAutofit fontScale="90000"/>
          </a:bodyPr>
          <a:lstStyle/>
          <a:p>
            <a:r>
              <a:rPr lang="pt-BR" dirty="0"/>
              <a:t>Vasos Sanguíneos – Artéria Aorta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0CCB1-89FE-494E-A81F-7C997BE13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72143"/>
            <a:ext cx="3588245" cy="4977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b="1" dirty="0"/>
              <a:t>Dividida em 4 partes: </a:t>
            </a:r>
          </a:p>
          <a:p>
            <a:endParaRPr lang="pt-BR" sz="2500" dirty="0"/>
          </a:p>
          <a:p>
            <a:r>
              <a:rPr lang="pt-BR" sz="2500" dirty="0"/>
              <a:t>Aorta ascendente </a:t>
            </a:r>
          </a:p>
          <a:p>
            <a:endParaRPr lang="pt-BR" sz="2500" dirty="0"/>
          </a:p>
          <a:p>
            <a:r>
              <a:rPr lang="pt-BR" sz="2500" dirty="0"/>
              <a:t>Arco aórtico </a:t>
            </a:r>
          </a:p>
          <a:p>
            <a:endParaRPr lang="pt-BR" sz="2500" dirty="0"/>
          </a:p>
          <a:p>
            <a:r>
              <a:rPr lang="pt-BR" sz="2500" dirty="0"/>
              <a:t>Aorta torácica descendente</a:t>
            </a:r>
          </a:p>
          <a:p>
            <a:endParaRPr lang="pt-BR" sz="2500" dirty="0"/>
          </a:p>
          <a:p>
            <a:r>
              <a:rPr lang="pt-BR" sz="2500" dirty="0"/>
              <a:t>Aorta abdominal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7822443-5AE6-4572-A7F2-18D4012B9C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5933"/>
            <a:ext cx="4104456" cy="59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89001-A157-44D3-AF25-7E60A563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85471"/>
            <a:ext cx="4717686" cy="731168"/>
          </a:xfrm>
        </p:spPr>
        <p:txBody>
          <a:bodyPr/>
          <a:lstStyle/>
          <a:p>
            <a:r>
              <a:rPr lang="pt-BR" dirty="0"/>
              <a:t>Patologia – Aneurisma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D8B54-27B4-4D97-8CB1-F1C68D4E4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130" y="2060847"/>
            <a:ext cx="3886814" cy="4176465"/>
          </a:xfrm>
        </p:spPr>
        <p:txBody>
          <a:bodyPr>
            <a:normAutofit/>
          </a:bodyPr>
          <a:lstStyle/>
          <a:p>
            <a:r>
              <a:rPr lang="pt-BR" sz="2500" b="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ANEURISMAS:</a:t>
            </a:r>
          </a:p>
          <a:p>
            <a:endParaRPr lang="pt-BR" sz="2500" b="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  <a:p>
            <a:pPr marL="0" indent="0">
              <a:buNone/>
            </a:pPr>
            <a:r>
              <a:rPr lang="pt-BR" sz="2500" dirty="0">
                <a:solidFill>
                  <a:schemeClr val="tx1"/>
                </a:solidFill>
                <a:latin typeface="Open Sans" panose="020B0604020202020204" pitchFamily="34" charset="0"/>
              </a:rPr>
              <a:t>D</a:t>
            </a:r>
            <a:r>
              <a:rPr lang="pt-BR" sz="2500" b="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ilatações na parede da artéria, por fragilidades, muitas vezes, de origem genética</a:t>
            </a:r>
            <a:endParaRPr lang="pt-BR" sz="2500" dirty="0">
              <a:solidFill>
                <a:schemeClr val="tx1"/>
              </a:solidFill>
            </a:endParaRP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EDC1A6D-CA81-4AB7-9431-98DD40DC47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116503"/>
            <a:ext cx="4174846" cy="4088171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503F8A6-793F-4D99-9A9E-630A6294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10" y="3589573"/>
            <a:ext cx="2563206" cy="32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E4B80-28BB-4563-BA48-8805A26B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465" y="188640"/>
            <a:ext cx="4754488" cy="947192"/>
          </a:xfrm>
        </p:spPr>
        <p:txBody>
          <a:bodyPr/>
          <a:lstStyle/>
          <a:p>
            <a:r>
              <a:rPr lang="pt-BR" dirty="0"/>
              <a:t>Aneurisma Cerebral 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6F3F558-9F9B-4D09-8EE5-8FCABE6502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65" y="0"/>
            <a:ext cx="6029976" cy="68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6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CC0E9-50B5-4D0A-94B8-CD7ECF1D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116632"/>
            <a:ext cx="2090193" cy="875184"/>
          </a:xfrm>
        </p:spPr>
        <p:txBody>
          <a:bodyPr/>
          <a:lstStyle/>
          <a:p>
            <a:r>
              <a:rPr lang="pt-BR" dirty="0"/>
              <a:t>Revisão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0E79AF-AD55-4CB3-9809-27B6635C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46096"/>
            <a:ext cx="6624736" cy="55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66D73-9E28-4CDD-B1E2-DE1FE659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16632"/>
            <a:ext cx="4322440" cy="803176"/>
          </a:xfrm>
        </p:spPr>
        <p:txBody>
          <a:bodyPr/>
          <a:lstStyle/>
          <a:p>
            <a:r>
              <a:rPr lang="pt-BR" dirty="0"/>
              <a:t>Principais artérias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34BCC-59EB-4FD3-B662-651C2859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28" y="1196752"/>
            <a:ext cx="3707904" cy="4968552"/>
          </a:xfrm>
        </p:spPr>
        <p:txBody>
          <a:bodyPr>
            <a:noAutofit/>
          </a:bodyPr>
          <a:lstStyle/>
          <a:p>
            <a:r>
              <a:rPr lang="pt-BR" sz="3200" dirty="0"/>
              <a:t>1. Aorta </a:t>
            </a:r>
          </a:p>
          <a:p>
            <a:r>
              <a:rPr lang="pt-BR" sz="3200" dirty="0"/>
              <a:t>2. Temporal</a:t>
            </a:r>
          </a:p>
          <a:p>
            <a:r>
              <a:rPr lang="pt-BR" sz="3200" dirty="0"/>
              <a:t>3. Carótida</a:t>
            </a:r>
          </a:p>
          <a:p>
            <a:r>
              <a:rPr lang="pt-BR" sz="3200" dirty="0"/>
              <a:t>4. Braquial</a:t>
            </a:r>
          </a:p>
          <a:p>
            <a:r>
              <a:rPr lang="pt-BR" sz="3200" dirty="0"/>
              <a:t>5. Radial</a:t>
            </a:r>
          </a:p>
          <a:p>
            <a:r>
              <a:rPr lang="pt-BR" sz="3200" dirty="0"/>
              <a:t>6. Femoral</a:t>
            </a:r>
          </a:p>
          <a:p>
            <a:r>
              <a:rPr lang="pt-BR" sz="3200" dirty="0"/>
              <a:t>7. Poplíteo</a:t>
            </a:r>
          </a:p>
          <a:p>
            <a:r>
              <a:rPr lang="pt-BR" sz="3200" dirty="0"/>
              <a:t>8. </a:t>
            </a:r>
            <a:r>
              <a:rPr lang="pt-BR" sz="3200" dirty="0" err="1"/>
              <a:t>Pedial</a:t>
            </a:r>
            <a:endParaRPr lang="pt-B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9F712-287F-4A7C-8385-F3F489F6B2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r="34462" b="7166"/>
          <a:stretch/>
        </p:blipFill>
        <p:spPr bwMode="auto">
          <a:xfrm>
            <a:off x="4751396" y="769753"/>
            <a:ext cx="3562436" cy="60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6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A9885-B939-4A6D-882A-9E71C7F6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671" y="188640"/>
            <a:ext cx="2943487" cy="1728192"/>
          </a:xfrm>
        </p:spPr>
        <p:txBody>
          <a:bodyPr>
            <a:normAutofit/>
          </a:bodyPr>
          <a:lstStyle/>
          <a:p>
            <a:r>
              <a:rPr lang="pt-BR" dirty="0"/>
              <a:t>Polígono </a:t>
            </a:r>
            <a:br>
              <a:rPr lang="pt-BR" dirty="0"/>
            </a:br>
            <a:r>
              <a:rPr lang="pt-BR" dirty="0"/>
              <a:t>de Willis </a:t>
            </a:r>
          </a:p>
        </p:txBody>
      </p:sp>
      <p:pic>
        <p:nvPicPr>
          <p:cNvPr id="19462" name="Picture 6" descr="Artérias da Cabeça e Pescoço - Anatomia Online">
            <a:extLst>
              <a:ext uri="{FF2B5EF4-FFF2-40B4-BE49-F238E27FC236}">
                <a16:creationId xmlns:a16="http://schemas.microsoft.com/office/drawing/2014/main" id="{178CF7A8-E769-42F0-984E-746EEB4F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196"/>
            <a:ext cx="6148786" cy="4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818B0F21-7093-4E9A-93EB-43CD7B4E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3547269" cy="40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5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75592-D041-4666-A773-ECD2325A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6347714" cy="731168"/>
          </a:xfrm>
        </p:spPr>
        <p:txBody>
          <a:bodyPr/>
          <a:lstStyle/>
          <a:p>
            <a:r>
              <a:rPr lang="pt-BR" dirty="0"/>
              <a:t>Vasos Sanguíneos – Veias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408C6-683D-4AEC-9013-C1160B133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20" y="1205859"/>
            <a:ext cx="4104456" cy="5652141"/>
          </a:xfrm>
        </p:spPr>
        <p:txBody>
          <a:bodyPr>
            <a:noAutofit/>
          </a:bodyPr>
          <a:lstStyle/>
          <a:p>
            <a:r>
              <a:rPr lang="pt-BR" sz="2500" dirty="0"/>
              <a:t>1. Veia Jugular </a:t>
            </a:r>
          </a:p>
          <a:p>
            <a:r>
              <a:rPr lang="pt-BR" sz="2500" dirty="0"/>
              <a:t>2. Veia </a:t>
            </a:r>
            <a:r>
              <a:rPr lang="pt-BR" sz="2500" dirty="0" err="1"/>
              <a:t>Subclavia</a:t>
            </a:r>
            <a:r>
              <a:rPr lang="pt-BR" sz="2500" dirty="0"/>
              <a:t> </a:t>
            </a:r>
          </a:p>
          <a:p>
            <a:r>
              <a:rPr lang="pt-BR" sz="2500" dirty="0"/>
              <a:t>3. Veia </a:t>
            </a:r>
            <a:r>
              <a:rPr lang="pt-BR" sz="2500" dirty="0" err="1"/>
              <a:t>Braquiocefalica</a:t>
            </a:r>
            <a:endParaRPr lang="pt-BR" sz="2500" dirty="0"/>
          </a:p>
          <a:p>
            <a:r>
              <a:rPr lang="pt-BR" sz="2500" dirty="0"/>
              <a:t>4. Veia cava superior </a:t>
            </a:r>
          </a:p>
          <a:p>
            <a:r>
              <a:rPr lang="pt-BR" sz="2500" dirty="0"/>
              <a:t>5. Veia pulmonar </a:t>
            </a:r>
          </a:p>
          <a:p>
            <a:r>
              <a:rPr lang="pt-BR" sz="2500" dirty="0"/>
              <a:t>6. Veia porta hepática </a:t>
            </a:r>
          </a:p>
          <a:p>
            <a:r>
              <a:rPr lang="pt-BR" sz="2500" dirty="0"/>
              <a:t>7. Veia cava inferior </a:t>
            </a:r>
          </a:p>
          <a:p>
            <a:r>
              <a:rPr lang="pt-BR" sz="2500" dirty="0"/>
              <a:t>8. Veia </a:t>
            </a:r>
            <a:r>
              <a:rPr lang="pt-BR" sz="2500" dirty="0" err="1"/>
              <a:t>Iliaca</a:t>
            </a:r>
            <a:endParaRPr lang="pt-BR" sz="2500" dirty="0"/>
          </a:p>
          <a:p>
            <a:r>
              <a:rPr lang="pt-BR" sz="2500" dirty="0"/>
              <a:t>9. Veia Femoral</a:t>
            </a:r>
          </a:p>
          <a:p>
            <a:r>
              <a:rPr lang="pt-BR" sz="2500" dirty="0"/>
              <a:t>10. Veia safena  </a:t>
            </a:r>
          </a:p>
          <a:p>
            <a:endParaRPr lang="pt-BR" sz="2500" dirty="0"/>
          </a:p>
        </p:txBody>
      </p:sp>
      <p:pic>
        <p:nvPicPr>
          <p:cNvPr id="14338" name="Picture 2" descr="Algumas das principais veias e artérias do corpo humano">
            <a:extLst>
              <a:ext uri="{FF2B5EF4-FFF2-40B4-BE49-F238E27FC236}">
                <a16:creationId xmlns:a16="http://schemas.microsoft.com/office/drawing/2014/main" id="{21B44250-4F52-44B4-B5CC-354E52ED7A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52" y="1412776"/>
            <a:ext cx="4312457" cy="49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9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A949-F562-437C-ADFE-C112FD3A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850832" cy="731168"/>
          </a:xfrm>
        </p:spPr>
        <p:txBody>
          <a:bodyPr/>
          <a:lstStyle/>
          <a:p>
            <a:r>
              <a:rPr lang="pt-BR" dirty="0"/>
              <a:t>Patologia – Varizes e Varicoses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C75777-359A-4552-91CE-0E19C91C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81165" y="1980499"/>
            <a:ext cx="3456384" cy="4997050"/>
          </a:xfrm>
        </p:spPr>
        <p:txBody>
          <a:bodyPr>
            <a:noAutofit/>
          </a:bodyPr>
          <a:lstStyle/>
          <a:p>
            <a:r>
              <a:rPr lang="pt-BR" sz="2500" b="0" i="0" dirty="0">
                <a:solidFill>
                  <a:srgbClr val="404040"/>
                </a:solidFill>
                <a:effectLst/>
                <a:latin typeface="Open Sans" panose="020B0606030504020204" pitchFamily="34" charset="0"/>
              </a:rPr>
              <a:t>As varizes são veias dilatadas que aparecem nos membros inferiores causando dores, inchaços, deformações e perda da sensibilidade</a:t>
            </a:r>
            <a:endParaRPr lang="pt-BR" sz="2500" dirty="0"/>
          </a:p>
        </p:txBody>
      </p:sp>
      <p:pic>
        <p:nvPicPr>
          <p:cNvPr id="15362" name="Picture 2" descr="varizes">
            <a:extLst>
              <a:ext uri="{FF2B5EF4-FFF2-40B4-BE49-F238E27FC236}">
                <a16:creationId xmlns:a16="http://schemas.microsoft.com/office/drawing/2014/main" id="{CC3D253A-3721-44E1-A431-19BAC81555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6714"/>
          <a:stretch/>
        </p:blipFill>
        <p:spPr bwMode="auto">
          <a:xfrm>
            <a:off x="3143033" y="1556792"/>
            <a:ext cx="6102669" cy="41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89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36D14-AD9A-4F45-85A1-6871B79C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99" y="260648"/>
            <a:ext cx="7562801" cy="875184"/>
          </a:xfrm>
        </p:spPr>
        <p:txBody>
          <a:bodyPr/>
          <a:lstStyle/>
          <a:p>
            <a:r>
              <a:rPr lang="pt-BR" dirty="0"/>
              <a:t>Classificação das veias e artérias </a:t>
            </a:r>
          </a:p>
        </p:txBody>
      </p:sp>
      <p:pic>
        <p:nvPicPr>
          <p:cNvPr id="9218" name="Picture 2" descr="Artérias: características, classificação, doenças - Brasil Escola">
            <a:extLst>
              <a:ext uri="{FF2B5EF4-FFF2-40B4-BE49-F238E27FC236}">
                <a16:creationId xmlns:a16="http://schemas.microsoft.com/office/drawing/2014/main" id="{D7F36F4B-B66B-4A27-B583-D90B510C30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5832"/>
            <a:ext cx="6055023" cy="54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9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45492-8425-40FC-BD65-6EABDE06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03" y="-15483"/>
            <a:ext cx="5469720" cy="1320800"/>
          </a:xfrm>
        </p:spPr>
        <p:txBody>
          <a:bodyPr/>
          <a:lstStyle/>
          <a:p>
            <a:r>
              <a:rPr lang="pt-BR" dirty="0"/>
              <a:t>Circulação Pulmonar ou </a:t>
            </a:r>
            <a:br>
              <a:rPr lang="pt-BR" dirty="0"/>
            </a:br>
            <a:r>
              <a:rPr lang="pt-BR" dirty="0"/>
              <a:t>Pequena circulação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1F6BD8-78AE-44A2-9CC7-677B56BF8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2008" y="1424072"/>
            <a:ext cx="4355976" cy="5533320"/>
          </a:xfrm>
        </p:spPr>
        <p:txBody>
          <a:bodyPr>
            <a:noAutofit/>
          </a:bodyPr>
          <a:lstStyle/>
          <a:p>
            <a:r>
              <a:rPr lang="pt-BR" sz="2300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pt-BR" sz="2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angue pobre em oxigênio encontrado no ventrículo direito é bombeado por meio da artéria </a:t>
            </a:r>
            <a:r>
              <a:rPr lang="pt-BR" sz="23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pulmonar</a:t>
            </a:r>
            <a:r>
              <a:rPr lang="pt-BR" sz="2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para os pulmões, </a:t>
            </a:r>
          </a:p>
          <a:p>
            <a:r>
              <a:rPr lang="pt-BR" sz="2300" dirty="0">
                <a:solidFill>
                  <a:srgbClr val="202124"/>
                </a:solidFill>
                <a:latin typeface="arial" panose="020B0604020202020204" pitchFamily="34" charset="0"/>
              </a:rPr>
              <a:t>Ali r</a:t>
            </a:r>
            <a:r>
              <a:rPr lang="pt-BR" sz="2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ecebe oxigênio e volta para o coração pelo átrio esquerdo</a:t>
            </a:r>
          </a:p>
          <a:p>
            <a:r>
              <a:rPr lang="pt-BR" sz="2300" dirty="0">
                <a:solidFill>
                  <a:srgbClr val="202124"/>
                </a:solidFill>
                <a:latin typeface="arial" panose="020B0604020202020204" pitchFamily="34" charset="0"/>
              </a:rPr>
              <a:t>Do átrio esquerdo ele desce para o ventrículo esquerdo onde é bombeado para todo o corpo</a:t>
            </a:r>
            <a:endParaRPr lang="pt-BR" sz="23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CA024CD-F6C0-4132-AB39-50203FC134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23379" r="15870" b="13094"/>
          <a:stretch/>
        </p:blipFill>
        <p:spPr bwMode="auto">
          <a:xfrm>
            <a:off x="4211960" y="1484784"/>
            <a:ext cx="4932040" cy="455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7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D0839-2B9A-4097-B50F-C569E0D2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48" y="260648"/>
            <a:ext cx="4536504" cy="660400"/>
          </a:xfrm>
        </p:spPr>
        <p:txBody>
          <a:bodyPr/>
          <a:lstStyle/>
          <a:p>
            <a:r>
              <a:rPr lang="pt-BR" dirty="0"/>
              <a:t>Circulação Sistêmica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7611DB6-45E8-4CB8-B53C-78D80FC9AF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44324" y="1381652"/>
            <a:ext cx="4999676" cy="49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ACCB5B-FBF6-4101-B381-27DBF86CF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596232"/>
            <a:ext cx="4320480" cy="4737000"/>
          </a:xfrm>
        </p:spPr>
        <p:txBody>
          <a:bodyPr>
            <a:normAutofit/>
          </a:bodyPr>
          <a:lstStyle/>
          <a:p>
            <a:r>
              <a:rPr lang="pt-BR" sz="2500" dirty="0"/>
              <a:t>Sangue oxigenado que estava no ventrículo esquerdo é bombeado para o restante do corpo pela artéria aorta. </a:t>
            </a:r>
          </a:p>
          <a:p>
            <a:endParaRPr lang="pt-BR" sz="2500" dirty="0"/>
          </a:p>
          <a:p>
            <a:r>
              <a:rPr lang="pt-BR" sz="2500" dirty="0"/>
              <a:t>Sangue com gás carbônico volta pela veia cava e entra no coração novamente pelo átrio direito. </a:t>
            </a:r>
          </a:p>
          <a:p>
            <a:endParaRPr lang="pt-BR" sz="2500" dirty="0"/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56141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15EE6-DF4D-4EEA-A5A0-1211884E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188640"/>
            <a:ext cx="2306217" cy="875184"/>
          </a:xfrm>
        </p:spPr>
        <p:txBody>
          <a:bodyPr/>
          <a:lstStyle/>
          <a:p>
            <a:r>
              <a:rPr lang="pt-BR" dirty="0"/>
              <a:t>Pergunta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519C0A-7F62-44B9-83A1-61F4EEEC2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980728"/>
            <a:ext cx="8282881" cy="5400600"/>
          </a:xfrm>
        </p:spPr>
        <p:txBody>
          <a:bodyPr>
            <a:normAutofit/>
          </a:bodyPr>
          <a:lstStyle/>
          <a:p>
            <a:r>
              <a:rPr lang="pt-BR" sz="2500" dirty="0"/>
              <a:t>O que é a Circulação Pulmonar ?</a:t>
            </a:r>
          </a:p>
          <a:p>
            <a:pPr marL="0" indent="0">
              <a:buNone/>
            </a:pPr>
            <a:r>
              <a:rPr lang="pt-BR" sz="2500" dirty="0"/>
              <a:t> </a:t>
            </a:r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pt-BR" sz="2500" dirty="0"/>
              <a:t>O que é a Circulação Sistêmica?  </a:t>
            </a:r>
          </a:p>
        </p:txBody>
      </p:sp>
    </p:spTree>
    <p:extLst>
      <p:ext uri="{BB962C8B-B14F-4D97-AF65-F5344CB8AC3E}">
        <p14:creationId xmlns:p14="http://schemas.microsoft.com/office/powerpoint/2010/main" val="554622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15EE6-DF4D-4EEA-A5A0-1211884E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188640"/>
            <a:ext cx="2306217" cy="875184"/>
          </a:xfrm>
        </p:spPr>
        <p:txBody>
          <a:bodyPr/>
          <a:lstStyle/>
          <a:p>
            <a:r>
              <a:rPr lang="pt-BR" dirty="0"/>
              <a:t>Pergunta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519C0A-7F62-44B9-83A1-61F4EEEC2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980728"/>
            <a:ext cx="8282881" cy="5400600"/>
          </a:xfrm>
        </p:spPr>
        <p:txBody>
          <a:bodyPr>
            <a:normAutofit/>
          </a:bodyPr>
          <a:lstStyle/>
          <a:p>
            <a:r>
              <a:rPr lang="pt-BR" sz="2500" dirty="0"/>
              <a:t>O que é a Circulação Pulmonar ?</a:t>
            </a:r>
          </a:p>
          <a:p>
            <a:pPr marL="0" indent="0">
              <a:buNone/>
            </a:pPr>
            <a:r>
              <a:rPr lang="pt-BR" sz="2500" dirty="0"/>
              <a:t> </a:t>
            </a:r>
            <a:r>
              <a:rPr lang="pt-BR" sz="2500" dirty="0">
                <a:solidFill>
                  <a:schemeClr val="tx1"/>
                </a:solidFill>
              </a:rPr>
              <a:t>R. </a:t>
            </a:r>
            <a:r>
              <a:rPr lang="pt-BR" sz="2500" dirty="0">
                <a:solidFill>
                  <a:srgbClr val="FF0000"/>
                </a:solidFill>
              </a:rPr>
              <a:t>Circulação do sangue que vai do coração para o pulmão e do pulmão para o coração. </a:t>
            </a:r>
          </a:p>
          <a:p>
            <a:endParaRPr lang="pt-BR" sz="2500" dirty="0"/>
          </a:p>
          <a:p>
            <a:endParaRPr lang="pt-BR" sz="2500" dirty="0"/>
          </a:p>
          <a:p>
            <a:r>
              <a:rPr lang="pt-BR" sz="2500" dirty="0"/>
              <a:t>O que é a Circulação Sistêmica?  </a:t>
            </a:r>
          </a:p>
          <a:p>
            <a:pPr marL="0" indent="0">
              <a:buNone/>
            </a:pPr>
            <a:r>
              <a:rPr lang="pt-BR" sz="2500" dirty="0"/>
              <a:t>R. </a:t>
            </a:r>
            <a:r>
              <a:rPr lang="pt-BR" sz="2500" dirty="0">
                <a:solidFill>
                  <a:srgbClr val="FF0000"/>
                </a:solidFill>
              </a:rPr>
              <a:t>Circulação do sangue que sai do coração com oxigênio pela artéria aorta, passa por todo o corpo e volta para o coração com gás carbônico pela veia cava. </a:t>
            </a:r>
          </a:p>
        </p:txBody>
      </p:sp>
    </p:spTree>
    <p:extLst>
      <p:ext uri="{BB962C8B-B14F-4D97-AF65-F5344CB8AC3E}">
        <p14:creationId xmlns:p14="http://schemas.microsoft.com/office/powerpoint/2010/main" val="208249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0D5A3-6CFE-4FD1-B5B7-CE417A5D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60648"/>
            <a:ext cx="2234209" cy="803176"/>
          </a:xfrm>
        </p:spPr>
        <p:txBody>
          <a:bodyPr/>
          <a:lstStyle/>
          <a:p>
            <a:r>
              <a:rPr lang="pt-BR" dirty="0"/>
              <a:t>Pergunta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04FDD-C66D-4699-BB59-DA87C7F8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96752"/>
            <a:ext cx="8426897" cy="4844611"/>
          </a:xfrm>
        </p:spPr>
        <p:txBody>
          <a:bodyPr>
            <a:normAutofit/>
          </a:bodyPr>
          <a:lstStyle/>
          <a:p>
            <a:r>
              <a:rPr lang="pt-BR" sz="2500" dirty="0"/>
              <a:t>Qual é a principal artéria do corpo humano? O que ela transporta?  </a:t>
            </a:r>
          </a:p>
          <a:p>
            <a:endParaRPr lang="pt-BR" sz="2500" dirty="0"/>
          </a:p>
          <a:p>
            <a:endParaRPr lang="pt-BR" sz="2500" dirty="0"/>
          </a:p>
          <a:p>
            <a:endParaRPr lang="pt-BR" sz="2500" dirty="0"/>
          </a:p>
          <a:p>
            <a:r>
              <a:rPr lang="pt-BR" sz="2500" dirty="0"/>
              <a:t>Qual é a principal veia do corpo humano? O que ela transporta?  </a:t>
            </a:r>
          </a:p>
        </p:txBody>
      </p:sp>
    </p:spTree>
    <p:extLst>
      <p:ext uri="{BB962C8B-B14F-4D97-AF65-F5344CB8AC3E}">
        <p14:creationId xmlns:p14="http://schemas.microsoft.com/office/powerpoint/2010/main" val="364815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714ED-A6EC-4320-8FA5-7A146155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66" y="0"/>
            <a:ext cx="4754489" cy="803176"/>
          </a:xfrm>
        </p:spPr>
        <p:txBody>
          <a:bodyPr/>
          <a:lstStyle/>
          <a:p>
            <a:r>
              <a:rPr lang="pt-BR" dirty="0"/>
              <a:t>Patologias do pulmão </a:t>
            </a:r>
          </a:p>
        </p:txBody>
      </p:sp>
      <p:pic>
        <p:nvPicPr>
          <p:cNvPr id="1028" name="Picture 4" descr="Derrame pleural (água na pleura) | Drauzio Varella">
            <a:extLst>
              <a:ext uri="{FF2B5EF4-FFF2-40B4-BE49-F238E27FC236}">
                <a16:creationId xmlns:a16="http://schemas.microsoft.com/office/drawing/2014/main" id="{27EB7593-3551-4D7C-888C-01E4BD74C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9860"/>
          <a:stretch/>
        </p:blipFill>
        <p:spPr bwMode="auto">
          <a:xfrm>
            <a:off x="4380307" y="3426967"/>
            <a:ext cx="4763693" cy="34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rrame Pleural - Como isso ocorre? Dra. Bruna Henares">
            <a:extLst>
              <a:ext uri="{FF2B5EF4-FFF2-40B4-BE49-F238E27FC236}">
                <a16:creationId xmlns:a16="http://schemas.microsoft.com/office/drawing/2014/main" id="{660CB7C7-827B-49C3-8619-73A7A1FE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182" r="5930" b="12183"/>
          <a:stretch/>
        </p:blipFill>
        <p:spPr bwMode="auto">
          <a:xfrm>
            <a:off x="-20993" y="764704"/>
            <a:ext cx="489654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77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0D5A3-6CFE-4FD1-B5B7-CE417A5D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60648"/>
            <a:ext cx="2234209" cy="803176"/>
          </a:xfrm>
        </p:spPr>
        <p:txBody>
          <a:bodyPr/>
          <a:lstStyle/>
          <a:p>
            <a:r>
              <a:rPr lang="pt-BR" dirty="0"/>
              <a:t>Pergunta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804FDD-C66D-4699-BB59-DA87C7F8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96752"/>
            <a:ext cx="8426897" cy="4844611"/>
          </a:xfrm>
        </p:spPr>
        <p:txBody>
          <a:bodyPr>
            <a:normAutofit/>
          </a:bodyPr>
          <a:lstStyle/>
          <a:p>
            <a:r>
              <a:rPr lang="pt-BR" sz="2500" dirty="0"/>
              <a:t>Qual é a principal artéria do corpo humano ? </a:t>
            </a:r>
          </a:p>
          <a:p>
            <a:pPr marL="0" indent="0">
              <a:buNone/>
            </a:pPr>
            <a:r>
              <a:rPr lang="pt-BR" sz="2500" dirty="0"/>
              <a:t>R. </a:t>
            </a:r>
            <a:r>
              <a:rPr lang="pt-BR" sz="2500" dirty="0">
                <a:solidFill>
                  <a:srgbClr val="FF0000"/>
                </a:solidFill>
              </a:rPr>
              <a:t>Aorta. Transporta sangue com oxigênio.</a:t>
            </a:r>
            <a:r>
              <a:rPr lang="pt-BR" sz="2500" dirty="0"/>
              <a:t> </a:t>
            </a:r>
          </a:p>
          <a:p>
            <a:endParaRPr lang="pt-BR" sz="2500" dirty="0"/>
          </a:p>
          <a:p>
            <a:endParaRPr lang="pt-BR" sz="2500" dirty="0"/>
          </a:p>
          <a:p>
            <a:r>
              <a:rPr lang="pt-BR" sz="2500" dirty="0"/>
              <a:t>Qual é a principal veia do corpo humano?</a:t>
            </a:r>
          </a:p>
          <a:p>
            <a:pPr marL="0" indent="0">
              <a:buNone/>
            </a:pPr>
            <a:r>
              <a:rPr lang="pt-BR" sz="2500" dirty="0"/>
              <a:t>R. </a:t>
            </a:r>
            <a:r>
              <a:rPr lang="pt-BR" sz="2500" dirty="0">
                <a:solidFill>
                  <a:srgbClr val="FF0000"/>
                </a:solidFill>
              </a:rPr>
              <a:t>Veia Cava. Transporta sangue com gás carbônico.  </a:t>
            </a:r>
          </a:p>
        </p:txBody>
      </p:sp>
    </p:spTree>
    <p:extLst>
      <p:ext uri="{BB962C8B-B14F-4D97-AF65-F5344CB8AC3E}">
        <p14:creationId xmlns:p14="http://schemas.microsoft.com/office/powerpoint/2010/main" val="129079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C52CF-1CCD-4211-B612-E02930F0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562801" cy="947192"/>
          </a:xfrm>
        </p:spPr>
        <p:txBody>
          <a:bodyPr/>
          <a:lstStyle/>
          <a:p>
            <a:r>
              <a:rPr lang="pt-BR" dirty="0"/>
              <a:t>Patologias Pulmão – Hemotórax </a:t>
            </a:r>
          </a:p>
        </p:txBody>
      </p:sp>
      <p:pic>
        <p:nvPicPr>
          <p:cNvPr id="2050" name="Picture 2" descr="MedicinaNET">
            <a:extLst>
              <a:ext uri="{FF2B5EF4-FFF2-40B4-BE49-F238E27FC236}">
                <a16:creationId xmlns:a16="http://schemas.microsoft.com/office/drawing/2014/main" id="{6720D4BC-D49A-4F81-AD2F-12CAD7593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24" y="1945554"/>
            <a:ext cx="4535680" cy="44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essor Rômulo Passos - ✔️HEMOTORÁX é a presença de sangue no espaço  pleural que pode representar uma fonte de perda sanguínea importante. ✔️O  tratamento inicial inclui a instituição de acessos venosos calibrosos">
            <a:extLst>
              <a:ext uri="{FF2B5EF4-FFF2-40B4-BE49-F238E27FC236}">
                <a16:creationId xmlns:a16="http://schemas.microsoft.com/office/drawing/2014/main" id="{C4FF32A0-29B2-4C11-91B9-7957FB63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9035"/>
            <a:ext cx="4435773" cy="44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3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2D433-E9B8-4B4C-A8A6-A25849E5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7994849" cy="947192"/>
          </a:xfrm>
        </p:spPr>
        <p:txBody>
          <a:bodyPr/>
          <a:lstStyle/>
          <a:p>
            <a:r>
              <a:rPr lang="pt-BR" dirty="0"/>
              <a:t>Patologias do Pulmão – Pneumotórax  </a:t>
            </a:r>
          </a:p>
        </p:txBody>
      </p:sp>
      <p:pic>
        <p:nvPicPr>
          <p:cNvPr id="3074" name="Picture 2" descr="Pneumotórax e hemotórax | dos Sintomas ao Diagnóstico e Tratamento |  MedicinaNET">
            <a:extLst>
              <a:ext uri="{FF2B5EF4-FFF2-40B4-BE49-F238E27FC236}">
                <a16:creationId xmlns:a16="http://schemas.microsoft.com/office/drawing/2014/main" id="{C1DE06D4-F9C5-4A34-A0BA-C306D1102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6" y="1412776"/>
            <a:ext cx="4199628" cy="5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que é um pneumotórax?">
            <a:extLst>
              <a:ext uri="{FF2B5EF4-FFF2-40B4-BE49-F238E27FC236}">
                <a16:creationId xmlns:a16="http://schemas.microsoft.com/office/drawing/2014/main" id="{A35386EA-D05D-44F7-BA1C-0F0BAF92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" y="2356893"/>
            <a:ext cx="4762368" cy="35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E8F08A-860E-46B6-A95C-7202D283F881}"/>
              </a:ext>
            </a:extLst>
          </p:cNvPr>
          <p:cNvSpPr txBox="1"/>
          <p:nvPr/>
        </p:nvSpPr>
        <p:spPr>
          <a:xfrm>
            <a:off x="2542233" y="6252421"/>
            <a:ext cx="194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Trama pulmonar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5FB7B33-F428-4648-9013-FCBA4DF4BAFF}"/>
              </a:ext>
            </a:extLst>
          </p:cNvPr>
          <p:cNvCxnSpPr>
            <a:cxnSpLocks/>
          </p:cNvCxnSpPr>
          <p:nvPr/>
        </p:nvCxnSpPr>
        <p:spPr>
          <a:xfrm flipV="1">
            <a:off x="4067944" y="4509120"/>
            <a:ext cx="2259013" cy="1681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96AEC-CD5E-4F49-85F2-AF797EE5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426897" cy="875184"/>
          </a:xfrm>
        </p:spPr>
        <p:txBody>
          <a:bodyPr/>
          <a:lstStyle/>
          <a:p>
            <a:r>
              <a:rPr lang="pt-BR" dirty="0"/>
              <a:t>Patologias do Pulmão – Pneumonia </a:t>
            </a:r>
          </a:p>
        </p:txBody>
      </p:sp>
      <p:pic>
        <p:nvPicPr>
          <p:cNvPr id="4098" name="Picture 2" descr="11 sintomas da pneumonia: como diferenciar da Covid-19 | GEAP SAÚDE">
            <a:extLst>
              <a:ext uri="{FF2B5EF4-FFF2-40B4-BE49-F238E27FC236}">
                <a16:creationId xmlns:a16="http://schemas.microsoft.com/office/drawing/2014/main" id="{7CB4F4D4-4B16-438A-B0B9-944F1AABB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960123" cy="44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03E262-9E23-4410-940E-DB35FE13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83648"/>
            <a:ext cx="2954289" cy="51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3D55A-99FB-4CE2-9B2E-BD90D31C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767" y="116632"/>
            <a:ext cx="4754489" cy="803176"/>
          </a:xfrm>
        </p:spPr>
        <p:txBody>
          <a:bodyPr/>
          <a:lstStyle/>
          <a:p>
            <a:r>
              <a:rPr lang="pt-BR" dirty="0"/>
              <a:t>Anatomia do coração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FE3A4B-0029-4DF6-B191-2CEB61606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85" y="904825"/>
            <a:ext cx="5887927" cy="5908551"/>
          </a:xfrm>
        </p:spPr>
      </p:pic>
    </p:spTree>
    <p:extLst>
      <p:ext uri="{BB962C8B-B14F-4D97-AF65-F5344CB8AC3E}">
        <p14:creationId xmlns:p14="http://schemas.microsoft.com/office/powerpoint/2010/main" val="232789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B73F-7E79-433E-B82E-F2ECDF7F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0"/>
            <a:ext cx="5840720" cy="1320800"/>
          </a:xfrm>
        </p:spPr>
        <p:txBody>
          <a:bodyPr/>
          <a:lstStyle/>
          <a:p>
            <a:r>
              <a:rPr lang="pt-BR" dirty="0"/>
              <a:t>Patologia Coração – IAM - </a:t>
            </a:r>
            <a:br>
              <a:rPr lang="pt-BR" dirty="0"/>
            </a:br>
            <a:r>
              <a:rPr lang="pt-BR" dirty="0"/>
              <a:t>Infarto Agudo do Miocárdio </a:t>
            </a:r>
          </a:p>
        </p:txBody>
      </p:sp>
      <p:pic>
        <p:nvPicPr>
          <p:cNvPr id="5122" name="Picture 2" descr="Como acontece um infarto? - Ponto Biologia">
            <a:extLst>
              <a:ext uri="{FF2B5EF4-FFF2-40B4-BE49-F238E27FC236}">
                <a16:creationId xmlns:a16="http://schemas.microsoft.com/office/drawing/2014/main" id="{85689BA7-2CD1-4E6A-92CE-972258CC97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98515" cy="45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8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B17DD-BA45-4DA4-81E5-F03A6FC7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799" y="188639"/>
            <a:ext cx="3962401" cy="875184"/>
          </a:xfrm>
        </p:spPr>
        <p:txBody>
          <a:bodyPr/>
          <a:lstStyle/>
          <a:p>
            <a:r>
              <a:rPr lang="pt-BR" dirty="0"/>
              <a:t>Ponte de Safena </a:t>
            </a:r>
          </a:p>
        </p:txBody>
      </p:sp>
      <p:pic>
        <p:nvPicPr>
          <p:cNvPr id="18434" name="Picture 2" descr="O que é ponte de safena? - Médico Responde">
            <a:extLst>
              <a:ext uri="{FF2B5EF4-FFF2-40B4-BE49-F238E27FC236}">
                <a16:creationId xmlns:a16="http://schemas.microsoft.com/office/drawing/2014/main" id="{750A5347-3810-4E54-87F3-6AFAA3BB3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9" y="1700809"/>
            <a:ext cx="868770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38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5271</TotalTime>
  <Words>609</Words>
  <Application>Microsoft Office PowerPoint</Application>
  <PresentationFormat>Apresentação na tela (4:3)</PresentationFormat>
  <Paragraphs>127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</vt:lpstr>
      <vt:lpstr>Calibri</vt:lpstr>
      <vt:lpstr>Open Sans</vt:lpstr>
      <vt:lpstr>Trebuchet MS</vt:lpstr>
      <vt:lpstr>Wingdings 3</vt:lpstr>
      <vt:lpstr>Facetado</vt:lpstr>
      <vt:lpstr>Revisão </vt:lpstr>
      <vt:lpstr>Revisão</vt:lpstr>
      <vt:lpstr>Patologias do pulmão </vt:lpstr>
      <vt:lpstr>Patologias Pulmão – Hemotórax </vt:lpstr>
      <vt:lpstr>Patologias do Pulmão – Pneumotórax  </vt:lpstr>
      <vt:lpstr>Patologias do Pulmão – Pneumonia </vt:lpstr>
      <vt:lpstr>Anatomia do coração </vt:lpstr>
      <vt:lpstr>Patologia Coração – IAM -  Infarto Agudo do Miocárdio </vt:lpstr>
      <vt:lpstr>Ponte de Safena </vt:lpstr>
      <vt:lpstr>Parada Cardiorrespiratória - PCR</vt:lpstr>
      <vt:lpstr>Patologias do coração –  Cardiomegalia </vt:lpstr>
      <vt:lpstr>Sistema Circulatório</vt:lpstr>
      <vt:lpstr>Sistema Cardiovascular </vt:lpstr>
      <vt:lpstr>Sangue</vt:lpstr>
      <vt:lpstr>Vasos sanguíneos </vt:lpstr>
      <vt:lpstr>Vasos Sanguíneos – Artérias </vt:lpstr>
      <vt:lpstr>Vasos Sanguíneos – Artéria Aorta</vt:lpstr>
      <vt:lpstr>Patologia – Aneurisma </vt:lpstr>
      <vt:lpstr>Aneurisma Cerebral </vt:lpstr>
      <vt:lpstr>Principais artérias </vt:lpstr>
      <vt:lpstr>Polígono  de Willis </vt:lpstr>
      <vt:lpstr>Vasos Sanguíneos – Veias </vt:lpstr>
      <vt:lpstr>Patologia – Varizes e Varicoses </vt:lpstr>
      <vt:lpstr>Classificação das veias e artérias </vt:lpstr>
      <vt:lpstr>Circulação Pulmonar ou  Pequena circulação </vt:lpstr>
      <vt:lpstr>Circulação Sistêmica</vt:lpstr>
      <vt:lpstr>Pergunta</vt:lpstr>
      <vt:lpstr>Pergunta</vt:lpstr>
      <vt:lpstr>Pergunta </vt:lpstr>
      <vt:lpstr>Pergunta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Usuario</cp:lastModifiedBy>
  <cp:revision>146</cp:revision>
  <dcterms:created xsi:type="dcterms:W3CDTF">2008-08-09T14:03:07Z</dcterms:created>
  <dcterms:modified xsi:type="dcterms:W3CDTF">2022-04-14T17:23:30Z</dcterms:modified>
</cp:coreProperties>
</file>