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43"/>
  </p:notesMasterIdLst>
  <p:sldIdLst>
    <p:sldId id="284" r:id="rId2"/>
    <p:sldId id="324" r:id="rId3"/>
    <p:sldId id="257" r:id="rId4"/>
    <p:sldId id="266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67" r:id="rId14"/>
    <p:sldId id="318" r:id="rId15"/>
    <p:sldId id="325" r:id="rId16"/>
    <p:sldId id="320" r:id="rId17"/>
    <p:sldId id="321" r:id="rId18"/>
    <p:sldId id="326" r:id="rId19"/>
    <p:sldId id="322" r:id="rId20"/>
    <p:sldId id="327" r:id="rId21"/>
    <p:sldId id="328" r:id="rId22"/>
    <p:sldId id="329" r:id="rId23"/>
    <p:sldId id="330" r:id="rId24"/>
    <p:sldId id="336" r:id="rId25"/>
    <p:sldId id="339" r:id="rId26"/>
    <p:sldId id="340" r:id="rId27"/>
    <p:sldId id="337" r:id="rId28"/>
    <p:sldId id="345" r:id="rId29"/>
    <p:sldId id="338" r:id="rId30"/>
    <p:sldId id="349" r:id="rId31"/>
    <p:sldId id="331" r:id="rId32"/>
    <p:sldId id="332" r:id="rId33"/>
    <p:sldId id="333" r:id="rId34"/>
    <p:sldId id="342" r:id="rId35"/>
    <p:sldId id="334" r:id="rId36"/>
    <p:sldId id="335" r:id="rId37"/>
    <p:sldId id="341" r:id="rId38"/>
    <p:sldId id="343" r:id="rId39"/>
    <p:sldId id="344" r:id="rId40"/>
    <p:sldId id="346" r:id="rId41"/>
    <p:sldId id="34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4" autoAdjust="0"/>
    <p:restoredTop sz="93990" autoAdjust="0"/>
  </p:normalViewPr>
  <p:slideViewPr>
    <p:cSldViewPr>
      <p:cViewPr varScale="1">
        <p:scale>
          <a:sx n="68" d="100"/>
          <a:sy n="68" d="100"/>
        </p:scale>
        <p:origin x="143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533317AB-1541-4257-A454-BDA8545482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646E3F1-EDDC-4962-A0D9-CC414A75C4F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21C9159-9782-4E72-A090-4B02684C4325}" type="datetimeFigureOut">
              <a:rPr lang="pt-BR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96BDC-113F-4C89-93E3-5506187F44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E706C37C-1E0B-4716-9C9F-F8EF02776D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F7338C-58E2-496E-BC7F-9F6B2949270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A2B0C3-8E83-4313-B803-BD873904CB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6D13170-7F8D-4C0E-95DF-FA140025815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8833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13693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044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436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2168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2183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27960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659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936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8D9DA-75E6-4AC2-A7AC-667B2506A149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0015B-16F4-40F2-97DC-D27244966C9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16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4CB498-3CCA-433F-8439-04A2DFCBE5D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9E014-CFFB-4161-9158-69D03229D758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13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48C888-D2AF-4299-A23E-B934A59A615B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ADA1A-419A-46D1-81EE-EF6A29A713CA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74172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717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6808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01742-62AB-42B6-B975-875E770672D6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FE92F-AD4D-438E-9804-F6DF33F901B6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293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BD5E6C-FFE9-4A70-8C0C-10844800066A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A2B6D-BD89-481A-9BF0-B9D24265244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740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3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9183B4-66C8-4E75-BB4D-366416C91A67}" type="datetimeFigureOut">
              <a:rPr lang="pt-BR" smtClean="0"/>
              <a:pPr>
                <a:defRPr/>
              </a:pPr>
              <a:t>12/04/2022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FD1A4B6-0C70-4079-BF00-6EB1691990A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8515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ntendo mesa, laranja, preto, perto&#10;&#10;Descrição gerada com muito alta confiança">
            <a:extLst>
              <a:ext uri="{FF2B5EF4-FFF2-40B4-BE49-F238E27FC236}">
                <a16:creationId xmlns:a16="http://schemas.microsoft.com/office/drawing/2014/main" id="{28574FB0-21F1-429E-A275-36FECA88F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38" r="46136" b="235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050" name="Título 1">
            <a:extLst>
              <a:ext uri="{FF2B5EF4-FFF2-40B4-BE49-F238E27FC236}">
                <a16:creationId xmlns:a16="http://schemas.microsoft.com/office/drawing/2014/main" id="{D6EB0B47-A966-4A81-A413-7DDC0BD24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485" y="1122363"/>
            <a:ext cx="3017520" cy="3204134"/>
          </a:xfrm>
        </p:spPr>
        <p:txBody>
          <a:bodyPr anchor="b">
            <a:normAutofit/>
          </a:bodyPr>
          <a:lstStyle/>
          <a:p>
            <a:pPr algn="l" eaLnBrk="1" hangingPunct="1"/>
            <a:r>
              <a:rPr lang="pt-BR" altLang="pt-BR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Nervoso</a:t>
            </a:r>
          </a:p>
        </p:txBody>
      </p:sp>
      <p:sp>
        <p:nvSpPr>
          <p:cNvPr id="2051" name="Espaço Reservado para Conteúdo 2">
            <a:extLst>
              <a:ext uri="{FF2B5EF4-FFF2-40B4-BE49-F238E27FC236}">
                <a16:creationId xmlns:a16="http://schemas.microsoft.com/office/drawing/2014/main" id="{41259E59-2E11-4E9E-845D-823B0BDAE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512" y="4872923"/>
            <a:ext cx="3017519" cy="575928"/>
          </a:xfrm>
        </p:spPr>
        <p:txBody>
          <a:bodyPr>
            <a:normAutofit/>
          </a:bodyPr>
          <a:lstStyle/>
          <a:p>
            <a:pPr algn="l" eaLnBrk="1" hangingPunct="1"/>
            <a:r>
              <a:rPr lang="pt-BR" altLang="pt-BR" sz="1700" dirty="0" err="1">
                <a:latin typeface="Arial"/>
                <a:cs typeface="Arial"/>
              </a:rPr>
              <a:t>Prof</a:t>
            </a:r>
            <a:r>
              <a:rPr lang="pt-BR" altLang="pt-BR" sz="1700" dirty="0">
                <a:latin typeface="Arial"/>
                <a:cs typeface="Arial"/>
              </a:rPr>
              <a:t>: Anderson Franco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6" y="47227"/>
            <a:ext cx="8714928" cy="1320800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425" y="1827334"/>
            <a:ext cx="4438567" cy="4121946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36182" y="1628800"/>
            <a:ext cx="4300314" cy="4284945"/>
          </a:xfrm>
        </p:spPr>
        <p:txBody>
          <a:bodyPr>
            <a:noAutofit/>
          </a:bodyPr>
          <a:lstStyle/>
          <a:p>
            <a:r>
              <a:rPr lang="pt-BR" sz="2500" dirty="0"/>
              <a:t>1 – Telencéfalo</a:t>
            </a:r>
          </a:p>
          <a:p>
            <a:r>
              <a:rPr lang="pt-BR" sz="2500" dirty="0"/>
              <a:t>2 – Corpo Caloso</a:t>
            </a:r>
          </a:p>
          <a:p>
            <a:r>
              <a:rPr lang="pt-BR" sz="2500" dirty="0"/>
              <a:t>3 – Diencéfalo</a:t>
            </a:r>
          </a:p>
          <a:p>
            <a:r>
              <a:rPr lang="pt-BR" sz="2500" dirty="0"/>
              <a:t>4 – Tálamo </a:t>
            </a:r>
          </a:p>
          <a:p>
            <a:r>
              <a:rPr lang="pt-BR" sz="2500" dirty="0"/>
              <a:t>5 – Hipotálamo</a:t>
            </a:r>
          </a:p>
          <a:p>
            <a:r>
              <a:rPr lang="pt-BR" sz="2500" dirty="0"/>
              <a:t>6 – Mesencéfalo</a:t>
            </a:r>
          </a:p>
          <a:p>
            <a:r>
              <a:rPr lang="pt-BR" sz="2500" dirty="0">
                <a:solidFill>
                  <a:srgbClr val="FF0000"/>
                </a:solidFill>
              </a:rPr>
              <a:t>7 – Ponte</a:t>
            </a:r>
            <a:endParaRPr lang="pt-BR" sz="2500" dirty="0"/>
          </a:p>
          <a:p>
            <a:r>
              <a:rPr lang="pt-BR" sz="2500" dirty="0"/>
              <a:t>8 – </a:t>
            </a:r>
          </a:p>
          <a:p>
            <a:r>
              <a:rPr lang="pt-BR" sz="2500" dirty="0"/>
              <a:t>9 – 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1070528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686" y="283855"/>
            <a:ext cx="8714928" cy="1320800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141" y="1929231"/>
            <a:ext cx="4328843" cy="4020049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49" y="1604656"/>
            <a:ext cx="4415709" cy="4309090"/>
          </a:xfrm>
        </p:spPr>
        <p:txBody>
          <a:bodyPr>
            <a:noAutofit/>
          </a:bodyPr>
          <a:lstStyle/>
          <a:p>
            <a:r>
              <a:rPr lang="pt-BR" sz="2500" dirty="0"/>
              <a:t>1 – Telencéfalo</a:t>
            </a:r>
          </a:p>
          <a:p>
            <a:r>
              <a:rPr lang="pt-BR" sz="2500" dirty="0"/>
              <a:t>2 – Corpo Caloso</a:t>
            </a:r>
          </a:p>
          <a:p>
            <a:r>
              <a:rPr lang="pt-BR" sz="2500" dirty="0"/>
              <a:t>3 – Diencéfalo</a:t>
            </a:r>
          </a:p>
          <a:p>
            <a:r>
              <a:rPr lang="pt-BR" sz="2500" dirty="0"/>
              <a:t>4 – Tálamo </a:t>
            </a:r>
          </a:p>
          <a:p>
            <a:r>
              <a:rPr lang="pt-BR" sz="2500" dirty="0"/>
              <a:t>5 – Hipotálamo</a:t>
            </a:r>
          </a:p>
          <a:p>
            <a:r>
              <a:rPr lang="pt-BR" sz="2500" dirty="0"/>
              <a:t>6 – Mesencéfalo</a:t>
            </a:r>
          </a:p>
          <a:p>
            <a:r>
              <a:rPr lang="pt-BR" sz="2500" dirty="0"/>
              <a:t>7 – Ponte </a:t>
            </a:r>
          </a:p>
          <a:p>
            <a:r>
              <a:rPr lang="pt-BR" sz="2500" dirty="0">
                <a:solidFill>
                  <a:srgbClr val="FF0000"/>
                </a:solidFill>
              </a:rPr>
              <a:t>8 – Cerebelo</a:t>
            </a:r>
          </a:p>
          <a:p>
            <a:r>
              <a:rPr lang="pt-BR" sz="2500" dirty="0"/>
              <a:t>9 – 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2281023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04664"/>
            <a:ext cx="8659688" cy="792088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741" y="1736343"/>
            <a:ext cx="4549430" cy="4224901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7434" y="1490296"/>
            <a:ext cx="4335338" cy="4716993"/>
          </a:xfrm>
        </p:spPr>
        <p:txBody>
          <a:bodyPr>
            <a:normAutofit/>
          </a:bodyPr>
          <a:lstStyle/>
          <a:p>
            <a:r>
              <a:rPr lang="pt-BR" sz="2500" dirty="0"/>
              <a:t>1 – Telencéfalo</a:t>
            </a:r>
          </a:p>
          <a:p>
            <a:r>
              <a:rPr lang="pt-BR" sz="2500" dirty="0"/>
              <a:t>2 – Corpo Caloso</a:t>
            </a:r>
          </a:p>
          <a:p>
            <a:r>
              <a:rPr lang="pt-BR" sz="2500" dirty="0"/>
              <a:t>3 – Diencéfalo</a:t>
            </a:r>
          </a:p>
          <a:p>
            <a:r>
              <a:rPr lang="pt-BR" sz="2500" dirty="0"/>
              <a:t>4 – Tálamo </a:t>
            </a:r>
          </a:p>
          <a:p>
            <a:r>
              <a:rPr lang="pt-BR" sz="2500" dirty="0"/>
              <a:t>5 – Hipotálamo</a:t>
            </a:r>
          </a:p>
          <a:p>
            <a:r>
              <a:rPr lang="pt-BR" sz="2500" dirty="0"/>
              <a:t>6 – Mesencéfalo</a:t>
            </a:r>
          </a:p>
          <a:p>
            <a:r>
              <a:rPr lang="pt-BR" sz="2500" dirty="0"/>
              <a:t>7 – Ponte </a:t>
            </a:r>
          </a:p>
          <a:p>
            <a:r>
              <a:rPr lang="pt-BR" sz="2500" dirty="0"/>
              <a:t>8 – Cerebelo</a:t>
            </a:r>
          </a:p>
          <a:p>
            <a:r>
              <a:rPr lang="pt-BR" sz="2500" dirty="0">
                <a:solidFill>
                  <a:srgbClr val="FF0000"/>
                </a:solidFill>
              </a:rPr>
              <a:t>9 – Bulbo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1379156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98FD3D-3676-4608-A735-8D6F99B6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23" y="238861"/>
            <a:ext cx="7638353" cy="1320800"/>
          </a:xfrm>
        </p:spPr>
        <p:txBody>
          <a:bodyPr/>
          <a:lstStyle/>
          <a:p>
            <a:r>
              <a:rPr lang="pt-BR" dirty="0"/>
              <a:t>Órgãos do Sistema Nervoso Central</a:t>
            </a:r>
          </a:p>
        </p:txBody>
      </p:sp>
      <p:pic>
        <p:nvPicPr>
          <p:cNvPr id="1026" name="Picture 2" descr="Resumo de sistema nervoso: histologia, SNC, SNP e autônomo - Sanar Medicina">
            <a:extLst>
              <a:ext uri="{FF2B5EF4-FFF2-40B4-BE49-F238E27FC236}">
                <a16:creationId xmlns:a16="http://schemas.microsoft.com/office/drawing/2014/main" id="{BC82C55C-80D8-4F69-84F8-57E322A0523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95"/>
          <a:stretch/>
        </p:blipFill>
        <p:spPr bwMode="auto">
          <a:xfrm>
            <a:off x="0" y="1700476"/>
            <a:ext cx="4741894" cy="474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1854112-360B-46B6-8883-97C08180D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3800" y="1628800"/>
            <a:ext cx="4741894" cy="4960714"/>
          </a:xfrm>
        </p:spPr>
        <p:txBody>
          <a:bodyPr>
            <a:normAutofit lnSpcReduction="10000"/>
          </a:bodyPr>
          <a:lstStyle/>
          <a:p>
            <a:r>
              <a:rPr lang="pt-BR" sz="2500" dirty="0"/>
              <a:t>1 – Telencéfalo</a:t>
            </a:r>
          </a:p>
          <a:p>
            <a:r>
              <a:rPr lang="pt-BR" sz="2500" dirty="0"/>
              <a:t>2 – Corpo Caloso</a:t>
            </a:r>
          </a:p>
          <a:p>
            <a:r>
              <a:rPr lang="pt-BR" sz="2500" dirty="0"/>
              <a:t>3 – Diencéfalo</a:t>
            </a:r>
          </a:p>
          <a:p>
            <a:r>
              <a:rPr lang="pt-BR" sz="2500" dirty="0"/>
              <a:t>4 – Tálamo </a:t>
            </a:r>
          </a:p>
          <a:p>
            <a:r>
              <a:rPr lang="pt-BR" sz="2500" dirty="0"/>
              <a:t>5 – Hipotálamo</a:t>
            </a:r>
          </a:p>
          <a:p>
            <a:r>
              <a:rPr lang="pt-BR" sz="2500" dirty="0"/>
              <a:t>6 – Mesencéfalo</a:t>
            </a:r>
          </a:p>
          <a:p>
            <a:r>
              <a:rPr lang="pt-BR" sz="2500" dirty="0"/>
              <a:t>7 – Ponte </a:t>
            </a:r>
          </a:p>
          <a:p>
            <a:r>
              <a:rPr lang="pt-BR" sz="2500" dirty="0"/>
              <a:t>8 – Cerebelo</a:t>
            </a:r>
          </a:p>
          <a:p>
            <a:r>
              <a:rPr lang="pt-BR" sz="2500" dirty="0">
                <a:solidFill>
                  <a:schemeClr val="tx1"/>
                </a:solidFill>
              </a:rPr>
              <a:t>9 – Bulbo</a:t>
            </a:r>
          </a:p>
          <a:p>
            <a:r>
              <a:rPr lang="pt-BR" sz="2500" dirty="0">
                <a:solidFill>
                  <a:srgbClr val="FF0000"/>
                </a:solidFill>
              </a:rPr>
              <a:t>10 – Medula Espinal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104325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588D7-9640-4A4B-8C04-2ECBBEFF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58" y="156237"/>
            <a:ext cx="7850833" cy="1320800"/>
          </a:xfrm>
        </p:spPr>
        <p:txBody>
          <a:bodyPr/>
          <a:lstStyle/>
          <a:p>
            <a:r>
              <a:rPr lang="pt-BR" dirty="0"/>
              <a:t>Sistema Nervoso Periférico SNP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57C0C5-CD2C-4DA7-A734-84307F7FD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1" y="1700808"/>
            <a:ext cx="5697198" cy="3880773"/>
          </a:xfrm>
        </p:spPr>
        <p:txBody>
          <a:bodyPr>
            <a:normAutofit/>
          </a:bodyPr>
          <a:lstStyle/>
          <a:p>
            <a:r>
              <a:rPr lang="pt-BR" sz="2800" dirty="0"/>
              <a:t>Nervos Cranianos – 12 pares  </a:t>
            </a:r>
          </a:p>
          <a:p>
            <a:endParaRPr lang="pt-BR" sz="2800" dirty="0"/>
          </a:p>
          <a:p>
            <a:r>
              <a:rPr lang="pt-BR" sz="2800" dirty="0"/>
              <a:t>Nervos Espinais ou Raquidianos 31 pares  </a:t>
            </a:r>
          </a:p>
          <a:p>
            <a:endParaRPr lang="pt-BR" sz="2800" dirty="0"/>
          </a:p>
          <a:p>
            <a:r>
              <a:rPr lang="pt-BR" sz="2800" dirty="0"/>
              <a:t>Gânglios </a:t>
            </a:r>
          </a:p>
        </p:txBody>
      </p:sp>
      <p:pic>
        <p:nvPicPr>
          <p:cNvPr id="8196" name="Picture 4" descr="Sistema Nervoso Periférico - Brasil Escola">
            <a:extLst>
              <a:ext uri="{FF2B5EF4-FFF2-40B4-BE49-F238E27FC236}">
                <a16:creationId xmlns:a16="http://schemas.microsoft.com/office/drawing/2014/main" id="{140FB3BC-6EAC-48A0-92A6-3770BD8AC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63688"/>
            <a:ext cx="3024336" cy="57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413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90F472-A6E8-4EF8-8142-63FB5C14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554" y="19968"/>
            <a:ext cx="3962400" cy="796671"/>
          </a:xfrm>
        </p:spPr>
        <p:txBody>
          <a:bodyPr/>
          <a:lstStyle/>
          <a:p>
            <a:r>
              <a:rPr lang="pt-BR" dirty="0"/>
              <a:t>Tipos de Nervos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5493F88-5725-4B8F-B65C-42DD9C9DB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27206" y="816639"/>
            <a:ext cx="4155754" cy="5708705"/>
          </a:xfrm>
        </p:spPr>
        <p:txBody>
          <a:bodyPr>
            <a:noAutofit/>
          </a:bodyPr>
          <a:lstStyle/>
          <a:p>
            <a:r>
              <a:rPr lang="pt-BR" sz="2600" dirty="0"/>
              <a:t>Nervos Sensitivos : Levam informação dos órgãos para o Sistema Nervoso</a:t>
            </a:r>
          </a:p>
          <a:p>
            <a:endParaRPr lang="pt-BR" sz="2600" dirty="0"/>
          </a:p>
          <a:p>
            <a:r>
              <a:rPr lang="pt-BR" sz="2600" dirty="0"/>
              <a:t>Nervos Motores: Leva informação do Sistema Nervoso para o órgão</a:t>
            </a:r>
          </a:p>
          <a:p>
            <a:endParaRPr lang="pt-BR" sz="2600" dirty="0"/>
          </a:p>
          <a:p>
            <a:endParaRPr lang="pt-BR" sz="2600" dirty="0"/>
          </a:p>
          <a:p>
            <a:r>
              <a:rPr lang="pt-BR" sz="2600" dirty="0"/>
              <a:t>Nervos Mistos: Faz as duas funções.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1666EA1-CA5F-4A0C-8BBC-1465D4AA44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54" y="1844824"/>
            <a:ext cx="4988246" cy="384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991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6BBE-A80B-4346-BB39-B0BEBB9F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188640"/>
            <a:ext cx="4104456" cy="803176"/>
          </a:xfrm>
        </p:spPr>
        <p:txBody>
          <a:bodyPr/>
          <a:lstStyle/>
          <a:p>
            <a:r>
              <a:rPr lang="pt-BR" dirty="0"/>
              <a:t>Nervos Cranianos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7A43851-D27C-4997-9A6D-91EAB57123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022514"/>
            <a:ext cx="8678560" cy="5574838"/>
          </a:xfrm>
        </p:spPr>
      </p:pic>
    </p:spTree>
    <p:extLst>
      <p:ext uri="{BB962C8B-B14F-4D97-AF65-F5344CB8AC3E}">
        <p14:creationId xmlns:p14="http://schemas.microsoft.com/office/powerpoint/2010/main" val="75795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F9101-226A-47C5-9134-0D4D693C3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360" y="188640"/>
            <a:ext cx="6347713" cy="720080"/>
          </a:xfrm>
        </p:spPr>
        <p:txBody>
          <a:bodyPr/>
          <a:lstStyle/>
          <a:p>
            <a:r>
              <a:rPr lang="pt-BR" dirty="0"/>
              <a:t>Nervos Craniano – 12 pares </a:t>
            </a:r>
          </a:p>
        </p:txBody>
      </p:sp>
      <p:pic>
        <p:nvPicPr>
          <p:cNvPr id="10242" name="Picture 2" descr="Pares de nervos cranianos: o que você precisa saber / Blog Jaleko">
            <a:extLst>
              <a:ext uri="{FF2B5EF4-FFF2-40B4-BE49-F238E27FC236}">
                <a16:creationId xmlns:a16="http://schemas.microsoft.com/office/drawing/2014/main" id="{0B01D478-4343-4599-8CBB-3812B60E51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9" y="1270000"/>
            <a:ext cx="7424701" cy="556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468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C6BB0-80B6-4882-B311-3BE823E0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5" y="116632"/>
            <a:ext cx="4752527" cy="864096"/>
          </a:xfrm>
        </p:spPr>
        <p:txBody>
          <a:bodyPr>
            <a:noAutofit/>
          </a:bodyPr>
          <a:lstStyle/>
          <a:p>
            <a:r>
              <a:rPr lang="pt-BR" sz="4000" dirty="0"/>
              <a:t>Nervos Cranianos </a:t>
            </a:r>
          </a:p>
        </p:txBody>
      </p:sp>
      <p:pic>
        <p:nvPicPr>
          <p:cNvPr id="1026" name="Picture 2" descr="Nervos do Corpo Humano - Toda Matéria">
            <a:extLst>
              <a:ext uri="{FF2B5EF4-FFF2-40B4-BE49-F238E27FC236}">
                <a16:creationId xmlns:a16="http://schemas.microsoft.com/office/drawing/2014/main" id="{FC992317-EC9E-447E-9CD0-278AAFD3EA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7" y="1557684"/>
            <a:ext cx="8613105" cy="494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044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34A1F-E8B0-43E7-A4FB-27250630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99" y="138024"/>
            <a:ext cx="7562801" cy="875184"/>
          </a:xfrm>
        </p:spPr>
        <p:txBody>
          <a:bodyPr/>
          <a:lstStyle/>
          <a:p>
            <a:r>
              <a:rPr lang="pt-BR" dirty="0"/>
              <a:t>Nervos Espinais ou Raquidianos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D8E26E-B42C-4509-80B0-C1E11C14D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55892"/>
            <a:ext cx="5003056" cy="576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42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0A174A29-E7E9-4B6B-B77F-11ECECB15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4795" y="320565"/>
            <a:ext cx="6694410" cy="6216870"/>
          </a:xfrm>
        </p:spPr>
      </p:pic>
    </p:spTree>
    <p:extLst>
      <p:ext uri="{BB962C8B-B14F-4D97-AF65-F5344CB8AC3E}">
        <p14:creationId xmlns:p14="http://schemas.microsoft.com/office/powerpoint/2010/main" val="1118883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8A96D-35E8-41C9-8A34-1ECD827D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04" y="286148"/>
            <a:ext cx="5910232" cy="694580"/>
          </a:xfrm>
        </p:spPr>
        <p:txBody>
          <a:bodyPr/>
          <a:lstStyle/>
          <a:p>
            <a:r>
              <a:rPr lang="pt-BR" dirty="0"/>
              <a:t>Sistema Nervoso Periférico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6627CB-69E2-46B0-B9D3-66CF28581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7300E8-40BA-4B82-BA3D-215AC8ACC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513"/>
            <a:ext cx="91344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67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C3D2E2-EE67-4DD9-AE11-13FF946B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-27384"/>
            <a:ext cx="6120680" cy="1320800"/>
          </a:xfrm>
        </p:spPr>
        <p:txBody>
          <a:bodyPr/>
          <a:lstStyle/>
          <a:p>
            <a:r>
              <a:rPr lang="pt-BR" dirty="0"/>
              <a:t>Sistema Nervoso Autônomo – Simpático e Parassimpático</a:t>
            </a:r>
          </a:p>
        </p:txBody>
      </p:sp>
      <p:pic>
        <p:nvPicPr>
          <p:cNvPr id="4098" name="Picture 2" descr="Sistema nervoso somático e autônomo: o que são e quais suas diferenças">
            <a:extLst>
              <a:ext uri="{FF2B5EF4-FFF2-40B4-BE49-F238E27FC236}">
                <a16:creationId xmlns:a16="http://schemas.microsoft.com/office/drawing/2014/main" id="{651C31E4-089C-4248-A76A-C1AD70E481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114368" cy="581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894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ursos online com certificado de Enfermagem | Venes">
            <a:extLst>
              <a:ext uri="{FF2B5EF4-FFF2-40B4-BE49-F238E27FC236}">
                <a16:creationId xmlns:a16="http://schemas.microsoft.com/office/drawing/2014/main" id="{64C98A7F-BE93-4000-9926-FF731FAF67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289" y="620688"/>
            <a:ext cx="6970223" cy="571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CFE8315-6F18-464E-8BFE-8C49FBBBC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95" y="95142"/>
            <a:ext cx="6347713" cy="1317634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</a:rPr>
              <a:t>        Sistema</a:t>
            </a:r>
            <a:r>
              <a:rPr lang="pt-BR" dirty="0">
                <a:solidFill>
                  <a:schemeClr val="bg1"/>
                </a:solidFill>
              </a:rPr>
              <a:t> 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sz="4000" dirty="0">
                <a:solidFill>
                  <a:schemeClr val="bg1"/>
                </a:solidFill>
              </a:rPr>
              <a:t>Cardiorrespiratório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E77CC80-E95B-4521-B556-1B8BFBA20D49}"/>
              </a:ext>
            </a:extLst>
          </p:cNvPr>
          <p:cNvSpPr txBox="1"/>
          <p:nvPr/>
        </p:nvSpPr>
        <p:spPr>
          <a:xfrm>
            <a:off x="194065" y="5879594"/>
            <a:ext cx="25777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dirty="0">
                <a:solidFill>
                  <a:schemeClr val="bg1"/>
                </a:solidFill>
              </a:rPr>
              <a:t>Prof.: </a:t>
            </a:r>
          </a:p>
          <a:p>
            <a:r>
              <a:rPr lang="pt-BR" sz="2500" dirty="0">
                <a:solidFill>
                  <a:schemeClr val="bg1"/>
                </a:solidFill>
              </a:rPr>
              <a:t>Anderson Franco</a:t>
            </a:r>
          </a:p>
        </p:txBody>
      </p:sp>
    </p:spTree>
    <p:extLst>
      <p:ext uri="{BB962C8B-B14F-4D97-AF65-F5344CB8AC3E}">
        <p14:creationId xmlns:p14="http://schemas.microsoft.com/office/powerpoint/2010/main" val="62768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DB497B-5624-4D52-B3D0-662A4AEE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622" y="91976"/>
            <a:ext cx="6347714" cy="1320800"/>
          </a:xfrm>
        </p:spPr>
        <p:txBody>
          <a:bodyPr/>
          <a:lstStyle/>
          <a:p>
            <a:r>
              <a:rPr lang="pt-BR" dirty="0"/>
              <a:t>Sistema Respiratório Superior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AA7A61E-C967-4F2E-9E97-189ECF437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151" y="2035110"/>
            <a:ext cx="3668370" cy="3672408"/>
          </a:xfrm>
        </p:spPr>
        <p:txBody>
          <a:bodyPr>
            <a:normAutofit/>
          </a:bodyPr>
          <a:lstStyle/>
          <a:p>
            <a:r>
              <a:rPr lang="pt-BR" sz="2800" dirty="0"/>
              <a:t>1. Cavidade Nasal </a:t>
            </a:r>
          </a:p>
          <a:p>
            <a:r>
              <a:rPr lang="pt-BR" sz="2800" dirty="0"/>
              <a:t>2. Cavidade Oral </a:t>
            </a:r>
          </a:p>
          <a:p>
            <a:r>
              <a:rPr lang="pt-BR" sz="2800" dirty="0"/>
              <a:t>3. Faringe</a:t>
            </a:r>
          </a:p>
          <a:p>
            <a:r>
              <a:rPr lang="pt-BR" sz="2800" dirty="0"/>
              <a:t>4. Epiglote</a:t>
            </a:r>
          </a:p>
          <a:p>
            <a:r>
              <a:rPr lang="pt-BR" sz="2800" dirty="0"/>
              <a:t>5. Laringe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21F1BF7-6ABB-459D-90F9-E29F16038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9" y="1579587"/>
            <a:ext cx="58007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34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44033-BB4B-4508-B5B6-9CD2B9F37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6" y="188640"/>
            <a:ext cx="2306216" cy="947192"/>
          </a:xfrm>
        </p:spPr>
        <p:txBody>
          <a:bodyPr/>
          <a:lstStyle/>
          <a:p>
            <a:r>
              <a:rPr lang="pt-BR" dirty="0"/>
              <a:t>Epiglote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8BCC1B3-304A-4066-BC90-A8496B59B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43" y="2361775"/>
            <a:ext cx="3697709" cy="3168352"/>
          </a:xfrm>
        </p:spPr>
        <p:txBody>
          <a:bodyPr>
            <a:noAutofit/>
          </a:bodyPr>
          <a:lstStyle/>
          <a:p>
            <a:r>
              <a:rPr lang="pt-BR" sz="25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pt-BR" sz="25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epiglote</a:t>
            </a:r>
            <a:r>
              <a:rPr lang="pt-BR" sz="25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funciona como uma espécie de válvula que se fecha durante a deglutição e se abre para permitir o fluxo de ar durante a respiração</a:t>
            </a:r>
            <a:endParaRPr lang="pt-BR" sz="2500" dirty="0"/>
          </a:p>
        </p:txBody>
      </p:sp>
      <p:pic>
        <p:nvPicPr>
          <p:cNvPr id="9218" name="Picture 2" descr="8 ideias de Vídeos | disfagia, fonoaudiologia, sistema do corpo humano">
            <a:extLst>
              <a:ext uri="{FF2B5EF4-FFF2-40B4-BE49-F238E27FC236}">
                <a16:creationId xmlns:a16="http://schemas.microsoft.com/office/drawing/2014/main" id="{EDEF70BB-B7B5-4099-B2FC-0AB467D10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40768"/>
            <a:ext cx="4828655" cy="521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39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00115-EACE-40EB-83EF-B112E57E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0"/>
            <a:ext cx="2810272" cy="947192"/>
          </a:xfrm>
        </p:spPr>
        <p:txBody>
          <a:bodyPr/>
          <a:lstStyle/>
          <a:p>
            <a:r>
              <a:rPr lang="pt-BR" dirty="0"/>
              <a:t>Pergunta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7A2A36-BCEA-477C-9325-16F3A0115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508" y="1556792"/>
            <a:ext cx="8856984" cy="4844611"/>
          </a:xfrm>
        </p:spPr>
        <p:txBody>
          <a:bodyPr>
            <a:normAutofit/>
          </a:bodyPr>
          <a:lstStyle/>
          <a:p>
            <a:r>
              <a:rPr lang="pt-BR" sz="3000" dirty="0"/>
              <a:t>Quais são as partes do trato respiratório superior ?</a:t>
            </a:r>
          </a:p>
          <a:p>
            <a:endParaRPr lang="pt-BR" sz="3000" dirty="0"/>
          </a:p>
          <a:p>
            <a:endParaRPr lang="pt-BR" sz="3000" dirty="0"/>
          </a:p>
          <a:p>
            <a:endParaRPr lang="pt-BR" sz="3000" dirty="0"/>
          </a:p>
          <a:p>
            <a:pPr marL="0" indent="0">
              <a:buNone/>
            </a:pPr>
            <a:r>
              <a:rPr lang="pt-BR" sz="3000" dirty="0"/>
              <a:t>Qual a função da epiglote?</a:t>
            </a:r>
          </a:p>
        </p:txBody>
      </p:sp>
    </p:spTree>
    <p:extLst>
      <p:ext uri="{BB962C8B-B14F-4D97-AF65-F5344CB8AC3E}">
        <p14:creationId xmlns:p14="http://schemas.microsoft.com/office/powerpoint/2010/main" val="1205852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00115-EACE-40EB-83EF-B112E57E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0"/>
            <a:ext cx="2810272" cy="947192"/>
          </a:xfrm>
        </p:spPr>
        <p:txBody>
          <a:bodyPr/>
          <a:lstStyle/>
          <a:p>
            <a:r>
              <a:rPr lang="pt-BR" dirty="0"/>
              <a:t>Pergunta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D7A2A36-BCEA-477C-9325-16F3A0115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508" y="620688"/>
            <a:ext cx="8856984" cy="5780715"/>
          </a:xfrm>
        </p:spPr>
        <p:txBody>
          <a:bodyPr>
            <a:normAutofit/>
          </a:bodyPr>
          <a:lstStyle/>
          <a:p>
            <a:r>
              <a:rPr lang="pt-BR" sz="3000" dirty="0"/>
              <a:t>Quais são as 6 partes do trato respiratório superior ?</a:t>
            </a:r>
          </a:p>
          <a:p>
            <a:r>
              <a:rPr lang="pt-BR" sz="3000" dirty="0">
                <a:solidFill>
                  <a:srgbClr val="FF0000"/>
                </a:solidFill>
              </a:rPr>
              <a:t>Cavidade Nasal, Cavidade Oral, Nasofaringe, Orofaringe, Epiglote e laringe</a:t>
            </a:r>
          </a:p>
          <a:p>
            <a:endParaRPr lang="pt-BR" sz="3000" dirty="0"/>
          </a:p>
          <a:p>
            <a:pPr marL="0" indent="0">
              <a:buNone/>
            </a:pPr>
            <a:r>
              <a:rPr lang="pt-BR" sz="3000" dirty="0"/>
              <a:t>Qual a função da epiglote?</a:t>
            </a:r>
          </a:p>
          <a:p>
            <a:pPr marL="0" indent="0">
              <a:buNone/>
            </a:pPr>
            <a:r>
              <a:rPr lang="pt-BR" sz="3000" dirty="0">
                <a:solidFill>
                  <a:srgbClr val="FF0000"/>
                </a:solidFill>
              </a:rPr>
              <a:t>Impedir a passagem de alimento para a laringe e pulmão. </a:t>
            </a:r>
          </a:p>
        </p:txBody>
      </p:sp>
    </p:spTree>
    <p:extLst>
      <p:ext uri="{BB962C8B-B14F-4D97-AF65-F5344CB8AC3E}">
        <p14:creationId xmlns:p14="http://schemas.microsoft.com/office/powerpoint/2010/main" val="1100936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2A1F9-C8A1-4909-A780-92DCE095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79944"/>
            <a:ext cx="4032448" cy="2384960"/>
          </a:xfrm>
        </p:spPr>
        <p:txBody>
          <a:bodyPr/>
          <a:lstStyle/>
          <a:p>
            <a:r>
              <a:rPr lang="pt-BR" dirty="0"/>
              <a:t>Glote e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Pregas Vocais </a:t>
            </a:r>
          </a:p>
        </p:txBody>
      </p:sp>
      <p:pic>
        <p:nvPicPr>
          <p:cNvPr id="10244" name="Picture 4" descr="Sistema Respiratório: programado por Deus para nos proteger de doenças e  antígenos - Rosas Home Care">
            <a:extLst>
              <a:ext uri="{FF2B5EF4-FFF2-40B4-BE49-F238E27FC236}">
                <a16:creationId xmlns:a16="http://schemas.microsoft.com/office/drawing/2014/main" id="{2A04BFDB-476B-4D22-9DB1-8480A08199B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5353"/>
            <a:ext cx="4826661" cy="361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Entenda o edema de glote, que afetou o ator Carlos Casagrande - Saúde">
            <a:extLst>
              <a:ext uri="{FF2B5EF4-FFF2-40B4-BE49-F238E27FC236}">
                <a16:creationId xmlns:a16="http://schemas.microsoft.com/office/drawing/2014/main" id="{7AF7E0E7-D17D-4D80-86B0-5993A14E1C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1" r="39941" b="10803"/>
          <a:stretch/>
        </p:blipFill>
        <p:spPr bwMode="auto">
          <a:xfrm>
            <a:off x="4349307" y="6965"/>
            <a:ext cx="4826661" cy="3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273D2DA-AB11-40AA-A023-26F65FE44EF8}"/>
              </a:ext>
            </a:extLst>
          </p:cNvPr>
          <p:cNvSpPr txBox="1"/>
          <p:nvPr/>
        </p:nvSpPr>
        <p:spPr>
          <a:xfrm>
            <a:off x="5000520" y="3674055"/>
            <a:ext cx="41799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Glote</a:t>
            </a:r>
            <a:r>
              <a:rPr lang="pt-BR" sz="2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está localizada na porção final da laringe com a </a:t>
            </a:r>
            <a:r>
              <a:rPr lang="pt-BR" sz="22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função</a:t>
            </a:r>
            <a:r>
              <a:rPr lang="pt-BR" sz="2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de saída e entrada de ar para os pulmões.</a:t>
            </a:r>
          </a:p>
          <a:p>
            <a:endParaRPr lang="pt-BR" sz="22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pt-BR" sz="2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Ajuda também na </a:t>
            </a:r>
            <a:r>
              <a:rPr lang="pt-BR" sz="22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função</a:t>
            </a:r>
            <a:r>
              <a:rPr lang="pt-BR" sz="2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22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fonatória</a:t>
            </a:r>
            <a:r>
              <a:rPr lang="pt-BR" sz="2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já que a prega vocal e vestibular localizam-se dentro dela.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063625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82F220-E293-43FD-BB6F-F83D46F09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848" y="188640"/>
            <a:ext cx="3386336" cy="731168"/>
          </a:xfrm>
        </p:spPr>
        <p:txBody>
          <a:bodyPr/>
          <a:lstStyle/>
          <a:p>
            <a:r>
              <a:rPr lang="pt-BR" dirty="0"/>
              <a:t>Engasgamento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755C45-8AC3-4160-A71E-5E809DE5177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40" y="1182221"/>
            <a:ext cx="6903119" cy="559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93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rquivos Segurança • Bilila Baby">
            <a:extLst>
              <a:ext uri="{FF2B5EF4-FFF2-40B4-BE49-F238E27FC236}">
                <a16:creationId xmlns:a16="http://schemas.microsoft.com/office/drawing/2014/main" id="{4F5B0745-8574-4E04-873D-F2550B0BC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336" y="3543784"/>
            <a:ext cx="4991664" cy="32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70A2961-0B45-4C8F-A3FE-47400FD7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07024"/>
            <a:ext cx="7922840" cy="1320800"/>
          </a:xfrm>
        </p:spPr>
        <p:txBody>
          <a:bodyPr/>
          <a:lstStyle/>
          <a:p>
            <a:r>
              <a:rPr lang="pt-BR" dirty="0"/>
              <a:t>Engasgamento – Manobra de </a:t>
            </a:r>
            <a:r>
              <a:rPr lang="pt-BR" dirty="0" err="1"/>
              <a:t>Heimlich</a:t>
            </a:r>
            <a:endParaRPr lang="pt-BR" dirty="0"/>
          </a:p>
        </p:txBody>
      </p:sp>
      <p:pic>
        <p:nvPicPr>
          <p:cNvPr id="11266" name="Picture 2" descr="How to Help Someone Who Is Choking - Heimlich Maneuver on Make a GIF">
            <a:extLst>
              <a:ext uri="{FF2B5EF4-FFF2-40B4-BE49-F238E27FC236}">
                <a16:creationId xmlns:a16="http://schemas.microsoft.com/office/drawing/2014/main" id="{8F0D9B21-72F9-44ED-9C01-A440659FC8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52736"/>
            <a:ext cx="51205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6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6" y="239289"/>
            <a:ext cx="8714928" cy="1320800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77" y="1555400"/>
            <a:ext cx="5053486" cy="4693000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2080" y="1628800"/>
            <a:ext cx="4000388" cy="3916869"/>
          </a:xfrm>
        </p:spPr>
        <p:txBody>
          <a:bodyPr>
            <a:noAutofit/>
          </a:bodyPr>
          <a:lstStyle/>
          <a:p>
            <a:r>
              <a:rPr lang="pt-BR" sz="2500" dirty="0"/>
              <a:t>1 – </a:t>
            </a:r>
          </a:p>
          <a:p>
            <a:r>
              <a:rPr lang="pt-BR" sz="2500" dirty="0"/>
              <a:t>2 – </a:t>
            </a:r>
          </a:p>
          <a:p>
            <a:r>
              <a:rPr lang="pt-BR" sz="2500" dirty="0"/>
              <a:t>3 – </a:t>
            </a:r>
          </a:p>
          <a:p>
            <a:r>
              <a:rPr lang="pt-BR" sz="2500" dirty="0"/>
              <a:t>4 – </a:t>
            </a:r>
          </a:p>
          <a:p>
            <a:r>
              <a:rPr lang="pt-BR" sz="2500" dirty="0"/>
              <a:t>5 – </a:t>
            </a:r>
          </a:p>
          <a:p>
            <a:r>
              <a:rPr lang="pt-BR" sz="2500" dirty="0"/>
              <a:t>6 – </a:t>
            </a:r>
          </a:p>
          <a:p>
            <a:r>
              <a:rPr lang="pt-BR" sz="2500" dirty="0"/>
              <a:t>7 – </a:t>
            </a:r>
          </a:p>
          <a:p>
            <a:r>
              <a:rPr lang="pt-BR" sz="2500" dirty="0"/>
              <a:t>8 – </a:t>
            </a:r>
          </a:p>
          <a:p>
            <a:r>
              <a:rPr lang="pt-BR" sz="2500" dirty="0"/>
              <a:t>9 – 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1810933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arn Basics of Digestive System and Digestion in 3 minutes.">
            <a:extLst>
              <a:ext uri="{FF2B5EF4-FFF2-40B4-BE49-F238E27FC236}">
                <a16:creationId xmlns:a16="http://schemas.microsoft.com/office/drawing/2014/main" id="{39A77AC2-B698-4433-9CEB-CD50D351EE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245" y="1303966"/>
            <a:ext cx="5378259" cy="414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FCF0C6B-5280-40AF-88A9-D709F6CC3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93218"/>
            <a:ext cx="3528392" cy="547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E10114-9093-46CF-BC4B-CA7AD6D4A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143" y="188640"/>
            <a:ext cx="6347714" cy="1320800"/>
          </a:xfrm>
        </p:spPr>
        <p:txBody>
          <a:bodyPr/>
          <a:lstStyle/>
          <a:p>
            <a:r>
              <a:rPr lang="pt-BR" dirty="0"/>
              <a:t>Trato Respiratório Inferior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E3BBF3E-459D-4C5B-ADFA-42B507820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708696"/>
            <a:ext cx="3088109" cy="4184768"/>
          </a:xfrm>
        </p:spPr>
        <p:txBody>
          <a:bodyPr>
            <a:normAutofit/>
          </a:bodyPr>
          <a:lstStyle/>
          <a:p>
            <a:r>
              <a:rPr lang="pt-BR" sz="2800" dirty="0"/>
              <a:t>1. Traqueia </a:t>
            </a:r>
          </a:p>
          <a:p>
            <a:endParaRPr lang="pt-BR" sz="2800" dirty="0"/>
          </a:p>
          <a:p>
            <a:r>
              <a:rPr lang="pt-BR" sz="2800" dirty="0"/>
              <a:t>2. Brônquio </a:t>
            </a:r>
          </a:p>
          <a:p>
            <a:endParaRPr lang="pt-BR" sz="2800" dirty="0"/>
          </a:p>
          <a:p>
            <a:r>
              <a:rPr lang="pt-BR" sz="2800" dirty="0"/>
              <a:t>3. Bronquíolo</a:t>
            </a:r>
          </a:p>
          <a:p>
            <a:endParaRPr lang="pt-BR" sz="2800" dirty="0"/>
          </a:p>
          <a:p>
            <a:r>
              <a:rPr lang="pt-BR" sz="2800" dirty="0"/>
              <a:t>4. Alvéolo </a:t>
            </a:r>
          </a:p>
        </p:txBody>
      </p:sp>
      <p:sp>
        <p:nvSpPr>
          <p:cNvPr id="6" name="AutoShape 6" descr="Sistema Respiratório - Função, características e detalhes">
            <a:extLst>
              <a:ext uri="{FF2B5EF4-FFF2-40B4-BE49-F238E27FC236}">
                <a16:creationId xmlns:a16="http://schemas.microsoft.com/office/drawing/2014/main" id="{AE116991-AF70-404E-99BA-A4CFB4172E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8EA025A6-779B-4455-B80E-F28255E4D9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-10616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DB0952A-881B-4BF6-84D7-5F8DFC17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700808"/>
            <a:ext cx="6265708" cy="4393062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18DE33E3-48C5-4031-A8DA-4A0E0941400A}"/>
              </a:ext>
            </a:extLst>
          </p:cNvPr>
          <p:cNvSpPr/>
          <p:nvPr/>
        </p:nvSpPr>
        <p:spPr>
          <a:xfrm>
            <a:off x="5546330" y="3501008"/>
            <a:ext cx="681854" cy="639688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853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1FFD4-56A3-494E-86D4-ED8FADC08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143" y="260648"/>
            <a:ext cx="6347713" cy="803176"/>
          </a:xfrm>
        </p:spPr>
        <p:txBody>
          <a:bodyPr/>
          <a:lstStyle/>
          <a:p>
            <a:r>
              <a:rPr lang="pt-BR" dirty="0"/>
              <a:t>Trato Respiratório Inferior </a:t>
            </a:r>
          </a:p>
        </p:txBody>
      </p:sp>
      <p:pic>
        <p:nvPicPr>
          <p:cNvPr id="8194" name="Picture 2" descr="A Incrível Viagem do Ar - ACAM">
            <a:extLst>
              <a:ext uri="{FF2B5EF4-FFF2-40B4-BE49-F238E27FC236}">
                <a16:creationId xmlns:a16="http://schemas.microsoft.com/office/drawing/2014/main" id="{8BCFFBE9-6042-4908-A3F8-CD1F7F3EF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14" y="1689310"/>
            <a:ext cx="8586972" cy="493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5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A24357-82AA-4ED2-94AB-F5B09806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Hematose 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5B88EF-8C61-4CC7-B6B2-6486C21E84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154754"/>
            <a:ext cx="3088109" cy="4514605"/>
          </a:xfrm>
        </p:spPr>
        <p:txBody>
          <a:bodyPr>
            <a:normAutofit/>
          </a:bodyPr>
          <a:lstStyle/>
          <a:p>
            <a:r>
              <a:rPr lang="pt-BR" sz="25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pt-BR" sz="2500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hematose</a:t>
            </a:r>
            <a:r>
              <a:rPr lang="pt-BR" sz="25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pode ser definida como um processo em que há trocas gasosas entre o sistema respiratório e o sangue</a:t>
            </a:r>
            <a:endParaRPr lang="pt-BR" sz="2500" dirty="0"/>
          </a:p>
        </p:txBody>
      </p:sp>
      <p:pic>
        <p:nvPicPr>
          <p:cNvPr id="12290" name="Picture 2" descr="Hematose - Brasil Escola">
            <a:extLst>
              <a:ext uri="{FF2B5EF4-FFF2-40B4-BE49-F238E27FC236}">
                <a16:creationId xmlns:a16="http://schemas.microsoft.com/office/drawing/2014/main" id="{A0EF4E60-9682-4E61-A18B-9FC2045188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32" y="1930400"/>
            <a:ext cx="6037563" cy="399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762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73832C-935D-4592-8C2D-97346BEA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393576"/>
            <a:ext cx="2522240" cy="875184"/>
          </a:xfrm>
        </p:spPr>
        <p:txBody>
          <a:bodyPr/>
          <a:lstStyle/>
          <a:p>
            <a:r>
              <a:rPr lang="pt-BR" dirty="0"/>
              <a:t>Hematose </a:t>
            </a:r>
          </a:p>
        </p:txBody>
      </p:sp>
      <p:pic>
        <p:nvPicPr>
          <p:cNvPr id="16386" name="Picture 2" descr="IvanGif Ivan hematose, pulmonar, vias, respiratórias, ventilação, pulmões, inspiração, expiração, alvéolos, pulmonares discover-hematose GIF">
            <a:extLst>
              <a:ext uri="{FF2B5EF4-FFF2-40B4-BE49-F238E27FC236}">
                <a16:creationId xmlns:a16="http://schemas.microsoft.com/office/drawing/2014/main" id="{A7CBBB2A-1C50-413B-A1F9-9D4C698C6A3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19211"/>
            <a:ext cx="7993063" cy="459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027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60941-0806-407D-8B8E-F0541974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0751" y="235992"/>
            <a:ext cx="4475505" cy="672728"/>
          </a:xfrm>
        </p:spPr>
        <p:txBody>
          <a:bodyPr/>
          <a:lstStyle/>
          <a:p>
            <a:r>
              <a:rPr lang="pt-BR" dirty="0"/>
              <a:t>Lobos Pulmonares </a:t>
            </a:r>
          </a:p>
        </p:txBody>
      </p:sp>
      <p:pic>
        <p:nvPicPr>
          <p:cNvPr id="13314" name="Picture 2" descr="Pulmão - Anatomia Humana I">
            <a:extLst>
              <a:ext uri="{FF2B5EF4-FFF2-40B4-BE49-F238E27FC236}">
                <a16:creationId xmlns:a16="http://schemas.microsoft.com/office/drawing/2014/main" id="{0786E073-4837-4148-A744-1462687D56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8" b="20108"/>
          <a:stretch/>
        </p:blipFill>
        <p:spPr bwMode="auto">
          <a:xfrm>
            <a:off x="827584" y="1340768"/>
            <a:ext cx="7416824" cy="530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104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2F192-272E-46F6-8638-735F7B2F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249560"/>
            <a:ext cx="4754489" cy="803176"/>
          </a:xfrm>
        </p:spPr>
        <p:txBody>
          <a:bodyPr/>
          <a:lstStyle/>
          <a:p>
            <a:r>
              <a:rPr lang="pt-BR" dirty="0"/>
              <a:t>Anatomia do Coração </a:t>
            </a:r>
          </a:p>
        </p:txBody>
      </p:sp>
      <p:pic>
        <p:nvPicPr>
          <p:cNvPr id="14338" name="Picture 2" descr="34 ideias de Enfermagem! | enfermagem, tecnico em enfermagem, material de  enfermagem">
            <a:extLst>
              <a:ext uri="{FF2B5EF4-FFF2-40B4-BE49-F238E27FC236}">
                <a16:creationId xmlns:a16="http://schemas.microsoft.com/office/drawing/2014/main" id="{744332D2-E8CB-4F5F-980F-D8CADBD1F6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568863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910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6FB1D-2BE8-4DFE-B758-CDBD73F44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759" y="116632"/>
            <a:ext cx="4898505" cy="731168"/>
          </a:xfrm>
        </p:spPr>
        <p:txBody>
          <a:bodyPr/>
          <a:lstStyle/>
          <a:p>
            <a:r>
              <a:rPr lang="pt-BR" dirty="0"/>
              <a:t>Anatomia do coração </a:t>
            </a:r>
          </a:p>
        </p:txBody>
      </p:sp>
      <p:pic>
        <p:nvPicPr>
          <p:cNvPr id="15362" name="Picture 2" descr="Resumão: Anatomia do coração - Ponto Biologia | Cardiology art, Medical  illustration, Medical anatomy">
            <a:extLst>
              <a:ext uri="{FF2B5EF4-FFF2-40B4-BE49-F238E27FC236}">
                <a16:creationId xmlns:a16="http://schemas.microsoft.com/office/drawing/2014/main" id="{9D1D5487-18FE-4213-83AD-2AFBDF6918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40768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A vida em batimentos cardíacos">
            <a:extLst>
              <a:ext uri="{FF2B5EF4-FFF2-40B4-BE49-F238E27FC236}">
                <a16:creationId xmlns:a16="http://schemas.microsoft.com/office/drawing/2014/main" id="{332DCCFB-D475-4557-803D-64C2C9CEB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47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C57BAD-F980-4AD5-A76E-D4C901EB5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91" y="116632"/>
            <a:ext cx="4178425" cy="831452"/>
          </a:xfrm>
        </p:spPr>
        <p:txBody>
          <a:bodyPr/>
          <a:lstStyle/>
          <a:p>
            <a:r>
              <a:rPr lang="pt-BR" dirty="0"/>
              <a:t>Sístole e Diástole </a:t>
            </a:r>
          </a:p>
        </p:txBody>
      </p:sp>
      <p:pic>
        <p:nvPicPr>
          <p:cNvPr id="17410" name="Picture 2" descr="Diferenças entre sístole e diástole: os estágios do ciclo cardíaco -  Diferença">
            <a:extLst>
              <a:ext uri="{FF2B5EF4-FFF2-40B4-BE49-F238E27FC236}">
                <a16:creationId xmlns:a16="http://schemas.microsoft.com/office/drawing/2014/main" id="{A71344D2-7AA5-439D-846C-2848C84FBC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76456" cy="590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6396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A486C-D8C0-4648-8915-C1E53E50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619" y="188640"/>
            <a:ext cx="6768752" cy="677629"/>
          </a:xfrm>
        </p:spPr>
        <p:txBody>
          <a:bodyPr/>
          <a:lstStyle/>
          <a:p>
            <a:r>
              <a:rPr lang="pt-BR" dirty="0"/>
              <a:t>Referência de Pressão Arterial 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1E6C33A1-A545-4B83-81B3-D76F90E51B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5849584" cy="583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95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79" y="332656"/>
            <a:ext cx="8642920" cy="1320800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2652" y="1937612"/>
            <a:ext cx="4693446" cy="4358644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95" y="1930400"/>
            <a:ext cx="3896409" cy="4140929"/>
          </a:xfrm>
        </p:spPr>
        <p:txBody>
          <a:bodyPr>
            <a:noAutofit/>
          </a:bodyPr>
          <a:lstStyle/>
          <a:p>
            <a:r>
              <a:rPr lang="pt-BR" sz="2500" dirty="0">
                <a:solidFill>
                  <a:srgbClr val="FF0000"/>
                </a:solidFill>
              </a:rPr>
              <a:t>1 –  Telencéfalo</a:t>
            </a:r>
          </a:p>
          <a:p>
            <a:r>
              <a:rPr lang="pt-BR" sz="2500" dirty="0"/>
              <a:t>2 – </a:t>
            </a:r>
          </a:p>
          <a:p>
            <a:r>
              <a:rPr lang="pt-BR" sz="2500" dirty="0"/>
              <a:t>3 – </a:t>
            </a:r>
          </a:p>
          <a:p>
            <a:r>
              <a:rPr lang="pt-BR" sz="2500" dirty="0"/>
              <a:t>4 – </a:t>
            </a:r>
          </a:p>
          <a:p>
            <a:r>
              <a:rPr lang="pt-BR" sz="2500" dirty="0"/>
              <a:t>5 – </a:t>
            </a:r>
          </a:p>
          <a:p>
            <a:r>
              <a:rPr lang="pt-BR" sz="2500" dirty="0"/>
              <a:t>6 – </a:t>
            </a:r>
          </a:p>
          <a:p>
            <a:r>
              <a:rPr lang="pt-BR" sz="2500" dirty="0"/>
              <a:t>7 – </a:t>
            </a:r>
          </a:p>
          <a:p>
            <a:r>
              <a:rPr lang="pt-BR" sz="2500" dirty="0"/>
              <a:t>8 – </a:t>
            </a:r>
          </a:p>
          <a:p>
            <a:r>
              <a:rPr lang="pt-BR" sz="2500" dirty="0"/>
              <a:t>9 – 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35962877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F48B4-5ED0-4989-8A2C-C72781EB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043" y="260648"/>
            <a:ext cx="2306216" cy="731168"/>
          </a:xfrm>
        </p:spPr>
        <p:txBody>
          <a:bodyPr/>
          <a:lstStyle/>
          <a:p>
            <a:r>
              <a:rPr lang="pt-BR" dirty="0"/>
              <a:t>Atividade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E15CD18-D93E-4186-9B02-4F6A5547E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696" y="1042449"/>
            <a:ext cx="5760640" cy="55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62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F48B4-5ED0-4989-8A2C-C72781EBA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043" y="260648"/>
            <a:ext cx="2306216" cy="731168"/>
          </a:xfrm>
        </p:spPr>
        <p:txBody>
          <a:bodyPr/>
          <a:lstStyle/>
          <a:p>
            <a:r>
              <a:rPr lang="pt-BR" dirty="0"/>
              <a:t>Atividade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5FBE391-E15D-4F12-9B11-ADDB37D3F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18815"/>
            <a:ext cx="7121401" cy="572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7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32" y="188640"/>
            <a:ext cx="8786936" cy="1320800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495" y="2090371"/>
            <a:ext cx="4477422" cy="4158029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032" y="2014317"/>
            <a:ext cx="3886200" cy="3687277"/>
          </a:xfrm>
        </p:spPr>
        <p:txBody>
          <a:bodyPr>
            <a:noAutofit/>
          </a:bodyPr>
          <a:lstStyle/>
          <a:p>
            <a:r>
              <a:rPr lang="pt-BR" sz="2500" dirty="0"/>
              <a:t>1 – Telencéfalo</a:t>
            </a:r>
          </a:p>
          <a:p>
            <a:r>
              <a:rPr lang="pt-BR" sz="2500" dirty="0">
                <a:solidFill>
                  <a:srgbClr val="FF0000"/>
                </a:solidFill>
              </a:rPr>
              <a:t>2 – Corpo Caloso</a:t>
            </a:r>
          </a:p>
          <a:p>
            <a:r>
              <a:rPr lang="pt-BR" sz="2500" dirty="0"/>
              <a:t>3 – </a:t>
            </a:r>
          </a:p>
          <a:p>
            <a:r>
              <a:rPr lang="pt-BR" sz="2500" dirty="0"/>
              <a:t>4 – </a:t>
            </a:r>
          </a:p>
          <a:p>
            <a:r>
              <a:rPr lang="pt-BR" sz="2500" dirty="0"/>
              <a:t>5 – </a:t>
            </a:r>
          </a:p>
          <a:p>
            <a:r>
              <a:rPr lang="pt-BR" sz="2500" dirty="0"/>
              <a:t>6 – </a:t>
            </a:r>
          </a:p>
          <a:p>
            <a:r>
              <a:rPr lang="pt-BR" sz="2500" dirty="0"/>
              <a:t>7 – </a:t>
            </a:r>
          </a:p>
          <a:p>
            <a:r>
              <a:rPr lang="pt-BR" sz="2500" dirty="0"/>
              <a:t>8 – </a:t>
            </a:r>
          </a:p>
          <a:p>
            <a:r>
              <a:rPr lang="pt-BR" sz="2500" dirty="0"/>
              <a:t>9 – 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4065700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40" y="283855"/>
            <a:ext cx="8642920" cy="1320800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7683" y="1797251"/>
            <a:ext cx="4328843" cy="4020049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700808"/>
            <a:ext cx="4514850" cy="4212937"/>
          </a:xfrm>
        </p:spPr>
        <p:txBody>
          <a:bodyPr>
            <a:noAutofit/>
          </a:bodyPr>
          <a:lstStyle/>
          <a:p>
            <a:r>
              <a:rPr lang="pt-BR" sz="2500" dirty="0"/>
              <a:t>1 – Telencéfalo</a:t>
            </a:r>
          </a:p>
          <a:p>
            <a:r>
              <a:rPr lang="pt-BR" sz="2500" dirty="0"/>
              <a:t>2 – Corpo Caloso</a:t>
            </a:r>
          </a:p>
          <a:p>
            <a:r>
              <a:rPr lang="pt-BR" sz="2500" dirty="0">
                <a:solidFill>
                  <a:srgbClr val="FF0000"/>
                </a:solidFill>
              </a:rPr>
              <a:t>3 – Diencéfalo</a:t>
            </a:r>
          </a:p>
          <a:p>
            <a:r>
              <a:rPr lang="pt-BR" sz="2500" dirty="0"/>
              <a:t>4 – </a:t>
            </a:r>
          </a:p>
          <a:p>
            <a:r>
              <a:rPr lang="pt-BR" sz="2500" dirty="0"/>
              <a:t>5 – </a:t>
            </a:r>
          </a:p>
          <a:p>
            <a:r>
              <a:rPr lang="pt-BR" sz="2500" dirty="0"/>
              <a:t>6 – </a:t>
            </a:r>
          </a:p>
          <a:p>
            <a:r>
              <a:rPr lang="pt-BR" sz="2500" dirty="0"/>
              <a:t>7 – </a:t>
            </a:r>
          </a:p>
          <a:p>
            <a:r>
              <a:rPr lang="pt-BR" sz="2500" dirty="0"/>
              <a:t>8 – </a:t>
            </a:r>
          </a:p>
          <a:p>
            <a:r>
              <a:rPr lang="pt-BR" sz="2500" dirty="0"/>
              <a:t>9 – 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3226075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55" y="283855"/>
            <a:ext cx="8714928" cy="1320800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270" y="2044707"/>
            <a:ext cx="4514849" cy="4192787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44824"/>
            <a:ext cx="4514850" cy="4068921"/>
          </a:xfrm>
        </p:spPr>
        <p:txBody>
          <a:bodyPr>
            <a:noAutofit/>
          </a:bodyPr>
          <a:lstStyle/>
          <a:p>
            <a:r>
              <a:rPr lang="pt-BR" sz="2500" dirty="0"/>
              <a:t>1 – Telencéfalo</a:t>
            </a:r>
          </a:p>
          <a:p>
            <a:r>
              <a:rPr lang="pt-BR" sz="2500" dirty="0"/>
              <a:t>2 – Corpo Caloso</a:t>
            </a:r>
          </a:p>
          <a:p>
            <a:r>
              <a:rPr lang="pt-BR" sz="2500" dirty="0"/>
              <a:t>3 – Diencéfalo</a:t>
            </a:r>
          </a:p>
          <a:p>
            <a:r>
              <a:rPr lang="pt-BR" sz="2500" dirty="0">
                <a:solidFill>
                  <a:srgbClr val="FF0000"/>
                </a:solidFill>
              </a:rPr>
              <a:t>4 – Tálamo</a:t>
            </a:r>
            <a:r>
              <a:rPr lang="pt-BR" sz="2500" dirty="0"/>
              <a:t> </a:t>
            </a:r>
          </a:p>
          <a:p>
            <a:r>
              <a:rPr lang="pt-BR" sz="2500" dirty="0"/>
              <a:t>5 – </a:t>
            </a:r>
          </a:p>
          <a:p>
            <a:r>
              <a:rPr lang="pt-BR" sz="2500" dirty="0"/>
              <a:t>6 – </a:t>
            </a:r>
          </a:p>
          <a:p>
            <a:r>
              <a:rPr lang="pt-BR" sz="2500" dirty="0"/>
              <a:t>7 – </a:t>
            </a:r>
          </a:p>
          <a:p>
            <a:r>
              <a:rPr lang="pt-BR" sz="2500" dirty="0"/>
              <a:t>8 – </a:t>
            </a:r>
          </a:p>
          <a:p>
            <a:r>
              <a:rPr lang="pt-BR" sz="2500" dirty="0"/>
              <a:t>9 – 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996869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28" y="404664"/>
            <a:ext cx="8858944" cy="1320800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314" y="2132856"/>
            <a:ext cx="4303930" cy="3996913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16832"/>
            <a:ext cx="4047306" cy="3996913"/>
          </a:xfrm>
        </p:spPr>
        <p:txBody>
          <a:bodyPr>
            <a:noAutofit/>
          </a:bodyPr>
          <a:lstStyle/>
          <a:p>
            <a:r>
              <a:rPr lang="pt-BR" sz="2500" dirty="0"/>
              <a:t>1 – Telencéfalo</a:t>
            </a:r>
          </a:p>
          <a:p>
            <a:r>
              <a:rPr lang="pt-BR" sz="2500" dirty="0"/>
              <a:t>2 – Corpo Caloso</a:t>
            </a:r>
          </a:p>
          <a:p>
            <a:r>
              <a:rPr lang="pt-BR" sz="2500" dirty="0"/>
              <a:t>3 – Diencéfalo</a:t>
            </a:r>
          </a:p>
          <a:p>
            <a:r>
              <a:rPr lang="pt-BR" sz="2500" dirty="0"/>
              <a:t>4 – Tálamo </a:t>
            </a:r>
          </a:p>
          <a:p>
            <a:r>
              <a:rPr lang="pt-BR" sz="2500" dirty="0">
                <a:solidFill>
                  <a:srgbClr val="FF0000"/>
                </a:solidFill>
              </a:rPr>
              <a:t>5 – Hipotálamo</a:t>
            </a:r>
          </a:p>
          <a:p>
            <a:r>
              <a:rPr lang="pt-BR" sz="2500" dirty="0"/>
              <a:t>6 – </a:t>
            </a:r>
          </a:p>
          <a:p>
            <a:r>
              <a:rPr lang="pt-BR" sz="2500" dirty="0"/>
              <a:t>7 – </a:t>
            </a:r>
          </a:p>
          <a:p>
            <a:r>
              <a:rPr lang="pt-BR" sz="2500" dirty="0"/>
              <a:t>8 – </a:t>
            </a:r>
          </a:p>
          <a:p>
            <a:r>
              <a:rPr lang="pt-BR" sz="2500" dirty="0"/>
              <a:t>9 – 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247687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4F256-9BF3-4EF0-977A-FEB8E0FD4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39" y="309710"/>
            <a:ext cx="8930952" cy="1320800"/>
          </a:xfrm>
        </p:spPr>
        <p:txBody>
          <a:bodyPr/>
          <a:lstStyle/>
          <a:p>
            <a:r>
              <a:rPr lang="pt-BR" dirty="0"/>
              <a:t>Órgãos do Sistema Nervoso Central - SNC</a:t>
            </a:r>
          </a:p>
        </p:txBody>
      </p:sp>
      <p:pic>
        <p:nvPicPr>
          <p:cNvPr id="4" name="Espaço Reservado para Conteúdo 9">
            <a:extLst>
              <a:ext uri="{FF2B5EF4-FFF2-40B4-BE49-F238E27FC236}">
                <a16:creationId xmlns:a16="http://schemas.microsoft.com/office/drawing/2014/main" id="{53068D97-DEE7-41AE-9597-1C35BCB2F0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439" y="1866740"/>
            <a:ext cx="4335338" cy="4026081"/>
          </a:xfrm>
          <a:prstGeom prst="rect">
            <a:avLst/>
          </a:prstGeom>
        </p:spPr>
      </p:pic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6782729-542A-44BA-89E1-F84A5A7D9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28800"/>
            <a:ext cx="4335338" cy="4284945"/>
          </a:xfrm>
        </p:spPr>
        <p:txBody>
          <a:bodyPr>
            <a:noAutofit/>
          </a:bodyPr>
          <a:lstStyle/>
          <a:p>
            <a:r>
              <a:rPr lang="pt-BR" sz="2500" dirty="0"/>
              <a:t>1 – Telencéfalo</a:t>
            </a:r>
          </a:p>
          <a:p>
            <a:r>
              <a:rPr lang="pt-BR" sz="2500" dirty="0"/>
              <a:t>2 – Corpo Caloso</a:t>
            </a:r>
          </a:p>
          <a:p>
            <a:r>
              <a:rPr lang="pt-BR" sz="2500" dirty="0"/>
              <a:t>3 – Diencéfalo</a:t>
            </a:r>
          </a:p>
          <a:p>
            <a:r>
              <a:rPr lang="pt-BR" sz="2500" dirty="0"/>
              <a:t>4 – Tálamo </a:t>
            </a:r>
          </a:p>
          <a:p>
            <a:r>
              <a:rPr lang="pt-BR" sz="2500" dirty="0"/>
              <a:t>5 – Hipotálamo</a:t>
            </a:r>
          </a:p>
          <a:p>
            <a:r>
              <a:rPr lang="pt-BR" sz="2500" dirty="0">
                <a:solidFill>
                  <a:srgbClr val="FF0000"/>
                </a:solidFill>
              </a:rPr>
              <a:t>6 – Mesencéfalo</a:t>
            </a:r>
          </a:p>
          <a:p>
            <a:r>
              <a:rPr lang="pt-BR" sz="2500" dirty="0"/>
              <a:t>7 – </a:t>
            </a:r>
          </a:p>
          <a:p>
            <a:r>
              <a:rPr lang="pt-BR" sz="2500" dirty="0"/>
              <a:t>8 – </a:t>
            </a:r>
          </a:p>
          <a:p>
            <a:r>
              <a:rPr lang="pt-BR" sz="2500" dirty="0"/>
              <a:t>9 – </a:t>
            </a:r>
          </a:p>
          <a:p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30831504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4083</TotalTime>
  <Words>636</Words>
  <Application>Microsoft Office PowerPoint</Application>
  <PresentationFormat>Apresentação na tela (4:3)</PresentationFormat>
  <Paragraphs>180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7" baseType="lpstr">
      <vt:lpstr>Arial</vt:lpstr>
      <vt:lpstr>Arial</vt:lpstr>
      <vt:lpstr>Calibri</vt:lpstr>
      <vt:lpstr>Trebuchet MS</vt:lpstr>
      <vt:lpstr>Wingdings 3</vt:lpstr>
      <vt:lpstr>Facetado</vt:lpstr>
      <vt:lpstr>Sistema Nervoso</vt:lpstr>
      <vt:lpstr>Apresentação do PowerPoint</vt:lpstr>
      <vt:lpstr>Órgãos do Sistema Nervoso Central - SNC</vt:lpstr>
      <vt:lpstr>Órgãos do Sistema Nervoso Central - SNC</vt:lpstr>
      <vt:lpstr>Órgãos do Sistema Nervoso Central - SNC</vt:lpstr>
      <vt:lpstr>Órgãos do Sistema Nervoso Central - SNC</vt:lpstr>
      <vt:lpstr>Órgãos do Sistema Nervoso Central - SNC</vt:lpstr>
      <vt:lpstr>Órgãos do Sistema Nervoso Central - SNC</vt:lpstr>
      <vt:lpstr>Órgãos do Sistema Nervoso Central - SNC</vt:lpstr>
      <vt:lpstr>Órgãos do Sistema Nervoso Central - SNC</vt:lpstr>
      <vt:lpstr>Órgãos do Sistema Nervoso Central - SNC</vt:lpstr>
      <vt:lpstr>Órgãos do Sistema Nervoso Central - SNC</vt:lpstr>
      <vt:lpstr>Órgãos do Sistema Nervoso Central</vt:lpstr>
      <vt:lpstr>Sistema Nervoso Periférico SNP </vt:lpstr>
      <vt:lpstr>Tipos de Nervos </vt:lpstr>
      <vt:lpstr>Nervos Cranianos </vt:lpstr>
      <vt:lpstr>Nervos Craniano – 12 pares </vt:lpstr>
      <vt:lpstr>Nervos Cranianos </vt:lpstr>
      <vt:lpstr>Nervos Espinais ou Raquidianos </vt:lpstr>
      <vt:lpstr>Sistema Nervoso Periférico </vt:lpstr>
      <vt:lpstr>Sistema Nervoso Autônomo – Simpático e Parassimpático</vt:lpstr>
      <vt:lpstr>        Sistema  Cardiorrespiratório</vt:lpstr>
      <vt:lpstr>Sistema Respiratório Superior</vt:lpstr>
      <vt:lpstr>Epiglote</vt:lpstr>
      <vt:lpstr>Pergunta</vt:lpstr>
      <vt:lpstr>Pergunta</vt:lpstr>
      <vt:lpstr>Glote e   Pregas Vocais </vt:lpstr>
      <vt:lpstr>Engasgamento </vt:lpstr>
      <vt:lpstr>Engasgamento – Manobra de Heimlich</vt:lpstr>
      <vt:lpstr>Apresentação do PowerPoint</vt:lpstr>
      <vt:lpstr>Trato Respiratório Inferior</vt:lpstr>
      <vt:lpstr>Trato Respiratório Inferior </vt:lpstr>
      <vt:lpstr>Hematose </vt:lpstr>
      <vt:lpstr>Hematose </vt:lpstr>
      <vt:lpstr>Lobos Pulmonares </vt:lpstr>
      <vt:lpstr>Anatomia do Coração </vt:lpstr>
      <vt:lpstr>Anatomia do coração </vt:lpstr>
      <vt:lpstr>Sístole e Diástole </vt:lpstr>
      <vt:lpstr>Referência de Pressão Arterial </vt:lpstr>
      <vt:lpstr>Atividade </vt:lpstr>
      <vt:lpstr>Atividade 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Cliente</dc:creator>
  <cp:lastModifiedBy>Usuario</cp:lastModifiedBy>
  <cp:revision>117</cp:revision>
  <dcterms:created xsi:type="dcterms:W3CDTF">2008-08-09T14:03:07Z</dcterms:created>
  <dcterms:modified xsi:type="dcterms:W3CDTF">2022-04-13T00:38:13Z</dcterms:modified>
</cp:coreProperties>
</file>