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3"/>
  </p:notesMasterIdLst>
  <p:handoutMasterIdLst>
    <p:handoutMasterId r:id="rId24"/>
  </p:handoutMasterIdLst>
  <p:sldIdLst>
    <p:sldId id="257" r:id="rId2"/>
    <p:sldId id="258" r:id="rId3"/>
    <p:sldId id="271"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87" d="100"/>
          <a:sy n="87" d="100"/>
        </p:scale>
        <p:origin x="547" y="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09/07/2021</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09/07/2021</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09/07/2021</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09/07/2021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09/07/2021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09/07/2021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09/07/2021</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09/07/2021</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09/07/2021</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09/07/2021</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09/07/2021</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09/07/2021</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09/07/2021</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09/07/2021</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Autofit/>
          </a:bodyPr>
          <a:lstStyle/>
          <a:p>
            <a:pPr rtl="0"/>
            <a:r>
              <a:rPr lang="pt-BR" sz="3200" dirty="0">
                <a:solidFill>
                  <a:schemeClr val="tx1"/>
                </a:solidFill>
              </a:rPr>
              <a:t>A</a:t>
            </a:r>
            <a:r>
              <a:rPr lang="pt-br" sz="3200" dirty="0">
                <a:solidFill>
                  <a:schemeClr val="tx1"/>
                </a:solidFill>
              </a:rPr>
              <a:t>SSISTÊNCIA DE ENFERMAGEM FRENTE O SISTEMA GASTROINTESTINAL</a:t>
            </a: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pt-BR" dirty="0" err="1">
                <a:solidFill>
                  <a:schemeClr val="tx1"/>
                </a:solidFill>
              </a:rPr>
              <a:t>E</a:t>
            </a:r>
            <a:r>
              <a:rPr lang="pt-br" dirty="0" err="1">
                <a:solidFill>
                  <a:schemeClr val="tx1"/>
                </a:solidFill>
              </a:rPr>
              <a:t>NFª</a:t>
            </a:r>
            <a:r>
              <a:rPr lang="pt-br" dirty="0">
                <a:solidFill>
                  <a:schemeClr val="tx1"/>
                </a:solidFill>
              </a:rPr>
              <a:t> DANIELA ALBERTI GONÇALVES</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3DF190-BDD6-411C-9717-08F165FE8372}"/>
              </a:ext>
            </a:extLst>
          </p:cNvPr>
          <p:cNvSpPr>
            <a:spLocks noGrp="1"/>
          </p:cNvSpPr>
          <p:nvPr>
            <p:ph type="title"/>
          </p:nvPr>
        </p:nvSpPr>
        <p:spPr/>
        <p:txBody>
          <a:bodyPr/>
          <a:lstStyle/>
          <a:p>
            <a:r>
              <a:rPr lang="pt-BR" dirty="0"/>
              <a:t>CAUSAS</a:t>
            </a:r>
          </a:p>
        </p:txBody>
      </p:sp>
      <p:sp>
        <p:nvSpPr>
          <p:cNvPr id="3" name="Espaço Reservado para Conteúdo 2">
            <a:extLst>
              <a:ext uri="{FF2B5EF4-FFF2-40B4-BE49-F238E27FC236}">
                <a16:creationId xmlns:a16="http://schemas.microsoft.com/office/drawing/2014/main" id="{C895BF9A-4F1A-4283-82CE-5EA1E30CCBCC}"/>
              </a:ext>
            </a:extLst>
          </p:cNvPr>
          <p:cNvSpPr>
            <a:spLocks noGrp="1"/>
          </p:cNvSpPr>
          <p:nvPr>
            <p:ph idx="1"/>
          </p:nvPr>
        </p:nvSpPr>
        <p:spPr/>
        <p:txBody>
          <a:bodyPr/>
          <a:lstStyle/>
          <a:p>
            <a:pPr marL="0" indent="0">
              <a:buNone/>
            </a:pPr>
            <a:r>
              <a:rPr lang="pt-BR" sz="1800" dirty="0">
                <a:solidFill>
                  <a:srgbClr val="000000"/>
                </a:solidFill>
                <a:effectLst/>
                <a:latin typeface="ff3"/>
                <a:ea typeface="Times New Roman" panose="02020603050405020304" pitchFamily="18" charset="0"/>
                <a:cs typeface="Times New Roman" panose="02020603050405020304" pitchFamily="18" charset="0"/>
              </a:rPr>
              <a:t>Uma  úlcera  desenvolve- se  quando  se  altera m  os  mecanismos  de  defesa  que protegem  o  estômago  ou  o   duodeno  do   suco  gástrico  (por  exemplo,  quando   se  altera  a  produção  da  quantidade  de  muco).  Não  se  conhecem  as  causas  d e  tais alterações.  Praticamente  todas  as  pessoas  produzem  ácido  no  estômago,  mas  só entre 1 % e 10 % desenvolvem úlceras.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Data 3">
            <a:extLst>
              <a:ext uri="{FF2B5EF4-FFF2-40B4-BE49-F238E27FC236}">
                <a16:creationId xmlns:a16="http://schemas.microsoft.com/office/drawing/2014/main" id="{945EE655-ADAB-46AE-8EB2-3713E130705A}"/>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314561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98E8D0-BBC2-433F-885E-1D8A09FE56CA}"/>
              </a:ext>
            </a:extLst>
          </p:cNvPr>
          <p:cNvSpPr>
            <a:spLocks noGrp="1"/>
          </p:cNvSpPr>
          <p:nvPr>
            <p:ph type="title"/>
          </p:nvPr>
        </p:nvSpPr>
        <p:spPr/>
        <p:txBody>
          <a:bodyPr/>
          <a:lstStyle/>
          <a:p>
            <a:r>
              <a:rPr lang="pt-BR" dirty="0"/>
              <a:t>SINTOMAS</a:t>
            </a:r>
          </a:p>
        </p:txBody>
      </p:sp>
      <p:sp>
        <p:nvSpPr>
          <p:cNvPr id="3" name="Espaço Reservado para Conteúdo 2">
            <a:extLst>
              <a:ext uri="{FF2B5EF4-FFF2-40B4-BE49-F238E27FC236}">
                <a16:creationId xmlns:a16="http://schemas.microsoft.com/office/drawing/2014/main" id="{4EF55EAE-51D7-4BB7-9CB3-A207547F5009}"/>
              </a:ext>
            </a:extLst>
          </p:cNvPr>
          <p:cNvSpPr>
            <a:spLocks noGrp="1"/>
          </p:cNvSpPr>
          <p:nvPr>
            <p:ph idx="1"/>
          </p:nvPr>
        </p:nvSpPr>
        <p:spPr>
          <a:xfrm>
            <a:off x="694591" y="1732085"/>
            <a:ext cx="10876085" cy="4483321"/>
          </a:xfrm>
        </p:spPr>
        <p:txBody>
          <a:bodyPr>
            <a:noAutofit/>
          </a:bodyPr>
          <a:lstStyle/>
          <a:p>
            <a:pPr marL="0" indent="0" algn="just">
              <a:lnSpc>
                <a:spcPct val="107000"/>
              </a:lnSpc>
              <a:spcAft>
                <a:spcPts val="800"/>
              </a:spcAft>
              <a:buNone/>
            </a:pPr>
            <a:r>
              <a:rPr lang="pt-BR" sz="1400" dirty="0">
                <a:solidFill>
                  <a:srgbClr val="000000"/>
                </a:solidFill>
                <a:effectLst/>
                <a:latin typeface="ff1"/>
                <a:ea typeface="Times New Roman" panose="02020603050405020304" pitchFamily="18" charset="0"/>
                <a:cs typeface="Times New Roman" panose="02020603050405020304" pitchFamily="18" charset="0"/>
              </a:rPr>
              <a:t>A úlcera típica tende a curar -se e a recidivar. Os </a:t>
            </a:r>
            <a:r>
              <a:rPr lang="pt-BR" sz="1400" dirty="0" err="1">
                <a:solidFill>
                  <a:srgbClr val="000000"/>
                </a:solidFill>
                <a:effectLst/>
                <a:latin typeface="ff1"/>
                <a:ea typeface="Times New Roman" panose="02020603050405020304" pitchFamily="18" charset="0"/>
                <a:cs typeface="Times New Roman" panose="02020603050405020304" pitchFamily="18" charset="0"/>
              </a:rPr>
              <a:t>sintom</a:t>
            </a:r>
            <a:r>
              <a:rPr lang="pt-BR" sz="1400" dirty="0">
                <a:solidFill>
                  <a:srgbClr val="000000"/>
                </a:solidFill>
                <a:effectLst/>
                <a:latin typeface="ff1"/>
                <a:ea typeface="Times New Roman" panose="02020603050405020304" pitchFamily="18" charset="0"/>
                <a:cs typeface="Times New Roman" panose="02020603050405020304" pitchFamily="18" charset="0"/>
              </a:rPr>
              <a:t> as podem variar conforme a  localização  e  a  idade  do  indivíduo.  As  crianças  e  as  pessoas  de   idade  avançada podem  não  apresentar  os  sintomas  habituais  ou  até  nenhum   tipo   de  sintoma. Nestas circunstâncias, as úlceras descobrem-se só quando  surgem complicações. </a:t>
            </a:r>
            <a:endParaRPr lang="pt-BR" sz="1400" dirty="0">
              <a:effectLst/>
              <a:latin typeface="ff1"/>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1400" dirty="0">
                <a:solidFill>
                  <a:srgbClr val="000000"/>
                </a:solidFill>
                <a:effectLst/>
                <a:latin typeface="ff1"/>
                <a:ea typeface="Times New Roman" panose="02020603050405020304" pitchFamily="18" charset="0"/>
                <a:cs typeface="Times New Roman" panose="02020603050405020304" pitchFamily="18" charset="0"/>
              </a:rPr>
              <a:t>Apenas  cerca de metade dos afetados com úlceras duodenais apresentam  sintomas </a:t>
            </a:r>
            <a:r>
              <a:rPr lang="pt-BR" sz="1400" spc="5" dirty="0">
                <a:solidFill>
                  <a:srgbClr val="000000"/>
                </a:solidFill>
                <a:effectLst/>
                <a:latin typeface="ff1"/>
                <a:ea typeface="Times New Roman" panose="02020603050405020304" pitchFamily="18" charset="0"/>
                <a:cs typeface="Times New Roman" panose="02020603050405020304" pitchFamily="18" charset="0"/>
              </a:rPr>
              <a:t>tí</a:t>
            </a:r>
            <a:r>
              <a:rPr lang="pt-BR" sz="1400" dirty="0">
                <a:solidFill>
                  <a:srgbClr val="000000"/>
                </a:solidFill>
                <a:effectLst/>
                <a:latin typeface="ff1"/>
                <a:ea typeface="Times New Roman" panose="02020603050405020304" pitchFamily="18" charset="0"/>
                <a:cs typeface="Times New Roman" panose="02020603050405020304" pitchFamily="18" charset="0"/>
              </a:rPr>
              <a:t>picos:  </a:t>
            </a:r>
            <a:endParaRPr lang="pt-BR" sz="1400" dirty="0">
              <a:latin typeface="ff1"/>
              <a:ea typeface="Times New Roman" panose="02020603050405020304" pitchFamily="18"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pt-BR" sz="1400" dirty="0">
                <a:solidFill>
                  <a:srgbClr val="000000"/>
                </a:solidFill>
                <a:effectLst/>
                <a:latin typeface="ff1"/>
                <a:ea typeface="Times New Roman" panose="02020603050405020304" pitchFamily="18" charset="0"/>
                <a:cs typeface="Times New Roman" panose="02020603050405020304" pitchFamily="18" charset="0"/>
              </a:rPr>
              <a:t>dor,  ardor,  corrosão,  sensação  de  vazio  e  fome. </a:t>
            </a:r>
            <a:endParaRPr lang="pt-BR" sz="1400" dirty="0">
              <a:effectLst/>
              <a:latin typeface="ff1"/>
              <a:ea typeface="Calibri" panose="020F0502020204030204" pitchFamily="34" charset="0"/>
              <a:cs typeface="Times New Roman" panose="02020603050405020304" pitchFamily="18" charset="0"/>
            </a:endParaRPr>
          </a:p>
          <a:p>
            <a:pPr algn="l"/>
            <a:r>
              <a:rPr lang="pt-BR" sz="1400" dirty="0">
                <a:solidFill>
                  <a:srgbClr val="000000"/>
                </a:solidFill>
                <a:effectLst/>
                <a:latin typeface="ff1"/>
                <a:ea typeface="Times New Roman" panose="02020603050405020304" pitchFamily="18" charset="0"/>
                <a:cs typeface="Times New Roman" panose="02020603050405020304" pitchFamily="18" charset="0"/>
              </a:rPr>
              <a:t>A  dor   tende  a  aparecer quando  o  estômago  se  encontra  vazio.  A  úlcera  normalmente  não  dói  ao  acordar, mas  a  dor  normalmente  começa  pelo  meio  da  manhã.  A  dor  é  constante,  de intensidade  ligeira  ou   moderada  e  localiza-se  numa  área  definida,  quase  sempre </a:t>
            </a:r>
            <a:r>
              <a:rPr lang="pt-BR" sz="1400" b="0" i="0" u="none" strike="noStrike" dirty="0">
                <a:solidFill>
                  <a:srgbClr val="000000"/>
                </a:solidFill>
                <a:effectLst/>
                <a:latin typeface="ff1"/>
              </a:rPr>
              <a:t>mesmo abaixo do esterno. A ingestão de leite, de alimentos ou de antiácidos normalmente alivia-a, mas costuma voltar duas ou três horas depois. </a:t>
            </a:r>
          </a:p>
          <a:p>
            <a:pPr marL="0" indent="0" algn="l">
              <a:buNone/>
            </a:pPr>
            <a:r>
              <a:rPr lang="pt-BR" sz="1400" b="0" i="0" u="none" strike="noStrike" dirty="0">
                <a:solidFill>
                  <a:srgbClr val="000000"/>
                </a:solidFill>
                <a:effectLst/>
                <a:latin typeface="ff1"/>
              </a:rPr>
              <a:t>Os sintomas d as úlceras gástricas não seguem muitas vezes os mesmos padrões que as úlceras duodenais, visto que o comer pode desencadear ou aumentar a dor mais do que aliviá-la. As úlceras gástricas são mais pro pensas a provocar edema da porção do estômago que se abre para o duodeno, o que pode impedir que a comida saia adequadamente do estômago. Isto pode provocar distensão do abdome, náuseas ou vômitos depois das refeições. Quando surgem complicações das úlceras pépticas, com o a hemorragia ou a perfuração, os sintomas agravam- se. </a:t>
            </a:r>
          </a:p>
          <a:p>
            <a:pPr marL="0" indent="0" algn="just">
              <a:lnSpc>
                <a:spcPct val="107000"/>
              </a:lnSpc>
              <a:spcAft>
                <a:spcPts val="800"/>
              </a:spcAft>
              <a:buNone/>
            </a:pPr>
            <a:endParaRPr lang="pt-BR" sz="1400" dirty="0">
              <a:effectLst/>
              <a:latin typeface="ff1"/>
              <a:ea typeface="Calibri" panose="020F0502020204030204" pitchFamily="34" charset="0"/>
              <a:cs typeface="Times New Roman" panose="02020603050405020304" pitchFamily="18" charset="0"/>
            </a:endParaRPr>
          </a:p>
          <a:p>
            <a:pPr marL="0" indent="0">
              <a:buNone/>
            </a:pPr>
            <a:endParaRPr lang="pt-BR" sz="1400" dirty="0">
              <a:latin typeface="ff1"/>
            </a:endParaRPr>
          </a:p>
        </p:txBody>
      </p:sp>
      <p:sp>
        <p:nvSpPr>
          <p:cNvPr id="4" name="Espaço Reservado para Data 3">
            <a:extLst>
              <a:ext uri="{FF2B5EF4-FFF2-40B4-BE49-F238E27FC236}">
                <a16:creationId xmlns:a16="http://schemas.microsoft.com/office/drawing/2014/main" id="{7E52FB61-4E90-4307-92E4-86E49222F496}"/>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1082564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9E34FF-A78C-43F8-9B57-ADFE838BDFD0}"/>
              </a:ext>
            </a:extLst>
          </p:cNvPr>
          <p:cNvSpPr>
            <a:spLocks noGrp="1"/>
          </p:cNvSpPr>
          <p:nvPr>
            <p:ph type="title"/>
          </p:nvPr>
        </p:nvSpPr>
        <p:spPr/>
        <p:txBody>
          <a:bodyPr/>
          <a:lstStyle/>
          <a:p>
            <a:r>
              <a:rPr lang="pt-BR" dirty="0"/>
              <a:t>DIAGNÓSTICO</a:t>
            </a:r>
          </a:p>
        </p:txBody>
      </p:sp>
      <p:sp>
        <p:nvSpPr>
          <p:cNvPr id="3" name="Espaço Reservado para Conteúdo 2">
            <a:extLst>
              <a:ext uri="{FF2B5EF4-FFF2-40B4-BE49-F238E27FC236}">
                <a16:creationId xmlns:a16="http://schemas.microsoft.com/office/drawing/2014/main" id="{7C0F79AD-C54E-47C5-B736-5E2251DBA636}"/>
              </a:ext>
            </a:extLst>
          </p:cNvPr>
          <p:cNvSpPr>
            <a:spLocks noGrp="1"/>
          </p:cNvSpPr>
          <p:nvPr>
            <p:ph idx="1"/>
          </p:nvPr>
        </p:nvSpPr>
        <p:spPr/>
        <p:txBody>
          <a:bodyPr>
            <a:normAutofit/>
          </a:bodyPr>
          <a:lstStyle/>
          <a:p>
            <a:pPr algn="l"/>
            <a:r>
              <a:rPr lang="pt-BR" sz="2000" b="0" i="0" u="none" strike="noStrike" dirty="0">
                <a:solidFill>
                  <a:srgbClr val="000000"/>
                </a:solidFill>
                <a:effectLst/>
                <a:latin typeface="ff3"/>
              </a:rPr>
              <a:t>Deve-se suspeitar da p </a:t>
            </a:r>
            <a:r>
              <a:rPr lang="pt-BR" sz="2000" b="0" i="0" u="none" strike="noStrike" dirty="0" err="1">
                <a:solidFill>
                  <a:srgbClr val="000000"/>
                </a:solidFill>
                <a:effectLst/>
                <a:latin typeface="ff3"/>
              </a:rPr>
              <a:t>resença</a:t>
            </a:r>
            <a:r>
              <a:rPr lang="pt-BR" sz="2000" b="0" i="0" u="none" strike="noStrike" dirty="0">
                <a:solidFill>
                  <a:srgbClr val="000000"/>
                </a:solidFill>
                <a:effectLst/>
                <a:latin typeface="ff3"/>
              </a:rPr>
              <a:t> d uma ú </a:t>
            </a:r>
            <a:r>
              <a:rPr lang="pt-BR" sz="2000" b="0" i="0" u="none" strike="noStrike" dirty="0" err="1">
                <a:solidFill>
                  <a:srgbClr val="000000"/>
                </a:solidFill>
                <a:effectLst/>
                <a:latin typeface="ff3"/>
              </a:rPr>
              <a:t>lcera</a:t>
            </a:r>
            <a:r>
              <a:rPr lang="pt-BR" sz="2000" b="0" i="0" u="none" strike="noStrike" dirty="0">
                <a:solidFill>
                  <a:srgbClr val="000000"/>
                </a:solidFill>
                <a:effectLst/>
                <a:latin typeface="ff3"/>
              </a:rPr>
              <a:t> quando a pessoa s ente uma dor característica no estômago. Pode ser necessário fazer exames para confirmar o diagnóstico, Para facilitar o diagnóstico das úlceras e identificar a sua origem, o médico pode fazer uso dum endoscópio, requerer radiografias com contraste, analisar o suco gástrico e fazer análises ao sangue. A </a:t>
            </a:r>
            <a:r>
              <a:rPr lang="pt-BR" sz="2000" b="0" i="0" u="none" strike="noStrike" dirty="0">
                <a:solidFill>
                  <a:srgbClr val="000000"/>
                </a:solidFill>
                <a:effectLst/>
                <a:latin typeface="ff4"/>
              </a:rPr>
              <a:t>endoscopia </a:t>
            </a:r>
            <a:r>
              <a:rPr lang="pt-BR" sz="2000" b="0" i="0" u="none" strike="noStrike" dirty="0">
                <a:solidFill>
                  <a:srgbClr val="000000"/>
                </a:solidFill>
                <a:effectLst/>
                <a:latin typeface="ff3"/>
              </a:rPr>
              <a:t>é um procedimento ambulatório em que se introduz, através da boca, um tubo flexível de visualização (endoscópio ) que permite observar diretamente o interior do estômago. Com um endoscópio, pode ser feita uma biopsia (obter uma amostra de tecido para ser examinada ao microscópio) para determinar se um a úlcera gástrica é cancerosa.</a:t>
            </a:r>
          </a:p>
          <a:p>
            <a:pPr marL="0" indent="0">
              <a:buNone/>
            </a:pPr>
            <a:endParaRPr lang="pt-BR" sz="2000" dirty="0"/>
          </a:p>
        </p:txBody>
      </p:sp>
      <p:sp>
        <p:nvSpPr>
          <p:cNvPr id="4" name="Espaço Reservado para Data 3">
            <a:extLst>
              <a:ext uri="{FF2B5EF4-FFF2-40B4-BE49-F238E27FC236}">
                <a16:creationId xmlns:a16="http://schemas.microsoft.com/office/drawing/2014/main" id="{9F33951C-9C9B-4641-8AA8-74B8F0FB80DE}"/>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2646644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70F7FD-1F79-421C-A0B8-715458F387E1}"/>
              </a:ext>
            </a:extLst>
          </p:cNvPr>
          <p:cNvSpPr>
            <a:spLocks noGrp="1"/>
          </p:cNvSpPr>
          <p:nvPr>
            <p:ph type="title"/>
          </p:nvPr>
        </p:nvSpPr>
        <p:spPr>
          <a:xfrm>
            <a:off x="565639" y="369277"/>
            <a:ext cx="10058400" cy="1371600"/>
          </a:xfrm>
        </p:spPr>
        <p:txBody>
          <a:bodyPr/>
          <a:lstStyle/>
          <a:p>
            <a:r>
              <a:rPr lang="pt-BR" dirty="0"/>
              <a:t>TRATAMENTO</a:t>
            </a:r>
          </a:p>
        </p:txBody>
      </p:sp>
      <p:sp>
        <p:nvSpPr>
          <p:cNvPr id="3" name="Espaço Reservado para Conteúdo 2">
            <a:extLst>
              <a:ext uri="{FF2B5EF4-FFF2-40B4-BE49-F238E27FC236}">
                <a16:creationId xmlns:a16="http://schemas.microsoft.com/office/drawing/2014/main" id="{07F0C30B-2871-4CBE-99D7-7C1FB7420372}"/>
              </a:ext>
            </a:extLst>
          </p:cNvPr>
          <p:cNvSpPr>
            <a:spLocks noGrp="1"/>
          </p:cNvSpPr>
          <p:nvPr>
            <p:ph idx="1"/>
          </p:nvPr>
        </p:nvSpPr>
        <p:spPr>
          <a:xfrm>
            <a:off x="641837" y="1740877"/>
            <a:ext cx="10984523" cy="4554415"/>
          </a:xfrm>
        </p:spPr>
        <p:txBody>
          <a:bodyPr>
            <a:normAutofit/>
          </a:bodyPr>
          <a:lstStyle/>
          <a:p>
            <a:pPr>
              <a:buFont typeface="Arial" panose="020B0604020202020204" pitchFamily="34" charset="0"/>
              <a:buChar char="•"/>
            </a:pPr>
            <a:r>
              <a:rPr lang="pt-BR" dirty="0"/>
              <a:t>ANTIÁCIDOS</a:t>
            </a:r>
          </a:p>
          <a:p>
            <a:pPr marL="0" indent="0" algn="l">
              <a:buNone/>
            </a:pPr>
            <a:r>
              <a:rPr lang="pt-BR" b="0" i="0" u="none" strike="noStrike" dirty="0">
                <a:solidFill>
                  <a:srgbClr val="000000"/>
                </a:solidFill>
                <a:effectLst/>
                <a:latin typeface="ff3"/>
              </a:rPr>
              <a:t>Os antiácidos aliviam o s sintomas, facilitam a cura e diminuem o número de recidivas da s úlceras. A maioria dos antiácidos pode ser adquirida sem receita médica. </a:t>
            </a:r>
          </a:p>
          <a:p>
            <a:pPr>
              <a:buFont typeface="Arial" panose="020B0604020202020204" pitchFamily="34" charset="0"/>
              <a:buChar char="•"/>
            </a:pPr>
            <a:r>
              <a:rPr lang="pt-BR" dirty="0"/>
              <a:t>MEDICAMENTOS ANTIULCEROSOS</a:t>
            </a:r>
          </a:p>
          <a:p>
            <a:pPr marL="0" indent="0" algn="l">
              <a:buNone/>
            </a:pPr>
            <a:r>
              <a:rPr lang="pt-BR" b="0" i="0" u="none" strike="noStrike" dirty="0">
                <a:solidFill>
                  <a:srgbClr val="000000"/>
                </a:solidFill>
                <a:effectLst/>
                <a:latin typeface="ff3"/>
              </a:rPr>
              <a:t>As úlceras são normalmente tratadas durante 6 semanas, no mínimo, com fármacos que reduzam o meio ácido do estômago e do duodeno. Qualquer dos medicamentos </a:t>
            </a:r>
            <a:r>
              <a:rPr lang="pt-BR" b="0" i="0" u="none" strike="noStrike" dirty="0" err="1">
                <a:solidFill>
                  <a:srgbClr val="000000"/>
                </a:solidFill>
                <a:effectLst/>
                <a:latin typeface="ff3"/>
              </a:rPr>
              <a:t>antiulcerosos</a:t>
            </a:r>
            <a:r>
              <a:rPr lang="pt-BR" b="0" i="0" u="none" strike="noStrike" dirty="0">
                <a:solidFill>
                  <a:srgbClr val="000000"/>
                </a:solidFill>
                <a:effectLst/>
                <a:latin typeface="ff3"/>
              </a:rPr>
              <a:t> pode neutralizar ou reduzir o ácido do estômago e aliviar o s sintomas, geralmente em poucos dias. Habitualmente, se estes não forem aliviados por completo ou se reaparecerem quando se suprime o fármaco, fazem -se outros exames.</a:t>
            </a:r>
          </a:p>
          <a:p>
            <a:pPr algn="l">
              <a:buFont typeface="Arial" panose="020B0604020202020204" pitchFamily="34" charset="0"/>
              <a:buChar char="•"/>
            </a:pPr>
            <a:r>
              <a:rPr lang="pt-BR" b="0" i="0" u="none" strike="noStrike" dirty="0">
                <a:solidFill>
                  <a:srgbClr val="000000"/>
                </a:solidFill>
                <a:effectLst/>
              </a:rPr>
              <a:t>CIRURGIA</a:t>
            </a:r>
          </a:p>
          <a:p>
            <a:pPr marL="0" indent="0" algn="l">
              <a:buNone/>
            </a:pPr>
            <a:r>
              <a:rPr lang="pt-BR" b="0" i="0" u="none" strike="noStrike" dirty="0">
                <a:solidFill>
                  <a:srgbClr val="000000"/>
                </a:solidFill>
                <a:effectLst/>
                <a:latin typeface="ff3"/>
              </a:rPr>
              <a:t>Só raramente é necessária a cirurgia para as úlceras, se tiver em conta que o tratamento médico é muito eficaz. A cirurgia é reservada principalmente para tratar as complicações duma úlcera péptica, como uma perfuração, uma obstrução que não responde ao tratamento farmacológico ou que recidiva, perante duas ou mais crises significativas de hemorragia, ou quando existe a suspeita de que a úlcera é cancerosa e perante recidivas frequentes e graves duma úlcera péptica. </a:t>
            </a:r>
            <a:r>
              <a:rPr lang="pt-BR" b="1" i="0" u="none" strike="noStrike" dirty="0">
                <a:solidFill>
                  <a:srgbClr val="000000"/>
                </a:solidFill>
                <a:effectLst/>
                <a:latin typeface="ff4"/>
              </a:rPr>
              <a:t>Complicações:</a:t>
            </a:r>
            <a:r>
              <a:rPr lang="pt-BR" b="0" i="0" u="none" strike="noStrike" dirty="0">
                <a:solidFill>
                  <a:srgbClr val="000000"/>
                </a:solidFill>
                <a:effectLst/>
                <a:latin typeface="ff4"/>
              </a:rPr>
              <a:t> </a:t>
            </a:r>
            <a:r>
              <a:rPr lang="pt-BR" b="0" i="0" u="none" strike="noStrike" dirty="0">
                <a:solidFill>
                  <a:srgbClr val="000000"/>
                </a:solidFill>
                <a:effectLst/>
                <a:latin typeface="ff3"/>
              </a:rPr>
              <a:t>Penetração, perfuração, sangramento, obstrução.</a:t>
            </a:r>
            <a:endParaRPr lang="pt-BR" b="0" i="0" u="none" strike="noStrike" dirty="0">
              <a:solidFill>
                <a:srgbClr val="000000"/>
              </a:solidFill>
              <a:effectLst/>
              <a:latin typeface="ff4"/>
            </a:endParaRPr>
          </a:p>
          <a:p>
            <a:pPr marL="0" indent="0" algn="l">
              <a:buNone/>
            </a:pPr>
            <a:endParaRPr lang="pt-BR" b="0" i="0" u="none" strike="noStrike" dirty="0">
              <a:solidFill>
                <a:srgbClr val="000000"/>
              </a:solidFill>
              <a:effectLst/>
              <a:latin typeface="ff3"/>
            </a:endParaRPr>
          </a:p>
          <a:p>
            <a:pPr marL="0" indent="0" algn="l">
              <a:buNone/>
            </a:pPr>
            <a:endParaRPr lang="pt-BR" b="0" i="0" u="none" strike="noStrike" dirty="0">
              <a:solidFill>
                <a:srgbClr val="000000"/>
              </a:solidFill>
              <a:effectLst/>
              <a:latin typeface="ff3"/>
            </a:endParaRPr>
          </a:p>
          <a:p>
            <a:pPr marL="0" indent="0">
              <a:buNone/>
            </a:pPr>
            <a:endParaRPr lang="pt-BR" dirty="0"/>
          </a:p>
        </p:txBody>
      </p:sp>
      <p:sp>
        <p:nvSpPr>
          <p:cNvPr id="4" name="Espaço Reservado para Data 3">
            <a:extLst>
              <a:ext uri="{FF2B5EF4-FFF2-40B4-BE49-F238E27FC236}">
                <a16:creationId xmlns:a16="http://schemas.microsoft.com/office/drawing/2014/main" id="{F6F4E502-5556-4AE5-880B-3B971DC3BC54}"/>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749225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1A8847-4282-4330-9649-4F77E715DC9B}"/>
              </a:ext>
            </a:extLst>
          </p:cNvPr>
          <p:cNvSpPr>
            <a:spLocks noGrp="1"/>
          </p:cNvSpPr>
          <p:nvPr>
            <p:ph type="title"/>
          </p:nvPr>
        </p:nvSpPr>
        <p:spPr/>
        <p:txBody>
          <a:bodyPr/>
          <a:lstStyle/>
          <a:p>
            <a:r>
              <a:rPr lang="pt-BR" dirty="0"/>
              <a:t>CUIDADOS DE ENFERMAGEM</a:t>
            </a:r>
          </a:p>
        </p:txBody>
      </p:sp>
      <p:sp>
        <p:nvSpPr>
          <p:cNvPr id="3" name="Espaço Reservado para Conteúdo 2">
            <a:extLst>
              <a:ext uri="{FF2B5EF4-FFF2-40B4-BE49-F238E27FC236}">
                <a16:creationId xmlns:a16="http://schemas.microsoft.com/office/drawing/2014/main" id="{E16B4E0D-A1C7-498D-815F-C54D0DFE071F}"/>
              </a:ext>
            </a:extLst>
          </p:cNvPr>
          <p:cNvSpPr>
            <a:spLocks noGrp="1"/>
          </p:cNvSpPr>
          <p:nvPr>
            <p:ph idx="1"/>
          </p:nvPr>
        </p:nvSpPr>
        <p:spPr/>
        <p:txBody>
          <a:bodyPr/>
          <a:lstStyle/>
          <a:p>
            <a:pPr>
              <a:lnSpc>
                <a:spcPct val="107000"/>
              </a:lnSpc>
              <a:spcAft>
                <a:spcPts val="800"/>
              </a:spcAft>
            </a:pPr>
            <a:r>
              <a:rPr lang="pt-BR" sz="1600" dirty="0">
                <a:solidFill>
                  <a:srgbClr val="000000"/>
                </a:solidFill>
                <a:effectLst/>
                <a:latin typeface="ff4"/>
                <a:ea typeface="Times New Roman" panose="02020603050405020304" pitchFamily="18" charset="0"/>
                <a:cs typeface="Times New Roman" panose="02020603050405020304" pitchFamily="18" charset="0"/>
              </a:rPr>
              <a:t> </a:t>
            </a:r>
            <a:r>
              <a:rPr lang="pt-BR" sz="1600" dirty="0">
                <a:solidFill>
                  <a:srgbClr val="000000"/>
                </a:solidFill>
                <a:effectLst/>
                <a:latin typeface="ff3"/>
                <a:ea typeface="Times New Roman" panose="02020603050405020304" pitchFamily="18" charset="0"/>
                <a:cs typeface="Times New Roman" panose="02020603050405020304" pitchFamily="18" charset="0"/>
              </a:rPr>
              <a:t>proporcionar conforto e segurança, um ambiente repousante, calmo e  tranquilo </a:t>
            </a:r>
            <a:r>
              <a:rPr lang="pt-BR" sz="1600" spc="-15" dirty="0">
                <a:solidFill>
                  <a:srgbClr val="000000"/>
                </a:solidFill>
                <a:effectLst/>
                <a:latin typeface="ff3"/>
                <a:ea typeface="Times New Roman" panose="02020603050405020304" pitchFamily="18" charset="0"/>
                <a:cs typeface="Times New Roman" panose="02020603050405020304" pitchFamily="18" charset="0"/>
              </a:rPr>
              <a:t>; </a:t>
            </a:r>
            <a:r>
              <a:rPr lang="pt-BR" sz="1600" dirty="0">
                <a:solidFill>
                  <a:srgbClr val="000000"/>
                </a:solidFill>
                <a:effectLst/>
                <a:latin typeface="ff3"/>
                <a:ea typeface="Times New Roman" panose="02020603050405020304" pitchFamily="18"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manter um a ventilação adequada no ambiente;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dar apoio  psicológico, ouvir com atenção e anotar as queixas do paciente;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orientar as visitas e familiares para evitar conversas que perturbem o  paciente;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4"/>
                <a:ea typeface="Times New Roman" panose="02020603050405020304" pitchFamily="18" charset="0"/>
                <a:cs typeface="Times New Roman" panose="02020603050405020304" pitchFamily="18" charset="0"/>
              </a:rPr>
              <a:t>  </a:t>
            </a:r>
            <a:r>
              <a:rPr lang="pt-BR" sz="1600" dirty="0">
                <a:solidFill>
                  <a:srgbClr val="000000"/>
                </a:solidFill>
                <a:effectLst/>
                <a:latin typeface="ff3"/>
                <a:ea typeface="Times New Roman" panose="02020603050405020304" pitchFamily="18" charset="0"/>
                <a:cs typeface="Times New Roman" panose="02020603050405020304" pitchFamily="18" charset="0"/>
              </a:rPr>
              <a:t>diminuir  a  atividade  motora  do   estômago  oferecendo  uma  dieta  branda  e  várias  vezes ao d ia;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higiene oral 3 vezes ao dia com uma solução antisséptica</a:t>
            </a:r>
            <a:r>
              <a:rPr lang="pt-BR" sz="1600" spc="-15" dirty="0">
                <a:solidFill>
                  <a:srgbClr val="000000"/>
                </a:solidFill>
                <a:effectLst/>
                <a:latin typeface="ff3"/>
                <a:ea typeface="Times New Roman" panose="02020603050405020304" pitchFamily="18" charset="0"/>
                <a:cs typeface="Times New Roman" panose="02020603050405020304" pitchFamily="18" charset="0"/>
              </a:rPr>
              <a:t>; </a:t>
            </a:r>
            <a:r>
              <a:rPr lang="pt-BR" sz="1600" dirty="0">
                <a:solidFill>
                  <a:srgbClr val="000000"/>
                </a:solidFill>
                <a:effectLst/>
                <a:latin typeface="ff3"/>
                <a:ea typeface="Times New Roman" panose="02020603050405020304" pitchFamily="18"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verificar e anotar os SSVV 4/4 horas;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600" dirty="0">
                <a:solidFill>
                  <a:srgbClr val="000000"/>
                </a:solidFill>
                <a:effectLst/>
                <a:latin typeface="ff3"/>
                <a:ea typeface="Times New Roman" panose="02020603050405020304" pitchFamily="18" charset="0"/>
                <a:cs typeface="Times New Roman" panose="02020603050405020304" pitchFamily="18" charset="0"/>
              </a:rPr>
              <a:t> administra a medicação prescrita com controle rigoroso do horário .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Data 3">
            <a:extLst>
              <a:ext uri="{FF2B5EF4-FFF2-40B4-BE49-F238E27FC236}">
                <a16:creationId xmlns:a16="http://schemas.microsoft.com/office/drawing/2014/main" id="{329D86F5-D3E4-4CAB-9A9D-E6DEB4B2DF0B}"/>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245431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2878EC-3C3D-4E5A-B0A5-1A822B930603}"/>
              </a:ext>
            </a:extLst>
          </p:cNvPr>
          <p:cNvSpPr>
            <a:spLocks noGrp="1"/>
          </p:cNvSpPr>
          <p:nvPr>
            <p:ph type="title"/>
          </p:nvPr>
        </p:nvSpPr>
        <p:spPr/>
        <p:txBody>
          <a:bodyPr/>
          <a:lstStyle/>
          <a:p>
            <a:r>
              <a:rPr lang="pt-BR" dirty="0"/>
              <a:t>PATOLOGIAS DIVERSAS DO SISTEMAS GASTROINTESTINAL</a:t>
            </a:r>
          </a:p>
        </p:txBody>
      </p:sp>
      <p:sp>
        <p:nvSpPr>
          <p:cNvPr id="3" name="Espaço Reservado para Conteúdo 2">
            <a:extLst>
              <a:ext uri="{FF2B5EF4-FFF2-40B4-BE49-F238E27FC236}">
                <a16:creationId xmlns:a16="http://schemas.microsoft.com/office/drawing/2014/main" id="{2F32AFA0-4586-438B-8446-133F4B68D1C6}"/>
              </a:ext>
            </a:extLst>
          </p:cNvPr>
          <p:cNvSpPr>
            <a:spLocks noGrp="1"/>
          </p:cNvSpPr>
          <p:nvPr>
            <p:ph idx="1"/>
          </p:nvPr>
        </p:nvSpPr>
        <p:spPr/>
        <p:txBody>
          <a:bodyPr>
            <a:normAutofit/>
          </a:bodyPr>
          <a:lstStyle/>
          <a:p>
            <a:pPr marL="0" indent="0">
              <a:buNone/>
            </a:pPr>
            <a:r>
              <a:rPr lang="pt-BR" sz="1800" dirty="0">
                <a:latin typeface="ff3"/>
              </a:rPr>
              <a:t>O Enfermeiro (a) deve estar atento às eliminações do paciente, sejam elas por </a:t>
            </a:r>
            <a:r>
              <a:rPr lang="pt-BR" sz="1800" dirty="0" err="1">
                <a:latin typeface="ff3"/>
              </a:rPr>
              <a:t>êmese</a:t>
            </a:r>
            <a:r>
              <a:rPr lang="pt-BR" sz="1800" dirty="0">
                <a:latin typeface="ff3"/>
              </a:rPr>
              <a:t> ou eliminação anal (fecal/pus/melena). As características das eliminações e a sua detecção precoce serão cruciais para uma análise adequada do quadro, visto que se o paciente apresentar uma hemorragia digestiva alta estará eliminando </a:t>
            </a:r>
            <a:r>
              <a:rPr lang="pt-BR" sz="1800" dirty="0" err="1">
                <a:latin typeface="ff3"/>
              </a:rPr>
              <a:t>êmese</a:t>
            </a:r>
            <a:r>
              <a:rPr lang="pt-BR" sz="1800" dirty="0">
                <a:latin typeface="ff3"/>
              </a:rPr>
              <a:t> do tipo borra de café ou ainda melena (fezes com presença de sangue – sangue oculto nas fezes – escurecido). </a:t>
            </a:r>
          </a:p>
          <a:p>
            <a:pPr marL="0" indent="0">
              <a:buNone/>
            </a:pPr>
            <a:r>
              <a:rPr lang="pt-BR" sz="1800" dirty="0">
                <a:latin typeface="ff3"/>
              </a:rPr>
              <a:t>A avaliação do Enfermeiro é de suma importância para que o diagnóstico seja precoce, evitando a evolução/progressão do caso para formas ainda mais graves e provável óbito.</a:t>
            </a:r>
          </a:p>
          <a:p>
            <a:pPr marL="0" indent="0">
              <a:buNone/>
            </a:pPr>
            <a:endParaRPr lang="pt-BR" sz="1800" dirty="0">
              <a:latin typeface="ff3"/>
            </a:endParaRPr>
          </a:p>
        </p:txBody>
      </p:sp>
      <p:sp>
        <p:nvSpPr>
          <p:cNvPr id="4" name="Espaço Reservado para Data 3">
            <a:extLst>
              <a:ext uri="{FF2B5EF4-FFF2-40B4-BE49-F238E27FC236}">
                <a16:creationId xmlns:a16="http://schemas.microsoft.com/office/drawing/2014/main" id="{4BAE5486-A6D1-48F8-8622-D59A62E2FE5A}"/>
              </a:ext>
            </a:extLst>
          </p:cNvPr>
          <p:cNvSpPr>
            <a:spLocks noGrp="1"/>
          </p:cNvSpPr>
          <p:nvPr>
            <p:ph type="dt" sz="half" idx="10"/>
          </p:nvPr>
        </p:nvSpPr>
        <p:spPr/>
        <p:txBody>
          <a:bodyPr/>
          <a:lstStyle/>
          <a:p>
            <a:pPr rtl="0"/>
            <a:fld id="{D48C737E-092E-4203-A347-8410086932C6}" type="datetime1">
              <a:rPr lang="pt-BR" smtClean="0"/>
              <a:t>09/07/2021</a:t>
            </a:fld>
            <a:endParaRPr lang="en-US"/>
          </a:p>
        </p:txBody>
      </p:sp>
      <p:sp>
        <p:nvSpPr>
          <p:cNvPr id="5" name="Seta: para Baixo 4">
            <a:extLst>
              <a:ext uri="{FF2B5EF4-FFF2-40B4-BE49-F238E27FC236}">
                <a16:creationId xmlns:a16="http://schemas.microsoft.com/office/drawing/2014/main" id="{C6CECB03-4D94-45BF-BC47-45C3BF4C79FC}"/>
              </a:ext>
            </a:extLst>
          </p:cNvPr>
          <p:cNvSpPr/>
          <p:nvPr/>
        </p:nvSpPr>
        <p:spPr>
          <a:xfrm>
            <a:off x="5231423" y="4642338"/>
            <a:ext cx="756139" cy="157306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168468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471F2A-50B2-4762-AD8F-C501F231A968}"/>
              </a:ext>
            </a:extLst>
          </p:cNvPr>
          <p:cNvSpPr>
            <a:spLocks noGrp="1"/>
          </p:cNvSpPr>
          <p:nvPr>
            <p:ph type="title"/>
          </p:nvPr>
        </p:nvSpPr>
        <p:spPr/>
        <p:txBody>
          <a:bodyPr/>
          <a:lstStyle/>
          <a:p>
            <a:r>
              <a:rPr lang="pt-BR" dirty="0"/>
              <a:t>AVALIAÇÃO DO </a:t>
            </a:r>
            <a:r>
              <a:rPr lang="pt-BR" dirty="0" err="1"/>
              <a:t>Enfº</a:t>
            </a:r>
            <a:r>
              <a:rPr lang="pt-BR" dirty="0"/>
              <a:t>: Dados Subjetivos</a:t>
            </a:r>
          </a:p>
        </p:txBody>
      </p:sp>
      <p:sp>
        <p:nvSpPr>
          <p:cNvPr id="3" name="Espaço Reservado para Conteúdo 2">
            <a:extLst>
              <a:ext uri="{FF2B5EF4-FFF2-40B4-BE49-F238E27FC236}">
                <a16:creationId xmlns:a16="http://schemas.microsoft.com/office/drawing/2014/main" id="{47CBC605-8B55-4374-8897-D09B9AA3ECC8}"/>
              </a:ext>
            </a:extLst>
          </p:cNvPr>
          <p:cNvSpPr>
            <a:spLocks noGrp="1"/>
          </p:cNvSpPr>
          <p:nvPr>
            <p:ph idx="1"/>
          </p:nvPr>
        </p:nvSpPr>
        <p:spPr/>
        <p:txBody>
          <a:bodyPr>
            <a:normAutofit/>
          </a:bodyPr>
          <a:lstStyle/>
          <a:p>
            <a:pPr marL="0" indent="0">
              <a:buNone/>
            </a:pPr>
            <a:r>
              <a:rPr lang="pt-BR" sz="1800" dirty="0">
                <a:latin typeface="ff3"/>
              </a:rPr>
              <a:t>Deve ser obtida uma anamnese de saúde abrangente que permita levantar dados subjetivos relacionados com as principais manifestações dos problemas GI. </a:t>
            </a:r>
          </a:p>
          <a:p>
            <a:pPr marL="0" indent="0">
              <a:buNone/>
            </a:pPr>
            <a:r>
              <a:rPr lang="pt-BR" sz="1800" dirty="0">
                <a:latin typeface="ff3"/>
              </a:rPr>
              <a:t>As manifestações comuns incluem problemas nutricionais, dor abdominal, indigestão, dispepsia, náuseas e vômitos, </a:t>
            </a:r>
            <a:r>
              <a:rPr lang="pt-BR" sz="1800" dirty="0" err="1">
                <a:latin typeface="ff3"/>
              </a:rPr>
              <a:t>diarréia</a:t>
            </a:r>
            <a:r>
              <a:rPr lang="pt-BR" sz="1800" dirty="0">
                <a:latin typeface="ff3"/>
              </a:rPr>
              <a:t>, constipação intestinal, evacuações sanguinolentas, mudanças nos hábitos intestinais, perda de peso e disfagia.</a:t>
            </a:r>
          </a:p>
        </p:txBody>
      </p:sp>
      <p:sp>
        <p:nvSpPr>
          <p:cNvPr id="4" name="Espaço Reservado para Data 3">
            <a:extLst>
              <a:ext uri="{FF2B5EF4-FFF2-40B4-BE49-F238E27FC236}">
                <a16:creationId xmlns:a16="http://schemas.microsoft.com/office/drawing/2014/main" id="{07C15E0C-002D-4DF4-94B3-2B5575F468BB}"/>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2621840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A9A62E-D93B-4385-843A-49CF38AD0728}"/>
              </a:ext>
            </a:extLst>
          </p:cNvPr>
          <p:cNvSpPr>
            <a:spLocks noGrp="1"/>
          </p:cNvSpPr>
          <p:nvPr>
            <p:ph type="title"/>
          </p:nvPr>
        </p:nvSpPr>
        <p:spPr/>
        <p:txBody>
          <a:bodyPr/>
          <a:lstStyle/>
          <a:p>
            <a:r>
              <a:rPr lang="pt-BR" dirty="0"/>
              <a:t>AVALIAÇÃO DO </a:t>
            </a:r>
            <a:r>
              <a:rPr lang="pt-BR" dirty="0" err="1"/>
              <a:t>Enfº</a:t>
            </a:r>
            <a:r>
              <a:rPr lang="pt-BR" dirty="0"/>
              <a:t>: Dados Nutricionais</a:t>
            </a:r>
          </a:p>
        </p:txBody>
      </p:sp>
      <p:sp>
        <p:nvSpPr>
          <p:cNvPr id="3" name="Espaço Reservado para Conteúdo 2">
            <a:extLst>
              <a:ext uri="{FF2B5EF4-FFF2-40B4-BE49-F238E27FC236}">
                <a16:creationId xmlns:a16="http://schemas.microsoft.com/office/drawing/2014/main" id="{B2453E6E-11B3-4574-8E37-6F130B129579}"/>
              </a:ext>
            </a:extLst>
          </p:cNvPr>
          <p:cNvSpPr>
            <a:spLocks noGrp="1"/>
          </p:cNvSpPr>
          <p:nvPr>
            <p:ph idx="1"/>
          </p:nvPr>
        </p:nvSpPr>
        <p:spPr/>
        <p:txBody>
          <a:bodyPr>
            <a:normAutofit/>
          </a:bodyPr>
          <a:lstStyle/>
          <a:p>
            <a:pPr marL="0" indent="0">
              <a:buNone/>
            </a:pPr>
            <a:r>
              <a:rPr lang="pt-BR" sz="1800" dirty="0">
                <a:latin typeface="ff3"/>
              </a:rPr>
              <a:t>Indagações quanto à:</a:t>
            </a:r>
          </a:p>
          <a:p>
            <a:pPr>
              <a:buFont typeface="Arial" panose="020B0604020202020204" pitchFamily="34" charset="0"/>
              <a:buChar char="•"/>
            </a:pPr>
            <a:r>
              <a:rPr lang="pt-BR" sz="1800" dirty="0">
                <a:latin typeface="ff3"/>
              </a:rPr>
              <a:t>Peso (qual o peso atual? Houve mudança de peso recente  e de quantos </a:t>
            </a:r>
            <a:r>
              <a:rPr lang="pt-BR" sz="1800" dirty="0" err="1">
                <a:latin typeface="ff3"/>
              </a:rPr>
              <a:t>kgs</a:t>
            </a:r>
            <a:r>
              <a:rPr lang="pt-BR" sz="1800" dirty="0">
                <a:latin typeface="ff3"/>
              </a:rPr>
              <a:t>? Como esta seu apetite?);</a:t>
            </a:r>
          </a:p>
          <a:p>
            <a:pPr>
              <a:buFont typeface="Arial" panose="020B0604020202020204" pitchFamily="34" charset="0"/>
              <a:buChar char="•"/>
            </a:pPr>
            <a:r>
              <a:rPr lang="pt-BR" sz="1800" dirty="0">
                <a:latin typeface="ff3"/>
              </a:rPr>
              <a:t>Fatores associados: Preferencias alimentares, rotina alimentar, valores culturais e religiosos, fatores psicológicos, fatores físicos, fatores dentários, alergias, acesso ao alimento, restrições dietéticas, imagem corporal (distúrbios de imagem), condições financeiras;</a:t>
            </a:r>
          </a:p>
          <a:p>
            <a:pPr>
              <a:buFont typeface="Arial" panose="020B0604020202020204" pitchFamily="34" charset="0"/>
              <a:buChar char="•"/>
            </a:pPr>
            <a:r>
              <a:rPr lang="pt-BR" sz="1800" dirty="0">
                <a:latin typeface="ff3"/>
              </a:rPr>
              <a:t>Histórico pessoal e familiar: distúrbios do alimentares? Distúrbios do sistema GI, câncer, DII (SII), obesidade?</a:t>
            </a:r>
          </a:p>
        </p:txBody>
      </p:sp>
      <p:sp>
        <p:nvSpPr>
          <p:cNvPr id="4" name="Espaço Reservado para Data 3">
            <a:extLst>
              <a:ext uri="{FF2B5EF4-FFF2-40B4-BE49-F238E27FC236}">
                <a16:creationId xmlns:a16="http://schemas.microsoft.com/office/drawing/2014/main" id="{C17B7D4E-CCA2-4F69-A4ED-1DEAA67E49F5}"/>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299981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E4E7B8-4F26-49C0-B542-97554CA4247D}"/>
              </a:ext>
            </a:extLst>
          </p:cNvPr>
          <p:cNvSpPr>
            <a:spLocks noGrp="1"/>
          </p:cNvSpPr>
          <p:nvPr>
            <p:ph type="title"/>
          </p:nvPr>
        </p:nvSpPr>
        <p:spPr/>
        <p:txBody>
          <a:bodyPr/>
          <a:lstStyle/>
          <a:p>
            <a:r>
              <a:rPr lang="pt-BR" dirty="0"/>
              <a:t>AVALIAÇÃO DO </a:t>
            </a:r>
            <a:r>
              <a:rPr lang="pt-BR" dirty="0" err="1"/>
              <a:t>Enfº</a:t>
            </a:r>
            <a:r>
              <a:rPr lang="pt-BR" dirty="0"/>
              <a:t>: Dor abdominal</a:t>
            </a:r>
          </a:p>
        </p:txBody>
      </p:sp>
      <p:sp>
        <p:nvSpPr>
          <p:cNvPr id="3" name="Espaço Reservado para Conteúdo 2">
            <a:extLst>
              <a:ext uri="{FF2B5EF4-FFF2-40B4-BE49-F238E27FC236}">
                <a16:creationId xmlns:a16="http://schemas.microsoft.com/office/drawing/2014/main" id="{0EB3F08C-E746-4433-AC91-C293250E9EA9}"/>
              </a:ext>
            </a:extLst>
          </p:cNvPr>
          <p:cNvSpPr>
            <a:spLocks noGrp="1"/>
          </p:cNvSpPr>
          <p:nvPr>
            <p:ph idx="1"/>
          </p:nvPr>
        </p:nvSpPr>
        <p:spPr/>
        <p:txBody>
          <a:bodyPr>
            <a:normAutofit/>
          </a:bodyPr>
          <a:lstStyle/>
          <a:p>
            <a:pPr marL="0" indent="0">
              <a:buNone/>
            </a:pPr>
            <a:r>
              <a:rPr lang="pt-BR" sz="1800" dirty="0">
                <a:latin typeface="ff3"/>
              </a:rPr>
              <a:t>Indagações quanto à:</a:t>
            </a:r>
          </a:p>
          <a:p>
            <a:pPr>
              <a:buFont typeface="Arial" panose="020B0604020202020204" pitchFamily="34" charset="0"/>
              <a:buChar char="•"/>
            </a:pPr>
            <a:r>
              <a:rPr lang="pt-BR" sz="1800" dirty="0">
                <a:latin typeface="ff3"/>
              </a:rPr>
              <a:t>Você consegue descrever a dor (penetrante, latejante, superficial ou profunda)? Intermitente ou contínua? Início súbito ou gradual? Consegue apontar o local da dor? </a:t>
            </a:r>
          </a:p>
          <a:p>
            <a:pPr>
              <a:buFont typeface="Arial" panose="020B0604020202020204" pitchFamily="34" charset="0"/>
              <a:buChar char="•"/>
            </a:pPr>
            <a:r>
              <a:rPr lang="pt-BR" sz="1800" dirty="0">
                <a:latin typeface="ff3"/>
              </a:rPr>
              <a:t>Existência de outros sintomas associados: febre, calafrios, sudorese noturna, náuseas, </a:t>
            </a:r>
            <a:r>
              <a:rPr lang="pt-BR" sz="1800" dirty="0" err="1">
                <a:latin typeface="ff3"/>
              </a:rPr>
              <a:t>êmese</a:t>
            </a:r>
            <a:r>
              <a:rPr lang="pt-BR" sz="1800" dirty="0">
                <a:latin typeface="ff3"/>
              </a:rPr>
              <a:t>, </a:t>
            </a:r>
            <a:r>
              <a:rPr lang="pt-BR" sz="1800" dirty="0" err="1">
                <a:latin typeface="ff3"/>
              </a:rPr>
              <a:t>diarréia</a:t>
            </a:r>
            <a:r>
              <a:rPr lang="pt-BR" sz="1800" dirty="0">
                <a:latin typeface="ff3"/>
              </a:rPr>
              <a:t>, constipação intestinal, anorexia, perda de peso, dispepsia?</a:t>
            </a:r>
          </a:p>
          <a:p>
            <a:pPr marL="0" indent="0">
              <a:buNone/>
            </a:pPr>
            <a:endParaRPr lang="pt-BR" sz="1800" dirty="0">
              <a:latin typeface="ff3"/>
            </a:endParaRPr>
          </a:p>
        </p:txBody>
      </p:sp>
      <p:sp>
        <p:nvSpPr>
          <p:cNvPr id="4" name="Espaço Reservado para Data 3">
            <a:extLst>
              <a:ext uri="{FF2B5EF4-FFF2-40B4-BE49-F238E27FC236}">
                <a16:creationId xmlns:a16="http://schemas.microsoft.com/office/drawing/2014/main" id="{2AA137FC-370D-4E4C-8527-FB5F1A66185B}"/>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2400164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700E80-89FA-4274-80B2-575CB698EF34}"/>
              </a:ext>
            </a:extLst>
          </p:cNvPr>
          <p:cNvSpPr>
            <a:spLocks noGrp="1"/>
          </p:cNvSpPr>
          <p:nvPr>
            <p:ph type="title"/>
          </p:nvPr>
        </p:nvSpPr>
        <p:spPr/>
        <p:txBody>
          <a:bodyPr/>
          <a:lstStyle/>
          <a:p>
            <a:r>
              <a:rPr lang="pt-BR" dirty="0"/>
              <a:t>AVALIAÇÃO DO </a:t>
            </a:r>
            <a:r>
              <a:rPr lang="pt-BR" dirty="0" err="1"/>
              <a:t>Enfº</a:t>
            </a:r>
            <a:r>
              <a:rPr lang="pt-BR" dirty="0"/>
              <a:t>: Indigestão (Dispepsia)</a:t>
            </a:r>
          </a:p>
        </p:txBody>
      </p:sp>
      <p:sp>
        <p:nvSpPr>
          <p:cNvPr id="3" name="Espaço Reservado para Conteúdo 2">
            <a:extLst>
              <a:ext uri="{FF2B5EF4-FFF2-40B4-BE49-F238E27FC236}">
                <a16:creationId xmlns:a16="http://schemas.microsoft.com/office/drawing/2014/main" id="{FEF11035-F3EC-4E1B-A904-6223BCF1EC4C}"/>
              </a:ext>
            </a:extLst>
          </p:cNvPr>
          <p:cNvSpPr>
            <a:spLocks noGrp="1"/>
          </p:cNvSpPr>
          <p:nvPr>
            <p:ph idx="1"/>
          </p:nvPr>
        </p:nvSpPr>
        <p:spPr/>
        <p:txBody>
          <a:bodyPr>
            <a:normAutofit/>
          </a:bodyPr>
          <a:lstStyle/>
          <a:p>
            <a:pPr marL="0" indent="0">
              <a:buNone/>
            </a:pPr>
            <a:r>
              <a:rPr lang="pt-BR" sz="2000" dirty="0">
                <a:latin typeface="ff3"/>
              </a:rPr>
              <a:t>Indagar quanto à:</a:t>
            </a:r>
          </a:p>
          <a:p>
            <a:pPr>
              <a:buFont typeface="Arial" panose="020B0604020202020204" pitchFamily="34" charset="0"/>
              <a:buChar char="•"/>
            </a:pPr>
            <a:r>
              <a:rPr lang="pt-BR" sz="2000" dirty="0">
                <a:latin typeface="ff3"/>
              </a:rPr>
              <a:t>Você sentiu: sensação de plenitude, azia, eructações excessivas, flatulências, náuseas, um gosto desagradável, dor leve ou intensa? Como esta seu apetite e ingesta alimentar? Dor localizada aonde?</a:t>
            </a:r>
          </a:p>
        </p:txBody>
      </p:sp>
      <p:sp>
        <p:nvSpPr>
          <p:cNvPr id="4" name="Espaço Reservado para Data 3">
            <a:extLst>
              <a:ext uri="{FF2B5EF4-FFF2-40B4-BE49-F238E27FC236}">
                <a16:creationId xmlns:a16="http://schemas.microsoft.com/office/drawing/2014/main" id="{399C7E81-3EFA-4F42-A11C-EF10169E8874}"/>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412840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3495C0-C39C-4416-8630-11F6095FA53D}"/>
              </a:ext>
            </a:extLst>
          </p:cNvPr>
          <p:cNvSpPr>
            <a:spLocks noGrp="1"/>
          </p:cNvSpPr>
          <p:nvPr>
            <p:ph type="title"/>
          </p:nvPr>
        </p:nvSpPr>
        <p:spPr/>
        <p:txBody>
          <a:bodyPr>
            <a:normAutofit fontScale="90000"/>
          </a:bodyPr>
          <a:lstStyle/>
          <a:p>
            <a:pPr algn="ctr"/>
            <a:r>
              <a:rPr lang="pt-BR" b="0" i="0" u="none" strike="noStrike" dirty="0">
                <a:solidFill>
                  <a:srgbClr val="000000"/>
                </a:solidFill>
                <a:effectLst/>
                <a:latin typeface="ff1"/>
              </a:rPr>
              <a:t>ASSISTÊNCIA DE ENFERMAGEM NAS AFECÇÕES DO SISTEMA DIGESTÓRIO</a:t>
            </a:r>
            <a:br>
              <a:rPr lang="pt-BR" b="0" i="0" u="none" strike="noStrike" dirty="0">
                <a:solidFill>
                  <a:srgbClr val="000000"/>
                </a:solidFill>
                <a:effectLst/>
                <a:latin typeface="ff1"/>
              </a:rPr>
            </a:br>
            <a:endParaRPr lang="pt-BR" dirty="0"/>
          </a:p>
        </p:txBody>
      </p:sp>
      <p:sp>
        <p:nvSpPr>
          <p:cNvPr id="3" name="Espaço Reservado para Conteúdo 2">
            <a:extLst>
              <a:ext uri="{FF2B5EF4-FFF2-40B4-BE49-F238E27FC236}">
                <a16:creationId xmlns:a16="http://schemas.microsoft.com/office/drawing/2014/main" id="{F13905D7-8924-4B5A-A3C4-D53A798CB782}"/>
              </a:ext>
            </a:extLst>
          </p:cNvPr>
          <p:cNvSpPr>
            <a:spLocks noGrp="1"/>
          </p:cNvSpPr>
          <p:nvPr>
            <p:ph idx="1"/>
          </p:nvPr>
        </p:nvSpPr>
        <p:spPr/>
        <p:txBody>
          <a:bodyPr>
            <a:normAutofit/>
          </a:bodyPr>
          <a:lstStyle/>
          <a:p>
            <a:pPr marL="0" indent="0" algn="just">
              <a:buNone/>
            </a:pPr>
            <a:r>
              <a:rPr lang="pt-BR" sz="2000" b="0" i="0" u="none" strike="noStrike" dirty="0">
                <a:solidFill>
                  <a:srgbClr val="000000"/>
                </a:solidFill>
                <a:effectLst/>
                <a:latin typeface="Bahnschrift" panose="020B0502040204020203" pitchFamily="34" charset="0"/>
              </a:rPr>
              <a:t>O aparelho digestivo, que se estende desde a boca até ao ânus, encarrega -se de receber os alimentos, fracioná-los nos seus nutrientes (um processo conhecido como digestão), absorver estes nutriente s para a corrente sanguínea e eliminar do organismo os restos não digeríveis dos alimentos. O trato gastrointestinal é composto pela boca, pela garganta, pelo esôfago, pelo estômago, pelo intestino delgado, pelo intestino grosso, p elo reto e pelo ânus. O aparelho digestivo também inclui órgãos que s e encontram fora do trato gastrointestinal, como o pâncreas, o fígado e a vesícula biliar.</a:t>
            </a:r>
          </a:p>
          <a:p>
            <a:pPr marL="0" indent="0" algn="just">
              <a:buNone/>
            </a:pPr>
            <a:endParaRPr lang="pt-BR" sz="2000" dirty="0">
              <a:latin typeface="Bahnschrift" panose="020B0502040204020203" pitchFamily="34" charset="0"/>
            </a:endParaRPr>
          </a:p>
        </p:txBody>
      </p:sp>
      <p:sp>
        <p:nvSpPr>
          <p:cNvPr id="4" name="Espaço Reservado para Data 3">
            <a:extLst>
              <a:ext uri="{FF2B5EF4-FFF2-40B4-BE49-F238E27FC236}">
                <a16:creationId xmlns:a16="http://schemas.microsoft.com/office/drawing/2014/main" id="{13E3F292-A21E-46AF-A281-8C4EB849F900}"/>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2903991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1C672-7A5C-4E38-8DCF-B22B814534DC}"/>
              </a:ext>
            </a:extLst>
          </p:cNvPr>
          <p:cNvSpPr>
            <a:spLocks noGrp="1"/>
          </p:cNvSpPr>
          <p:nvPr>
            <p:ph type="title"/>
          </p:nvPr>
        </p:nvSpPr>
        <p:spPr/>
        <p:txBody>
          <a:bodyPr/>
          <a:lstStyle/>
          <a:p>
            <a:r>
              <a:rPr lang="pt-BR" dirty="0"/>
              <a:t>AVALIAÇÃO DO </a:t>
            </a:r>
            <a:r>
              <a:rPr lang="pt-BR" dirty="0" err="1"/>
              <a:t>Enfº</a:t>
            </a:r>
            <a:r>
              <a:rPr lang="pt-BR" dirty="0"/>
              <a:t>: Náuseas e </a:t>
            </a:r>
            <a:r>
              <a:rPr lang="pt-BR" dirty="0" err="1"/>
              <a:t>Êmese</a:t>
            </a:r>
            <a:endParaRPr lang="pt-BR" dirty="0"/>
          </a:p>
        </p:txBody>
      </p:sp>
      <p:sp>
        <p:nvSpPr>
          <p:cNvPr id="3" name="Espaço Reservado para Conteúdo 2">
            <a:extLst>
              <a:ext uri="{FF2B5EF4-FFF2-40B4-BE49-F238E27FC236}">
                <a16:creationId xmlns:a16="http://schemas.microsoft.com/office/drawing/2014/main" id="{4E747A47-7D74-49EB-95E3-968F972BACEA}"/>
              </a:ext>
            </a:extLst>
          </p:cNvPr>
          <p:cNvSpPr>
            <a:spLocks noGrp="1"/>
          </p:cNvSpPr>
          <p:nvPr>
            <p:ph idx="1"/>
          </p:nvPr>
        </p:nvSpPr>
        <p:spPr/>
        <p:txBody>
          <a:bodyPr>
            <a:normAutofit/>
          </a:bodyPr>
          <a:lstStyle/>
          <a:p>
            <a:pPr marL="0" indent="0">
              <a:buNone/>
            </a:pPr>
            <a:r>
              <a:rPr lang="pt-BR" sz="2000" dirty="0">
                <a:latin typeface="ff3"/>
              </a:rPr>
              <a:t>Indagar quanto à: </a:t>
            </a:r>
          </a:p>
          <a:p>
            <a:pPr>
              <a:buFont typeface="Arial" panose="020B0604020202020204" pitchFamily="34" charset="0"/>
              <a:buChar char="•"/>
            </a:pPr>
            <a:r>
              <a:rPr lang="pt-BR" sz="2000" dirty="0">
                <a:latin typeface="ff3"/>
              </a:rPr>
              <a:t>Se as náuseas e </a:t>
            </a:r>
            <a:r>
              <a:rPr lang="pt-BR" sz="2000" dirty="0" err="1">
                <a:latin typeface="ff3"/>
              </a:rPr>
              <a:t>êmese</a:t>
            </a:r>
            <a:r>
              <a:rPr lang="pt-BR" sz="2000" dirty="0">
                <a:latin typeface="ff3"/>
              </a:rPr>
              <a:t> estão associados à certos estímulos como alimentos específicos, odores, atividade ou determinada hora do dia? Ocorrem antes ou depois da ingesta alimentar? Quantas vezes ao dia ocorrem os vômitos? Quais alimentos e líquidos são toleráveis quando presença de </a:t>
            </a:r>
            <a:r>
              <a:rPr lang="pt-BR" sz="2000" dirty="0" err="1">
                <a:latin typeface="ff3"/>
              </a:rPr>
              <a:t>êmese</a:t>
            </a:r>
            <a:r>
              <a:rPr lang="pt-BR" sz="2000" dirty="0">
                <a:latin typeface="ff3"/>
              </a:rPr>
              <a:t>? Qual a quantidade, cor, odor e consistência do material vomitado?</a:t>
            </a:r>
          </a:p>
          <a:p>
            <a:pPr>
              <a:buFont typeface="Arial" panose="020B0604020202020204" pitchFamily="34" charset="0"/>
              <a:buChar char="•"/>
            </a:pPr>
            <a:r>
              <a:rPr lang="pt-BR" sz="2000" dirty="0">
                <a:latin typeface="ff3"/>
              </a:rPr>
              <a:t>Há presença de: febre, tonturas, fraqueza, </a:t>
            </a:r>
            <a:r>
              <a:rPr lang="pt-BR" sz="2000" dirty="0" err="1">
                <a:latin typeface="ff3"/>
              </a:rPr>
              <a:t>diarréia</a:t>
            </a:r>
            <a:r>
              <a:rPr lang="pt-BR" sz="2000" dirty="0">
                <a:latin typeface="ff3"/>
              </a:rPr>
              <a:t>? Uso de algum medicamento novo? Algum estresse psicológico, depressão, ou fatores emocionais diversos?</a:t>
            </a:r>
          </a:p>
          <a:p>
            <a:pPr>
              <a:buFont typeface="Arial" panose="020B0604020202020204" pitchFamily="34" charset="0"/>
              <a:buChar char="•"/>
            </a:pPr>
            <a:r>
              <a:rPr lang="pt-BR" sz="2000" dirty="0">
                <a:latin typeface="ff3"/>
              </a:rPr>
              <a:t>Questionar ainda quanto a histórico pregresso de doenças do SGI, presença de vesícula biliar, ou ainda, relações sexuais sem proteção.</a:t>
            </a:r>
          </a:p>
        </p:txBody>
      </p:sp>
      <p:sp>
        <p:nvSpPr>
          <p:cNvPr id="4" name="Espaço Reservado para Data 3">
            <a:extLst>
              <a:ext uri="{FF2B5EF4-FFF2-40B4-BE49-F238E27FC236}">
                <a16:creationId xmlns:a16="http://schemas.microsoft.com/office/drawing/2014/main" id="{09DE82BF-1990-47D5-9D31-5979A034B9CA}"/>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136629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4F4962-C8A9-4917-BEA6-EF64D979BA1A}"/>
              </a:ext>
            </a:extLst>
          </p:cNvPr>
          <p:cNvSpPr>
            <a:spLocks noGrp="1"/>
          </p:cNvSpPr>
          <p:nvPr>
            <p:ph type="title"/>
          </p:nvPr>
        </p:nvSpPr>
        <p:spPr/>
        <p:txBody>
          <a:bodyPr/>
          <a:lstStyle/>
          <a:p>
            <a:r>
              <a:rPr lang="pt-BR" dirty="0"/>
              <a:t>AVALIAÇÃO DO </a:t>
            </a:r>
            <a:r>
              <a:rPr lang="pt-BR" dirty="0" err="1"/>
              <a:t>Enfº</a:t>
            </a:r>
            <a:r>
              <a:rPr lang="pt-BR" dirty="0"/>
              <a:t>: </a:t>
            </a:r>
            <a:r>
              <a:rPr lang="pt-BR" dirty="0" err="1"/>
              <a:t>Diarreía</a:t>
            </a:r>
            <a:endParaRPr lang="pt-BR" dirty="0"/>
          </a:p>
        </p:txBody>
      </p:sp>
      <p:sp>
        <p:nvSpPr>
          <p:cNvPr id="3" name="Espaço Reservado para Conteúdo 2">
            <a:extLst>
              <a:ext uri="{FF2B5EF4-FFF2-40B4-BE49-F238E27FC236}">
                <a16:creationId xmlns:a16="http://schemas.microsoft.com/office/drawing/2014/main" id="{8190624A-0A74-4566-B242-29F5F093E2B3}"/>
              </a:ext>
            </a:extLst>
          </p:cNvPr>
          <p:cNvSpPr>
            <a:spLocks noGrp="1"/>
          </p:cNvSpPr>
          <p:nvPr>
            <p:ph idx="1"/>
          </p:nvPr>
        </p:nvSpPr>
        <p:spPr/>
        <p:txBody>
          <a:bodyPr/>
          <a:lstStyle/>
          <a:p>
            <a:pPr marL="0" indent="0">
              <a:buNone/>
            </a:pPr>
            <a:r>
              <a:rPr lang="pt-BR" dirty="0"/>
              <a:t>Indagar quanto à:</a:t>
            </a:r>
          </a:p>
          <a:p>
            <a:pPr>
              <a:buFont typeface="Arial" panose="020B0604020202020204" pitchFamily="34" charset="0"/>
              <a:buChar char="•"/>
            </a:pPr>
            <a:r>
              <a:rPr lang="pt-BR" dirty="0"/>
              <a:t>Há quanto tempo há presença de </a:t>
            </a:r>
            <a:r>
              <a:rPr lang="pt-BR" dirty="0" err="1"/>
              <a:t>diarréia</a:t>
            </a:r>
            <a:r>
              <a:rPr lang="pt-BR" dirty="0"/>
              <a:t>? Qual a frequência, </a:t>
            </a:r>
            <a:r>
              <a:rPr lang="pt-BR" dirty="0" err="1"/>
              <a:t>consist~encia</a:t>
            </a:r>
            <a:r>
              <a:rPr lang="pt-BR" dirty="0"/>
              <a:t>, coloração, quantidade e odor das fezes; Alterou seus hábitos intestinais ou são característicos seus? Você percebe o que tem causado agravo ou alívio da </a:t>
            </a:r>
            <a:r>
              <a:rPr lang="pt-BR" dirty="0" err="1"/>
              <a:t>diarréia</a:t>
            </a:r>
            <a:r>
              <a:rPr lang="pt-BR" dirty="0"/>
              <a:t>? Houve perda de peso associada?</a:t>
            </a:r>
          </a:p>
        </p:txBody>
      </p:sp>
      <p:sp>
        <p:nvSpPr>
          <p:cNvPr id="4" name="Espaço Reservado para Data 3">
            <a:extLst>
              <a:ext uri="{FF2B5EF4-FFF2-40B4-BE49-F238E27FC236}">
                <a16:creationId xmlns:a16="http://schemas.microsoft.com/office/drawing/2014/main" id="{8FC4162F-08CF-40DA-984A-12FC3F4CCE28}"/>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192525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E82750-4DBE-43D1-89D5-F6DD64E63C4F}"/>
              </a:ext>
            </a:extLst>
          </p:cNvPr>
          <p:cNvSpPr>
            <a:spLocks noGrp="1"/>
          </p:cNvSpPr>
          <p:nvPr>
            <p:ph type="title"/>
          </p:nvPr>
        </p:nvSpPr>
        <p:spPr/>
        <p:txBody>
          <a:bodyPr/>
          <a:lstStyle/>
          <a:p>
            <a:pPr algn="ctr"/>
            <a:r>
              <a:rPr lang="pt-BR" dirty="0"/>
              <a:t>As duas patologias mais comuns do cotidiano</a:t>
            </a:r>
          </a:p>
        </p:txBody>
      </p:sp>
      <p:sp>
        <p:nvSpPr>
          <p:cNvPr id="3" name="Espaço Reservado para Conteúdo 2">
            <a:extLst>
              <a:ext uri="{FF2B5EF4-FFF2-40B4-BE49-F238E27FC236}">
                <a16:creationId xmlns:a16="http://schemas.microsoft.com/office/drawing/2014/main" id="{00671F9F-FDA2-4E42-B106-2F7F49CDE575}"/>
              </a:ext>
            </a:extLst>
          </p:cNvPr>
          <p:cNvSpPr>
            <a:spLocks noGrp="1"/>
          </p:cNvSpPr>
          <p:nvPr>
            <p:ph idx="1"/>
          </p:nvPr>
        </p:nvSpPr>
        <p:spPr/>
        <p:txBody>
          <a:bodyPr/>
          <a:lstStyle/>
          <a:p>
            <a:endParaRPr lang="pt-BR" dirty="0"/>
          </a:p>
        </p:txBody>
      </p:sp>
      <p:sp>
        <p:nvSpPr>
          <p:cNvPr id="4" name="Espaço Reservado para Data 3">
            <a:extLst>
              <a:ext uri="{FF2B5EF4-FFF2-40B4-BE49-F238E27FC236}">
                <a16:creationId xmlns:a16="http://schemas.microsoft.com/office/drawing/2014/main" id="{907454A5-7DA4-42C8-B494-3228110A2AED}"/>
              </a:ext>
            </a:extLst>
          </p:cNvPr>
          <p:cNvSpPr>
            <a:spLocks noGrp="1"/>
          </p:cNvSpPr>
          <p:nvPr>
            <p:ph type="dt" sz="half" idx="10"/>
          </p:nvPr>
        </p:nvSpPr>
        <p:spPr/>
        <p:txBody>
          <a:bodyPr/>
          <a:lstStyle/>
          <a:p>
            <a:pPr rtl="0"/>
            <a:fld id="{D48C737E-092E-4203-A347-8410086932C6}" type="datetime1">
              <a:rPr lang="pt-BR" smtClean="0"/>
              <a:t>09/07/2021</a:t>
            </a:fld>
            <a:endParaRPr lang="en-US"/>
          </a:p>
        </p:txBody>
      </p:sp>
      <p:sp>
        <p:nvSpPr>
          <p:cNvPr id="5" name="Seta: para Baixo 4">
            <a:extLst>
              <a:ext uri="{FF2B5EF4-FFF2-40B4-BE49-F238E27FC236}">
                <a16:creationId xmlns:a16="http://schemas.microsoft.com/office/drawing/2014/main" id="{370723B7-0063-4D7D-B703-C96021CEED25}"/>
              </a:ext>
            </a:extLst>
          </p:cNvPr>
          <p:cNvSpPr/>
          <p:nvPr/>
        </p:nvSpPr>
        <p:spPr>
          <a:xfrm>
            <a:off x="5152292" y="2233246"/>
            <a:ext cx="1837593" cy="3569677"/>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95234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427852-E7E3-4890-98A8-AAE5462B7C65}"/>
              </a:ext>
            </a:extLst>
          </p:cNvPr>
          <p:cNvSpPr>
            <a:spLocks noGrp="1"/>
          </p:cNvSpPr>
          <p:nvPr>
            <p:ph type="title"/>
          </p:nvPr>
        </p:nvSpPr>
        <p:spPr/>
        <p:txBody>
          <a:bodyPr/>
          <a:lstStyle/>
          <a:p>
            <a:r>
              <a:rPr lang="pt-BR" dirty="0"/>
              <a:t>GASTRITE</a:t>
            </a:r>
          </a:p>
        </p:txBody>
      </p:sp>
      <p:sp>
        <p:nvSpPr>
          <p:cNvPr id="3" name="Espaço Reservado para Conteúdo 2">
            <a:extLst>
              <a:ext uri="{FF2B5EF4-FFF2-40B4-BE49-F238E27FC236}">
                <a16:creationId xmlns:a16="http://schemas.microsoft.com/office/drawing/2014/main" id="{9077A242-50C8-4CFE-8B6B-768301A04B9E}"/>
              </a:ext>
            </a:extLst>
          </p:cNvPr>
          <p:cNvSpPr>
            <a:spLocks noGrp="1"/>
          </p:cNvSpPr>
          <p:nvPr>
            <p:ph idx="1"/>
          </p:nvPr>
        </p:nvSpPr>
        <p:spPr>
          <a:xfrm>
            <a:off x="889488" y="1985954"/>
            <a:ext cx="10413023" cy="4229452"/>
          </a:xfrm>
        </p:spPr>
        <p:txBody>
          <a:bodyPr>
            <a:normAutofit/>
          </a:bodyPr>
          <a:lstStyle/>
          <a:p>
            <a:pPr marL="0" indent="0">
              <a:lnSpc>
                <a:spcPct val="107000"/>
              </a:lnSpc>
              <a:spcAft>
                <a:spcPts val="800"/>
              </a:spcAft>
              <a:buNone/>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Definição:  É  a  inflamação  do  revestimento  mucoso  do  estômago.   A  mucosa  do estômago  oferece  resistência  à  irritação  e  normalmente  pode  suportar  um  elevado conteúdo  ácido. No entanto, pode irritar -se e inflamar-se por diferentes motivos.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Etiologia: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endPar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endParaRPr>
          </a:p>
          <a:p>
            <a:pPr>
              <a:lnSpc>
                <a:spcPct val="0"/>
              </a:lnSpc>
              <a:spcAft>
                <a:spcPts val="800"/>
              </a:spcAft>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Hábitos  dietéticos,  como:  Ingestão  de  quantidade  excessiva  d e  alimento s;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Rápida  mastigação;  Ingestão  de  alimentos  condimentados,  ácidos, corrosivos, contaminados, com temperatura extrema, álcool, etc.;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Refluxo biliar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Uso  de  certas  drogas  como   a  aspirina,  drogas  anti-inflamatórias  não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esteróides</a:t>
            </a:r>
            <a:r>
              <a:rPr lang="pt-BR" sz="1800" spc="-2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a:t>
            </a:r>
          </a:p>
          <a:p>
            <a:pPr marL="0" indent="0">
              <a:lnSpc>
                <a:spcPct val="0"/>
              </a:lnSpc>
              <a:spcAft>
                <a:spcPts val="800"/>
              </a:spcAft>
              <a:buNone/>
            </a:pPr>
            <a:r>
              <a:rPr lang="pt-BR" sz="1800" spc="-2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digitálico, quimioterápicos, etc.  </a:t>
            </a:r>
          </a:p>
          <a:p>
            <a:pPr>
              <a:lnSpc>
                <a:spcPct val="0"/>
              </a:lnSpc>
              <a:spcAft>
                <a:spcPts val="800"/>
              </a:spcAft>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Distúrbios  como :  uremia,  choque,  lesões  do  SNC,  cirrose  hepática,  hipertensão</a:t>
            </a:r>
          </a:p>
          <a:p>
            <a:pPr marL="0" indent="0">
              <a:lnSpc>
                <a:spcPct val="0"/>
              </a:lnSpc>
              <a:spcAft>
                <a:spcPts val="800"/>
              </a:spcAft>
              <a:buNone/>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hepática, tensão emocional prolongada, etc. </a:t>
            </a:r>
            <a:endParaRPr lang="pt-BR" dirty="0">
              <a:latin typeface="Bahnschrift" panose="020B0502040204020203" pitchFamily="34" charset="0"/>
            </a:endParaRPr>
          </a:p>
        </p:txBody>
      </p:sp>
      <p:sp>
        <p:nvSpPr>
          <p:cNvPr id="4" name="Espaço Reservado para Data 3">
            <a:extLst>
              <a:ext uri="{FF2B5EF4-FFF2-40B4-BE49-F238E27FC236}">
                <a16:creationId xmlns:a16="http://schemas.microsoft.com/office/drawing/2014/main" id="{47395F9D-FA92-4EBB-9884-50FA79224539}"/>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65933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1CCFCF-F155-454A-91D6-AC276C941265}"/>
              </a:ext>
            </a:extLst>
          </p:cNvPr>
          <p:cNvSpPr>
            <a:spLocks noGrp="1"/>
          </p:cNvSpPr>
          <p:nvPr>
            <p:ph type="title"/>
          </p:nvPr>
        </p:nvSpPr>
        <p:spPr>
          <a:xfrm>
            <a:off x="794239" y="298938"/>
            <a:ext cx="10058400" cy="1371600"/>
          </a:xfrm>
        </p:spPr>
        <p:txBody>
          <a:bodyPr/>
          <a:lstStyle/>
          <a:p>
            <a:r>
              <a:rPr lang="pt-BR" dirty="0"/>
              <a:t>TIPOS DE GASTRITE</a:t>
            </a:r>
          </a:p>
        </p:txBody>
      </p:sp>
      <p:sp>
        <p:nvSpPr>
          <p:cNvPr id="3" name="Espaço Reservado para Conteúdo 2">
            <a:extLst>
              <a:ext uri="{FF2B5EF4-FFF2-40B4-BE49-F238E27FC236}">
                <a16:creationId xmlns:a16="http://schemas.microsoft.com/office/drawing/2014/main" id="{A05536C6-8605-4EEC-9E7B-42929211DB22}"/>
              </a:ext>
            </a:extLst>
          </p:cNvPr>
          <p:cNvSpPr>
            <a:spLocks noGrp="1"/>
          </p:cNvSpPr>
          <p:nvPr>
            <p:ph idx="1"/>
          </p:nvPr>
        </p:nvSpPr>
        <p:spPr>
          <a:xfrm>
            <a:off x="633045" y="1776046"/>
            <a:ext cx="11051931" cy="4519246"/>
          </a:xfrm>
        </p:spPr>
        <p:txBody>
          <a:bodyPr>
            <a:normAutofit fontScale="77500" lnSpcReduction="20000"/>
          </a:bodyPr>
          <a:lstStyle/>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bacteriana  segue-se  normalmente  a   uma  infecção  por  organismos  como </a:t>
            </a:r>
            <a:r>
              <a:rPr lang="pt-BR" sz="1800" spc="3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o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Helicobacter</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pylori</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(bactérias  que  crescem  nas  células  secretoras  de  muco  do revestimento  do   estômago).  Não  se  conhecem  outras  bactérias  que  se  desenvolvam  em  ambientes  normalmente  ácidos  como  o  do  estômago,  embora muito s  tipo s  possam  fazê-lo   no  caso  de  o  estômago  não  produzir  ácido.  Tal crescimento bacteriano pode provocar gastrite de forma transitória ou persistente.   </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aguda  por  stress,  o  tipo  mais  grave  de  gastrite,  é  provocada  por  um a doença  ou  lesão  grave  de  aparecimento  rápido.  A  lesão  pode  não  afetar  o estômago. Por  exemplo, são  causas  frequentes  as queimaduras extensas e a s lesões que provocam hemorragias maciças.   </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erosiva  crônica  pode  ser  secundária  a  substâncias  irritantes  como  os medicamentos;</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viral  ou  por  fungos  pode  desenvolver -se  em  doentes  crônicos  o u imunodeprimidos.  </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eosinófila</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pode  resultar  dum a  reação  alérgica  a  uma  infestação  por  certos vermes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nemátodos</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atrófica  ocorre  quando  o s  anticorpos  atacam  o   revesti mento  mu coso  do estômago,  provocando  o  seu  adelgaçamento  e  perda  de  muitas  ou  de  todas  as células produtoras de ácido e de enzimas.   </a:t>
            </a:r>
          </a:p>
          <a:p>
            <a:pPr>
              <a:lnSpc>
                <a:spcPct val="107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Gastrite  de  células  plasmáticas  é  outra  forma  de  gastrite  de  origem desconhecida.  Nesta  doença,  as  células  plasmáticas  (um  tipo  de  glóbulos  brancos) acumulam-se nas paredes do estômago e noutros órgãos. A  gastrite  também  pode  ser  induzida  pela  ingestão  de  agentes  corrosivos, como  os  produtos  de  limpeza,  ou   pelos  elevados  níveis  de  radiação  (por  exemplo, na radioterapia).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buNone/>
            </a:pPr>
            <a:endParaRPr lang="pt-BR" dirty="0">
              <a:latin typeface="Bahnschrift" panose="020B0502040204020203" pitchFamily="34" charset="0"/>
            </a:endParaRPr>
          </a:p>
        </p:txBody>
      </p:sp>
      <p:sp>
        <p:nvSpPr>
          <p:cNvPr id="4" name="Espaço Reservado para Data 3">
            <a:extLst>
              <a:ext uri="{FF2B5EF4-FFF2-40B4-BE49-F238E27FC236}">
                <a16:creationId xmlns:a16="http://schemas.microsoft.com/office/drawing/2014/main" id="{95D61B38-C863-4B54-9FF8-32CF058AD54C}"/>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48222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96CD3FB-CD56-4B50-9FF7-968D427E6083}"/>
              </a:ext>
            </a:extLst>
          </p:cNvPr>
          <p:cNvSpPr>
            <a:spLocks noGrp="1"/>
          </p:cNvSpPr>
          <p:nvPr>
            <p:ph idx="1"/>
          </p:nvPr>
        </p:nvSpPr>
        <p:spPr>
          <a:xfrm>
            <a:off x="606669" y="545123"/>
            <a:ext cx="11078308" cy="5855677"/>
          </a:xfrm>
        </p:spPr>
        <p:txBody>
          <a:bodyPr>
            <a:normAutofit/>
          </a:bodyPr>
          <a:lstStyle/>
          <a:p>
            <a:pPr>
              <a:lnSpc>
                <a:spcPct val="107000"/>
              </a:lnSpc>
              <a:spcAft>
                <a:spcPts val="800"/>
              </a:spcAft>
            </a:pPr>
            <a:r>
              <a:rPr lang="pt-BR" sz="24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Sintomas  </a:t>
            </a:r>
          </a:p>
          <a:p>
            <a:pPr marL="0" indent="0">
              <a:lnSpc>
                <a:spcPct val="107000"/>
              </a:lnSpc>
              <a:spcAft>
                <a:spcPts val="800"/>
              </a:spcAft>
              <a:buNone/>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Os sintomas variam conforme o tipo de gastrite:</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Desconforto  epigástrico.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Hipersensibilidade abdominal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Eructação, náuseas e vômitos.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Cólicas,  diarreia  5   horas  após  a  ingestão  d e  substâncias  ou  alimentos contaminados.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0"/>
              </a:lnSpc>
              <a:spcAft>
                <a:spcPts val="800"/>
              </a:spcAft>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Hematêmese, às vezes.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24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Diagnóstico:   </a:t>
            </a:r>
            <a:endParaRPr lang="pt-BR" sz="24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20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O  médico  suspeita  duma  gastrite  quando  o   paciente  tem   do res  na  parte  alta  do  abdome,  bem  como  náuseas  ou  ardor.  Se  os  sintomas  persistirem,  muitas  vezes não  são  necessárias  análises  e  começa -se  o  tratamento  em  função  da  causa  mais provável.  Se  a  gastrite  se  mantiver  ou   reaparecer,  deve - se  procurar  a  causa,  por  exemplo , uma  infecção,  analisa  os  hábitos  dietéticos,  o  consumo  de  medicamentos  e  a ingestão de álcool. A gastrite bacteriana pode ser diagnosticada com uma biopsia.  </a:t>
            </a:r>
            <a:endParaRPr lang="pt-BR" sz="20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buNone/>
            </a:pPr>
            <a:endParaRPr lang="pt-BR" sz="2000" dirty="0">
              <a:latin typeface="Bahnschrift" panose="020B0502040204020203" pitchFamily="34" charset="0"/>
            </a:endParaRPr>
          </a:p>
        </p:txBody>
      </p:sp>
      <p:sp>
        <p:nvSpPr>
          <p:cNvPr id="4" name="Espaço Reservado para Data 3">
            <a:extLst>
              <a:ext uri="{FF2B5EF4-FFF2-40B4-BE49-F238E27FC236}">
                <a16:creationId xmlns:a16="http://schemas.microsoft.com/office/drawing/2014/main" id="{63B3C064-24FA-4D77-82AA-4A468BA0AB02}"/>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335192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8DE47C1-3271-4294-9C0E-23BD7E996381}"/>
              </a:ext>
            </a:extLst>
          </p:cNvPr>
          <p:cNvSpPr>
            <a:spLocks noGrp="1"/>
          </p:cNvSpPr>
          <p:nvPr>
            <p:ph idx="1"/>
          </p:nvPr>
        </p:nvSpPr>
        <p:spPr>
          <a:xfrm>
            <a:off x="597878" y="553916"/>
            <a:ext cx="9486900" cy="4211516"/>
          </a:xfrm>
        </p:spPr>
        <p:txBody>
          <a:bodyPr/>
          <a:lstStyle/>
          <a:p>
            <a:pPr marL="0" indent="0">
              <a:lnSpc>
                <a:spcPct val="150000"/>
              </a:lnSpc>
              <a:spcAft>
                <a:spcPts val="800"/>
              </a:spcAft>
              <a:buNone/>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Tratamento: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a:lnSpc>
                <a:spcPct val="150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Farmacológico: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anti</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eméticos; antiácidos, etc.  </a:t>
            </a:r>
            <a:endParaRPr lang="pt-BR" sz="1800" dirty="0">
              <a:latin typeface="Bahnschrift" panose="020B0502040204020203" pitchFamily="34" charset="0"/>
              <a:ea typeface="Times New Roman" panose="02020603050405020304" pitchFamily="18" charset="0"/>
              <a:cs typeface="Times New Roman" panose="02020603050405020304" pitchFamily="18" charset="0"/>
            </a:endParaRPr>
          </a:p>
          <a:p>
            <a:pPr>
              <a:lnSpc>
                <a:spcPct val="150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Regime dietético.  </a:t>
            </a:r>
          </a:p>
          <a:p>
            <a:pPr>
              <a:lnSpc>
                <a:spcPct val="150000"/>
              </a:lnSpc>
              <a:spcAft>
                <a:spcPts val="800"/>
              </a:spcAft>
              <a:buFont typeface="Arial" panose="020B0604020202020204" pitchFamily="34" charset="0"/>
              <a:buChar char="•"/>
            </a:pP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Muito s  especialistas  tratam  um a  infecção  por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Helicobacter</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pylori</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se   provocar sintomas. Por vezes, pode ser difícil eliminar o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Helicobacter</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a:t>
            </a:r>
            <a:r>
              <a:rPr lang="pt-BR" sz="1800" dirty="0" err="1">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pylori</a:t>
            </a:r>
            <a:r>
              <a:rPr lang="pt-BR" sz="1800" dirty="0">
                <a:solidFill>
                  <a:srgbClr val="000000"/>
                </a:solidFill>
                <a:effectLst/>
                <a:latin typeface="Bahnschrift" panose="020B0502040204020203" pitchFamily="34" charset="0"/>
                <a:ea typeface="Times New Roman" panose="02020603050405020304" pitchFamily="18" charset="0"/>
                <a:cs typeface="Times New Roman" panose="02020603050405020304" pitchFamily="18" charset="0"/>
              </a:rPr>
              <a:t> do estômago.  </a:t>
            </a:r>
            <a:endParaRPr lang="pt-BR" sz="1800"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lnSpc>
                <a:spcPct val="150000"/>
              </a:lnSpc>
              <a:buNone/>
            </a:pPr>
            <a:endParaRPr lang="pt-BR" dirty="0">
              <a:latin typeface="Bahnschrift" panose="020B0502040204020203" pitchFamily="34" charset="0"/>
            </a:endParaRPr>
          </a:p>
        </p:txBody>
      </p:sp>
      <p:sp>
        <p:nvSpPr>
          <p:cNvPr id="4" name="Espaço Reservado para Data 3">
            <a:extLst>
              <a:ext uri="{FF2B5EF4-FFF2-40B4-BE49-F238E27FC236}">
                <a16:creationId xmlns:a16="http://schemas.microsoft.com/office/drawing/2014/main" id="{26588762-CF49-45DF-A96E-A7A20AA59111}"/>
              </a:ext>
            </a:extLst>
          </p:cNvPr>
          <p:cNvSpPr>
            <a:spLocks noGrp="1"/>
          </p:cNvSpPr>
          <p:nvPr>
            <p:ph type="dt" sz="half" idx="10"/>
          </p:nvPr>
        </p:nvSpPr>
        <p:spPr/>
        <p:txBody>
          <a:bodyPr/>
          <a:lstStyle/>
          <a:p>
            <a:pPr rtl="0"/>
            <a:fld id="{D48C737E-092E-4203-A347-8410086932C6}" type="datetime1">
              <a:rPr lang="pt-BR" smtClean="0"/>
              <a:t>09/07/2021</a:t>
            </a:fld>
            <a:endParaRPr lang="en-US"/>
          </a:p>
        </p:txBody>
      </p:sp>
      <p:pic>
        <p:nvPicPr>
          <p:cNvPr id="1026" name="Picture 2">
            <a:extLst>
              <a:ext uri="{FF2B5EF4-FFF2-40B4-BE49-F238E27FC236}">
                <a16:creationId xmlns:a16="http://schemas.microsoft.com/office/drawing/2014/main" id="{50E5A7BB-3ABF-428E-9675-B2686F2DF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4494" y="3647636"/>
            <a:ext cx="2570284" cy="2570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64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EB17BA-1E73-4A49-910D-E99E3112C6CF}"/>
              </a:ext>
            </a:extLst>
          </p:cNvPr>
          <p:cNvSpPr>
            <a:spLocks noGrp="1"/>
          </p:cNvSpPr>
          <p:nvPr>
            <p:ph type="title"/>
          </p:nvPr>
        </p:nvSpPr>
        <p:spPr/>
        <p:txBody>
          <a:bodyPr/>
          <a:lstStyle/>
          <a:p>
            <a:r>
              <a:rPr lang="pt-BR" dirty="0"/>
              <a:t>CUIDADOS DE ENFERMAGEM</a:t>
            </a:r>
          </a:p>
        </p:txBody>
      </p:sp>
      <p:sp>
        <p:nvSpPr>
          <p:cNvPr id="3" name="Espaço Reservado para Conteúdo 2">
            <a:extLst>
              <a:ext uri="{FF2B5EF4-FFF2-40B4-BE49-F238E27FC236}">
                <a16:creationId xmlns:a16="http://schemas.microsoft.com/office/drawing/2014/main" id="{EF99FC43-FBA2-43CD-B041-20EB9D6A5218}"/>
              </a:ext>
            </a:extLst>
          </p:cNvPr>
          <p:cNvSpPr>
            <a:spLocks noGrp="1"/>
          </p:cNvSpPr>
          <p:nvPr>
            <p:ph idx="1"/>
          </p:nvPr>
        </p:nvSpPr>
        <p:spPr/>
        <p:txBody>
          <a:bodyPr>
            <a:normAutofit lnSpcReduction="10000"/>
          </a:bodyPr>
          <a:lstStyle/>
          <a:p>
            <a:pPr>
              <a:lnSpc>
                <a:spcPct val="107000"/>
              </a:lnSpc>
              <a:spcAft>
                <a:spcPts val="800"/>
              </a:spcAft>
            </a:pPr>
            <a:r>
              <a:rPr lang="pt-BR" sz="1800" dirty="0">
                <a:solidFill>
                  <a:srgbClr val="000000"/>
                </a:solidFill>
                <a:effectLst/>
                <a:latin typeface="ff4"/>
                <a:ea typeface="Times New Roman" panose="02020603050405020304" pitchFamily="18" charset="0"/>
                <a:cs typeface="Times New Roman" panose="02020603050405020304" pitchFamily="18" charset="0"/>
              </a:rPr>
              <a:t> </a:t>
            </a:r>
            <a:r>
              <a:rPr lang="pt-BR" sz="1800" dirty="0">
                <a:solidFill>
                  <a:srgbClr val="000000"/>
                </a:solidFill>
                <a:effectLst/>
                <a:latin typeface="ff3"/>
                <a:ea typeface="Times New Roman" panose="02020603050405020304" pitchFamily="18" charset="0"/>
                <a:cs typeface="Times New Roman" panose="02020603050405020304" pitchFamily="18" charset="0"/>
              </a:rPr>
              <a:t>proporcionar conforto e segurança, um ambiente repousante, calmo e  tranquilo </a:t>
            </a:r>
            <a:r>
              <a:rPr lang="pt-BR" sz="1800" spc="-15" dirty="0">
                <a:solidFill>
                  <a:srgbClr val="000000"/>
                </a:solidFill>
                <a:effectLst/>
                <a:latin typeface="ff3"/>
                <a:ea typeface="Times New Roman" panose="02020603050405020304" pitchFamily="18" charset="0"/>
                <a:cs typeface="Times New Roman" panose="02020603050405020304" pitchFamily="18" charset="0"/>
              </a:rPr>
              <a:t>; </a:t>
            </a:r>
            <a:r>
              <a:rPr lang="pt-BR" sz="1800" dirty="0">
                <a:solidFill>
                  <a:srgbClr val="000000"/>
                </a:solidFill>
                <a:effectLst/>
                <a:latin typeface="ff3"/>
                <a:ea typeface="Times New Roman" panose="02020603050405020304" pitchFamily="18"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manter um a ventilação adequada no ambiente;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dar apoio  psicológico, ouvir com atenção e anotar as queixas do paciente;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orientar as visitas e familiares para evitar conversas que perturbem o  paciente;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4"/>
                <a:ea typeface="Times New Roman" panose="02020603050405020304" pitchFamily="18" charset="0"/>
                <a:cs typeface="Times New Roman" panose="02020603050405020304" pitchFamily="18" charset="0"/>
              </a:rPr>
              <a:t>  </a:t>
            </a:r>
            <a:r>
              <a:rPr lang="pt-BR" sz="1800" dirty="0">
                <a:solidFill>
                  <a:srgbClr val="000000"/>
                </a:solidFill>
                <a:effectLst/>
                <a:latin typeface="ff3"/>
                <a:ea typeface="Times New Roman" panose="02020603050405020304" pitchFamily="18" charset="0"/>
                <a:cs typeface="Times New Roman" panose="02020603050405020304" pitchFamily="18" charset="0"/>
              </a:rPr>
              <a:t>diminuir  a  atividade  motora  do   estômago  oferecendo  uma  dieta  branda  e  várias  vezes ao d ia;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higiene oral 3 vezes ao dia com uma solução antisséptica</a:t>
            </a:r>
            <a:r>
              <a:rPr lang="pt-BR" sz="1800" spc="-15" dirty="0">
                <a:solidFill>
                  <a:srgbClr val="000000"/>
                </a:solidFill>
                <a:effectLst/>
                <a:latin typeface="ff3"/>
                <a:ea typeface="Times New Roman" panose="02020603050405020304" pitchFamily="18" charset="0"/>
                <a:cs typeface="Times New Roman" panose="02020603050405020304" pitchFamily="18" charset="0"/>
              </a:rPr>
              <a:t>; </a:t>
            </a:r>
            <a:r>
              <a:rPr lang="pt-BR" sz="1800" dirty="0">
                <a:solidFill>
                  <a:srgbClr val="000000"/>
                </a:solidFill>
                <a:effectLst/>
                <a:latin typeface="ff3"/>
                <a:ea typeface="Times New Roman" panose="02020603050405020304" pitchFamily="18"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verificar e anotar os SSVV 4/4 horas;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solidFill>
                  <a:srgbClr val="000000"/>
                </a:solidFill>
                <a:effectLst/>
                <a:latin typeface="ff3"/>
                <a:ea typeface="Times New Roman" panose="02020603050405020304" pitchFamily="18" charset="0"/>
                <a:cs typeface="Times New Roman" panose="02020603050405020304" pitchFamily="18" charset="0"/>
              </a:rPr>
              <a:t> administra a medicação prescrita com controle rigoroso do horário .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Data 3">
            <a:extLst>
              <a:ext uri="{FF2B5EF4-FFF2-40B4-BE49-F238E27FC236}">
                <a16:creationId xmlns:a16="http://schemas.microsoft.com/office/drawing/2014/main" id="{4D9A0D45-26D3-4637-A7D8-1CA50CF18AE4}"/>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891143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CBFC5E-C535-4CA1-B53D-46485CADEAFC}"/>
              </a:ext>
            </a:extLst>
          </p:cNvPr>
          <p:cNvSpPr>
            <a:spLocks noGrp="1"/>
          </p:cNvSpPr>
          <p:nvPr>
            <p:ph type="title"/>
          </p:nvPr>
        </p:nvSpPr>
        <p:spPr/>
        <p:txBody>
          <a:bodyPr/>
          <a:lstStyle/>
          <a:p>
            <a:r>
              <a:rPr lang="pt-BR" dirty="0"/>
              <a:t>ÚLCERA PÉPTICA</a:t>
            </a:r>
          </a:p>
        </p:txBody>
      </p:sp>
      <p:sp>
        <p:nvSpPr>
          <p:cNvPr id="3" name="Espaço Reservado para Conteúdo 2">
            <a:extLst>
              <a:ext uri="{FF2B5EF4-FFF2-40B4-BE49-F238E27FC236}">
                <a16:creationId xmlns:a16="http://schemas.microsoft.com/office/drawing/2014/main" id="{AAF859C4-5EE2-4E7A-B0FC-068B64F10DCC}"/>
              </a:ext>
            </a:extLst>
          </p:cNvPr>
          <p:cNvSpPr>
            <a:spLocks noGrp="1"/>
          </p:cNvSpPr>
          <p:nvPr>
            <p:ph idx="1"/>
          </p:nvPr>
        </p:nvSpPr>
        <p:spPr/>
        <p:txBody>
          <a:bodyPr>
            <a:normAutofit fontScale="85000" lnSpcReduction="10000"/>
          </a:bodyPr>
          <a:lstStyle/>
          <a:p>
            <a:pPr marL="0" indent="0" algn="just">
              <a:lnSpc>
                <a:spcPct val="107000"/>
              </a:lnSpc>
              <a:spcAft>
                <a:spcPts val="800"/>
              </a:spcAft>
              <a:buNone/>
            </a:pPr>
            <a:r>
              <a:rPr lang="pt-BR" sz="1800" dirty="0">
                <a:solidFill>
                  <a:srgbClr val="000000"/>
                </a:solidFill>
                <a:effectLst/>
                <a:latin typeface="ff3"/>
                <a:ea typeface="Times New Roman" panose="02020603050405020304" pitchFamily="18" charset="0"/>
                <a:cs typeface="Times New Roman" panose="02020603050405020304" pitchFamily="18" charset="0"/>
              </a:rPr>
              <a:t>É  uma  ferida  bem  definida,  circular  ou   oval,  causada  por  o revestimento  do estômago  ou do duodeno  ter  sofrido lesão ou  simples ero são  pelos  ácidos gástricos ou pelos sucos duodenais. Quando a úlcera é  pouco profunda, denomina- se erosão.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1800" dirty="0">
                <a:solidFill>
                  <a:srgbClr val="000000"/>
                </a:solidFill>
                <a:effectLst/>
                <a:latin typeface="ff3"/>
                <a:ea typeface="Times New Roman" panose="02020603050405020304" pitchFamily="18" charset="0"/>
                <a:cs typeface="Times New Roman" panose="02020603050405020304" pitchFamily="18" charset="0"/>
              </a:rPr>
              <a:t>A pepsina é uma enzima que trabalha juntamente com o  ácido clorídrico produzido pela  mucosa  gástrica  para  digerir  os  alimentos,  sobretudo  as  proteínas.  A  úlcera  péptica  forma-se  no   revestimento  do  trato  gastrointestinal  exposto  ao  ácido  e  às enzimas  digestivos  (principalmente  d o  estômago  e  do  duodeno).  Os  nomes  das úlceras  identificam  a  sua  localização  anatômica  ou   as  circunstâncias  em  que  se desenvolvem.   </a:t>
            </a:r>
            <a:r>
              <a:rPr lang="pt-BR" sz="1800" dirty="0">
                <a:solidFill>
                  <a:srgbClr val="000000"/>
                </a:solidFill>
                <a:effectLst/>
                <a:latin typeface="ff4"/>
                <a:ea typeface="Times New Roman" panose="02020603050405020304" pitchFamily="18" charset="0"/>
                <a:cs typeface="Times New Roman" panose="02020603050405020304" pitchFamily="18" charset="0"/>
              </a:rPr>
              <a:t>Úlcera  duodenal</a:t>
            </a:r>
            <a:r>
              <a:rPr lang="pt-BR" sz="1800" dirty="0">
                <a:solidFill>
                  <a:srgbClr val="000000"/>
                </a:solidFill>
                <a:effectLst/>
                <a:latin typeface="ff3"/>
                <a:ea typeface="Times New Roman" panose="02020603050405020304" pitchFamily="18" charset="0"/>
                <a:cs typeface="Times New Roman" panose="02020603050405020304" pitchFamily="18" charset="0"/>
              </a:rPr>
              <a:t>,  o  tipo  mais  comum  de  úlcera  péptica,  </a:t>
            </a:r>
            <a:r>
              <a:rPr lang="pt-BR" sz="1800" dirty="0" err="1">
                <a:solidFill>
                  <a:srgbClr val="000000"/>
                </a:solidFill>
                <a:effectLst/>
                <a:latin typeface="ff3"/>
                <a:ea typeface="Times New Roman" panose="02020603050405020304" pitchFamily="18" charset="0"/>
                <a:cs typeface="Times New Roman" panose="02020603050405020304" pitchFamily="18" charset="0"/>
              </a:rPr>
              <a:t>surg</a:t>
            </a:r>
            <a:r>
              <a:rPr lang="pt-BR" sz="1800" dirty="0">
                <a:solidFill>
                  <a:srgbClr val="000000"/>
                </a:solidFill>
                <a:effectLst/>
                <a:latin typeface="ff3"/>
                <a:ea typeface="Times New Roman" panose="02020603050405020304" pitchFamily="18" charset="0"/>
                <a:cs typeface="Times New Roman" panose="02020603050405020304" pitchFamily="18" charset="0"/>
              </a:rPr>
              <a:t> e  no  duodeno  (os primeiros  centímetros  de  intestino  delgado   imediatamente  a  seguir  ao  estômago ).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1800" dirty="0">
                <a:solidFill>
                  <a:srgbClr val="000000"/>
                </a:solidFill>
                <a:effectLst/>
                <a:latin typeface="ff4"/>
                <a:ea typeface="Times New Roman" panose="02020603050405020304" pitchFamily="18" charset="0"/>
                <a:cs typeface="Times New Roman" panose="02020603050405020304" pitchFamily="18" charset="0"/>
              </a:rPr>
              <a:t>Úlceras  gástricas</a:t>
            </a:r>
            <a:r>
              <a:rPr lang="pt-BR" sz="1800" dirty="0">
                <a:solidFill>
                  <a:srgbClr val="000000"/>
                </a:solidFill>
                <a:effectLst/>
                <a:latin typeface="ff3"/>
                <a:ea typeface="Times New Roman" panose="02020603050405020304" pitchFamily="18" charset="0"/>
                <a:cs typeface="Times New Roman" panose="02020603050405020304" pitchFamily="18" charset="0"/>
              </a:rPr>
              <a:t>,  que  são  as  menos  frequentes,  normalmente  situam -se  na  parte alta da  curvatura  do  estômago . Se  for  extirpada cirurgicamente parte do  estômago, podem  desenvolver-se  </a:t>
            </a:r>
            <a:r>
              <a:rPr lang="pt-BR" sz="1800" dirty="0">
                <a:solidFill>
                  <a:srgbClr val="000000"/>
                </a:solidFill>
                <a:effectLst/>
                <a:latin typeface="ff4"/>
                <a:ea typeface="Times New Roman" panose="02020603050405020304" pitchFamily="18" charset="0"/>
                <a:cs typeface="Times New Roman" panose="02020603050405020304" pitchFamily="18" charset="0"/>
              </a:rPr>
              <a:t>úlceras  marginais  </a:t>
            </a:r>
            <a:r>
              <a:rPr lang="pt-BR" sz="1800" dirty="0">
                <a:solidFill>
                  <a:srgbClr val="000000"/>
                </a:solidFill>
                <a:effectLst/>
                <a:latin typeface="ff3"/>
                <a:ea typeface="Times New Roman" panose="02020603050405020304" pitchFamily="18" charset="0"/>
                <a:cs typeface="Times New Roman" panose="02020603050405020304" pitchFamily="18" charset="0"/>
              </a:rPr>
              <a:t>na  zona  em  que  o  estômago remanescente  voltou  a  ligar-se  ao  intestino.  A  repetida  regurgitação  de  ácido procedente  do  estômago  p ara  o  segmento  inferior  do  esôfago  pode  provocar inflamação  (esofagite)   e  </a:t>
            </a:r>
            <a:r>
              <a:rPr lang="pt-BR" sz="1800" dirty="0">
                <a:solidFill>
                  <a:srgbClr val="000000"/>
                </a:solidFill>
                <a:effectLst/>
                <a:latin typeface="ff4"/>
                <a:ea typeface="Times New Roman" panose="02020603050405020304" pitchFamily="18" charset="0"/>
                <a:cs typeface="Times New Roman" panose="02020603050405020304" pitchFamily="18" charset="0"/>
              </a:rPr>
              <a:t>úlceras  esofágicas</a:t>
            </a:r>
            <a:r>
              <a:rPr lang="pt-BR" sz="1800" dirty="0">
                <a:solidFill>
                  <a:srgbClr val="000000"/>
                </a:solidFill>
                <a:effectLst/>
                <a:latin typeface="ff3"/>
                <a:ea typeface="Times New Roman" panose="02020603050405020304" pitchFamily="18" charset="0"/>
                <a:cs typeface="Times New Roman" panose="02020603050405020304" pitchFamily="18" charset="0"/>
              </a:rPr>
              <a:t>.  As  úlceras  que  aparecem  como consequência  do  </a:t>
            </a:r>
            <a:r>
              <a:rPr lang="pt-BR" sz="1800" dirty="0">
                <a:solidFill>
                  <a:srgbClr val="000000"/>
                </a:solidFill>
                <a:effectLst/>
                <a:latin typeface="ff7"/>
                <a:ea typeface="Times New Roman" panose="02020603050405020304" pitchFamily="18" charset="0"/>
                <a:cs typeface="Times New Roman" panose="02020603050405020304" pitchFamily="18" charset="0"/>
              </a:rPr>
              <a:t>stress  </a:t>
            </a:r>
            <a:r>
              <a:rPr lang="pt-BR" sz="1800" dirty="0">
                <a:solidFill>
                  <a:srgbClr val="000000"/>
                </a:solidFill>
                <a:effectLst/>
                <a:latin typeface="ff3"/>
                <a:ea typeface="Times New Roman" panose="02020603050405020304" pitchFamily="18" charset="0"/>
                <a:cs typeface="Times New Roman" panose="02020603050405020304" pitchFamily="18" charset="0"/>
              </a:rPr>
              <a:t>derivado   dum a  doença  grave,  queimaduras  ou  traumatismos, denominam-se </a:t>
            </a:r>
            <a:r>
              <a:rPr lang="pt-BR" sz="1800" dirty="0">
                <a:solidFill>
                  <a:srgbClr val="000000"/>
                </a:solidFill>
                <a:effectLst/>
                <a:latin typeface="ff4"/>
                <a:ea typeface="Times New Roman" panose="02020603050405020304" pitchFamily="18" charset="0"/>
                <a:cs typeface="Times New Roman" panose="02020603050405020304" pitchFamily="18" charset="0"/>
              </a:rPr>
              <a:t>úlceras de stress</a:t>
            </a:r>
            <a:r>
              <a:rPr lang="pt-BR" sz="1800" spc="-20" dirty="0">
                <a:solidFill>
                  <a:srgbClr val="000000"/>
                </a:solidFill>
                <a:effectLst/>
                <a:latin typeface="ff3"/>
                <a:ea typeface="Times New Roman" panose="02020603050405020304" pitchFamily="18" charset="0"/>
                <a:cs typeface="Times New Roman" panose="02020603050405020304" pitchFamily="18" charset="0"/>
              </a:rPr>
              <a:t>. </a:t>
            </a:r>
            <a:r>
              <a:rPr lang="pt-BR" sz="1800" dirty="0">
                <a:solidFill>
                  <a:srgbClr val="000000"/>
                </a:solidFill>
                <a:effectLst/>
                <a:latin typeface="ff3"/>
                <a:ea typeface="Times New Roman" panose="02020603050405020304" pitchFamily="18"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Data 3">
            <a:extLst>
              <a:ext uri="{FF2B5EF4-FFF2-40B4-BE49-F238E27FC236}">
                <a16:creationId xmlns:a16="http://schemas.microsoft.com/office/drawing/2014/main" id="{09B1AB07-814B-449C-A896-B3DD4832A98C}"/>
              </a:ext>
            </a:extLst>
          </p:cNvPr>
          <p:cNvSpPr>
            <a:spLocks noGrp="1"/>
          </p:cNvSpPr>
          <p:nvPr>
            <p:ph type="dt" sz="half" idx="10"/>
          </p:nvPr>
        </p:nvSpPr>
        <p:spPr/>
        <p:txBody>
          <a:bodyPr/>
          <a:lstStyle/>
          <a:p>
            <a:pPr rtl="0"/>
            <a:fld id="{D48C737E-092E-4203-A347-8410086932C6}" type="datetime1">
              <a:rPr lang="pt-BR" smtClean="0"/>
              <a:t>09/07/2021</a:t>
            </a:fld>
            <a:endParaRPr lang="en-US"/>
          </a:p>
        </p:txBody>
      </p:sp>
    </p:spTree>
    <p:extLst>
      <p:ext uri="{BB962C8B-B14F-4D97-AF65-F5344CB8AC3E}">
        <p14:creationId xmlns:p14="http://schemas.microsoft.com/office/powerpoint/2010/main" val="3560985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{B61B997A-8D6A-481A-8DED-0E28A33E4740}tf78438558_win32</Template>
  <TotalTime>2795</TotalTime>
  <Words>2418</Words>
  <Application>Microsoft Office PowerPoint</Application>
  <PresentationFormat>Widescreen</PresentationFormat>
  <Paragraphs>124</Paragraphs>
  <Slides>21</Slides>
  <Notes>0</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21</vt:i4>
      </vt:variant>
    </vt:vector>
  </HeadingPairs>
  <TitlesOfParts>
    <vt:vector size="32" baseType="lpstr">
      <vt:lpstr>Arial</vt:lpstr>
      <vt:lpstr>Bahnschrift</vt:lpstr>
      <vt:lpstr>Calibri</vt:lpstr>
      <vt:lpstr>Century Gothic</vt:lpstr>
      <vt:lpstr>ff1</vt:lpstr>
      <vt:lpstr>ff3</vt:lpstr>
      <vt:lpstr>ff4</vt:lpstr>
      <vt:lpstr>ff7</vt:lpstr>
      <vt:lpstr>Garamond</vt:lpstr>
      <vt:lpstr>Wingdings</vt:lpstr>
      <vt:lpstr>SavonVTI</vt:lpstr>
      <vt:lpstr>ASSISTÊNCIA DE ENFERMAGEM FRENTE O SISTEMA GASTROINTESTINAL</vt:lpstr>
      <vt:lpstr>ASSISTÊNCIA DE ENFERMAGEM NAS AFECÇÕES DO SISTEMA DIGESTÓRIO </vt:lpstr>
      <vt:lpstr>As duas patologias mais comuns do cotidiano</vt:lpstr>
      <vt:lpstr>GASTRITE</vt:lpstr>
      <vt:lpstr>TIPOS DE GASTRITE</vt:lpstr>
      <vt:lpstr>Apresentação do PowerPoint</vt:lpstr>
      <vt:lpstr>Apresentação do PowerPoint</vt:lpstr>
      <vt:lpstr>CUIDADOS DE ENFERMAGEM</vt:lpstr>
      <vt:lpstr>ÚLCERA PÉPTICA</vt:lpstr>
      <vt:lpstr>CAUSAS</vt:lpstr>
      <vt:lpstr>SINTOMAS</vt:lpstr>
      <vt:lpstr>DIAGNÓSTICO</vt:lpstr>
      <vt:lpstr>TRATAMENTO</vt:lpstr>
      <vt:lpstr>CUIDADOS DE ENFERMAGEM</vt:lpstr>
      <vt:lpstr>PATOLOGIAS DIVERSAS DO SISTEMAS GASTROINTESTINAL</vt:lpstr>
      <vt:lpstr>AVALIAÇÃO DO Enfº: Dados Subjetivos</vt:lpstr>
      <vt:lpstr>AVALIAÇÃO DO Enfº: Dados Nutricionais</vt:lpstr>
      <vt:lpstr>AVALIAÇÃO DO Enfº: Dor abdominal</vt:lpstr>
      <vt:lpstr>AVALIAÇÃO DO Enfº: Indigestão (Dispepsia)</vt:lpstr>
      <vt:lpstr>AVALIAÇÃO DO Enfº: Náuseas e Êmese</vt:lpstr>
      <vt:lpstr>AVALIAÇÃO DO Enfº: Diarreía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ASSISTÊNCIA DE ENFERMAGEM FRENTE O SISTEMA GASTROINTESTINAL</dc:title>
  <dc:creator>Proprietário</dc:creator>
  <cp:lastModifiedBy>Proprietário</cp:lastModifiedBy>
  <cp:revision>14</cp:revision>
  <dcterms:created xsi:type="dcterms:W3CDTF">2021-07-05T20:05:30Z</dcterms:created>
  <dcterms:modified xsi:type="dcterms:W3CDTF">2021-07-09T06:04:25Z</dcterms:modified>
</cp:coreProperties>
</file>