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9" r:id="rId3"/>
    <p:sldId id="260" r:id="rId4"/>
    <p:sldId id="261" r:id="rId5"/>
    <p:sldId id="266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A170B22-A4BB-4708-B0CE-A73E8306129B}" type="datetime1">
              <a:rPr lang="pt-BR" smtClean="0"/>
              <a:t>24/03/2022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6245E56-2EE9-450B-A671-BE5C90BAC91C}" type="datetime1">
              <a:rPr lang="pt-BR" smtClean="0"/>
              <a:t>24/03/2022</a:t>
            </a:fld>
            <a:endParaRPr lang="en-US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/>
              <a:t>Clique para editar o texto Mestre</a:t>
            </a:r>
            <a:endParaRPr lang="en-US"/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Retângulo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tângulo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tângulo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ector Reto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to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Autofit/>
          </a:bodyPr>
          <a:lstStyle>
            <a:lvl1pPr algn="ctr">
              <a:lnSpc>
                <a:spcPct val="83000"/>
              </a:lnSpc>
              <a:defRPr lang="en-US" sz="64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20" name="Espaço Reservado para Data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2F3AF6F7-5911-45C3-BE0F-7F38FEFE43FA}" type="datetime1">
              <a:rPr lang="pt-BR" smtClean="0"/>
              <a:t>24/03/2022</a:t>
            </a:fld>
            <a:endParaRPr lang="en-US" dirty="0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Espaço reservado para o número do slide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70C3F0E-1EAD-419A-B8F3-CB7CDE6B1E86}" type="datetime1">
              <a:rPr lang="pt-BR" smtClean="0"/>
              <a:t>24/03/2022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pt-br" dirty="0"/>
              <a:t>Clique para editar o estilo de título Mestre</a:t>
            </a:r>
            <a:endParaRPr lang="en-US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274CCBA-3812-426F-BA8C-8BC3E97D7FB5}" type="datetime1">
              <a:rPr lang="pt-BR" smtClean="0"/>
              <a:t>24/03/2022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48C737E-092E-4203-A347-8410086932C6}" type="datetime1">
              <a:rPr lang="pt-BR" smtClean="0"/>
              <a:t>24/03/2022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Retângulo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tângulo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tângulo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Autofit/>
          </a:bodyPr>
          <a:lstStyle>
            <a:lvl1pPr algn="ctr">
              <a:lnSpc>
                <a:spcPct val="83000"/>
              </a:lnSpc>
              <a:defRPr lang="en-US" sz="64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grpSp>
        <p:nvGrpSpPr>
          <p:cNvPr id="16" name="Grupo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ector Reto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to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494319B4-ED34-4D08-91C0-F7E8BD9417E6}" type="datetime1">
              <a:rPr lang="pt-BR" smtClean="0"/>
              <a:t>24/03/2022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D1C28D-3F4C-4305-9CD5-9949626E9ED5}" type="datetime1">
              <a:rPr lang="pt-BR" smtClean="0"/>
              <a:t>24/03/2022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05F8630-DFFC-437C-A718-61BE3F548C4E}" type="datetime1">
              <a:rPr lang="pt-BR" smtClean="0"/>
              <a:t>24/03/2022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Espaço Reservado para o Número do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812AD8E-909B-47FE-B3D6-961E1D2E7A49}" type="datetime1">
              <a:rPr lang="pt-BR" smtClean="0"/>
              <a:t>24/03/2022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D0BF672-AFC3-4C39-AA84-C1113D4307F1}" type="datetime1">
              <a:rPr lang="pt-BR" smtClean="0"/>
              <a:t>24/03/2022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 dirty="0"/>
              <a:t>Clique para editar o estilo de 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dirty="0"/>
              <a:t>Clique para editar o texto 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B01F5550-97CC-4F3B-A34B-FE39BFD06EF0}" type="datetime1">
              <a:rPr lang="pt-BR" smtClean="0"/>
              <a:t>24/03/2022</a:t>
            </a:fld>
            <a:endParaRPr lang="en-US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Espaço Reservado para o Número do Slide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Espaço reservado para imagem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t-br" dirty="0"/>
              <a:t>Clique no ícone para adicionar uma imagem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7975B8C2-382E-4F5E-B0CE-7E0EEF75E017}" type="datetime1">
              <a:rPr lang="pt-BR" smtClean="0"/>
              <a:t>24/03/2022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pt-br" dirty="0"/>
              <a:t>Clique para editar o estilo de título Mestre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dirty="0"/>
              <a:t>Clique para editar o texto Mestre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tângulo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Retângulo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tângulo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t-br"/>
              <a:t>Clique para editar o estilo de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91DF2A3A-30FD-464E-8202-27A276433376}" type="datetime1">
              <a:rPr lang="pt-BR" smtClean="0"/>
              <a:t>24/03/2022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Imagem ampliada de um logotipo&#10;&#10;Descrição gerada automaticament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82" name="Retângulo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tângulo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 rtlCol="0">
            <a:normAutofit/>
          </a:bodyPr>
          <a:lstStyle/>
          <a:p>
            <a:pPr rtl="0"/>
            <a:r>
              <a:rPr lang="pt-BR" sz="4400" dirty="0">
                <a:solidFill>
                  <a:schemeClr val="tx1"/>
                </a:solidFill>
              </a:rPr>
              <a:t>A</a:t>
            </a:r>
            <a:r>
              <a:rPr lang="pt-br" sz="4400" dirty="0">
                <a:solidFill>
                  <a:schemeClr val="tx1"/>
                </a:solidFill>
              </a:rPr>
              <a:t>ULA 03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 rtlCol="0">
            <a:normAutofit/>
          </a:bodyPr>
          <a:lstStyle/>
          <a:p>
            <a:pPr rtl="0">
              <a:spcAft>
                <a:spcPts val="600"/>
              </a:spcAft>
            </a:pPr>
            <a:r>
              <a:rPr lang="pt-BR" dirty="0">
                <a:solidFill>
                  <a:schemeClr val="tx1"/>
                </a:solidFill>
              </a:rPr>
              <a:t>E</a:t>
            </a:r>
            <a:r>
              <a:rPr lang="pt-br" dirty="0">
                <a:solidFill>
                  <a:schemeClr val="tx1"/>
                </a:solidFill>
              </a:rPr>
              <a:t>NFERMEIRA DANIELA</a:t>
            </a: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D5C935-4B16-4CD3-93E2-D75FDDB25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Bases Teóricas de Enfermagem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E90602C-AE3C-49F7-AFD1-BBB586CBE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dirty="0"/>
              <a:t>CAPÍTULO 01 – FILOSOFIA, CIÊNCIA E ENFERMAGEM</a:t>
            </a:r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/>
              <a:t>DISPONÍVEL BIBLIOTECA VIRTUAL.</a:t>
            </a:r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BF3B6CB-3BC4-4503-A0F7-1E9B955FB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24/03/2022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136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85DA42-EF17-4214-A130-8E6399981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t-BR" b="1" i="0" dirty="0">
                <a:solidFill>
                  <a:schemeClr val="tx1"/>
                </a:solidFill>
                <a:effectLst/>
                <a:latin typeface="Poppins" panose="00000500000000000000" pitchFamily="2" charset="0"/>
              </a:rPr>
              <a:t>Qual a diferença entre conhecimento empírico, científico, filosófico e teológico?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DECA196-6B3A-46D8-A0A8-5049A9F7B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24/03/2022</a:t>
            </a:fld>
            <a:endParaRPr lang="en-US"/>
          </a:p>
        </p:txBody>
      </p:sp>
      <p:sp>
        <p:nvSpPr>
          <p:cNvPr id="8" name="Espaço Reservado para Conteúdo 7">
            <a:extLst>
              <a:ext uri="{FF2B5EF4-FFF2-40B4-BE49-F238E27FC236}">
                <a16:creationId xmlns:a16="http://schemas.microsoft.com/office/drawing/2014/main" id="{120AF939-8342-4965-9CB0-63403EE9E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t-BR" sz="2000" b="0" i="0" dirty="0">
                <a:solidFill>
                  <a:srgbClr val="404040"/>
                </a:solidFill>
                <a:effectLst/>
                <a:latin typeface="+mj-lt"/>
              </a:rPr>
              <a:t>O conhecimento empírico diz respeito ao conhecimento popular. É o que aprendemos a partir da nossa interação e observação do mundo;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000" b="0" i="0" dirty="0">
                <a:solidFill>
                  <a:srgbClr val="404040"/>
                </a:solidFill>
                <a:effectLst/>
                <a:latin typeface="+mj-lt"/>
              </a:rPr>
              <a:t>O conhecimento científico compreende as informações e fatos que são comprovados por meio da ciência;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000" b="0" i="0" dirty="0">
                <a:solidFill>
                  <a:srgbClr val="404040"/>
                </a:solidFill>
                <a:effectLst/>
                <a:latin typeface="+mj-lt"/>
              </a:rPr>
              <a:t>O conhecimento filosófico nasce a partir do pensamento crítico e das reflexões que o ser humano é capaz de fazer;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000" b="0" i="0" dirty="0">
                <a:solidFill>
                  <a:srgbClr val="404040"/>
                </a:solidFill>
                <a:effectLst/>
                <a:latin typeface="+mj-lt"/>
              </a:rPr>
              <a:t>O conhecimento teológico, ou religioso, é o baseado na fé religiosa, acreditando que ela detém a verdade absoluta.</a:t>
            </a:r>
          </a:p>
          <a:p>
            <a:pPr marL="0" indent="0" algn="just">
              <a:buNone/>
            </a:pPr>
            <a:endParaRPr lang="pt-BR" sz="2000" b="1" i="0" dirty="0">
              <a:solidFill>
                <a:srgbClr val="666666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3646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0BDCDB-725C-4FEE-8D24-9F6859A6F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7832BAC-D534-4139-BFD6-DA620E90A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24/03/2022</a:t>
            </a:fld>
            <a:endParaRPr lang="en-US"/>
          </a:p>
        </p:txBody>
      </p:sp>
      <p:pic>
        <p:nvPicPr>
          <p:cNvPr id="9" name="Espaço Reservado para Conteúdo 8">
            <a:extLst>
              <a:ext uri="{FF2B5EF4-FFF2-40B4-BE49-F238E27FC236}">
                <a16:creationId xmlns:a16="http://schemas.microsoft.com/office/drawing/2014/main" id="{1C16EE70-A166-449B-8B0B-0D94DCF1F2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28" t="9994" r="9879" b="9155"/>
          <a:stretch/>
        </p:blipFill>
        <p:spPr>
          <a:xfrm>
            <a:off x="3014693" y="494461"/>
            <a:ext cx="5688623" cy="5720945"/>
          </a:xfrm>
        </p:spPr>
      </p:pic>
    </p:spTree>
    <p:extLst>
      <p:ext uri="{BB962C8B-B14F-4D97-AF65-F5344CB8AC3E}">
        <p14:creationId xmlns:p14="http://schemas.microsoft.com/office/powerpoint/2010/main" val="1512296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AED63E-A47B-491A-819B-66104A7A4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5" name="Tabela 5">
            <a:extLst>
              <a:ext uri="{FF2B5EF4-FFF2-40B4-BE49-F238E27FC236}">
                <a16:creationId xmlns:a16="http://schemas.microsoft.com/office/drawing/2014/main" id="{D1007265-1152-4382-AA90-4B167B4DB5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5234686"/>
              </p:ext>
            </p:extLst>
          </p:nvPr>
        </p:nvGraphicFramePr>
        <p:xfrm>
          <a:off x="694592" y="1002323"/>
          <a:ext cx="11016763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631">
                  <a:extLst>
                    <a:ext uri="{9D8B030D-6E8A-4147-A177-3AD203B41FA5}">
                      <a16:colId xmlns:a16="http://schemas.microsoft.com/office/drawing/2014/main" val="3437483549"/>
                    </a:ext>
                  </a:extLst>
                </a:gridCol>
                <a:gridCol w="2209533">
                  <a:extLst>
                    <a:ext uri="{9D8B030D-6E8A-4147-A177-3AD203B41FA5}">
                      <a16:colId xmlns:a16="http://schemas.microsoft.com/office/drawing/2014/main" val="4141593869"/>
                    </a:ext>
                  </a:extLst>
                </a:gridCol>
                <a:gridCol w="2209533">
                  <a:extLst>
                    <a:ext uri="{9D8B030D-6E8A-4147-A177-3AD203B41FA5}">
                      <a16:colId xmlns:a16="http://schemas.microsoft.com/office/drawing/2014/main" val="1223319723"/>
                    </a:ext>
                  </a:extLst>
                </a:gridCol>
                <a:gridCol w="2209533">
                  <a:extLst>
                    <a:ext uri="{9D8B030D-6E8A-4147-A177-3AD203B41FA5}">
                      <a16:colId xmlns:a16="http://schemas.microsoft.com/office/drawing/2014/main" val="3251655383"/>
                    </a:ext>
                  </a:extLst>
                </a:gridCol>
                <a:gridCol w="2209533">
                  <a:extLst>
                    <a:ext uri="{9D8B030D-6E8A-4147-A177-3AD203B41FA5}">
                      <a16:colId xmlns:a16="http://schemas.microsoft.com/office/drawing/2014/main" val="10483315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/>
                      <a:endParaRPr lang="pt-BR" sz="120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dirty="0">
                          <a:solidFill>
                            <a:schemeClr val="tx1"/>
                          </a:solidFill>
                          <a:latin typeface="+mj-lt"/>
                        </a:rPr>
                        <a:t>EMPÍRICO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dirty="0">
                          <a:solidFill>
                            <a:schemeClr val="tx1"/>
                          </a:solidFill>
                          <a:latin typeface="+mj-lt"/>
                        </a:rPr>
                        <a:t>CIENTÍFICO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dirty="0">
                          <a:solidFill>
                            <a:schemeClr val="tx1"/>
                          </a:solidFill>
                          <a:latin typeface="+mj-lt"/>
                        </a:rPr>
                        <a:t>FILOSÓFICO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dirty="0">
                          <a:solidFill>
                            <a:schemeClr val="tx1"/>
                          </a:solidFill>
                          <a:latin typeface="+mj-lt"/>
                        </a:rPr>
                        <a:t>TEOLÓGICO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1289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sz="1200" dirty="0">
                          <a:solidFill>
                            <a:schemeClr val="tx1"/>
                          </a:solidFill>
                          <a:latin typeface="+mj-lt"/>
                        </a:rPr>
                        <a:t>O que 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Esse tipo de conhecimento surge a partir da interação do ser humano com o ambiente que o rodeia.</a:t>
                      </a:r>
                      <a:endParaRPr lang="pt-BR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Engloba informações e fatos que foram comprovados, tendo como base análises e testes científicos.</a:t>
                      </a:r>
                      <a:endParaRPr lang="pt-BR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 o conhecimento lógico-racional orientado pela construção de conceitos.</a:t>
                      </a:r>
                      <a:endParaRPr lang="pt-BR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Acredita que a fé religiosa possui a verdade absoluta e apresenta todas as explicações para justificar esta crença.</a:t>
                      </a:r>
                      <a:endParaRPr lang="pt-BR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9710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sz="1200" dirty="0">
                          <a:solidFill>
                            <a:schemeClr val="tx1"/>
                          </a:solidFill>
                          <a:latin typeface="+mj-lt"/>
                        </a:rPr>
                        <a:t>Valor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Valorativo, apoiando-se nas experiências pessoais.</a:t>
                      </a:r>
                      <a:endParaRPr lang="pt-BR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Factual, lida com fatos e ocorrências.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Valorativo, pois lida com hipóteses e teorias que podem ou não ser comprovadas.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Valorativo, apoiando-se nas doutrinas sagradas.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9354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base"/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Verificação</a:t>
                      </a:r>
                    </a:p>
                  </a:txBody>
                  <a:tcPr marL="38100" marR="38100" marT="53340" marB="30480" anchor="ctr"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É verificável.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É verificável.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Pode ou não ser verificável.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Não é verificável.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854041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/>
                      <a:r>
                        <a:rPr lang="pt-BR" sz="1200" b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Exatidão</a:t>
                      </a:r>
                    </a:p>
                  </a:txBody>
                  <a:tcPr marL="38100" marR="38100" marT="53340" marB="30480"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Falível e inexato.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Falível e aproximadamente exato.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Falível e aproximadamente exato.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Infalível e exato.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9007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/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Sistema</a:t>
                      </a:r>
                    </a:p>
                  </a:txBody>
                  <a:tcPr marL="38100" marR="38100" marT="53340" marB="30480"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Assistemático, pois é organizado com bases nas experiências de um sujeito, e não em um estudo para observar o fenômeno.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Sistemático, pois é um saber ordenado logicamente.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É sistemático, pois é um saber lógico-racional, mesmo que não haja comprovação.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Conhecimento sistemático do mundo.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9055694"/>
                  </a:ext>
                </a:extLst>
              </a:tr>
            </a:tbl>
          </a:graphicData>
        </a:graphic>
      </p:graphicFrame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1725A64-06E3-4EFD-ABB0-CF76CC2C5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24/03/2022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598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50EDE0-E0A2-4585-B575-007FD0268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i="0" dirty="0">
                <a:solidFill>
                  <a:srgbClr val="404040"/>
                </a:solidFill>
                <a:effectLst/>
                <a:latin typeface="Poppins" panose="00000500000000000000" pitchFamily="2" charset="0"/>
              </a:rPr>
              <a:t>O que é conhecimento empírico?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4E50115-E022-4BB2-9FD2-FC1B4E9022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215" y="2103120"/>
            <a:ext cx="11025554" cy="384962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000" b="0" i="0" dirty="0">
                <a:effectLst/>
                <a:latin typeface="+mj-lt"/>
              </a:rPr>
              <a:t>É o chamado conhecimento popular. Ou seja, aquele adquirido através da observação e da interação do ser humano com o ambiente ao redor. É resultante do senso comum e pode ser baseado em experiências, sem a necessidade de uma comprovação científica.</a:t>
            </a:r>
          </a:p>
          <a:p>
            <a:pPr marL="0" indent="0" algn="just">
              <a:buNone/>
            </a:pPr>
            <a:r>
              <a:rPr lang="pt-BR" sz="2000" b="0" i="0" dirty="0">
                <a:effectLst/>
                <a:latin typeface="+mj-lt"/>
              </a:rPr>
              <a:t>Nele, não há uma preocupação em refletir criticamente sobre o objeto em observação, limitando-se apenas à dedução.</a:t>
            </a:r>
          </a:p>
          <a:p>
            <a:pPr marL="0" indent="0" algn="just">
              <a:buNone/>
            </a:pPr>
            <a:r>
              <a:rPr lang="pt-BR" sz="2000" b="0" i="0" dirty="0">
                <a:effectLst/>
                <a:latin typeface="+mj-lt"/>
              </a:rPr>
              <a:t>Como é adquirido através de simples deduções e sem provas concretas, é um conhecimento falível e inexato. Porém, pode ser verificado, pois se trata de coisas ligadas ao dia a dia.</a:t>
            </a:r>
          </a:p>
          <a:p>
            <a:pPr marL="0" indent="0" algn="just">
              <a:buNone/>
            </a:pPr>
            <a:r>
              <a:rPr lang="pt-BR" sz="2000" b="1" i="0" dirty="0">
                <a:effectLst/>
                <a:latin typeface="+mj-lt"/>
              </a:rPr>
              <a:t>Exemplo</a:t>
            </a:r>
            <a:r>
              <a:rPr lang="pt-BR" sz="2000" b="0" i="0" dirty="0">
                <a:effectLst/>
                <a:latin typeface="+mj-lt"/>
              </a:rPr>
              <a:t>: Um agricultor que, mesmo sem nenhum estudo, sabe exatamente quando plantar e colher cada vegetal. Isto apenas por observar e aprender com os resultados de colheitas anteriores.</a:t>
            </a:r>
          </a:p>
          <a:p>
            <a:pPr marL="0" indent="0" algn="just">
              <a:buNone/>
            </a:pPr>
            <a:endParaRPr lang="pt-BR" sz="2000" dirty="0">
              <a:latin typeface="+mj-lt"/>
            </a:endParaRP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3FA8767-9094-40BE-9CA0-DE5AA4E37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24/03/2022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574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94D5E1-6F01-4DA0-B1E7-A96CC886F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i="0" dirty="0">
                <a:solidFill>
                  <a:srgbClr val="404040"/>
                </a:solidFill>
                <a:effectLst/>
                <a:latin typeface="Poppins" panose="00000500000000000000" pitchFamily="2" charset="0"/>
              </a:rPr>
              <a:t>O que é conhecimento científico?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451D372-6392-43CB-B76E-F722E4ADC8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000" b="0" i="0" dirty="0">
                <a:effectLst/>
                <a:latin typeface="+mj-lt"/>
              </a:rPr>
              <a:t>O conhecimento científico está relacionado com a lógica e o pensamento crítico e analítico. É o conhecimento que temos sobre fatos analisados e comprovados cientificamente, de modo que sua veracidade ou falsidade podem ser comprovadas.</a:t>
            </a:r>
          </a:p>
          <a:p>
            <a:pPr marL="0" indent="0" algn="just">
              <a:buNone/>
            </a:pPr>
            <a:r>
              <a:rPr lang="pt-BR" sz="2000" b="0" i="0" dirty="0">
                <a:effectLst/>
                <a:latin typeface="+mj-lt"/>
              </a:rPr>
              <a:t>É um conhecimento factual e está baseado em experiências comprovadas. Por isso, também é falível e aproximadamente exato, pois novas ideias podem modificar teorias antes aceitas. Também é verificável, pois surge através de resultados científicos.</a:t>
            </a:r>
          </a:p>
          <a:p>
            <a:pPr marL="0" indent="0" algn="just">
              <a:buNone/>
            </a:pPr>
            <a:r>
              <a:rPr lang="pt-BR" sz="2000" b="1" i="0" dirty="0">
                <a:effectLst/>
                <a:latin typeface="+mj-lt"/>
              </a:rPr>
              <a:t>Exemplo</a:t>
            </a:r>
            <a:r>
              <a:rPr lang="pt-BR" sz="2000" b="0" i="0" dirty="0">
                <a:effectLst/>
                <a:latin typeface="+mj-lt"/>
              </a:rPr>
              <a:t>: A descoberta de outros planetas, por meio da observação com telescópios super desenvolvidos.</a:t>
            </a:r>
          </a:p>
          <a:p>
            <a:pPr marL="0" indent="0" algn="just">
              <a:buNone/>
            </a:pPr>
            <a:endParaRPr lang="pt-BR" sz="2000" dirty="0">
              <a:latin typeface="+mj-lt"/>
            </a:endParaRP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E0A6449-0082-4968-BE46-2CE21C442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24/03/2022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687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18208F-1F0D-4AF0-80AD-874242B85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i="0" dirty="0">
                <a:solidFill>
                  <a:srgbClr val="404040"/>
                </a:solidFill>
                <a:effectLst/>
                <a:latin typeface="Poppins" panose="00000500000000000000" pitchFamily="2" charset="0"/>
              </a:rPr>
              <a:t>O que é conhecimento filosófico?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F672F05-1E17-43D9-92B0-40769FD5A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000" b="0" i="0" dirty="0">
                <a:effectLst/>
                <a:latin typeface="+mj-lt"/>
              </a:rPr>
              <a:t>O conhecimento filosófico é baseado na reflexão e construção de conceitos e ideias, a partir do uso do raciocínio em busca do saber.</a:t>
            </a:r>
          </a:p>
          <a:p>
            <a:pPr marL="0" indent="0" algn="just">
              <a:buNone/>
            </a:pPr>
            <a:r>
              <a:rPr lang="pt-BR" sz="2000" b="0" i="0" dirty="0">
                <a:effectLst/>
                <a:latin typeface="+mj-lt"/>
              </a:rPr>
              <a:t>O conhecimento filosófico surgiu a partir da capacidade do ser humano de refletir, principalmente sobre questões subjetivas, imateriais, conceitos e ideias.</a:t>
            </a:r>
          </a:p>
          <a:p>
            <a:pPr marL="0" indent="0" algn="just">
              <a:buNone/>
            </a:pPr>
            <a:r>
              <a:rPr lang="pt-BR" sz="2000" b="0" i="0" dirty="0">
                <a:effectLst/>
                <a:latin typeface="+mj-lt"/>
              </a:rPr>
              <a:t>As teorias filosóficas não possuem a necessidade de teste ou verificação através da observação. É falível caso apresente falhas lógicas.</a:t>
            </a:r>
          </a:p>
          <a:p>
            <a:pPr marL="0" indent="0" algn="just">
              <a:buNone/>
            </a:pPr>
            <a:r>
              <a:rPr lang="pt-BR" sz="2000" b="1" i="0" dirty="0">
                <a:effectLst/>
                <a:latin typeface="+mj-lt"/>
              </a:rPr>
              <a:t>Exemplo</a:t>
            </a:r>
            <a:r>
              <a:rPr lang="pt-BR" sz="2000" b="0" i="0" dirty="0">
                <a:effectLst/>
                <a:latin typeface="+mj-lt"/>
              </a:rPr>
              <a:t>: O pensamento sobre a existência de outros planetas, ainda que não houvesse ferramentas para essa verificação.</a:t>
            </a:r>
          </a:p>
          <a:p>
            <a:pPr marL="0" indent="0" algn="just">
              <a:buNone/>
            </a:pPr>
            <a:endParaRPr lang="pt-BR" sz="2000" dirty="0">
              <a:latin typeface="+mj-lt"/>
            </a:endParaRP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08E12FC-3976-4F58-A085-BBB8F0AF9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24/03/2022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778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CD85AF-81F3-499D-9BE0-D4D2CEBBD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i="0" dirty="0">
                <a:solidFill>
                  <a:srgbClr val="404040"/>
                </a:solidFill>
                <a:effectLst/>
                <a:latin typeface="Poppins" panose="00000500000000000000" pitchFamily="2" charset="0"/>
              </a:rPr>
              <a:t>O que é conhecimento teológico?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8D96B5D-2234-42E1-BB48-28E0F7219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000" b="0" i="0" dirty="0">
                <a:effectLst/>
                <a:latin typeface="+mj-lt"/>
              </a:rPr>
              <a:t>O conhecimento teológico, ou religioso, é baseado na fé religiosa. Assim, acredita-se que a religião é a verdade absoluta e possui todas as explicações para os mistérios que rondam a mente humana.</a:t>
            </a:r>
          </a:p>
          <a:p>
            <a:pPr marL="0" indent="0" algn="just">
              <a:buNone/>
            </a:pPr>
            <a:r>
              <a:rPr lang="pt-BR" sz="2000" b="0" i="0" dirty="0">
                <a:effectLst/>
                <a:latin typeface="+mj-lt"/>
              </a:rPr>
              <a:t>Não há a necessidade de verificação científica para que determinada "verdade" seja aceita sob a ótica do conhecimento religioso. Desse modo, o conhecimento teológico é infalível e exato, pois se trata de uma verdade sobrenatural.</a:t>
            </a:r>
          </a:p>
          <a:p>
            <a:pPr marL="0" indent="0" algn="just">
              <a:buNone/>
            </a:pPr>
            <a:r>
              <a:rPr lang="pt-BR" sz="2000" b="1" i="0" dirty="0">
                <a:effectLst/>
                <a:latin typeface="+mj-lt"/>
              </a:rPr>
              <a:t>Exemplo</a:t>
            </a:r>
            <a:r>
              <a:rPr lang="pt-BR" sz="2000" b="0" i="0" dirty="0">
                <a:effectLst/>
                <a:latin typeface="+mj-lt"/>
              </a:rPr>
              <a:t>: O mundo e os homens foram criados por Deus.</a:t>
            </a:r>
          </a:p>
          <a:p>
            <a:pPr marL="0" indent="0" algn="just">
              <a:buNone/>
            </a:pPr>
            <a:endParaRPr lang="pt-BR" sz="2000" dirty="0">
              <a:latin typeface="+mj-lt"/>
            </a:endParaRP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0D0DE6C-715E-46B6-9C18-E6CA653FB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24/03/2022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1705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614_TF78438558" id="{EFC388B7-E3E7-46E9-90A0-7401A222EB8A}" vid="{685F28B6-3FA5-49C7-9831-35ED941F70C7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{3E4D5415-04EF-43A2-B2BF-DEE2EDB35A3E}tf78438558_win32</Template>
  <TotalTime>64</TotalTime>
  <Words>758</Words>
  <Application>Microsoft Office PowerPoint</Application>
  <PresentationFormat>Widescreen</PresentationFormat>
  <Paragraphs>66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6" baseType="lpstr">
      <vt:lpstr>Arial</vt:lpstr>
      <vt:lpstr>Calibri</vt:lpstr>
      <vt:lpstr>Century Gothic</vt:lpstr>
      <vt:lpstr>Garamond</vt:lpstr>
      <vt:lpstr>Open Sans</vt:lpstr>
      <vt:lpstr>Poppins</vt:lpstr>
      <vt:lpstr>SavonVTI</vt:lpstr>
      <vt:lpstr>AULA 03</vt:lpstr>
      <vt:lpstr>Bases Teóricas de Enfermagem</vt:lpstr>
      <vt:lpstr>Qual a diferença entre conhecimento empírico, científico, filosófico e teológico?</vt:lpstr>
      <vt:lpstr>Apresentação do PowerPoint</vt:lpstr>
      <vt:lpstr>Apresentação do PowerPoint</vt:lpstr>
      <vt:lpstr>O que é conhecimento empírico?</vt:lpstr>
      <vt:lpstr>O que é conhecimento científico?</vt:lpstr>
      <vt:lpstr>O que é conhecimento filosófico?</vt:lpstr>
      <vt:lpstr>O que é conhecimento teológico?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03</dc:title>
  <dc:creator>Proprietário</dc:creator>
  <cp:lastModifiedBy>Proprietário</cp:lastModifiedBy>
  <cp:revision>1</cp:revision>
  <dcterms:created xsi:type="dcterms:W3CDTF">2022-03-24T17:42:29Z</dcterms:created>
  <dcterms:modified xsi:type="dcterms:W3CDTF">2022-03-24T18:47:09Z</dcterms:modified>
</cp:coreProperties>
</file>