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2" r:id="rId4"/>
    <p:sldId id="258" r:id="rId5"/>
    <p:sldId id="260" r:id="rId6"/>
    <p:sldId id="280" r:id="rId7"/>
    <p:sldId id="273" r:id="rId8"/>
    <p:sldId id="296" r:id="rId9"/>
    <p:sldId id="274" r:id="rId10"/>
    <p:sldId id="282" r:id="rId11"/>
    <p:sldId id="297" r:id="rId12"/>
    <p:sldId id="262" r:id="rId13"/>
    <p:sldId id="283" r:id="rId14"/>
    <p:sldId id="298" r:id="rId15"/>
    <p:sldId id="263" r:id="rId16"/>
    <p:sldId id="270" r:id="rId17"/>
    <p:sldId id="301" r:id="rId18"/>
    <p:sldId id="284" r:id="rId19"/>
    <p:sldId id="294" r:id="rId20"/>
    <p:sldId id="300" r:id="rId21"/>
    <p:sldId id="291" r:id="rId22"/>
    <p:sldId id="292" r:id="rId23"/>
    <p:sldId id="264" r:id="rId24"/>
    <p:sldId id="285" r:id="rId25"/>
    <p:sldId id="293" r:id="rId26"/>
    <p:sldId id="266" r:id="rId27"/>
    <p:sldId id="299" r:id="rId28"/>
    <p:sldId id="314" r:id="rId29"/>
    <p:sldId id="290" r:id="rId30"/>
    <p:sldId id="289" r:id="rId31"/>
    <p:sldId id="305" r:id="rId32"/>
    <p:sldId id="306" r:id="rId33"/>
    <p:sldId id="267" r:id="rId34"/>
    <p:sldId id="302" r:id="rId35"/>
    <p:sldId id="315" r:id="rId36"/>
    <p:sldId id="269" r:id="rId37"/>
    <p:sldId id="278" r:id="rId38"/>
    <p:sldId id="279" r:id="rId39"/>
    <p:sldId id="268" r:id="rId40"/>
    <p:sldId id="304" r:id="rId41"/>
    <p:sldId id="313" r:id="rId42"/>
    <p:sldId id="308"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120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BDB8A928-BAD1-490C-B94D-415154A5306E}" type="slidenum">
              <a:rPr lang="pt-BR" smtClean="0"/>
              <a:pPr/>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DB8A928-BAD1-490C-B94D-415154A5306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DB8A928-BAD1-490C-B94D-415154A5306E}"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4475"/>
            <a:ext cx="8385175" cy="1431925"/>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905000"/>
            <a:ext cx="3927475" cy="4191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18075" y="1905000"/>
            <a:ext cx="3927475" cy="4191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838200" y="6245225"/>
            <a:ext cx="1901825" cy="476250"/>
          </a:xfrm>
        </p:spPr>
        <p:txBody>
          <a:bodyPr/>
          <a:lstStyle>
            <a:lvl1pPr>
              <a:defRPr/>
            </a:lvl1pPr>
          </a:lstStyle>
          <a:p>
            <a:pPr>
              <a:defRPr/>
            </a:pPr>
            <a:endParaRPr lang="pt-PT"/>
          </a:p>
        </p:txBody>
      </p:sp>
      <p:sp>
        <p:nvSpPr>
          <p:cNvPr id="6" name="Espaço Reservado para Rodapé 5"/>
          <p:cNvSpPr>
            <a:spLocks noGrp="1"/>
          </p:cNvSpPr>
          <p:nvPr>
            <p:ph type="ftr" sz="quarter" idx="11"/>
          </p:nvPr>
        </p:nvSpPr>
        <p:spPr>
          <a:xfrm>
            <a:off x="3429000" y="6245225"/>
            <a:ext cx="2895600" cy="476250"/>
          </a:xfrm>
        </p:spPr>
        <p:txBody>
          <a:bodyPr/>
          <a:lstStyle>
            <a:lvl1pPr>
              <a:defRPr/>
            </a:lvl1pPr>
          </a:lstStyle>
          <a:p>
            <a:pPr>
              <a:defRPr/>
            </a:pPr>
            <a:endParaRPr lang="pt-PT"/>
          </a:p>
        </p:txBody>
      </p:sp>
      <p:sp>
        <p:nvSpPr>
          <p:cNvPr id="7" name="Espaço Reservado para Número de Slide 6"/>
          <p:cNvSpPr>
            <a:spLocks noGrp="1"/>
          </p:cNvSpPr>
          <p:nvPr>
            <p:ph type="sldNum" sz="quarter" idx="12"/>
          </p:nvPr>
        </p:nvSpPr>
        <p:spPr>
          <a:xfrm>
            <a:off x="6937375" y="6245225"/>
            <a:ext cx="1901825" cy="476250"/>
          </a:xfrm>
        </p:spPr>
        <p:txBody>
          <a:bodyPr/>
          <a:lstStyle>
            <a:lvl1pPr>
              <a:defRPr/>
            </a:lvl1pPr>
          </a:lstStyle>
          <a:p>
            <a:pPr>
              <a:defRPr/>
            </a:pPr>
            <a:fld id="{67E7543F-7F73-4D50-A5EA-E28E41902DAC}" type="slidenum">
              <a:rPr lang="pt-PT"/>
              <a:pPr>
                <a:defRPr/>
              </a:pPr>
              <a:t>‹nº›</a:t>
            </a:fld>
            <a:endParaRPr lang="pt-PT"/>
          </a:p>
        </p:txBody>
      </p:sp>
    </p:spTree>
    <p:extLst>
      <p:ext uri="{BB962C8B-B14F-4D97-AF65-F5344CB8AC3E}">
        <p14:creationId xmlns:p14="http://schemas.microsoft.com/office/powerpoint/2010/main" xmlns="" val="426706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DB8A928-BAD1-490C-B94D-415154A5306E}"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DB8A928-BAD1-490C-B94D-415154A5306E}" type="slidenum">
              <a:rPr lang="pt-BR" smtClean="0"/>
              <a:pPr/>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BDB8A928-BAD1-490C-B94D-415154A5306E}"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BDB8A928-BAD1-490C-B94D-415154A5306E}"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BDB8A928-BAD1-490C-B94D-415154A5306E}"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BDB8A928-BAD1-490C-B94D-415154A5306E}" type="slidenum">
              <a:rPr lang="pt-BR" smtClean="0"/>
              <a:pPr/>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BDB8A928-BAD1-490C-B94D-415154A5306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extLst/>
          </a:lstStyle>
          <a:p>
            <a:fld id="{AE7EBFD0-F7F0-4DEB-89FE-91CD157B2682}" type="datetimeFigureOut">
              <a:rPr lang="pt-BR" smtClean="0"/>
              <a:pPr/>
              <a:t>30/06/2021</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BDB8A928-BAD1-490C-B94D-415154A5306E}" type="slidenum">
              <a:rPr lang="pt-BR" smtClean="0"/>
              <a:pPr/>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E7EBFD0-F7F0-4DEB-89FE-91CD157B2682}" type="datetimeFigureOut">
              <a:rPr lang="pt-BR" smtClean="0"/>
              <a:pPr/>
              <a:t>30/06/2021</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DB8A928-BAD1-490C-B94D-415154A5306E}" type="slidenum">
              <a:rPr lang="pt-BR" smtClean="0"/>
              <a:pPr/>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23728" y="359898"/>
            <a:ext cx="6715472" cy="836854"/>
          </a:xfrm>
        </p:spPr>
        <p:txBody>
          <a:bodyPr/>
          <a:lstStyle/>
          <a:p>
            <a:r>
              <a:rPr lang="pt-BR" dirty="0" smtClean="0"/>
              <a:t>Sistema Respiratório </a:t>
            </a:r>
            <a:endParaRPr lang="pt-BR" dirty="0"/>
          </a:p>
        </p:txBody>
      </p:sp>
      <p:sp>
        <p:nvSpPr>
          <p:cNvPr id="3" name="Subtítulo 2"/>
          <p:cNvSpPr>
            <a:spLocks noGrp="1"/>
          </p:cNvSpPr>
          <p:nvPr>
            <p:ph type="subTitle" idx="1"/>
          </p:nvPr>
        </p:nvSpPr>
        <p:spPr>
          <a:xfrm>
            <a:off x="6084168" y="4365104"/>
            <a:ext cx="2611016" cy="1752600"/>
          </a:xfrm>
        </p:spPr>
        <p:txBody>
          <a:bodyPr/>
          <a:lstStyle/>
          <a:p>
            <a:pPr algn="ctr"/>
            <a:r>
              <a:rPr lang="pt-BR" dirty="0" smtClean="0"/>
              <a:t>Professora: Naiara </a:t>
            </a:r>
            <a:r>
              <a:rPr lang="pt-BR" dirty="0" err="1" smtClean="0"/>
              <a:t>Sprotte</a:t>
            </a:r>
            <a:endParaRPr lang="pt-BR" dirty="0"/>
          </a:p>
        </p:txBody>
      </p:sp>
      <p:pic>
        <p:nvPicPr>
          <p:cNvPr id="1026" name="Picture 2" descr="C:\Users\Usuário\Desktop\aparelho-respiratori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8996" y="1484784"/>
            <a:ext cx="4943475" cy="4857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7544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1690" y="404664"/>
            <a:ext cx="7498080" cy="1143000"/>
          </a:xfrm>
        </p:spPr>
        <p:txBody>
          <a:bodyPr/>
          <a:lstStyle/>
          <a:p>
            <a:r>
              <a:rPr lang="pt-BR" dirty="0" smtClean="0"/>
              <a:t>Faringe </a:t>
            </a:r>
            <a:endParaRPr lang="pt-BR" dirty="0"/>
          </a:p>
        </p:txBody>
      </p:sp>
      <p:sp>
        <p:nvSpPr>
          <p:cNvPr id="3" name="Espaço Reservado para Conteúdo 2"/>
          <p:cNvSpPr>
            <a:spLocks noGrp="1"/>
          </p:cNvSpPr>
          <p:nvPr>
            <p:ph idx="1"/>
          </p:nvPr>
        </p:nvSpPr>
        <p:spPr>
          <a:xfrm>
            <a:off x="971600" y="1556792"/>
            <a:ext cx="7674056" cy="4475584"/>
          </a:xfrm>
        </p:spPr>
        <p:txBody>
          <a:bodyPr>
            <a:normAutofit fontScale="85000" lnSpcReduction="10000"/>
          </a:bodyPr>
          <a:lstStyle/>
          <a:p>
            <a:pPr algn="just"/>
            <a:r>
              <a:rPr lang="pt-BR" dirty="0"/>
              <a:t>É um tubo, cujas paredes são musculosas e revestidas de mucosa. Ela está localizada na altura da garganta, à frente de vértebras cervicais, fixada na base do crânio. Pode ser dividida em três regiões: orofaringe, nasofaringe e </a:t>
            </a:r>
            <a:r>
              <a:rPr lang="pt-BR" dirty="0" smtClean="0"/>
              <a:t>laringofaringe</a:t>
            </a:r>
          </a:p>
          <a:p>
            <a:pPr algn="just"/>
            <a:endParaRPr lang="pt-BR" dirty="0" smtClean="0"/>
          </a:p>
          <a:p>
            <a:pPr algn="just"/>
            <a:r>
              <a:rPr lang="pt-BR" dirty="0" smtClean="0"/>
              <a:t>A </a:t>
            </a:r>
            <a:r>
              <a:rPr lang="pt-BR" dirty="0"/>
              <a:t>faringe é um órgão que faz parte tanto do sistema respiratório quanto do sistema digestório. É um canal muscular membranoso, que se comunica com o nariz e a boca, ligando-os à laringe e ao esôfago.</a:t>
            </a:r>
          </a:p>
        </p:txBody>
      </p:sp>
    </p:spTree>
    <p:extLst>
      <p:ext uri="{BB962C8B-B14F-4D97-AF65-F5344CB8AC3E}">
        <p14:creationId xmlns:p14="http://schemas.microsoft.com/office/powerpoint/2010/main" xmlns="" val="1765106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nfoescola.com/wp-content/uploads/2009/09/4v21n05-13031740tab03.gif">
            <a:extLst>
              <a:ext uri="{FF2B5EF4-FFF2-40B4-BE49-F238E27FC236}">
                <a16:creationId xmlns:a16="http://schemas.microsoft.com/office/drawing/2014/main" xmlns="" id="{13DD1100-46DF-4623-8833-CB6A0988F8E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1604" y="714356"/>
            <a:ext cx="5941616" cy="5949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435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3500430" y="500042"/>
            <a:ext cx="223301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sz="4400" dirty="0" smtClean="0">
                <a:solidFill>
                  <a:schemeClr val="accent3">
                    <a:lumMod val="50000"/>
                  </a:schemeClr>
                </a:solidFill>
                <a:effectLst>
                  <a:outerShdw blurRad="38100" dist="38100" dir="2700000" algn="tl">
                    <a:srgbClr val="000000">
                      <a:alpha val="43137"/>
                    </a:srgbClr>
                  </a:outerShdw>
                </a:effectLst>
                <a:latin typeface="+mj-lt"/>
              </a:rPr>
              <a:t>Laringe</a:t>
            </a:r>
            <a:endParaRPr lang="pt-BR" sz="4400" dirty="0">
              <a:solidFill>
                <a:schemeClr val="accent3">
                  <a:lumMod val="50000"/>
                </a:schemeClr>
              </a:solidFill>
              <a:effectLst>
                <a:outerShdw blurRad="38100" dist="38100" dir="2700000" algn="tl">
                  <a:srgbClr val="000000">
                    <a:alpha val="43137"/>
                  </a:srgbClr>
                </a:outerShdw>
              </a:effectLst>
              <a:latin typeface="+mj-lt"/>
            </a:endParaRPr>
          </a:p>
        </p:txBody>
      </p:sp>
      <p:sp>
        <p:nvSpPr>
          <p:cNvPr id="9219" name="Text Box 7"/>
          <p:cNvSpPr txBox="1">
            <a:spLocks noChangeArrowheads="1"/>
          </p:cNvSpPr>
          <p:nvPr/>
        </p:nvSpPr>
        <p:spPr bwMode="auto">
          <a:xfrm>
            <a:off x="1214414" y="1785926"/>
            <a:ext cx="7452021"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eaLnBrk="1" hangingPunct="1"/>
            <a:r>
              <a:rPr lang="pt-BR" sz="2400" dirty="0"/>
              <a:t>A laringe é um tudo de formato irregular, sustentado por peças cartilaginosas irregulares articuladas que une </a:t>
            </a:r>
            <a:r>
              <a:rPr lang="pt-BR" sz="2400" dirty="0" smtClean="0"/>
              <a:t>a faringe á traquéia. </a:t>
            </a:r>
          </a:p>
          <a:p>
            <a:pPr algn="just" eaLnBrk="1" hangingPunct="1"/>
            <a:endParaRPr lang="pt-BR" sz="2400" dirty="0" smtClean="0"/>
          </a:p>
          <a:p>
            <a:pPr algn="just" eaLnBrk="1" hangingPunct="1"/>
            <a:r>
              <a:rPr lang="pt-BR" sz="2400" dirty="0" smtClean="0"/>
              <a:t>A </a:t>
            </a:r>
            <a:r>
              <a:rPr lang="pt-BR" sz="2400" dirty="0"/>
              <a:t>cartilagem é a responsável pela manutenção da abertura da luz da laringe, garantindo sempre a livre passagem do ar</a:t>
            </a:r>
            <a:r>
              <a:rPr lang="pt-BR" sz="2400" dirty="0" smtClean="0"/>
              <a:t>.</a:t>
            </a:r>
          </a:p>
          <a:p>
            <a:pPr algn="just" eaLnBrk="1" hangingPunct="1"/>
            <a:endParaRPr lang="pt-BR" sz="2400" dirty="0" smtClean="0">
              <a:latin typeface="+mn-lt"/>
            </a:endParaRPr>
          </a:p>
          <a:p>
            <a:pPr algn="just" eaLnBrk="1" hangingPunct="1"/>
            <a:endParaRPr lang="pt-BR" sz="2400" dirty="0">
              <a:latin typeface="+mn-lt"/>
            </a:endParaRPr>
          </a:p>
        </p:txBody>
      </p:sp>
    </p:spTree>
    <p:extLst>
      <p:ext uri="{BB962C8B-B14F-4D97-AF65-F5344CB8AC3E}">
        <p14:creationId xmlns:p14="http://schemas.microsoft.com/office/powerpoint/2010/main" xmlns="" val="425158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dissolve">
                                      <p:cBhvr>
                                        <p:cTn id="1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aira\Desktop\laring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43570" y="1285860"/>
            <a:ext cx="3500430" cy="471490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www.auladeanatomia.com/respiratorio/pregasvocai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43042" y="4643446"/>
            <a:ext cx="3113088"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aixaDeTexto 3"/>
          <p:cNvSpPr txBox="1"/>
          <p:nvPr/>
        </p:nvSpPr>
        <p:spPr>
          <a:xfrm>
            <a:off x="1142976" y="642918"/>
            <a:ext cx="4357718" cy="4062651"/>
          </a:xfrm>
          <a:prstGeom prst="rect">
            <a:avLst/>
          </a:prstGeom>
          <a:noFill/>
        </p:spPr>
        <p:txBody>
          <a:bodyPr wrap="square" rtlCol="0">
            <a:spAutoFit/>
          </a:bodyPr>
          <a:lstStyle/>
          <a:p>
            <a:pPr algn="just"/>
            <a:r>
              <a:rPr lang="pt-BR" sz="2400" dirty="0" smtClean="0"/>
              <a:t>Sua principal função é produzir som e fechar a traquéia durante a deglutição.</a:t>
            </a:r>
          </a:p>
          <a:p>
            <a:pPr algn="just"/>
            <a:endParaRPr lang="pt-BR" sz="2400" dirty="0" smtClean="0"/>
          </a:p>
          <a:p>
            <a:pPr algn="just"/>
            <a:r>
              <a:rPr lang="pt-BR" sz="2400" dirty="0" smtClean="0"/>
              <a:t>Epiglote – bloqueio da entrada de alimentos no sistema respiratório.</a:t>
            </a:r>
          </a:p>
          <a:p>
            <a:pPr algn="just"/>
            <a:endParaRPr lang="pt-BR" sz="2400" dirty="0" smtClean="0"/>
          </a:p>
          <a:p>
            <a:pPr algn="just"/>
            <a:r>
              <a:rPr lang="pt-BR" sz="2400" dirty="0" smtClean="0"/>
              <a:t>Pregas vocais – produção de sons durante a passagem de ar.</a:t>
            </a:r>
          </a:p>
          <a:p>
            <a:endParaRPr lang="pt-BR" dirty="0"/>
          </a:p>
        </p:txBody>
      </p:sp>
    </p:spTree>
    <p:extLst>
      <p:ext uri="{BB962C8B-B14F-4D97-AF65-F5344CB8AC3E}">
        <p14:creationId xmlns:p14="http://schemas.microsoft.com/office/powerpoint/2010/main" xmlns="" val="136589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a:extLst>
              <a:ext uri="{FF2B5EF4-FFF2-40B4-BE49-F238E27FC236}">
                <a16:creationId xmlns:a16="http://schemas.microsoft.com/office/drawing/2014/main" xmlns="" id="{ACF7FD72-5339-4283-9EF4-985C4D379FC1}"/>
              </a:ext>
            </a:extLst>
          </p:cNvPr>
          <p:cNvSpPr txBox="1">
            <a:spLocks/>
          </p:cNvSpPr>
          <p:nvPr/>
        </p:nvSpPr>
        <p:spPr>
          <a:xfrm>
            <a:off x="1071538" y="1500174"/>
            <a:ext cx="3286148" cy="17859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200" b="1" dirty="0"/>
              <a:t>Conduto cartilaginoso</a:t>
            </a:r>
          </a:p>
          <a:p>
            <a:r>
              <a:rPr lang="pt-BR" sz="3200" b="1" dirty="0"/>
              <a:t>Produz sons</a:t>
            </a:r>
          </a:p>
          <a:p>
            <a:r>
              <a:rPr lang="pt-BR" sz="3200" b="1" dirty="0"/>
              <a:t>Fecha a traqueia durante a deglutição</a:t>
            </a:r>
          </a:p>
        </p:txBody>
      </p:sp>
      <p:pic>
        <p:nvPicPr>
          <p:cNvPr id="8" name="Picture 2" descr="http://www.studiomel.com/images/laringe.jpg">
            <a:extLst>
              <a:ext uri="{FF2B5EF4-FFF2-40B4-BE49-F238E27FC236}">
                <a16:creationId xmlns:a16="http://schemas.microsoft.com/office/drawing/2014/main" xmlns="" id="{D00849CB-FFE8-418E-BEA6-D8E54D255EC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73062" y="1265010"/>
            <a:ext cx="4681025" cy="5380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310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1979712" y="476672"/>
            <a:ext cx="198855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sz="3600" dirty="0" err="1" smtClean="0">
                <a:solidFill>
                  <a:schemeClr val="tx2">
                    <a:lumMod val="75000"/>
                  </a:schemeClr>
                </a:solidFill>
                <a:effectLst>
                  <a:outerShdw blurRad="38100" dist="38100" dir="2700000" algn="tl">
                    <a:srgbClr val="000000">
                      <a:alpha val="43137"/>
                    </a:srgbClr>
                  </a:outerShdw>
                </a:effectLst>
              </a:rPr>
              <a:t>Traquéia</a:t>
            </a:r>
            <a:endParaRPr lang="pt-BR" sz="3600" dirty="0">
              <a:solidFill>
                <a:schemeClr val="tx2">
                  <a:lumMod val="75000"/>
                </a:schemeClr>
              </a:solidFill>
              <a:effectLst>
                <a:outerShdw blurRad="38100" dist="38100" dir="2700000" algn="tl">
                  <a:srgbClr val="000000">
                    <a:alpha val="43137"/>
                  </a:srgbClr>
                </a:outerShdw>
              </a:effectLst>
            </a:endParaRPr>
          </a:p>
        </p:txBody>
      </p:sp>
      <p:sp>
        <p:nvSpPr>
          <p:cNvPr id="9219" name="Text Box 7"/>
          <p:cNvSpPr txBox="1">
            <a:spLocks noChangeArrowheads="1"/>
          </p:cNvSpPr>
          <p:nvPr/>
        </p:nvSpPr>
        <p:spPr bwMode="auto">
          <a:xfrm>
            <a:off x="1403648" y="1700808"/>
            <a:ext cx="7056784" cy="439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a:lnSpc>
                <a:spcPct val="80000"/>
              </a:lnSpc>
              <a:buFont typeface="Wingdings" pitchFamily="2" charset="2"/>
              <a:buNone/>
            </a:pPr>
            <a:r>
              <a:rPr lang="pt-PT" sz="2400" dirty="0" smtClean="0">
                <a:latin typeface="+mn-lt"/>
              </a:rPr>
              <a:t>É </a:t>
            </a:r>
            <a:r>
              <a:rPr lang="pt-PT" sz="2400" dirty="0">
                <a:latin typeface="+mn-lt"/>
              </a:rPr>
              <a:t>um tubo cujas paredes são reforçadas por anéis cartilagíneos. </a:t>
            </a:r>
          </a:p>
          <a:p>
            <a:pPr algn="just">
              <a:lnSpc>
                <a:spcPct val="80000"/>
              </a:lnSpc>
              <a:buFont typeface="Wingdings" pitchFamily="2" charset="2"/>
              <a:buNone/>
            </a:pPr>
            <a:endParaRPr lang="pt-PT" sz="2400" dirty="0" smtClean="0">
              <a:latin typeface="+mn-lt"/>
              <a:sym typeface="Wingdings" pitchFamily="2" charset="2"/>
            </a:endParaRPr>
          </a:p>
          <a:p>
            <a:pPr algn="just" eaLnBrk="1" hangingPunct="1"/>
            <a:r>
              <a:rPr lang="pt-PT" sz="2400" dirty="0" smtClean="0">
                <a:latin typeface="+mn-lt"/>
                <a:sym typeface="Wingdings" pitchFamily="2" charset="2"/>
              </a:rPr>
              <a:t>Apresenta  </a:t>
            </a:r>
            <a:r>
              <a:rPr lang="pt-PT" sz="2400" dirty="0">
                <a:latin typeface="+mn-lt"/>
                <a:sym typeface="Wingdings" pitchFamily="2" charset="2"/>
              </a:rPr>
              <a:t>glândulas produtoras de muco e cílios, </a:t>
            </a:r>
            <a:r>
              <a:rPr lang="pt-BR" sz="2400" dirty="0">
                <a:latin typeface="+mn-lt"/>
              </a:rPr>
              <a:t>com glândulas caliciformes (produção de muco</a:t>
            </a:r>
            <a:r>
              <a:rPr lang="pt-BR" sz="2400" dirty="0" smtClean="0">
                <a:latin typeface="+mn-lt"/>
              </a:rPr>
              <a:t>). As impurezas se aderem ao muco e os cílios removem o muco com impurezas em direção à faringe</a:t>
            </a:r>
            <a:endParaRPr lang="pt-PT" sz="2400" dirty="0" smtClean="0">
              <a:latin typeface="+mn-lt"/>
              <a:sym typeface="Wingdings" pitchFamily="2" charset="2"/>
            </a:endParaRPr>
          </a:p>
          <a:p>
            <a:pPr algn="just">
              <a:lnSpc>
                <a:spcPct val="80000"/>
              </a:lnSpc>
              <a:buFont typeface="Wingdings" pitchFamily="2" charset="2"/>
              <a:buNone/>
            </a:pPr>
            <a:endParaRPr lang="pt-PT" sz="2400" dirty="0" smtClean="0">
              <a:latin typeface="+mn-lt"/>
              <a:sym typeface="Wingdings" pitchFamily="2" charset="2"/>
            </a:endParaRPr>
          </a:p>
          <a:p>
            <a:pPr algn="just">
              <a:lnSpc>
                <a:spcPct val="80000"/>
              </a:lnSpc>
              <a:buFont typeface="Wingdings" pitchFamily="2" charset="2"/>
              <a:buNone/>
            </a:pPr>
            <a:endParaRPr lang="pt-PT" sz="2400" dirty="0">
              <a:latin typeface="+mn-lt"/>
              <a:sym typeface="Wingdings" pitchFamily="2" charset="2"/>
            </a:endParaRPr>
          </a:p>
          <a:p>
            <a:pPr algn="just">
              <a:lnSpc>
                <a:spcPct val="80000"/>
              </a:lnSpc>
              <a:buFont typeface="Wingdings" pitchFamily="2" charset="2"/>
              <a:buNone/>
            </a:pPr>
            <a:r>
              <a:rPr lang="pt-PT" sz="2400" dirty="0" smtClean="0">
                <a:latin typeface="+mn-lt"/>
              </a:rPr>
              <a:t>Bifurca-se </a:t>
            </a:r>
            <a:r>
              <a:rPr lang="pt-PT" sz="2400" dirty="0">
                <a:latin typeface="+mn-lt"/>
              </a:rPr>
              <a:t>na sua região inferior, originando os brônquios, que penetram nos pulmões.</a:t>
            </a:r>
          </a:p>
          <a:p>
            <a:pPr eaLnBrk="1" hangingPunct="1"/>
            <a:endParaRPr lang="pt-BR" sz="2000" dirty="0"/>
          </a:p>
        </p:txBody>
      </p:sp>
    </p:spTree>
    <p:extLst>
      <p:ext uri="{BB962C8B-B14F-4D97-AF65-F5344CB8AC3E}">
        <p14:creationId xmlns:p14="http://schemas.microsoft.com/office/powerpoint/2010/main" xmlns="" val="3849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left)">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animEffect transition="in" filter="wipe(left)">
                                      <p:cBhvr>
                                        <p:cTn id="1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raque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800" y="476672"/>
            <a:ext cx="3816424" cy="6086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220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mspf.msdonline.com.br/pacientes/manual_merck/secao_04/images/cap44_fig1.gif">
            <a:extLst>
              <a:ext uri="{FF2B5EF4-FFF2-40B4-BE49-F238E27FC236}">
                <a16:creationId xmlns:a16="http://schemas.microsoft.com/office/drawing/2014/main" xmlns="" id="{A4C45BE2-89D2-42B6-87E9-DAE21C6BC39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7771" y="938720"/>
            <a:ext cx="7888459" cy="5901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895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188640"/>
            <a:ext cx="3496432" cy="1143000"/>
          </a:xfrm>
        </p:spPr>
        <p:txBody>
          <a:bodyPr/>
          <a:lstStyle/>
          <a:p>
            <a:r>
              <a:rPr lang="pt-BR" dirty="0" smtClean="0"/>
              <a:t>Pulmões </a:t>
            </a:r>
            <a:endParaRPr lang="pt-BR" dirty="0"/>
          </a:p>
        </p:txBody>
      </p:sp>
      <p:sp>
        <p:nvSpPr>
          <p:cNvPr id="3" name="Espaço Reservado para Conteúdo 2"/>
          <p:cNvSpPr>
            <a:spLocks noGrp="1"/>
          </p:cNvSpPr>
          <p:nvPr>
            <p:ph idx="1"/>
          </p:nvPr>
        </p:nvSpPr>
        <p:spPr>
          <a:xfrm>
            <a:off x="1187624" y="1268760"/>
            <a:ext cx="7498080" cy="5400600"/>
          </a:xfrm>
        </p:spPr>
        <p:txBody>
          <a:bodyPr>
            <a:normAutofit fontScale="85000" lnSpcReduction="10000"/>
          </a:bodyPr>
          <a:lstStyle/>
          <a:p>
            <a:pPr algn="just"/>
            <a:r>
              <a:rPr lang="pt-BR" sz="4400" dirty="0" smtClean="0"/>
              <a:t>O </a:t>
            </a:r>
            <a:r>
              <a:rPr lang="pt-BR" sz="4400" dirty="0"/>
              <a:t>pulmão é o principal órgão do sistema respiratório </a:t>
            </a:r>
            <a:r>
              <a:rPr lang="pt-BR" sz="4400" dirty="0" smtClean="0"/>
              <a:t>são </a:t>
            </a:r>
            <a:r>
              <a:rPr lang="pt-BR" sz="4400" dirty="0"/>
              <a:t>esponjosos e envolvidos por uma membrana chamada de pleura</a:t>
            </a:r>
            <a:r>
              <a:rPr lang="pt-BR" sz="4400" dirty="0" smtClean="0"/>
              <a:t>. </a:t>
            </a:r>
            <a:r>
              <a:rPr lang="pt-BR" sz="4400" dirty="0"/>
              <a:t>O diafragma controla a respiração humana e serve de apoio para os pulmões</a:t>
            </a:r>
            <a:r>
              <a:rPr lang="pt-BR" sz="4400" dirty="0" smtClean="0"/>
              <a:t>.</a:t>
            </a:r>
          </a:p>
          <a:p>
            <a:pPr algn="just"/>
            <a:endParaRPr lang="pt-PT" sz="4400" dirty="0"/>
          </a:p>
          <a:p>
            <a:pPr algn="just"/>
            <a:r>
              <a:rPr lang="pt-PT" sz="4400" dirty="0"/>
              <a:t>Estão alojados na caixa torácica que na parte inferior é limitada por uma camada muscular </a:t>
            </a:r>
            <a:r>
              <a:rPr lang="pt-PT" sz="4400" dirty="0">
                <a:sym typeface="Wingdings" pitchFamily="2" charset="2"/>
              </a:rPr>
              <a:t> diafragma</a:t>
            </a:r>
            <a:r>
              <a:rPr lang="pt-PT" sz="4400" dirty="0" smtClean="0">
                <a:sym typeface="Wingdings" pitchFamily="2" charset="2"/>
              </a:rPr>
              <a:t>.</a:t>
            </a:r>
          </a:p>
          <a:p>
            <a:pPr algn="just"/>
            <a:endParaRPr lang="pt-PT" sz="4400" dirty="0">
              <a:sym typeface="Wingdings" pitchFamily="2" charset="2"/>
            </a:endParaRPr>
          </a:p>
          <a:p>
            <a:pPr algn="just"/>
            <a:endParaRPr lang="pt-BR" sz="4000" dirty="0">
              <a:sym typeface="Wingdings" pitchFamily="2" charset="2"/>
            </a:endParaRPr>
          </a:p>
          <a:p>
            <a:pPr algn="just"/>
            <a:endParaRPr lang="pt-PT" dirty="0">
              <a:sym typeface="Wingdings" pitchFamily="2" charset="2"/>
            </a:endParaRPr>
          </a:p>
          <a:p>
            <a:pPr algn="just"/>
            <a:endParaRPr lang="pt-PT" dirty="0" smtClean="0">
              <a:sym typeface="Wingdings" pitchFamily="2" charset="2"/>
            </a:endParaRPr>
          </a:p>
          <a:p>
            <a:pPr algn="just"/>
            <a:endParaRPr lang="pt-PT" dirty="0">
              <a:sym typeface="Wingdings" pitchFamily="2" charset="2"/>
            </a:endParaRPr>
          </a:p>
          <a:p>
            <a:pPr marL="82296" indent="0" algn="just">
              <a:buNone/>
            </a:pPr>
            <a:endParaRPr lang="pt-PT" dirty="0">
              <a:latin typeface="+mj-lt"/>
              <a:sym typeface="Wingdings" pitchFamily="2" charset="2"/>
            </a:endParaRPr>
          </a:p>
          <a:p>
            <a:endParaRPr lang="pt-BR" dirty="0"/>
          </a:p>
        </p:txBody>
      </p:sp>
    </p:spTree>
    <p:extLst>
      <p:ext uri="{BB962C8B-B14F-4D97-AF65-F5344CB8AC3E}">
        <p14:creationId xmlns:p14="http://schemas.microsoft.com/office/powerpoint/2010/main" xmlns="" val="3540028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aira\Desktop\pulmo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908720"/>
            <a:ext cx="7688220"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3720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Função:</a:t>
            </a:r>
            <a:endParaRPr lang="pt-BR" dirty="0"/>
          </a:p>
        </p:txBody>
      </p:sp>
      <p:sp>
        <p:nvSpPr>
          <p:cNvPr id="3" name="Espaço Reservado para Conteúdo 2"/>
          <p:cNvSpPr>
            <a:spLocks noGrp="1"/>
          </p:cNvSpPr>
          <p:nvPr>
            <p:ph idx="1"/>
          </p:nvPr>
        </p:nvSpPr>
        <p:spPr>
          <a:xfrm>
            <a:off x="1187624" y="1772816"/>
            <a:ext cx="7498080" cy="4800600"/>
          </a:xfrm>
        </p:spPr>
        <p:txBody>
          <a:bodyPr/>
          <a:lstStyle/>
          <a:p>
            <a:pPr algn="just"/>
            <a:r>
              <a:rPr lang="pt-PT" dirty="0"/>
              <a:t>Captar oxigênio da atmosfera, para posterior utilização nos processos de produção de energia no interior das células e eliminação do dióxido de carbono proveniente dos processos metabólicos no interior das células.</a:t>
            </a:r>
          </a:p>
          <a:p>
            <a:pPr algn="just"/>
            <a:endParaRPr lang="pt-BR" dirty="0"/>
          </a:p>
        </p:txBody>
      </p:sp>
    </p:spTree>
    <p:extLst>
      <p:ext uri="{BB962C8B-B14F-4D97-AF65-F5344CB8AC3E}">
        <p14:creationId xmlns:p14="http://schemas.microsoft.com/office/powerpoint/2010/main" xmlns="" val="899615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_QQMDOYiSM50/S_627kgMhMI/AAAAAAAAAHk/CRlVOXGxUKk/s1600/PULM%C3%83O1.jpg">
            <a:extLst>
              <a:ext uri="{FF2B5EF4-FFF2-40B4-BE49-F238E27FC236}">
                <a16:creationId xmlns:a16="http://schemas.microsoft.com/office/drawing/2014/main" xmlns="" id="{2D9E7255-AD29-4E77-A425-46F51CEE019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08626" y="2411017"/>
            <a:ext cx="4435374" cy="444698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t2.gstatic.com/images?q=tbn:ANd9GcQ14tugRH-eZPP8km3pJh_nnegIrh1xDnmqM9dbQ4JjeUbSPdBH">
            <a:extLst>
              <a:ext uri="{FF2B5EF4-FFF2-40B4-BE49-F238E27FC236}">
                <a16:creationId xmlns:a16="http://schemas.microsoft.com/office/drawing/2014/main" xmlns="" id="{7280A9C5-8FC7-4FF2-8CF1-2BFED27C992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5786" y="3000372"/>
            <a:ext cx="3557087" cy="27142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ixaDeTexto 7"/>
          <p:cNvSpPr txBox="1"/>
          <p:nvPr/>
        </p:nvSpPr>
        <p:spPr>
          <a:xfrm>
            <a:off x="1285852" y="857232"/>
            <a:ext cx="7572428" cy="1477328"/>
          </a:xfrm>
          <a:prstGeom prst="rect">
            <a:avLst/>
          </a:prstGeom>
          <a:noFill/>
        </p:spPr>
        <p:txBody>
          <a:bodyPr wrap="square" rtlCol="0">
            <a:spAutoFit/>
          </a:bodyPr>
          <a:lstStyle/>
          <a:p>
            <a:r>
              <a:rPr lang="pt-BR" dirty="0" smtClean="0"/>
              <a:t>Nos adultos, cada pulmão tem em média cerca de 25 cm de altura e 16 cm de profundidade, sensivelmente 10 cm de largura no pulmão direito e cerca de 8 cm no esquerdo. O volume do pulmão esquerdo é inferior ao do direito, já que a maior parte do coração situa-se na zona esquerda da cavidade torácica.</a:t>
            </a:r>
          </a:p>
          <a:p>
            <a:endParaRPr lang="pt-BR" dirty="0"/>
          </a:p>
        </p:txBody>
      </p:sp>
    </p:spTree>
    <p:extLst>
      <p:ext uri="{BB962C8B-B14F-4D97-AF65-F5344CB8AC3E}">
        <p14:creationId xmlns:p14="http://schemas.microsoft.com/office/powerpoint/2010/main" xmlns="" val="408901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476672"/>
            <a:ext cx="7848872" cy="6120680"/>
          </a:xfrm>
        </p:spPr>
        <p:txBody>
          <a:bodyPr>
            <a:noAutofit/>
          </a:bodyPr>
          <a:lstStyle/>
          <a:p>
            <a:pPr algn="just">
              <a:buNone/>
            </a:pPr>
            <a:endParaRPr lang="pt-BR" sz="2000" dirty="0"/>
          </a:p>
          <a:p>
            <a:pPr algn="just"/>
            <a:r>
              <a:rPr lang="pt-BR" sz="2000" dirty="0" smtClean="0"/>
              <a:t>Cada </a:t>
            </a:r>
            <a:r>
              <a:rPr lang="pt-BR" sz="2000" dirty="0"/>
              <a:t>pulmão é revestido por uma membrana serosa composta de duas lâminas: uma lâmina parietal e uma lâmina visceral, que no conjunto formam a pleura. Entre as duas lâminas existe um espaço, o espaço pleural. </a:t>
            </a:r>
            <a:endParaRPr lang="pt-BR" sz="2000" dirty="0" smtClean="0"/>
          </a:p>
          <a:p>
            <a:pPr algn="just"/>
            <a:r>
              <a:rPr lang="pt-BR" sz="2000" dirty="0" smtClean="0"/>
              <a:t>A </a:t>
            </a:r>
            <a:r>
              <a:rPr lang="pt-BR" sz="2000" dirty="0"/>
              <a:t>pleura parietal reveste a superfície interna do tórax, </a:t>
            </a:r>
            <a:r>
              <a:rPr lang="pt-BR" sz="2000" dirty="0" smtClean="0"/>
              <a:t>a </a:t>
            </a:r>
            <a:r>
              <a:rPr lang="pt-BR" sz="2000" dirty="0"/>
              <a:t>pleura </a:t>
            </a:r>
            <a:r>
              <a:rPr lang="pt-BR" sz="2000" dirty="0" smtClean="0"/>
              <a:t>visceral adere-se </a:t>
            </a:r>
            <a:r>
              <a:rPr lang="pt-BR" sz="2000" dirty="0"/>
              <a:t>intimamente à superfície do pulmão e penetra nas fissuras entre os lobos. </a:t>
            </a:r>
            <a:endParaRPr lang="pt-BR" sz="2000" dirty="0" smtClean="0"/>
          </a:p>
          <a:p>
            <a:pPr algn="just"/>
            <a:r>
              <a:rPr lang="pt-BR" sz="2000" dirty="0" smtClean="0"/>
              <a:t>Cada </a:t>
            </a:r>
            <a:r>
              <a:rPr lang="pt-BR" sz="2000" dirty="0"/>
              <a:t>pulmão </a:t>
            </a:r>
            <a:r>
              <a:rPr lang="pt-BR" sz="2000" dirty="0" smtClean="0"/>
              <a:t>um </a:t>
            </a:r>
            <a:r>
              <a:rPr lang="pt-BR" sz="2000" dirty="0"/>
              <a:t>ápice, uma </a:t>
            </a:r>
            <a:r>
              <a:rPr lang="pt-BR" sz="2000" dirty="0" smtClean="0"/>
              <a:t>base.</a:t>
            </a:r>
          </a:p>
          <a:p>
            <a:pPr algn="just"/>
            <a:endParaRPr lang="pt-BR" sz="2000" dirty="0" smtClean="0"/>
          </a:p>
          <a:p>
            <a:pPr algn="just"/>
            <a:r>
              <a:rPr lang="pt-BR" sz="2000" dirty="0" smtClean="0"/>
              <a:t>Nos </a:t>
            </a:r>
            <a:r>
              <a:rPr lang="pt-BR" sz="2000" dirty="0"/>
              <a:t>pulmões os brônquios ramificam-se profusamente, dando origem a tubos cada vez mais finos, os bronquíolos. O conjunto altamente ramificado de bronquíolos é a árvore brônquica ou árvore respiratória.</a:t>
            </a:r>
          </a:p>
          <a:p>
            <a:endParaRPr lang="pt-BR" sz="2200" dirty="0"/>
          </a:p>
        </p:txBody>
      </p:sp>
    </p:spTree>
    <p:extLst>
      <p:ext uri="{BB962C8B-B14F-4D97-AF65-F5344CB8AC3E}">
        <p14:creationId xmlns:p14="http://schemas.microsoft.com/office/powerpoint/2010/main" xmlns="" val="3302810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8194" name="Picture 2" descr="C:\Users\Naira\Desktop\pleur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404664"/>
            <a:ext cx="7272808" cy="63364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8070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2051720" y="692696"/>
            <a:ext cx="516840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b="1" dirty="0">
                <a:solidFill>
                  <a:schemeClr val="tx2">
                    <a:lumMod val="75000"/>
                  </a:schemeClr>
                </a:solidFill>
                <a:latin typeface="+mj-lt"/>
              </a:rPr>
              <a:t> Brônquios e bronquíolos</a:t>
            </a:r>
          </a:p>
        </p:txBody>
      </p:sp>
      <p:sp>
        <p:nvSpPr>
          <p:cNvPr id="9219" name="Text Box 7"/>
          <p:cNvSpPr txBox="1">
            <a:spLocks noChangeArrowheads="1"/>
          </p:cNvSpPr>
          <p:nvPr/>
        </p:nvSpPr>
        <p:spPr bwMode="auto">
          <a:xfrm>
            <a:off x="1115616" y="1412776"/>
            <a:ext cx="7920880"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eaLnBrk="1" hangingPunct="1"/>
            <a:r>
              <a:rPr lang="pt-BR" sz="2400" dirty="0"/>
              <a:t>São ramificações da </a:t>
            </a:r>
            <a:r>
              <a:rPr lang="pt-BR" sz="2400" dirty="0" err="1"/>
              <a:t>traquéia</a:t>
            </a:r>
            <a:r>
              <a:rPr lang="pt-BR" sz="2400" dirty="0"/>
              <a:t> que penetram nos pulmões, formados por anéis cartilaginosos semelhantes aos da </a:t>
            </a:r>
            <a:r>
              <a:rPr lang="pt-BR" sz="2400" dirty="0" err="1"/>
              <a:t>traquéia</a:t>
            </a:r>
            <a:r>
              <a:rPr lang="pt-BR" sz="2400" dirty="0"/>
              <a:t>. Por terem contato direto com ar exterior</a:t>
            </a:r>
            <a:r>
              <a:rPr lang="pt-BR" sz="2400" dirty="0" smtClean="0"/>
              <a:t> </a:t>
            </a:r>
          </a:p>
          <a:p>
            <a:pPr algn="just" eaLnBrk="1" hangingPunct="1">
              <a:buFontTx/>
              <a:buChar char="-"/>
            </a:pPr>
            <a:endParaRPr lang="pt-BR" sz="2400" dirty="0"/>
          </a:p>
          <a:p>
            <a:pPr algn="just" eaLnBrk="1" hangingPunct="1"/>
            <a:r>
              <a:rPr lang="pt-BR" sz="2400" dirty="0" smtClean="0"/>
              <a:t>Os</a:t>
            </a:r>
            <a:r>
              <a:rPr lang="pt-BR" sz="2400" dirty="0"/>
              <a:t> </a:t>
            </a:r>
            <a:r>
              <a:rPr lang="pt-BR" sz="2400" b="1" dirty="0"/>
              <a:t>brônquios</a:t>
            </a:r>
            <a:r>
              <a:rPr lang="pt-BR" sz="2400" dirty="0"/>
              <a:t> iniciam-se a partir do final da traqueia, na zona da </a:t>
            </a:r>
            <a:r>
              <a:rPr lang="pt-BR" sz="2400" dirty="0" err="1"/>
              <a:t>carina</a:t>
            </a:r>
            <a:r>
              <a:rPr lang="pt-BR" sz="2400" dirty="0"/>
              <a:t>, onde esta se divide em dois ramos, brônquio esquerdo e direito, que se dirigem para o pulmão </a:t>
            </a:r>
            <a:r>
              <a:rPr lang="pt-BR" sz="2400" dirty="0" smtClean="0"/>
              <a:t>respectivo. </a:t>
            </a:r>
            <a:endParaRPr lang="pt-BR" sz="2400" dirty="0"/>
          </a:p>
          <a:p>
            <a:pPr algn="just" eaLnBrk="1" hangingPunct="1">
              <a:buFontTx/>
              <a:buChar char="-"/>
            </a:pPr>
            <a:endParaRPr lang="pt-BR" sz="2400" dirty="0"/>
          </a:p>
          <a:p>
            <a:pPr algn="just" eaLnBrk="1" hangingPunct="1"/>
            <a:r>
              <a:rPr lang="pt-BR" sz="2400" b="1" dirty="0" smtClean="0"/>
              <a:t>Bronquíolos</a:t>
            </a:r>
            <a:r>
              <a:rPr lang="pt-BR" sz="2400" dirty="0" smtClean="0"/>
              <a:t> </a:t>
            </a:r>
            <a:r>
              <a:rPr lang="pt-BR" sz="2400" dirty="0"/>
              <a:t>são ramificações dos brônquios que </a:t>
            </a:r>
            <a:r>
              <a:rPr lang="pt-BR" sz="2400" dirty="0" smtClean="0"/>
              <a:t>terminam </a:t>
            </a:r>
            <a:r>
              <a:rPr lang="pt-BR" sz="2400" dirty="0"/>
              <a:t>em estruturas denominadas ductos alveolares, que se finalizam nos microscópicos alvéolos pulmonares. Estes, graças a uma rede de vasos sanguíneos, efetuam as trocas gasosas (hematose). </a:t>
            </a:r>
          </a:p>
          <a:p>
            <a:pPr eaLnBrk="1" hangingPunct="1"/>
            <a:endParaRPr lang="pt-BR" sz="2000" dirty="0"/>
          </a:p>
        </p:txBody>
      </p:sp>
    </p:spTree>
    <p:extLst>
      <p:ext uri="{BB962C8B-B14F-4D97-AF65-F5344CB8AC3E}">
        <p14:creationId xmlns:p14="http://schemas.microsoft.com/office/powerpoint/2010/main" xmlns="" val="265495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left)">
                                      <p:cBhvr>
                                        <p:cTn id="12" dur="5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wipe(left)">
                                      <p:cBhvr>
                                        <p:cTn id="1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aira\Desktop\5742f5bd222f0-bronquio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21521"/>
            <a:ext cx="5544616" cy="61767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856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aira\Desktop\Airway-Cast-266x300.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3728" y="548680"/>
            <a:ext cx="5112568" cy="57660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2007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1892230" y="513546"/>
            <a:ext cx="25922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sz="3600" dirty="0" smtClean="0">
                <a:solidFill>
                  <a:schemeClr val="tx2">
                    <a:lumMod val="75000"/>
                  </a:schemeClr>
                </a:solidFill>
                <a:effectLst>
                  <a:outerShdw blurRad="38100" dist="38100" dir="2700000" algn="tl">
                    <a:srgbClr val="000000">
                      <a:alpha val="43137"/>
                    </a:srgbClr>
                  </a:outerShdw>
                </a:effectLst>
                <a:latin typeface="+mn-lt"/>
              </a:rPr>
              <a:t>Alvéolos</a:t>
            </a:r>
            <a:endParaRPr lang="pt-BR" sz="3600" dirty="0">
              <a:solidFill>
                <a:schemeClr val="tx2">
                  <a:lumMod val="75000"/>
                </a:schemeClr>
              </a:solidFill>
              <a:effectLst>
                <a:outerShdw blurRad="38100" dist="38100" dir="2700000" algn="tl">
                  <a:srgbClr val="000000">
                    <a:alpha val="43137"/>
                  </a:srgbClr>
                </a:outerShdw>
              </a:effectLst>
              <a:latin typeface="+mn-lt"/>
            </a:endParaRPr>
          </a:p>
        </p:txBody>
      </p:sp>
      <p:sp>
        <p:nvSpPr>
          <p:cNvPr id="9219" name="Text Box 7"/>
          <p:cNvSpPr txBox="1">
            <a:spLocks noChangeArrowheads="1"/>
          </p:cNvSpPr>
          <p:nvPr/>
        </p:nvSpPr>
        <p:spPr bwMode="auto">
          <a:xfrm>
            <a:off x="1259632" y="1486541"/>
            <a:ext cx="7416824"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eaLnBrk="1" hangingPunct="1"/>
            <a:r>
              <a:rPr lang="pt-BR" sz="2000" dirty="0" smtClean="0">
                <a:latin typeface="+mj-lt"/>
              </a:rPr>
              <a:t>A </a:t>
            </a:r>
            <a:r>
              <a:rPr lang="pt-BR" sz="2000" dirty="0">
                <a:latin typeface="+mj-lt"/>
              </a:rPr>
              <a:t>unidade funcional dos pulmões são pequenos sacos de ar que saem a partir de bronquíolos chamados de alvéolos. Estes terminais de sacos de ar é a área em que a troca de ar ocorre dentro dos pulmões. Esta troca de ar consiste em absorção de oxigénio e remoção de dióxido de carbono. </a:t>
            </a:r>
            <a:endParaRPr lang="pt-BR" sz="2000" dirty="0" smtClean="0">
              <a:latin typeface="+mj-lt"/>
            </a:endParaRPr>
          </a:p>
          <a:p>
            <a:pPr algn="just" eaLnBrk="1" hangingPunct="1"/>
            <a:endParaRPr lang="pt-BR" sz="2000" dirty="0" smtClean="0">
              <a:latin typeface="+mj-lt"/>
            </a:endParaRPr>
          </a:p>
          <a:p>
            <a:pPr algn="just" eaLnBrk="1" hangingPunct="1"/>
            <a:r>
              <a:rPr lang="pt-BR" sz="2000" dirty="0">
                <a:latin typeface="+mj-lt"/>
              </a:rPr>
              <a:t>A função básica dos alvéolos é a troca dos gases. A estrutura de alvéolos é o local onde a troca dos gases durante a respiração tem lugar. Estas estruturas são cercadas por capilares que transportam sangue. A troca de dióxido de carbono no sangue a partir destes capilares ocorre através das paredes do alvéolo</a:t>
            </a:r>
            <a:r>
              <a:rPr lang="pt-BR" sz="2000" dirty="0" smtClean="0">
                <a:latin typeface="+mj-lt"/>
              </a:rPr>
              <a:t>.</a:t>
            </a:r>
          </a:p>
          <a:p>
            <a:pPr algn="just" eaLnBrk="1" hangingPunct="1"/>
            <a:endParaRPr lang="pt-BR" sz="2000" dirty="0">
              <a:latin typeface="+mj-lt"/>
            </a:endParaRPr>
          </a:p>
          <a:p>
            <a:pPr algn="just" eaLnBrk="1" hangingPunct="1"/>
            <a:r>
              <a:rPr lang="pt-BR" sz="2000" dirty="0">
                <a:latin typeface="+mj-lt"/>
              </a:rPr>
              <a:t> </a:t>
            </a:r>
            <a:r>
              <a:rPr lang="pt-BR" sz="2000" dirty="0" smtClean="0">
                <a:latin typeface="+mj-lt"/>
              </a:rPr>
              <a:t>Local </a:t>
            </a:r>
            <a:r>
              <a:rPr lang="pt-BR" sz="2000" dirty="0">
                <a:latin typeface="+mj-lt"/>
              </a:rPr>
              <a:t>onde ocorre a hematose (transformação do sangue venoso em sangue arterial).</a:t>
            </a:r>
          </a:p>
        </p:txBody>
      </p:sp>
    </p:spTree>
    <p:extLst>
      <p:ext uri="{BB962C8B-B14F-4D97-AF65-F5344CB8AC3E}">
        <p14:creationId xmlns:p14="http://schemas.microsoft.com/office/powerpoint/2010/main" xmlns="" val="404976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left)">
                                      <p:cBhvr>
                                        <p:cTn id="12" dur="5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wipe(left)">
                                      <p:cBhvr>
                                        <p:cTn id="1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upload.wikimedia.org/wikipedia/commons/thumb/0/0f/Bronchial_anatomy.jpg/250px-Bronchial_anatomy.jpg">
            <a:extLst>
              <a:ext uri="{FF2B5EF4-FFF2-40B4-BE49-F238E27FC236}">
                <a16:creationId xmlns:a16="http://schemas.microsoft.com/office/drawing/2014/main" xmlns="" id="{7B648692-A415-4102-9E2F-2A9166DF015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2066" y="1428736"/>
            <a:ext cx="3416748" cy="351697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4.bp.blogspot.com/_LWgSM60pMcY/SPARhzVizII/AAAAAAAAAJQ/nkdZ_ihfETQ/s400/traqu%C3%A9ia2.JPG">
            <a:extLst>
              <a:ext uri="{FF2B5EF4-FFF2-40B4-BE49-F238E27FC236}">
                <a16:creationId xmlns:a16="http://schemas.microsoft.com/office/drawing/2014/main" xmlns="" id="{223E0DB7-0538-4ED5-951B-572346C81C4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28662" y="2000240"/>
            <a:ext cx="3799979" cy="2571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9497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adernodeciencias.files.wordpress.com/2010/02/alveolos.jpg"/>
          <p:cNvPicPr>
            <a:picLocks noChangeAspect="1" noChangeArrowheads="1"/>
          </p:cNvPicPr>
          <p:nvPr/>
        </p:nvPicPr>
        <p:blipFill>
          <a:blip r:embed="rId2"/>
          <a:srcRect/>
          <a:stretch>
            <a:fillRect/>
          </a:stretch>
        </p:blipFill>
        <p:spPr bwMode="auto">
          <a:xfrm>
            <a:off x="560388" y="549275"/>
            <a:ext cx="8115300" cy="6269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aira\Desktop\lveolo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7824" y="1052736"/>
            <a:ext cx="7418416" cy="5040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2066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1187624" y="1412776"/>
            <a:ext cx="7262192" cy="4191000"/>
          </a:xfrm>
        </p:spPr>
        <p:txBody>
          <a:bodyPr>
            <a:normAutofit/>
          </a:bodyPr>
          <a:lstStyle/>
          <a:p>
            <a:pPr algn="just"/>
            <a:r>
              <a:rPr lang="pt-BR" dirty="0"/>
              <a:t>O sistema respiratório permite o transporte do O2 para o sangue, a fim de ser distribuído para as células, e a retirada do CO2, dejeto do metabolismo celular, do sangue para o exterior. </a:t>
            </a:r>
          </a:p>
        </p:txBody>
      </p:sp>
    </p:spTree>
    <p:extLst>
      <p:ext uri="{BB962C8B-B14F-4D97-AF65-F5344CB8AC3E}">
        <p14:creationId xmlns:p14="http://schemas.microsoft.com/office/powerpoint/2010/main" xmlns="" val="3119666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aira\Desktop\bronqu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7" y="260648"/>
            <a:ext cx="6196229" cy="6264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9197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0EA9B2C8-EB49-4CB9-A977-A07FE502A3D8}"/>
              </a:ext>
            </a:extLst>
          </p:cNvPr>
          <p:cNvSpPr txBox="1"/>
          <p:nvPr/>
        </p:nvSpPr>
        <p:spPr>
          <a:xfrm>
            <a:off x="1857356" y="571480"/>
            <a:ext cx="4579034" cy="369332"/>
          </a:xfrm>
          <a:prstGeom prst="rect">
            <a:avLst/>
          </a:prstGeom>
          <a:noFill/>
        </p:spPr>
        <p:txBody>
          <a:bodyPr wrap="square">
            <a:spAutoFit/>
          </a:bodyPr>
          <a:lstStyle/>
          <a:p>
            <a:pPr algn="just" fontAlgn="auto">
              <a:spcBef>
                <a:spcPts val="0"/>
              </a:spcBef>
              <a:spcAft>
                <a:spcPts val="0"/>
              </a:spcAft>
              <a:defRPr/>
            </a:pPr>
            <a:r>
              <a:rPr lang="pt-BR" b="1" dirty="0">
                <a:solidFill>
                  <a:schemeClr val="accent1">
                    <a:lumMod val="50000"/>
                  </a:schemeClr>
                </a:solidFill>
                <a:latin typeface="Tahoma" pitchFamily="34" charset="0"/>
                <a:cs typeface="Tahoma" pitchFamily="34" charset="0"/>
              </a:rPr>
              <a:t>Trocas gasosas</a:t>
            </a:r>
          </a:p>
        </p:txBody>
      </p:sp>
      <p:pic>
        <p:nvPicPr>
          <p:cNvPr id="6" name="Picture 2" descr="http://bibliotecadeinvestigaciones.files.wordpress.com/2011/02/intercambio-de-gases-2.png">
            <a:extLst>
              <a:ext uri="{FF2B5EF4-FFF2-40B4-BE49-F238E27FC236}">
                <a16:creationId xmlns:a16="http://schemas.microsoft.com/office/drawing/2014/main" xmlns="" id="{06B5FDB3-E2B8-4331-B719-A6F4578CB29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00496" y="928670"/>
            <a:ext cx="3412919" cy="56242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5111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fh.bio.br/resp/img/image112.jpg">
            <a:extLst>
              <a:ext uri="{FF2B5EF4-FFF2-40B4-BE49-F238E27FC236}">
                <a16:creationId xmlns:a16="http://schemas.microsoft.com/office/drawing/2014/main" xmlns="" id="{502288EF-4621-438C-B983-F4F24D115B0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3108" y="714356"/>
            <a:ext cx="5643553" cy="56435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935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1091399" y="1484784"/>
            <a:ext cx="7776542"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eaLnBrk="1" hangingPunct="1"/>
            <a:r>
              <a:rPr lang="pt-BR" sz="2200" dirty="0" smtClean="0">
                <a:latin typeface="+mn-lt"/>
              </a:rPr>
              <a:t>A </a:t>
            </a:r>
            <a:r>
              <a:rPr lang="pt-BR" sz="2200" dirty="0">
                <a:latin typeface="+mn-lt"/>
              </a:rPr>
              <a:t>entrada e saída de ar nos pulmões depende da diferença entre a pressão atmosférica e a pressão intrapulmonar, a qual é criada por ação dos músculos respiratórios intercostais e</a:t>
            </a:r>
          </a:p>
          <a:p>
            <a:pPr algn="just" eaLnBrk="1" hangingPunct="1"/>
            <a:r>
              <a:rPr lang="pt-BR" sz="2200" dirty="0" smtClean="0">
                <a:latin typeface="+mn-lt"/>
              </a:rPr>
              <a:t>Diafragma.</a:t>
            </a:r>
            <a:endParaRPr lang="pt-BR" sz="2200" dirty="0">
              <a:latin typeface="+mn-lt"/>
            </a:endParaRPr>
          </a:p>
          <a:p>
            <a:pPr algn="just" eaLnBrk="1" hangingPunct="1"/>
            <a:endParaRPr lang="pt-BR" sz="2200" dirty="0">
              <a:latin typeface="+mn-lt"/>
            </a:endParaRPr>
          </a:p>
          <a:p>
            <a:pPr algn="just" eaLnBrk="1" hangingPunct="1"/>
            <a:r>
              <a:rPr lang="pt-BR" sz="2200" dirty="0">
                <a:latin typeface="+mn-lt"/>
              </a:rPr>
              <a:t> O ar se movimenta do local de maior pressão para o local de menor pressão</a:t>
            </a:r>
            <a:r>
              <a:rPr lang="pt-BR" sz="2200" dirty="0" smtClean="0">
                <a:latin typeface="+mn-lt"/>
              </a:rPr>
              <a:t>.</a:t>
            </a:r>
          </a:p>
          <a:p>
            <a:pPr algn="just" eaLnBrk="1" hangingPunct="1">
              <a:buFont typeface="Arial" charset="0"/>
              <a:buChar char="•"/>
            </a:pPr>
            <a:endParaRPr lang="pt-BR" sz="2200" dirty="0">
              <a:latin typeface="+mn-lt"/>
            </a:endParaRPr>
          </a:p>
          <a:p>
            <a:pPr algn="just" eaLnBrk="1" hangingPunct="1"/>
            <a:r>
              <a:rPr lang="pt-BR" sz="2200" dirty="0" smtClean="0">
                <a:latin typeface="+mn-lt"/>
              </a:rPr>
              <a:t>HEMATOSE:  o </a:t>
            </a:r>
            <a:r>
              <a:rPr lang="pt-BR" sz="2200" dirty="0">
                <a:latin typeface="+mn-lt"/>
              </a:rPr>
              <a:t>oxigênio passa dos alvéolos aos capilares pulmonares e o dióxido de carbono se desloca, em sentido oposto, dos capilares pulmonares ao interior dos alvéolos. Isto ocorre simplesmente pelo fenômeno físico da difusão (cada gás vai de uma região onde está mais concentrado a outras de menor concentração)</a:t>
            </a:r>
          </a:p>
        </p:txBody>
      </p:sp>
      <p:sp>
        <p:nvSpPr>
          <p:cNvPr id="19459" name="Text Box 4"/>
          <p:cNvSpPr txBox="1">
            <a:spLocks noChangeArrowheads="1"/>
          </p:cNvSpPr>
          <p:nvPr/>
        </p:nvSpPr>
        <p:spPr bwMode="auto">
          <a:xfrm>
            <a:off x="1619672" y="620688"/>
            <a:ext cx="67643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b="1" dirty="0">
                <a:solidFill>
                  <a:schemeClr val="tx2">
                    <a:lumMod val="60000"/>
                    <a:lumOff val="40000"/>
                  </a:schemeClr>
                </a:solidFill>
              </a:rPr>
              <a:t>Mecânica da Ventilação Pulmonar</a:t>
            </a:r>
          </a:p>
        </p:txBody>
      </p:sp>
    </p:spTree>
    <p:extLst>
      <p:ext uri="{BB962C8B-B14F-4D97-AF65-F5344CB8AC3E}">
        <p14:creationId xmlns:p14="http://schemas.microsoft.com/office/powerpoint/2010/main" xmlns="" val="685538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218">
                                            <p:txEl>
                                              <p:pRg st="1" end="1"/>
                                            </p:txEl>
                                          </p:spTgt>
                                        </p:tgtEl>
                                        <p:attrNameLst>
                                          <p:attrName>style.visibility</p:attrName>
                                        </p:attrNameLst>
                                      </p:cBhvr>
                                      <p:to>
                                        <p:strVal val="visible"/>
                                      </p:to>
                                    </p:set>
                                    <p:animEffect transition="in" filter="wipe(left)">
                                      <p:cBhvr>
                                        <p:cTn id="10" dur="500"/>
                                        <p:tgtEl>
                                          <p:spTgt spid="921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animEffect transition="in" filter="wipe(left)">
                                      <p:cBhvr>
                                        <p:cTn id="15" dur="500"/>
                                        <p:tgtEl>
                                          <p:spTgt spid="921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218">
                                            <p:txEl>
                                              <p:pRg st="5" end="5"/>
                                            </p:txEl>
                                          </p:spTgt>
                                        </p:tgtEl>
                                        <p:attrNameLst>
                                          <p:attrName>style.visibility</p:attrName>
                                        </p:attrNameLst>
                                      </p:cBhvr>
                                      <p:to>
                                        <p:strVal val="visible"/>
                                      </p:to>
                                    </p:set>
                                    <p:animEffect transition="in" filter="wipe(left)">
                                      <p:cBhvr>
                                        <p:cTn id="20" dur="500"/>
                                        <p:tgtEl>
                                          <p:spTgt spid="92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EBA3CF5C-5BA0-4952-924B-FDE7675ED5D0}"/>
              </a:ext>
            </a:extLst>
          </p:cNvPr>
          <p:cNvSpPr txBox="1"/>
          <p:nvPr/>
        </p:nvSpPr>
        <p:spPr>
          <a:xfrm>
            <a:off x="2214546" y="642918"/>
            <a:ext cx="4579034" cy="369332"/>
          </a:xfrm>
          <a:prstGeom prst="rect">
            <a:avLst/>
          </a:prstGeom>
          <a:noFill/>
        </p:spPr>
        <p:txBody>
          <a:bodyPr wrap="square">
            <a:spAutoFit/>
          </a:bodyPr>
          <a:lstStyle/>
          <a:p>
            <a:pPr algn="just" fontAlgn="auto">
              <a:spcBef>
                <a:spcPts val="0"/>
              </a:spcBef>
              <a:spcAft>
                <a:spcPts val="0"/>
              </a:spcAft>
              <a:defRPr/>
            </a:pPr>
            <a:r>
              <a:rPr lang="pt-BR" b="1" dirty="0">
                <a:solidFill>
                  <a:schemeClr val="accent1">
                    <a:lumMod val="50000"/>
                  </a:schemeClr>
                </a:solidFill>
                <a:latin typeface="Tahoma" pitchFamily="34" charset="0"/>
                <a:cs typeface="Tahoma" pitchFamily="34" charset="0"/>
              </a:rPr>
              <a:t>Mecânica respiratória </a:t>
            </a:r>
          </a:p>
        </p:txBody>
      </p:sp>
      <p:sp>
        <p:nvSpPr>
          <p:cNvPr id="6" name="Espaço Reservado para Conteúdo 2">
            <a:extLst>
              <a:ext uri="{FF2B5EF4-FFF2-40B4-BE49-F238E27FC236}">
                <a16:creationId xmlns:a16="http://schemas.microsoft.com/office/drawing/2014/main" xmlns="" id="{2C44B9BF-07A9-4AE8-B138-2E10CC93484F}"/>
              </a:ext>
            </a:extLst>
          </p:cNvPr>
          <p:cNvSpPr txBox="1">
            <a:spLocks/>
          </p:cNvSpPr>
          <p:nvPr/>
        </p:nvSpPr>
        <p:spPr>
          <a:xfrm>
            <a:off x="1223865" y="1428736"/>
            <a:ext cx="7920135" cy="16847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b="1" dirty="0"/>
              <a:t>A entrada e saída de ar dos pulmões depende da diferença  de pressão entre a caixa torácica e o meio.</a:t>
            </a:r>
          </a:p>
        </p:txBody>
      </p:sp>
      <p:pic>
        <p:nvPicPr>
          <p:cNvPr id="8" name="Picture 2" descr="http://www.ncsdobrasil.com/img/respiracao.jpg">
            <a:extLst>
              <a:ext uri="{FF2B5EF4-FFF2-40B4-BE49-F238E27FC236}">
                <a16:creationId xmlns:a16="http://schemas.microsoft.com/office/drawing/2014/main" xmlns="" id="{CEF11526-D835-4B99-B96B-190054A2CAA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87557" y="2867016"/>
            <a:ext cx="4968887" cy="38503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9029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6" descr="SR diafragma e nervo frênico"/>
          <p:cNvPicPr>
            <a:picLocks noChangeAspect="1" noChangeArrowheads="1"/>
          </p:cNvPicPr>
          <p:nvPr/>
        </p:nvPicPr>
        <p:blipFill>
          <a:blip r:embed="rId2"/>
          <a:srcRect/>
          <a:stretch>
            <a:fillRect/>
          </a:stretch>
        </p:blipFill>
        <p:spPr bwMode="auto">
          <a:xfrm>
            <a:off x="4786313" y="1500188"/>
            <a:ext cx="4078287" cy="4391025"/>
          </a:xfrm>
          <a:prstGeom prst="rect">
            <a:avLst/>
          </a:prstGeom>
          <a:noFill/>
          <a:ln w="9525">
            <a:noFill/>
            <a:miter lim="800000"/>
            <a:headEnd/>
            <a:tailEnd/>
          </a:ln>
        </p:spPr>
      </p:pic>
      <p:pic>
        <p:nvPicPr>
          <p:cNvPr id="45060" name="Picture 4" descr="SR pulmões e diafragma"/>
          <p:cNvPicPr>
            <a:picLocks noChangeAspect="1" noChangeArrowheads="1"/>
          </p:cNvPicPr>
          <p:nvPr/>
        </p:nvPicPr>
        <p:blipFill>
          <a:blip r:embed="rId3"/>
          <a:srcRect/>
          <a:stretch>
            <a:fillRect/>
          </a:stretch>
        </p:blipFill>
        <p:spPr bwMode="auto">
          <a:xfrm>
            <a:off x="0" y="1500174"/>
            <a:ext cx="5164138" cy="4000500"/>
          </a:xfrm>
          <a:prstGeom prst="rect">
            <a:avLst/>
          </a:prstGeom>
          <a:noFill/>
          <a:ln w="9525">
            <a:noFill/>
            <a:miter lim="800000"/>
            <a:headEnd/>
            <a:tailEnd/>
          </a:ln>
        </p:spPr>
      </p:pic>
      <p:sp>
        <p:nvSpPr>
          <p:cNvPr id="5" name="Título 4"/>
          <p:cNvSpPr>
            <a:spLocks noGrp="1"/>
          </p:cNvSpPr>
          <p:nvPr>
            <p:ph type="title"/>
          </p:nvPr>
        </p:nvSpPr>
        <p:spPr>
          <a:xfrm>
            <a:off x="2428860" y="357166"/>
            <a:ext cx="7498080" cy="1143000"/>
          </a:xfrm>
        </p:spPr>
        <p:txBody>
          <a:bodyPr/>
          <a:lstStyle/>
          <a:p>
            <a:r>
              <a:rPr lang="pt-BR" dirty="0" smtClean="0"/>
              <a:t>Diafragma </a:t>
            </a:r>
            <a:endParaRPr lang="pt-B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4"/>
          <p:cNvSpPr txBox="1">
            <a:spLocks noChangeArrowheads="1"/>
          </p:cNvSpPr>
          <p:nvPr/>
        </p:nvSpPr>
        <p:spPr bwMode="auto">
          <a:xfrm>
            <a:off x="1518479" y="747713"/>
            <a:ext cx="67643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b="1">
                <a:solidFill>
                  <a:schemeClr val="tx2">
                    <a:lumMod val="60000"/>
                    <a:lumOff val="40000"/>
                  </a:schemeClr>
                </a:solidFill>
                <a:latin typeface="+mj-lt"/>
              </a:rPr>
              <a:t>Mecânica da Ventilação Pulmonar</a:t>
            </a:r>
          </a:p>
        </p:txBody>
      </p:sp>
      <p:pic>
        <p:nvPicPr>
          <p:cNvPr id="10" name="Picture 7" descr="insp"/>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072"/>
          <a:stretch/>
        </p:blipFill>
        <p:spPr bwMode="auto">
          <a:xfrm>
            <a:off x="1042988" y="1684156"/>
            <a:ext cx="3675062" cy="4301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expi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406"/>
          <a:stretch/>
        </p:blipFill>
        <p:spPr bwMode="auto">
          <a:xfrm>
            <a:off x="4900647" y="1484784"/>
            <a:ext cx="3690937" cy="4402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6323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Grp="1" noRot="1" noChangeArrowheads="1"/>
          </p:cNvSpPr>
          <p:nvPr>
            <p:ph type="body" sz="half" idx="2"/>
          </p:nvPr>
        </p:nvSpPr>
        <p:spPr>
          <a:xfrm>
            <a:off x="1691680" y="1772816"/>
            <a:ext cx="6516653" cy="4752528"/>
          </a:xfrm>
        </p:spPr>
        <p:txBody>
          <a:bodyPr>
            <a:noAutofit/>
          </a:bodyPr>
          <a:lstStyle/>
          <a:p>
            <a:pPr marL="0" indent="0" algn="ctr" fontAlgn="auto">
              <a:lnSpc>
                <a:spcPct val="90000"/>
              </a:lnSpc>
              <a:spcAft>
                <a:spcPts val="0"/>
              </a:spcAft>
              <a:buNone/>
              <a:defRPr/>
            </a:pPr>
            <a:r>
              <a:rPr lang="pt-PT" sz="2400" dirty="0" smtClean="0"/>
              <a:t>Contracção dos  músculos intercostais.</a:t>
            </a:r>
          </a:p>
          <a:p>
            <a:pPr marL="0" indent="0" algn="ctr" fontAlgn="auto">
              <a:lnSpc>
                <a:spcPct val="90000"/>
              </a:lnSpc>
              <a:spcAft>
                <a:spcPts val="0"/>
              </a:spcAft>
              <a:buNone/>
              <a:defRPr/>
            </a:pPr>
            <a:r>
              <a:rPr lang="pt-PT" sz="2400" dirty="0" smtClean="0"/>
              <a:t>Contracção e abaixamento do diafragma.</a:t>
            </a:r>
          </a:p>
          <a:p>
            <a:pPr marL="0" indent="0" algn="ctr">
              <a:lnSpc>
                <a:spcPct val="90000"/>
              </a:lnSpc>
              <a:buNone/>
              <a:defRPr/>
            </a:pPr>
            <a:r>
              <a:rPr lang="pt-PT" sz="2400" dirty="0" smtClean="0">
                <a:sym typeface="Wingdings" pitchFamily="2" charset="2"/>
              </a:rPr>
              <a:t></a:t>
            </a:r>
          </a:p>
          <a:p>
            <a:pPr marL="0" indent="0" algn="ctr" fontAlgn="auto">
              <a:lnSpc>
                <a:spcPct val="90000"/>
              </a:lnSpc>
              <a:spcAft>
                <a:spcPts val="0"/>
              </a:spcAft>
              <a:buNone/>
              <a:defRPr/>
            </a:pPr>
            <a:r>
              <a:rPr lang="pt-PT" sz="2400" dirty="0" smtClean="0"/>
              <a:t>Levantamento das costelas e do esterno.</a:t>
            </a:r>
          </a:p>
          <a:p>
            <a:pPr marL="0" indent="0" algn="ctr" fontAlgn="auto">
              <a:lnSpc>
                <a:spcPct val="90000"/>
              </a:lnSpc>
              <a:spcAft>
                <a:spcPts val="0"/>
              </a:spcAft>
              <a:buNone/>
              <a:defRPr/>
            </a:pPr>
            <a:r>
              <a:rPr lang="pt-PT" sz="2400" dirty="0" smtClean="0"/>
              <a:t>Aumento do volume da caixa torácica e consequentemente dos pulmões.</a:t>
            </a:r>
          </a:p>
          <a:p>
            <a:pPr marL="0" indent="0" algn="ctr">
              <a:lnSpc>
                <a:spcPct val="90000"/>
              </a:lnSpc>
              <a:buNone/>
              <a:defRPr/>
            </a:pPr>
            <a:r>
              <a:rPr lang="pt-PT" sz="2400" dirty="0" smtClean="0">
                <a:sym typeface="Wingdings" pitchFamily="2" charset="2"/>
              </a:rPr>
              <a:t></a:t>
            </a:r>
          </a:p>
          <a:p>
            <a:pPr marL="0" indent="0" algn="ctr" fontAlgn="auto">
              <a:lnSpc>
                <a:spcPct val="90000"/>
              </a:lnSpc>
              <a:spcAft>
                <a:spcPts val="0"/>
              </a:spcAft>
              <a:buNone/>
              <a:defRPr/>
            </a:pPr>
            <a:r>
              <a:rPr lang="pt-PT" sz="2400" dirty="0" smtClean="0"/>
              <a:t>Diminuição da pressão dentro dos pulmões.</a:t>
            </a:r>
          </a:p>
          <a:p>
            <a:pPr marL="0" indent="0" algn="ctr">
              <a:lnSpc>
                <a:spcPct val="90000"/>
              </a:lnSpc>
              <a:buNone/>
              <a:defRPr/>
            </a:pPr>
            <a:r>
              <a:rPr lang="pt-PT" sz="2400" dirty="0" smtClean="0">
                <a:sym typeface="Wingdings" pitchFamily="2" charset="2"/>
              </a:rPr>
              <a:t></a:t>
            </a:r>
          </a:p>
          <a:p>
            <a:pPr marL="0" indent="0" algn="ctr">
              <a:lnSpc>
                <a:spcPct val="90000"/>
              </a:lnSpc>
              <a:buNone/>
              <a:defRPr/>
            </a:pPr>
            <a:r>
              <a:rPr lang="pt-PT" sz="2400" dirty="0" smtClean="0"/>
              <a:t>Entrada do ar.</a:t>
            </a:r>
          </a:p>
        </p:txBody>
      </p:sp>
      <p:sp>
        <p:nvSpPr>
          <p:cNvPr id="2" name="CaixaDeTexto 1"/>
          <p:cNvSpPr txBox="1"/>
          <p:nvPr/>
        </p:nvSpPr>
        <p:spPr>
          <a:xfrm>
            <a:off x="3059832" y="502880"/>
            <a:ext cx="3456384" cy="584775"/>
          </a:xfrm>
          <a:prstGeom prst="rect">
            <a:avLst/>
          </a:prstGeom>
          <a:noFill/>
        </p:spPr>
        <p:txBody>
          <a:bodyPr wrap="square" rtlCol="0">
            <a:spAutoFit/>
          </a:bodyPr>
          <a:lstStyle/>
          <a:p>
            <a:pPr algn="ctr"/>
            <a:r>
              <a:rPr lang="pt-BR" sz="3200" dirty="0" smtClean="0">
                <a:solidFill>
                  <a:schemeClr val="accent3">
                    <a:lumMod val="75000"/>
                  </a:schemeClr>
                </a:solidFill>
              </a:rPr>
              <a:t>Inspiração</a:t>
            </a:r>
            <a:r>
              <a:rPr lang="pt-BR" dirty="0" smtClean="0">
                <a:solidFill>
                  <a:schemeClr val="accent3">
                    <a:lumMod val="75000"/>
                  </a:schemeClr>
                </a:solidFill>
              </a:rPr>
              <a:t> </a:t>
            </a:r>
            <a:endParaRPr lang="pt-BR" dirty="0">
              <a:solidFill>
                <a:schemeClr val="accent3">
                  <a:lumMod val="75000"/>
                </a:schemeClr>
              </a:solidFill>
            </a:endParaRPr>
          </a:p>
        </p:txBody>
      </p:sp>
    </p:spTree>
    <p:extLst>
      <p:ext uri="{BB962C8B-B14F-4D97-AF65-F5344CB8AC3E}">
        <p14:creationId xmlns:p14="http://schemas.microsoft.com/office/powerpoint/2010/main" xmlns="" val="2457137251"/>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Grp="1" noRot="1" noChangeArrowheads="1"/>
          </p:cNvSpPr>
          <p:nvPr>
            <p:ph type="body" sz="half" idx="2"/>
          </p:nvPr>
        </p:nvSpPr>
        <p:spPr>
          <a:xfrm>
            <a:off x="1763688" y="1556792"/>
            <a:ext cx="6192688" cy="4683224"/>
          </a:xfrm>
        </p:spPr>
        <p:txBody>
          <a:bodyPr>
            <a:noAutofit/>
          </a:bodyPr>
          <a:lstStyle/>
          <a:p>
            <a:pPr marL="82296" indent="0" algn="ctr">
              <a:lnSpc>
                <a:spcPct val="80000"/>
              </a:lnSpc>
              <a:buNone/>
            </a:pPr>
            <a:r>
              <a:rPr lang="pt-PT" sz="2400" dirty="0" smtClean="0"/>
              <a:t>Relaxamento dos músculos intercostais.</a:t>
            </a:r>
          </a:p>
          <a:p>
            <a:pPr marL="82296" indent="0" algn="ctr">
              <a:lnSpc>
                <a:spcPct val="80000"/>
              </a:lnSpc>
              <a:buNone/>
            </a:pPr>
            <a:endParaRPr lang="pt-PT" sz="2400" dirty="0" smtClean="0"/>
          </a:p>
          <a:p>
            <a:pPr marL="82296" indent="0" algn="ctr">
              <a:lnSpc>
                <a:spcPct val="80000"/>
              </a:lnSpc>
              <a:buNone/>
            </a:pPr>
            <a:r>
              <a:rPr lang="pt-PT" sz="2400" dirty="0" smtClean="0"/>
              <a:t>Relaxamento e subida do diafragma.</a:t>
            </a:r>
          </a:p>
          <a:p>
            <a:pPr marL="82296" indent="0" algn="ctr">
              <a:lnSpc>
                <a:spcPct val="80000"/>
              </a:lnSpc>
              <a:buNone/>
            </a:pPr>
            <a:r>
              <a:rPr lang="pt-PT" sz="2400" dirty="0" smtClean="0">
                <a:sym typeface="Wingdings" pitchFamily="2" charset="2"/>
              </a:rPr>
              <a:t></a:t>
            </a:r>
          </a:p>
          <a:p>
            <a:pPr marL="82296" indent="0" algn="ctr">
              <a:lnSpc>
                <a:spcPct val="80000"/>
              </a:lnSpc>
              <a:buNone/>
            </a:pPr>
            <a:r>
              <a:rPr lang="pt-PT" sz="2400" dirty="0" smtClean="0"/>
              <a:t>Abaixamento das costelas e do esterno.</a:t>
            </a:r>
          </a:p>
          <a:p>
            <a:pPr marL="82296" indent="0" algn="ctr">
              <a:lnSpc>
                <a:spcPct val="80000"/>
              </a:lnSpc>
              <a:buNone/>
            </a:pPr>
            <a:r>
              <a:rPr lang="pt-PT" sz="2400" dirty="0" smtClean="0"/>
              <a:t>Diminuição do volume da caixa torácica e consequentemente dos pulmões.</a:t>
            </a:r>
          </a:p>
          <a:p>
            <a:pPr marL="82296" indent="0" algn="ctr">
              <a:lnSpc>
                <a:spcPct val="80000"/>
              </a:lnSpc>
              <a:buNone/>
            </a:pPr>
            <a:r>
              <a:rPr lang="pt-PT" sz="2400" dirty="0" smtClean="0">
                <a:sym typeface="Wingdings" pitchFamily="2" charset="2"/>
              </a:rPr>
              <a:t></a:t>
            </a:r>
          </a:p>
          <a:p>
            <a:pPr marL="82296" indent="0" algn="ctr">
              <a:lnSpc>
                <a:spcPct val="80000"/>
              </a:lnSpc>
              <a:buNone/>
            </a:pPr>
            <a:r>
              <a:rPr lang="pt-PT" sz="2400" dirty="0" smtClean="0"/>
              <a:t>Aumento da pressão dentro dos pulmões.</a:t>
            </a:r>
          </a:p>
          <a:p>
            <a:pPr marL="82296" indent="0" algn="ctr">
              <a:lnSpc>
                <a:spcPct val="80000"/>
              </a:lnSpc>
              <a:buNone/>
            </a:pPr>
            <a:r>
              <a:rPr lang="pt-PT" sz="2400" dirty="0" smtClean="0">
                <a:sym typeface="Wingdings" pitchFamily="2" charset="2"/>
              </a:rPr>
              <a:t></a:t>
            </a:r>
          </a:p>
          <a:p>
            <a:pPr marL="82296" indent="0" algn="ctr">
              <a:lnSpc>
                <a:spcPct val="80000"/>
              </a:lnSpc>
              <a:buNone/>
            </a:pPr>
            <a:r>
              <a:rPr lang="pt-PT" sz="2400" dirty="0" smtClean="0"/>
              <a:t> Saída do ar.</a:t>
            </a:r>
          </a:p>
        </p:txBody>
      </p:sp>
      <p:sp>
        <p:nvSpPr>
          <p:cNvPr id="2" name="CaixaDeTexto 1"/>
          <p:cNvSpPr txBox="1"/>
          <p:nvPr/>
        </p:nvSpPr>
        <p:spPr>
          <a:xfrm>
            <a:off x="3779911" y="516979"/>
            <a:ext cx="2121093" cy="584775"/>
          </a:xfrm>
          <a:prstGeom prst="rect">
            <a:avLst/>
          </a:prstGeom>
          <a:noFill/>
        </p:spPr>
        <p:txBody>
          <a:bodyPr wrap="none" rtlCol="0">
            <a:spAutoFit/>
          </a:bodyPr>
          <a:lstStyle/>
          <a:p>
            <a:r>
              <a:rPr lang="pt-BR" sz="3200" dirty="0" smtClean="0">
                <a:solidFill>
                  <a:schemeClr val="accent3">
                    <a:lumMod val="75000"/>
                  </a:schemeClr>
                </a:solidFill>
              </a:rPr>
              <a:t>Expiração</a:t>
            </a:r>
            <a:r>
              <a:rPr lang="pt-BR" sz="3200" dirty="0" smtClean="0">
                <a:solidFill>
                  <a:schemeClr val="tx2"/>
                </a:solidFill>
              </a:rPr>
              <a:t> </a:t>
            </a:r>
            <a:endParaRPr lang="pt-BR" sz="3200" dirty="0">
              <a:solidFill>
                <a:schemeClr val="tx2"/>
              </a:solidFill>
            </a:endParaRPr>
          </a:p>
        </p:txBody>
      </p:sp>
    </p:spTree>
    <p:extLst>
      <p:ext uri="{BB962C8B-B14F-4D97-AF65-F5344CB8AC3E}">
        <p14:creationId xmlns:p14="http://schemas.microsoft.com/office/powerpoint/2010/main" xmlns="" val="376328862"/>
      </p:ext>
    </p:extLst>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1835696" y="476671"/>
            <a:ext cx="207460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dirty="0">
                <a:solidFill>
                  <a:schemeClr val="tx2">
                    <a:lumMod val="60000"/>
                    <a:lumOff val="40000"/>
                  </a:schemeClr>
                </a:solidFill>
              </a:rPr>
              <a:t>I</a:t>
            </a:r>
            <a:r>
              <a:rPr lang="pt-BR" dirty="0" smtClean="0">
                <a:solidFill>
                  <a:schemeClr val="tx2">
                    <a:lumMod val="60000"/>
                    <a:lumOff val="40000"/>
                  </a:schemeClr>
                </a:solidFill>
              </a:rPr>
              <a:t>nspiração</a:t>
            </a:r>
            <a:endParaRPr lang="pt-BR" dirty="0">
              <a:solidFill>
                <a:schemeClr val="tx2">
                  <a:lumMod val="60000"/>
                  <a:lumOff val="40000"/>
                </a:schemeClr>
              </a:solidFill>
            </a:endParaRPr>
          </a:p>
        </p:txBody>
      </p:sp>
      <p:sp>
        <p:nvSpPr>
          <p:cNvPr id="20483" name="Line 8"/>
          <p:cNvSpPr>
            <a:spLocks noChangeShapeType="1"/>
          </p:cNvSpPr>
          <p:nvPr/>
        </p:nvSpPr>
        <p:spPr bwMode="auto">
          <a:xfrm flipH="1">
            <a:off x="4788024" y="766390"/>
            <a:ext cx="0" cy="58943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20484" name="Text Box 9"/>
          <p:cNvSpPr txBox="1">
            <a:spLocks noChangeArrowheads="1"/>
          </p:cNvSpPr>
          <p:nvPr/>
        </p:nvSpPr>
        <p:spPr bwMode="auto">
          <a:xfrm>
            <a:off x="5940710" y="455543"/>
            <a:ext cx="20072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dirty="0">
                <a:solidFill>
                  <a:schemeClr val="tx2">
                    <a:lumMod val="60000"/>
                    <a:lumOff val="40000"/>
                  </a:schemeClr>
                </a:solidFill>
              </a:rPr>
              <a:t>E</a:t>
            </a:r>
            <a:r>
              <a:rPr lang="pt-BR" dirty="0" smtClean="0">
                <a:solidFill>
                  <a:schemeClr val="tx2">
                    <a:lumMod val="60000"/>
                    <a:lumOff val="40000"/>
                  </a:schemeClr>
                </a:solidFill>
              </a:rPr>
              <a:t>xpiração</a:t>
            </a:r>
            <a:endParaRPr lang="pt-BR" dirty="0">
              <a:solidFill>
                <a:schemeClr val="tx2">
                  <a:lumMod val="60000"/>
                  <a:lumOff val="40000"/>
                </a:schemeClr>
              </a:solidFill>
            </a:endParaRPr>
          </a:p>
        </p:txBody>
      </p:sp>
      <p:sp>
        <p:nvSpPr>
          <p:cNvPr id="20485" name="Text Box 10"/>
          <p:cNvSpPr txBox="1">
            <a:spLocks noChangeArrowheads="1"/>
          </p:cNvSpPr>
          <p:nvPr/>
        </p:nvSpPr>
        <p:spPr bwMode="auto">
          <a:xfrm>
            <a:off x="1043608" y="1376125"/>
            <a:ext cx="374441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buFont typeface="Arial" charset="0"/>
              <a:buChar char="•"/>
            </a:pPr>
            <a:r>
              <a:rPr lang="pt-BR" sz="2400" dirty="0"/>
              <a:t> Contração dos músculos</a:t>
            </a:r>
          </a:p>
          <a:p>
            <a:pPr algn="just" eaLnBrk="1" hangingPunct="1"/>
            <a:r>
              <a:rPr lang="pt-BR" sz="2400" dirty="0"/>
              <a:t>intercostais e diafragma</a:t>
            </a:r>
          </a:p>
        </p:txBody>
      </p:sp>
      <p:sp>
        <p:nvSpPr>
          <p:cNvPr id="20486" name="Text Box 11"/>
          <p:cNvSpPr txBox="1">
            <a:spLocks noChangeArrowheads="1"/>
          </p:cNvSpPr>
          <p:nvPr/>
        </p:nvSpPr>
        <p:spPr bwMode="auto">
          <a:xfrm>
            <a:off x="1098620" y="2560649"/>
            <a:ext cx="35274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buFont typeface="Arial" charset="0"/>
              <a:buChar char="•"/>
            </a:pPr>
            <a:r>
              <a:rPr lang="pt-BR" sz="2400" dirty="0"/>
              <a:t> Aumento do volume da</a:t>
            </a:r>
          </a:p>
          <a:p>
            <a:pPr eaLnBrk="1" hangingPunct="1"/>
            <a:r>
              <a:rPr lang="pt-BR" sz="2400" dirty="0"/>
              <a:t>caixa torácica</a:t>
            </a:r>
          </a:p>
        </p:txBody>
      </p:sp>
      <p:sp>
        <p:nvSpPr>
          <p:cNvPr id="20487" name="Text Box 12"/>
          <p:cNvSpPr txBox="1">
            <a:spLocks noChangeArrowheads="1"/>
          </p:cNvSpPr>
          <p:nvPr/>
        </p:nvSpPr>
        <p:spPr bwMode="auto">
          <a:xfrm>
            <a:off x="1096714" y="3713583"/>
            <a:ext cx="35115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buFont typeface="Arial" charset="0"/>
              <a:buChar char="•"/>
            </a:pPr>
            <a:r>
              <a:rPr lang="pt-BR" sz="2400"/>
              <a:t> Diminuição da pressão</a:t>
            </a:r>
          </a:p>
          <a:p>
            <a:pPr eaLnBrk="1" hangingPunct="1"/>
            <a:r>
              <a:rPr lang="pt-BR" sz="2400"/>
              <a:t>intrapulmonar</a:t>
            </a:r>
          </a:p>
        </p:txBody>
      </p:sp>
      <p:sp>
        <p:nvSpPr>
          <p:cNvPr id="20488" name="Text Box 13"/>
          <p:cNvSpPr txBox="1">
            <a:spLocks noChangeArrowheads="1"/>
          </p:cNvSpPr>
          <p:nvPr/>
        </p:nvSpPr>
        <p:spPr bwMode="auto">
          <a:xfrm>
            <a:off x="1715740" y="5085184"/>
            <a:ext cx="2135187" cy="461962"/>
          </a:xfrm>
          <a:prstGeom prst="rect">
            <a:avLst/>
          </a:prstGeom>
          <a:noFill/>
          <a:ln w="9525">
            <a:solidFill>
              <a:srgbClr val="0000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sz="2400"/>
              <a:t> Entrada de ar</a:t>
            </a:r>
          </a:p>
        </p:txBody>
      </p:sp>
      <p:sp>
        <p:nvSpPr>
          <p:cNvPr id="20489" name="Text Box 14"/>
          <p:cNvSpPr txBox="1">
            <a:spLocks noChangeArrowheads="1"/>
          </p:cNvSpPr>
          <p:nvPr/>
        </p:nvSpPr>
        <p:spPr bwMode="auto">
          <a:xfrm>
            <a:off x="4788024" y="1375390"/>
            <a:ext cx="424847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buFont typeface="Arial" charset="0"/>
              <a:buChar char="•"/>
            </a:pPr>
            <a:r>
              <a:rPr lang="pt-BR" sz="2400" dirty="0"/>
              <a:t> Relaxamento dos músculos</a:t>
            </a:r>
          </a:p>
          <a:p>
            <a:pPr eaLnBrk="1" hangingPunct="1"/>
            <a:r>
              <a:rPr lang="pt-BR" sz="2400" dirty="0"/>
              <a:t>intercostais e diafragma</a:t>
            </a:r>
          </a:p>
        </p:txBody>
      </p:sp>
      <p:sp>
        <p:nvSpPr>
          <p:cNvPr id="20490" name="Text Box 15"/>
          <p:cNvSpPr txBox="1">
            <a:spLocks noChangeArrowheads="1"/>
          </p:cNvSpPr>
          <p:nvPr/>
        </p:nvSpPr>
        <p:spPr bwMode="auto">
          <a:xfrm>
            <a:off x="4992972" y="2560649"/>
            <a:ext cx="38385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buFont typeface="Arial" charset="0"/>
              <a:buChar char="•"/>
            </a:pPr>
            <a:r>
              <a:rPr lang="pt-BR" sz="2400" dirty="0"/>
              <a:t> Diminuição do volume da</a:t>
            </a:r>
          </a:p>
          <a:p>
            <a:pPr eaLnBrk="1" hangingPunct="1"/>
            <a:r>
              <a:rPr lang="pt-BR" sz="2400" dirty="0"/>
              <a:t>caixa torácica</a:t>
            </a:r>
          </a:p>
        </p:txBody>
      </p:sp>
      <p:sp>
        <p:nvSpPr>
          <p:cNvPr id="20491" name="Text Box 16"/>
          <p:cNvSpPr txBox="1">
            <a:spLocks noChangeArrowheads="1"/>
          </p:cNvSpPr>
          <p:nvPr/>
        </p:nvSpPr>
        <p:spPr bwMode="auto">
          <a:xfrm>
            <a:off x="5166519" y="3689242"/>
            <a:ext cx="32019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buFont typeface="Arial" charset="0"/>
              <a:buChar char="•"/>
            </a:pPr>
            <a:r>
              <a:rPr lang="pt-BR" sz="2400" dirty="0"/>
              <a:t> Aumento da pressão</a:t>
            </a:r>
          </a:p>
          <a:p>
            <a:pPr eaLnBrk="1" hangingPunct="1"/>
            <a:r>
              <a:rPr lang="pt-BR" sz="2400" dirty="0"/>
              <a:t>intrapulmonar</a:t>
            </a:r>
          </a:p>
        </p:txBody>
      </p:sp>
      <p:sp>
        <p:nvSpPr>
          <p:cNvPr id="20492" name="Text Box 17"/>
          <p:cNvSpPr txBox="1">
            <a:spLocks noChangeArrowheads="1"/>
          </p:cNvSpPr>
          <p:nvPr/>
        </p:nvSpPr>
        <p:spPr bwMode="auto">
          <a:xfrm>
            <a:off x="5836443" y="4964907"/>
            <a:ext cx="1862137" cy="461962"/>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sz="2400"/>
              <a:t> Saída de ar</a:t>
            </a:r>
          </a:p>
        </p:txBody>
      </p:sp>
    </p:spTree>
    <p:extLst>
      <p:ext uri="{BB962C8B-B14F-4D97-AF65-F5344CB8AC3E}">
        <p14:creationId xmlns:p14="http://schemas.microsoft.com/office/powerpoint/2010/main" xmlns="" val="1076933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animEffect transition="in" filter="dissolve">
                                      <p:cBhvr>
                                        <p:cTn id="12" dur="500"/>
                                        <p:tgtEl>
                                          <p:spTgt spid="20486">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0486">
                                            <p:txEl>
                                              <p:pRg st="1" end="1"/>
                                            </p:txEl>
                                          </p:spTgt>
                                        </p:tgtEl>
                                        <p:attrNameLst>
                                          <p:attrName>style.visibility</p:attrName>
                                        </p:attrNameLst>
                                      </p:cBhvr>
                                      <p:to>
                                        <p:strVal val="visible"/>
                                      </p:to>
                                    </p:set>
                                    <p:animEffect transition="in" filter="dissolve">
                                      <p:cBhvr>
                                        <p:cTn id="15" dur="500"/>
                                        <p:tgtEl>
                                          <p:spTgt spid="20486">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0487">
                                            <p:txEl>
                                              <p:pRg st="0" end="0"/>
                                            </p:txEl>
                                          </p:spTgt>
                                        </p:tgtEl>
                                        <p:attrNameLst>
                                          <p:attrName>style.visibility</p:attrName>
                                        </p:attrNameLst>
                                      </p:cBhvr>
                                      <p:to>
                                        <p:strVal val="visible"/>
                                      </p:to>
                                    </p:set>
                                    <p:animEffect transition="in" filter="dissolve">
                                      <p:cBhvr>
                                        <p:cTn id="20" dur="500"/>
                                        <p:tgtEl>
                                          <p:spTgt spid="20487">
                                            <p:txEl>
                                              <p:pRg st="0" end="0"/>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0487">
                                            <p:txEl>
                                              <p:pRg st="1" end="1"/>
                                            </p:txEl>
                                          </p:spTgt>
                                        </p:tgtEl>
                                        <p:attrNameLst>
                                          <p:attrName>style.visibility</p:attrName>
                                        </p:attrNameLst>
                                      </p:cBhvr>
                                      <p:to>
                                        <p:strVal val="visible"/>
                                      </p:to>
                                    </p:set>
                                    <p:animEffect transition="in" filter="dissolve">
                                      <p:cBhvr>
                                        <p:cTn id="23" dur="500"/>
                                        <p:tgtEl>
                                          <p:spTgt spid="2048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0488"/>
                                        </p:tgtEl>
                                        <p:attrNameLst>
                                          <p:attrName>style.visibility</p:attrName>
                                        </p:attrNameLst>
                                      </p:cBhvr>
                                      <p:to>
                                        <p:strVal val="visible"/>
                                      </p:to>
                                    </p:set>
                                    <p:animEffect transition="in" filter="dissolve">
                                      <p:cBhvr>
                                        <p:cTn id="28" dur="500"/>
                                        <p:tgtEl>
                                          <p:spTgt spid="204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0482"/>
                                        </p:tgtEl>
                                        <p:attrNameLst>
                                          <p:attrName>style.visibility</p:attrName>
                                        </p:attrNameLst>
                                      </p:cBhvr>
                                      <p:to>
                                        <p:strVal val="visible"/>
                                      </p:to>
                                    </p:set>
                                    <p:anim calcmode="lin" valueType="num">
                                      <p:cBhvr>
                                        <p:cTn id="33" dur="500" fill="hold"/>
                                        <p:tgtEl>
                                          <p:spTgt spid="20482"/>
                                        </p:tgtEl>
                                        <p:attrNameLst>
                                          <p:attrName>ppt_w</p:attrName>
                                        </p:attrNameLst>
                                      </p:cBhvr>
                                      <p:tavLst>
                                        <p:tav tm="0">
                                          <p:val>
                                            <p:fltVal val="0"/>
                                          </p:val>
                                        </p:tav>
                                        <p:tav tm="100000">
                                          <p:val>
                                            <p:strVal val="#ppt_w"/>
                                          </p:val>
                                        </p:tav>
                                      </p:tavLst>
                                    </p:anim>
                                    <p:anim calcmode="lin" valueType="num">
                                      <p:cBhvr>
                                        <p:cTn id="34" dur="500" fill="hold"/>
                                        <p:tgtEl>
                                          <p:spTgt spid="20482"/>
                                        </p:tgtEl>
                                        <p:attrNameLst>
                                          <p:attrName>ppt_h</p:attrName>
                                        </p:attrNameLst>
                                      </p:cBhvr>
                                      <p:tavLst>
                                        <p:tav tm="0">
                                          <p:val>
                                            <p:fltVal val="0"/>
                                          </p:val>
                                        </p:tav>
                                        <p:tav tm="100000">
                                          <p:val>
                                            <p:strVal val="#ppt_h"/>
                                          </p:val>
                                        </p:tav>
                                      </p:tavLst>
                                    </p:anim>
                                    <p:animEffect transition="in" filter="fade">
                                      <p:cBhvr>
                                        <p:cTn id="35" dur="500"/>
                                        <p:tgtEl>
                                          <p:spTgt spid="2048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489"/>
                                        </p:tgtEl>
                                        <p:attrNameLst>
                                          <p:attrName>style.visibility</p:attrName>
                                        </p:attrNameLst>
                                      </p:cBhvr>
                                      <p:to>
                                        <p:strVal val="visible"/>
                                      </p:to>
                                    </p:set>
                                    <p:animEffect transition="in" filter="dissolve">
                                      <p:cBhvr>
                                        <p:cTn id="40" dur="500"/>
                                        <p:tgtEl>
                                          <p:spTgt spid="2048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20490">
                                            <p:txEl>
                                              <p:pRg st="0" end="0"/>
                                            </p:txEl>
                                          </p:spTgt>
                                        </p:tgtEl>
                                        <p:attrNameLst>
                                          <p:attrName>style.visibility</p:attrName>
                                        </p:attrNameLst>
                                      </p:cBhvr>
                                      <p:to>
                                        <p:strVal val="visible"/>
                                      </p:to>
                                    </p:set>
                                    <p:animEffect transition="in" filter="dissolve">
                                      <p:cBhvr>
                                        <p:cTn id="45" dur="500"/>
                                        <p:tgtEl>
                                          <p:spTgt spid="20490">
                                            <p:txEl>
                                              <p:pRg st="0" end="0"/>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20490">
                                            <p:txEl>
                                              <p:pRg st="1" end="1"/>
                                            </p:txEl>
                                          </p:spTgt>
                                        </p:tgtEl>
                                        <p:attrNameLst>
                                          <p:attrName>style.visibility</p:attrName>
                                        </p:attrNameLst>
                                      </p:cBhvr>
                                      <p:to>
                                        <p:strVal val="visible"/>
                                      </p:to>
                                    </p:set>
                                    <p:animEffect transition="in" filter="dissolve">
                                      <p:cBhvr>
                                        <p:cTn id="48" dur="500"/>
                                        <p:tgtEl>
                                          <p:spTgt spid="20490">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20491">
                                            <p:txEl>
                                              <p:pRg st="0" end="0"/>
                                            </p:txEl>
                                          </p:spTgt>
                                        </p:tgtEl>
                                        <p:attrNameLst>
                                          <p:attrName>style.visibility</p:attrName>
                                        </p:attrNameLst>
                                      </p:cBhvr>
                                      <p:to>
                                        <p:strVal val="visible"/>
                                      </p:to>
                                    </p:set>
                                    <p:animEffect transition="in" filter="dissolve">
                                      <p:cBhvr>
                                        <p:cTn id="53" dur="500"/>
                                        <p:tgtEl>
                                          <p:spTgt spid="20491">
                                            <p:txEl>
                                              <p:pRg st="0" end="0"/>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20491">
                                            <p:txEl>
                                              <p:pRg st="1" end="1"/>
                                            </p:txEl>
                                          </p:spTgt>
                                        </p:tgtEl>
                                        <p:attrNameLst>
                                          <p:attrName>style.visibility</p:attrName>
                                        </p:attrNameLst>
                                      </p:cBhvr>
                                      <p:to>
                                        <p:strVal val="visible"/>
                                      </p:to>
                                    </p:set>
                                    <p:animEffect transition="in" filter="dissolve">
                                      <p:cBhvr>
                                        <p:cTn id="56" dur="500"/>
                                        <p:tgtEl>
                                          <p:spTgt spid="20491">
                                            <p:txEl>
                                              <p:pRg st="1" end="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0492"/>
                                        </p:tgtEl>
                                        <p:attrNameLst>
                                          <p:attrName>style.visibility</p:attrName>
                                        </p:attrNameLst>
                                      </p:cBhvr>
                                      <p:to>
                                        <p:strVal val="visible"/>
                                      </p:to>
                                    </p:set>
                                    <p:animEffect transition="in" filter="dissolve">
                                      <p:cBhvr>
                                        <p:cTn id="61" dur="500"/>
                                        <p:tgtEl>
                                          <p:spTgt spid="2049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0484"/>
                                        </p:tgtEl>
                                        <p:attrNameLst>
                                          <p:attrName>style.visibility</p:attrName>
                                        </p:attrNameLst>
                                      </p:cBhvr>
                                      <p:to>
                                        <p:strVal val="visible"/>
                                      </p:to>
                                    </p:set>
                                    <p:anim calcmode="lin" valueType="num">
                                      <p:cBhvr>
                                        <p:cTn id="66" dur="500" fill="hold"/>
                                        <p:tgtEl>
                                          <p:spTgt spid="20484"/>
                                        </p:tgtEl>
                                        <p:attrNameLst>
                                          <p:attrName>ppt_w</p:attrName>
                                        </p:attrNameLst>
                                      </p:cBhvr>
                                      <p:tavLst>
                                        <p:tav tm="0">
                                          <p:val>
                                            <p:fltVal val="0"/>
                                          </p:val>
                                        </p:tav>
                                        <p:tav tm="100000">
                                          <p:val>
                                            <p:strVal val="#ppt_w"/>
                                          </p:val>
                                        </p:tav>
                                      </p:tavLst>
                                    </p:anim>
                                    <p:anim calcmode="lin" valueType="num">
                                      <p:cBhvr>
                                        <p:cTn id="67" dur="500" fill="hold"/>
                                        <p:tgtEl>
                                          <p:spTgt spid="20484"/>
                                        </p:tgtEl>
                                        <p:attrNameLst>
                                          <p:attrName>ppt_h</p:attrName>
                                        </p:attrNameLst>
                                      </p:cBhvr>
                                      <p:tavLst>
                                        <p:tav tm="0">
                                          <p:val>
                                            <p:fltVal val="0"/>
                                          </p:val>
                                        </p:tav>
                                        <p:tav tm="100000">
                                          <p:val>
                                            <p:strVal val="#ppt_h"/>
                                          </p:val>
                                        </p:tav>
                                      </p:tavLst>
                                    </p:anim>
                                    <p:animEffect transition="in" filter="fade">
                                      <p:cBhvr>
                                        <p:cTn id="68"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p:bldP spid="20485" grpId="0"/>
      <p:bldP spid="20488" grpId="0" animBg="1"/>
      <p:bldP spid="20489" grpId="0"/>
      <p:bldP spid="204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Ele é constituído por:</a:t>
            </a:r>
            <a:endParaRPr lang="pt-BR" dirty="0"/>
          </a:p>
        </p:txBody>
      </p:sp>
      <p:sp>
        <p:nvSpPr>
          <p:cNvPr id="3" name="Espaço Reservado para Conteúdo 2"/>
          <p:cNvSpPr>
            <a:spLocks noGrp="1"/>
          </p:cNvSpPr>
          <p:nvPr>
            <p:ph idx="1"/>
          </p:nvPr>
        </p:nvSpPr>
        <p:spPr>
          <a:xfrm>
            <a:off x="4644008" y="1861598"/>
            <a:ext cx="3130508" cy="4800600"/>
          </a:xfrm>
        </p:spPr>
        <p:txBody>
          <a:bodyPr>
            <a:normAutofit fontScale="92500" lnSpcReduction="20000"/>
          </a:bodyPr>
          <a:lstStyle/>
          <a:p>
            <a:r>
              <a:rPr lang="pt-BR" dirty="0" smtClean="0"/>
              <a:t>Nariz </a:t>
            </a:r>
          </a:p>
          <a:p>
            <a:r>
              <a:rPr lang="pt-BR" dirty="0" smtClean="0"/>
              <a:t>Seios Nasais </a:t>
            </a:r>
          </a:p>
          <a:p>
            <a:r>
              <a:rPr lang="pt-BR" dirty="0" smtClean="0"/>
              <a:t>Faringe</a:t>
            </a:r>
          </a:p>
          <a:p>
            <a:r>
              <a:rPr lang="pt-BR" dirty="0" smtClean="0"/>
              <a:t>Laringe</a:t>
            </a:r>
          </a:p>
          <a:p>
            <a:endParaRPr lang="pt-BR" dirty="0" smtClean="0"/>
          </a:p>
          <a:p>
            <a:r>
              <a:rPr lang="pt-BR" dirty="0" smtClean="0"/>
              <a:t>Traqueia  </a:t>
            </a:r>
          </a:p>
          <a:p>
            <a:r>
              <a:rPr lang="pt-BR" dirty="0" smtClean="0"/>
              <a:t>Pulmão </a:t>
            </a:r>
          </a:p>
          <a:p>
            <a:pPr marL="82296" indent="0">
              <a:buNone/>
            </a:pPr>
            <a:r>
              <a:rPr lang="pt-BR" dirty="0" smtClean="0"/>
              <a:t>Brônquios</a:t>
            </a:r>
          </a:p>
          <a:p>
            <a:pPr marL="82296" indent="0">
              <a:buNone/>
            </a:pPr>
            <a:r>
              <a:rPr lang="pt-BR" dirty="0" smtClean="0"/>
              <a:t>Bronquíolos</a:t>
            </a:r>
          </a:p>
          <a:p>
            <a:pPr marL="82296" indent="0">
              <a:buNone/>
            </a:pPr>
            <a:r>
              <a:rPr lang="pt-BR" dirty="0" smtClean="0"/>
              <a:t>Alvéolos   </a:t>
            </a:r>
            <a:endParaRPr lang="pt-BR" dirty="0"/>
          </a:p>
          <a:p>
            <a:pPr marL="82296" indent="0">
              <a:buNone/>
            </a:pPr>
            <a:endParaRPr lang="pt-BR" dirty="0" smtClean="0"/>
          </a:p>
        </p:txBody>
      </p:sp>
      <p:sp>
        <p:nvSpPr>
          <p:cNvPr id="4" name="Seta para a direita 3"/>
          <p:cNvSpPr/>
          <p:nvPr/>
        </p:nvSpPr>
        <p:spPr>
          <a:xfrm>
            <a:off x="3745549" y="2592047"/>
            <a:ext cx="720080" cy="707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a:off x="3851920" y="4725144"/>
            <a:ext cx="64807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532155" y="1599988"/>
            <a:ext cx="2205989" cy="523220"/>
          </a:xfrm>
          <a:prstGeom prst="rect">
            <a:avLst/>
          </a:prstGeom>
          <a:noFill/>
        </p:spPr>
        <p:txBody>
          <a:bodyPr wrap="none" rtlCol="0">
            <a:spAutoFit/>
          </a:bodyPr>
          <a:lstStyle/>
          <a:p>
            <a:r>
              <a:rPr lang="pt-BR" sz="2800" dirty="0" smtClean="0"/>
              <a:t>Vias aéreas</a:t>
            </a:r>
            <a:r>
              <a:rPr lang="pt-BR" dirty="0" smtClean="0"/>
              <a:t>: </a:t>
            </a:r>
            <a:endParaRPr lang="pt-BR" dirty="0"/>
          </a:p>
        </p:txBody>
      </p:sp>
      <p:sp>
        <p:nvSpPr>
          <p:cNvPr id="7" name="CaixaDeTexto 6"/>
          <p:cNvSpPr txBox="1"/>
          <p:nvPr/>
        </p:nvSpPr>
        <p:spPr>
          <a:xfrm>
            <a:off x="1398186" y="2632466"/>
            <a:ext cx="2230098" cy="584775"/>
          </a:xfrm>
          <a:prstGeom prst="rect">
            <a:avLst/>
          </a:prstGeom>
          <a:noFill/>
        </p:spPr>
        <p:txBody>
          <a:bodyPr wrap="none" rtlCol="0">
            <a:spAutoFit/>
          </a:bodyPr>
          <a:lstStyle/>
          <a:p>
            <a:r>
              <a:rPr lang="pt-BR" sz="3200" dirty="0" smtClean="0"/>
              <a:t>Superiores</a:t>
            </a:r>
            <a:r>
              <a:rPr lang="pt-BR" dirty="0" smtClean="0"/>
              <a:t> </a:t>
            </a:r>
            <a:endParaRPr lang="pt-BR" dirty="0"/>
          </a:p>
        </p:txBody>
      </p:sp>
      <p:sp>
        <p:nvSpPr>
          <p:cNvPr id="8" name="CaixaDeTexto 7"/>
          <p:cNvSpPr txBox="1"/>
          <p:nvPr/>
        </p:nvSpPr>
        <p:spPr>
          <a:xfrm>
            <a:off x="1657158" y="4860449"/>
            <a:ext cx="1955985" cy="584775"/>
          </a:xfrm>
          <a:prstGeom prst="rect">
            <a:avLst/>
          </a:prstGeom>
          <a:noFill/>
        </p:spPr>
        <p:txBody>
          <a:bodyPr wrap="none" rtlCol="0">
            <a:spAutoFit/>
          </a:bodyPr>
          <a:lstStyle/>
          <a:p>
            <a:r>
              <a:rPr lang="pt-BR" sz="3200" dirty="0" smtClean="0"/>
              <a:t>Inferiores</a:t>
            </a:r>
            <a:r>
              <a:rPr lang="pt-BR" dirty="0" smtClean="0"/>
              <a:t> </a:t>
            </a:r>
            <a:endParaRPr lang="pt-BR" dirty="0"/>
          </a:p>
        </p:txBody>
      </p:sp>
    </p:spTree>
    <p:extLst>
      <p:ext uri="{BB962C8B-B14F-4D97-AF65-F5344CB8AC3E}">
        <p14:creationId xmlns:p14="http://schemas.microsoft.com/office/powerpoint/2010/main" xmlns="" val="2945537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14F0CC98-4DA7-40FE-AEB2-2E007A605292}"/>
              </a:ext>
            </a:extLst>
          </p:cNvPr>
          <p:cNvSpPr txBox="1"/>
          <p:nvPr/>
        </p:nvSpPr>
        <p:spPr>
          <a:xfrm>
            <a:off x="2285984" y="1214422"/>
            <a:ext cx="4579034" cy="369332"/>
          </a:xfrm>
          <a:prstGeom prst="rect">
            <a:avLst/>
          </a:prstGeom>
          <a:noFill/>
        </p:spPr>
        <p:txBody>
          <a:bodyPr wrap="square">
            <a:spAutoFit/>
          </a:bodyPr>
          <a:lstStyle/>
          <a:p>
            <a:pPr algn="just" fontAlgn="auto">
              <a:spcBef>
                <a:spcPts val="0"/>
              </a:spcBef>
              <a:spcAft>
                <a:spcPts val="0"/>
              </a:spcAft>
              <a:defRPr/>
            </a:pPr>
            <a:r>
              <a:rPr lang="pt-BR" b="1" dirty="0">
                <a:solidFill>
                  <a:schemeClr val="accent1">
                    <a:lumMod val="50000"/>
                  </a:schemeClr>
                </a:solidFill>
                <a:latin typeface="Tahoma" pitchFamily="34" charset="0"/>
                <a:cs typeface="Tahoma" pitchFamily="34" charset="0"/>
              </a:rPr>
              <a:t>Frequência respiratória </a:t>
            </a:r>
          </a:p>
        </p:txBody>
      </p:sp>
      <p:sp>
        <p:nvSpPr>
          <p:cNvPr id="12" name="CaixaDeTexto 11">
            <a:extLst>
              <a:ext uri="{FF2B5EF4-FFF2-40B4-BE49-F238E27FC236}">
                <a16:creationId xmlns:a16="http://schemas.microsoft.com/office/drawing/2014/main" xmlns="" id="{2F1EBBAE-B46F-4B86-96E5-C9813DC05665}"/>
              </a:ext>
            </a:extLst>
          </p:cNvPr>
          <p:cNvSpPr txBox="1"/>
          <p:nvPr/>
        </p:nvSpPr>
        <p:spPr>
          <a:xfrm>
            <a:off x="642910" y="2276872"/>
            <a:ext cx="2619607" cy="523220"/>
          </a:xfrm>
          <a:prstGeom prst="rect">
            <a:avLst/>
          </a:prstGeom>
          <a:noFill/>
        </p:spPr>
        <p:txBody>
          <a:bodyPr wrap="square" rtlCol="0">
            <a:spAutoFit/>
          </a:bodyPr>
          <a:lstStyle/>
          <a:p>
            <a:r>
              <a:rPr lang="pt-BR" sz="2800" b="1" dirty="0">
                <a:effectLst>
                  <a:outerShdw blurRad="38100" dist="38100" dir="2700000" algn="tl">
                    <a:srgbClr val="000000">
                      <a:alpha val="43137"/>
                    </a:srgbClr>
                  </a:outerShdw>
                </a:effectLst>
              </a:rPr>
              <a:t>BRADIPNÉIA</a:t>
            </a:r>
          </a:p>
        </p:txBody>
      </p:sp>
      <p:sp>
        <p:nvSpPr>
          <p:cNvPr id="13" name="CaixaDeTexto 12">
            <a:extLst>
              <a:ext uri="{FF2B5EF4-FFF2-40B4-BE49-F238E27FC236}">
                <a16:creationId xmlns:a16="http://schemas.microsoft.com/office/drawing/2014/main" xmlns="" id="{3F2BC02F-B81B-45D1-9EDD-BA3BDBCD131E}"/>
              </a:ext>
            </a:extLst>
          </p:cNvPr>
          <p:cNvSpPr txBox="1"/>
          <p:nvPr/>
        </p:nvSpPr>
        <p:spPr>
          <a:xfrm>
            <a:off x="5503766" y="2278377"/>
            <a:ext cx="2925886" cy="523220"/>
          </a:xfrm>
          <a:prstGeom prst="rect">
            <a:avLst/>
          </a:prstGeom>
          <a:noFill/>
        </p:spPr>
        <p:txBody>
          <a:bodyPr wrap="square" rtlCol="0">
            <a:spAutoFit/>
          </a:bodyPr>
          <a:lstStyle/>
          <a:p>
            <a:r>
              <a:rPr lang="pt-BR" sz="2800" b="1" dirty="0">
                <a:effectLst>
                  <a:outerShdw blurRad="38100" dist="38100" dir="2700000" algn="tl">
                    <a:srgbClr val="000000">
                      <a:alpha val="43137"/>
                    </a:srgbClr>
                  </a:outerShdw>
                </a:effectLst>
              </a:rPr>
              <a:t>TAQUIPNÉIA</a:t>
            </a:r>
          </a:p>
        </p:txBody>
      </p:sp>
      <p:cxnSp>
        <p:nvCxnSpPr>
          <p:cNvPr id="14" name="Conector de seta reta 6">
            <a:extLst>
              <a:ext uri="{FF2B5EF4-FFF2-40B4-BE49-F238E27FC236}">
                <a16:creationId xmlns:a16="http://schemas.microsoft.com/office/drawing/2014/main" xmlns="" id="{96FA9189-422F-435C-8AE5-0AC8C3665900}"/>
              </a:ext>
            </a:extLst>
          </p:cNvPr>
          <p:cNvCxnSpPr>
            <a:stCxn id="12" idx="3"/>
          </p:cNvCxnSpPr>
          <p:nvPr/>
        </p:nvCxnSpPr>
        <p:spPr>
          <a:xfrm flipV="1">
            <a:off x="3262517" y="2509212"/>
            <a:ext cx="2052228" cy="29270"/>
          </a:xfrm>
          <a:prstGeom prst="straightConnector1">
            <a:avLst/>
          </a:prstGeom>
          <a:ln w="53975"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8">
            <a:extLst>
              <a:ext uri="{FF2B5EF4-FFF2-40B4-BE49-F238E27FC236}">
                <a16:creationId xmlns:a16="http://schemas.microsoft.com/office/drawing/2014/main" xmlns="" id="{55A2395E-714C-48C1-90F1-73B7A9B8CCBD}"/>
              </a:ext>
            </a:extLst>
          </p:cNvPr>
          <p:cNvCxnSpPr/>
          <p:nvPr/>
        </p:nvCxnSpPr>
        <p:spPr>
          <a:xfrm>
            <a:off x="4288631" y="2509210"/>
            <a:ext cx="0" cy="1135815"/>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xmlns="" id="{A97ED80C-3272-4819-81B0-ED4E747A3E6B}"/>
              </a:ext>
            </a:extLst>
          </p:cNvPr>
          <p:cNvSpPr txBox="1"/>
          <p:nvPr/>
        </p:nvSpPr>
        <p:spPr>
          <a:xfrm>
            <a:off x="2714612" y="4071942"/>
            <a:ext cx="3281034" cy="523220"/>
          </a:xfrm>
          <a:prstGeom prst="rect">
            <a:avLst/>
          </a:prstGeom>
          <a:noFill/>
        </p:spPr>
        <p:txBody>
          <a:bodyPr wrap="square" rtlCol="0">
            <a:spAutoFit/>
          </a:bodyPr>
          <a:lstStyle/>
          <a:p>
            <a:r>
              <a:rPr lang="pt-BR" sz="2800" b="1" dirty="0">
                <a:effectLst>
                  <a:outerShdw blurRad="38100" dist="38100" dir="2700000" algn="tl">
                    <a:srgbClr val="000000">
                      <a:alpha val="43137"/>
                    </a:srgbClr>
                  </a:outerShdw>
                </a:effectLst>
              </a:rPr>
              <a:t>NORMOPNÉIA</a:t>
            </a:r>
          </a:p>
        </p:txBody>
      </p:sp>
      <p:sp>
        <p:nvSpPr>
          <p:cNvPr id="17" name="Retângulo de cantos arredondados 10">
            <a:extLst>
              <a:ext uri="{FF2B5EF4-FFF2-40B4-BE49-F238E27FC236}">
                <a16:creationId xmlns:a16="http://schemas.microsoft.com/office/drawing/2014/main" xmlns="" id="{111AB214-152C-4259-9BC9-8E1319C44873}"/>
              </a:ext>
            </a:extLst>
          </p:cNvPr>
          <p:cNvSpPr/>
          <p:nvPr/>
        </p:nvSpPr>
        <p:spPr>
          <a:xfrm>
            <a:off x="1885202" y="4831651"/>
            <a:ext cx="5373597"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err="1">
                <a:effectLst>
                  <a:outerShdw blurRad="38100" dist="38100" dir="2700000" algn="tl">
                    <a:srgbClr val="000000">
                      <a:alpha val="43137"/>
                    </a:srgbClr>
                  </a:outerShdw>
                </a:effectLst>
              </a:rPr>
              <a:t>Eupnéia</a:t>
            </a:r>
            <a:r>
              <a:rPr lang="pt-BR" sz="4800" b="1" dirty="0">
                <a:effectLst>
                  <a:outerShdw blurRad="38100" dist="38100" dir="2700000" algn="tl">
                    <a:srgbClr val="000000">
                      <a:alpha val="43137"/>
                    </a:srgbClr>
                  </a:outerShdw>
                </a:effectLst>
              </a:rPr>
              <a:t>, </a:t>
            </a:r>
            <a:r>
              <a:rPr lang="pt-BR" sz="4800" b="1" dirty="0" err="1">
                <a:effectLst>
                  <a:outerShdw blurRad="38100" dist="38100" dir="2700000" algn="tl">
                    <a:srgbClr val="000000">
                      <a:alpha val="43137"/>
                    </a:srgbClr>
                  </a:outerShdw>
                </a:effectLst>
              </a:rPr>
              <a:t>dispnéia</a:t>
            </a:r>
            <a:r>
              <a:rPr lang="pt-BR" sz="4800" b="1" dirty="0">
                <a:effectLst>
                  <a:outerShdw blurRad="38100" dist="38100" dir="2700000" algn="tl">
                    <a:srgbClr val="000000">
                      <a:alpha val="43137"/>
                    </a:srgbClr>
                  </a:outerShdw>
                </a:effectLst>
              </a:rPr>
              <a:t> e </a:t>
            </a:r>
            <a:r>
              <a:rPr lang="pt-BR" sz="4800" b="1" dirty="0" err="1">
                <a:effectLst>
                  <a:outerShdw blurRad="38100" dist="38100" dir="2700000" algn="tl">
                    <a:srgbClr val="000000">
                      <a:alpha val="43137"/>
                    </a:srgbClr>
                  </a:outerShdw>
                </a:effectLst>
              </a:rPr>
              <a:t>apnéia</a:t>
            </a:r>
            <a:endParaRPr lang="pt-BR"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25270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BCB0B18B-060A-40FF-9CFC-88CC4BD2631F}"/>
              </a:ext>
            </a:extLst>
          </p:cNvPr>
          <p:cNvSpPr txBox="1">
            <a:spLocks/>
          </p:cNvSpPr>
          <p:nvPr/>
        </p:nvSpPr>
        <p:spPr>
          <a:xfrm>
            <a:off x="1285852" y="500042"/>
            <a:ext cx="5943600"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dirty="0"/>
              <a:t>Controle da respiração</a:t>
            </a:r>
          </a:p>
        </p:txBody>
      </p:sp>
      <p:sp>
        <p:nvSpPr>
          <p:cNvPr id="6" name="Espaço Reservado para Conteúdo 2">
            <a:extLst>
              <a:ext uri="{FF2B5EF4-FFF2-40B4-BE49-F238E27FC236}">
                <a16:creationId xmlns:a16="http://schemas.microsoft.com/office/drawing/2014/main" xmlns="" id="{79B11A69-227F-4571-8627-2D910AFB46FA}"/>
              </a:ext>
            </a:extLst>
          </p:cNvPr>
          <p:cNvSpPr txBox="1">
            <a:spLocks/>
          </p:cNvSpPr>
          <p:nvPr/>
        </p:nvSpPr>
        <p:spPr>
          <a:xfrm>
            <a:off x="857224" y="2214554"/>
            <a:ext cx="2418972" cy="88899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4000" b="1" dirty="0"/>
              <a:t>Bulbo</a:t>
            </a:r>
          </a:p>
          <a:p>
            <a:r>
              <a:rPr lang="pt-BR" sz="4000" b="1" dirty="0"/>
              <a:t>Estímulos</a:t>
            </a:r>
          </a:p>
        </p:txBody>
      </p:sp>
      <p:cxnSp>
        <p:nvCxnSpPr>
          <p:cNvPr id="8" name="Conector de seta reta 4">
            <a:extLst>
              <a:ext uri="{FF2B5EF4-FFF2-40B4-BE49-F238E27FC236}">
                <a16:creationId xmlns:a16="http://schemas.microsoft.com/office/drawing/2014/main" xmlns="" id="{51601B79-DD9B-4E43-9175-CE8F170852DB}"/>
              </a:ext>
            </a:extLst>
          </p:cNvPr>
          <p:cNvCxnSpPr/>
          <p:nvPr/>
        </p:nvCxnSpPr>
        <p:spPr>
          <a:xfrm>
            <a:off x="2485241" y="3297118"/>
            <a:ext cx="59406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5">
            <a:extLst>
              <a:ext uri="{FF2B5EF4-FFF2-40B4-BE49-F238E27FC236}">
                <a16:creationId xmlns:a16="http://schemas.microsoft.com/office/drawing/2014/main" xmlns="" id="{3D2D572C-7667-416F-981D-CB9909808B16}"/>
              </a:ext>
            </a:extLst>
          </p:cNvPr>
          <p:cNvCxnSpPr/>
          <p:nvPr/>
        </p:nvCxnSpPr>
        <p:spPr>
          <a:xfrm>
            <a:off x="2502125" y="4161214"/>
            <a:ext cx="59406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6">
            <a:extLst>
              <a:ext uri="{FF2B5EF4-FFF2-40B4-BE49-F238E27FC236}">
                <a16:creationId xmlns:a16="http://schemas.microsoft.com/office/drawing/2014/main" xmlns="" id="{C80C1E94-0BFF-4143-82C1-EB41CA7C20D0}"/>
              </a:ext>
            </a:extLst>
          </p:cNvPr>
          <p:cNvCxnSpPr/>
          <p:nvPr/>
        </p:nvCxnSpPr>
        <p:spPr>
          <a:xfrm>
            <a:off x="2502125" y="5097318"/>
            <a:ext cx="59406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xmlns="" id="{A1D47239-F631-41B0-84E8-0E867F27A428}"/>
              </a:ext>
            </a:extLst>
          </p:cNvPr>
          <p:cNvSpPr txBox="1"/>
          <p:nvPr/>
        </p:nvSpPr>
        <p:spPr>
          <a:xfrm>
            <a:off x="3187319" y="3000376"/>
            <a:ext cx="5242333" cy="584775"/>
          </a:xfrm>
          <a:prstGeom prst="rect">
            <a:avLst/>
          </a:prstGeom>
          <a:noFill/>
        </p:spPr>
        <p:txBody>
          <a:bodyPr wrap="square" rtlCol="0">
            <a:spAutoFit/>
          </a:bodyPr>
          <a:lstStyle/>
          <a:p>
            <a:r>
              <a:rPr lang="pt-BR" sz="3200" b="1" dirty="0"/>
              <a:t>Aumento do teor de CO2</a:t>
            </a:r>
          </a:p>
        </p:txBody>
      </p:sp>
      <p:sp>
        <p:nvSpPr>
          <p:cNvPr id="12" name="CaixaDeTexto 11">
            <a:extLst>
              <a:ext uri="{FF2B5EF4-FFF2-40B4-BE49-F238E27FC236}">
                <a16:creationId xmlns:a16="http://schemas.microsoft.com/office/drawing/2014/main" xmlns="" id="{BBD42B7C-1885-463C-A7A4-AB6F2425C6D7}"/>
              </a:ext>
            </a:extLst>
          </p:cNvPr>
          <p:cNvSpPr txBox="1"/>
          <p:nvPr/>
        </p:nvSpPr>
        <p:spPr>
          <a:xfrm>
            <a:off x="3214678" y="4000504"/>
            <a:ext cx="5028020" cy="584775"/>
          </a:xfrm>
          <a:prstGeom prst="rect">
            <a:avLst/>
          </a:prstGeom>
          <a:noFill/>
        </p:spPr>
        <p:txBody>
          <a:bodyPr wrap="square" rtlCol="0">
            <a:spAutoFit/>
          </a:bodyPr>
          <a:lstStyle/>
          <a:p>
            <a:r>
              <a:rPr lang="pt-BR" sz="3200" b="1" dirty="0"/>
              <a:t>Redução do teor de O2</a:t>
            </a:r>
          </a:p>
        </p:txBody>
      </p:sp>
      <p:sp>
        <p:nvSpPr>
          <p:cNvPr id="13" name="CaixaDeTexto 12">
            <a:extLst>
              <a:ext uri="{FF2B5EF4-FFF2-40B4-BE49-F238E27FC236}">
                <a16:creationId xmlns:a16="http://schemas.microsoft.com/office/drawing/2014/main" xmlns="" id="{457387DF-63C4-4EA1-B752-E1450BF75E0D}"/>
              </a:ext>
            </a:extLst>
          </p:cNvPr>
          <p:cNvSpPr txBox="1"/>
          <p:nvPr/>
        </p:nvSpPr>
        <p:spPr>
          <a:xfrm>
            <a:off x="3187318" y="4809286"/>
            <a:ext cx="5028020" cy="584775"/>
          </a:xfrm>
          <a:prstGeom prst="rect">
            <a:avLst/>
          </a:prstGeom>
          <a:noFill/>
        </p:spPr>
        <p:txBody>
          <a:bodyPr wrap="square" rtlCol="0">
            <a:spAutoFit/>
          </a:bodyPr>
          <a:lstStyle/>
          <a:p>
            <a:r>
              <a:rPr lang="pt-BR" sz="3200" b="1" dirty="0"/>
              <a:t>Acidificação do sangue</a:t>
            </a:r>
          </a:p>
        </p:txBody>
      </p:sp>
    </p:spTree>
    <p:extLst>
      <p:ext uri="{BB962C8B-B14F-4D97-AF65-F5344CB8AC3E}">
        <p14:creationId xmlns:p14="http://schemas.microsoft.com/office/powerpoint/2010/main" xmlns="" val="393573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043940F7-1FA2-4B0E-A379-8EE1596FC54C}"/>
              </a:ext>
            </a:extLst>
          </p:cNvPr>
          <p:cNvSpPr txBox="1">
            <a:spLocks/>
          </p:cNvSpPr>
          <p:nvPr/>
        </p:nvSpPr>
        <p:spPr>
          <a:xfrm>
            <a:off x="1928794" y="285728"/>
            <a:ext cx="2426677"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t>Hipóxia</a:t>
            </a:r>
          </a:p>
        </p:txBody>
      </p:sp>
      <p:sp>
        <p:nvSpPr>
          <p:cNvPr id="6" name="Espaço Reservado para Conteúdo 2">
            <a:extLst>
              <a:ext uri="{FF2B5EF4-FFF2-40B4-BE49-F238E27FC236}">
                <a16:creationId xmlns:a16="http://schemas.microsoft.com/office/drawing/2014/main" xmlns="" id="{091BA3DD-5C5F-46EA-81DB-E9CA04C75666}"/>
              </a:ext>
            </a:extLst>
          </p:cNvPr>
          <p:cNvSpPr txBox="1">
            <a:spLocks/>
          </p:cNvSpPr>
          <p:nvPr/>
        </p:nvSpPr>
        <p:spPr>
          <a:xfrm>
            <a:off x="1428728" y="1857364"/>
            <a:ext cx="7429552" cy="45005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600" b="1" dirty="0"/>
              <a:t>Hipóxia de estagnação</a:t>
            </a:r>
          </a:p>
          <a:p>
            <a:r>
              <a:rPr lang="pt-BR" sz="3600" b="1" dirty="0"/>
              <a:t>Hipóxia </a:t>
            </a:r>
            <a:r>
              <a:rPr lang="pt-BR" sz="3600" b="1" dirty="0" err="1"/>
              <a:t>histotóxica</a:t>
            </a:r>
            <a:r>
              <a:rPr lang="pt-BR" sz="3600" b="1" dirty="0"/>
              <a:t> (Cianeto, H2S)</a:t>
            </a:r>
          </a:p>
          <a:p>
            <a:r>
              <a:rPr lang="pt-BR" sz="3600" b="1" dirty="0"/>
              <a:t>Redução da ventilação pulmonar (bronquite, enfisema)</a:t>
            </a:r>
          </a:p>
          <a:p>
            <a:r>
              <a:rPr lang="pt-BR" sz="3600" b="1" dirty="0"/>
              <a:t>Diminuição da tensão atmosférica de oxigênio (ar rarefeito)</a:t>
            </a:r>
          </a:p>
        </p:txBody>
      </p:sp>
    </p:spTree>
    <p:extLst>
      <p:ext uri="{BB962C8B-B14F-4D97-AF65-F5344CB8AC3E}">
        <p14:creationId xmlns:p14="http://schemas.microsoft.com/office/powerpoint/2010/main" xmlns="" val="204376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1745686" y="699232"/>
            <a:ext cx="565262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pt-BR" sz="4400" dirty="0" smtClean="0">
                <a:solidFill>
                  <a:schemeClr val="tx2"/>
                </a:solidFill>
                <a:latin typeface="+mj-lt"/>
              </a:rPr>
              <a:t>Nariz</a:t>
            </a:r>
            <a:endParaRPr lang="pt-BR" sz="4400" dirty="0">
              <a:solidFill>
                <a:schemeClr val="tx2"/>
              </a:solidFill>
              <a:latin typeface="+mj-lt"/>
            </a:endParaRPr>
          </a:p>
        </p:txBody>
      </p:sp>
      <p:sp>
        <p:nvSpPr>
          <p:cNvPr id="9219" name="Text Box 7"/>
          <p:cNvSpPr txBox="1">
            <a:spLocks noChangeArrowheads="1"/>
          </p:cNvSpPr>
          <p:nvPr/>
        </p:nvSpPr>
        <p:spPr bwMode="auto">
          <a:xfrm>
            <a:off x="1367644" y="1916832"/>
            <a:ext cx="7164796"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eaLnBrk="1" hangingPunct="1"/>
            <a:r>
              <a:rPr lang="pt-BR" sz="2800" dirty="0"/>
              <a:t>L</a:t>
            </a:r>
            <a:r>
              <a:rPr lang="pt-BR" sz="2800" dirty="0" smtClean="0"/>
              <a:t>ocalizado </a:t>
            </a:r>
            <a:r>
              <a:rPr lang="pt-BR" sz="2800" dirty="0"/>
              <a:t>na linha média do rosto. Em sua base há dois orifícios, chamados aberturas inferiores do nariz ou narinas, que continuam interiormente com as fossas </a:t>
            </a:r>
            <a:r>
              <a:rPr lang="pt-BR" sz="2800" dirty="0" smtClean="0"/>
              <a:t>nasais</a:t>
            </a:r>
          </a:p>
          <a:p>
            <a:pPr algn="just" eaLnBrk="1" hangingPunct="1"/>
            <a:endParaRPr lang="pt-BR" sz="2800" dirty="0" smtClean="0"/>
          </a:p>
          <a:p>
            <a:pPr algn="just" eaLnBrk="1" hangingPunct="1"/>
            <a:r>
              <a:rPr lang="pt-BR" sz="2800" dirty="0" smtClean="0">
                <a:latin typeface="+mn-lt"/>
              </a:rPr>
              <a:t>Sua função é a entrada </a:t>
            </a:r>
            <a:r>
              <a:rPr lang="pt-BR" sz="2800" dirty="0">
                <a:latin typeface="+mn-lt"/>
              </a:rPr>
              <a:t>e saída de ar do </a:t>
            </a:r>
            <a:r>
              <a:rPr lang="pt-BR" sz="2800" dirty="0" smtClean="0">
                <a:latin typeface="+mn-lt"/>
              </a:rPr>
              <a:t>organismo, aquecimento</a:t>
            </a:r>
            <a:r>
              <a:rPr lang="pt-BR" sz="2800" dirty="0">
                <a:latin typeface="+mn-lt"/>
              </a:rPr>
              <a:t>, umidificação e filtração do ar (vibrissas nasais e muco</a:t>
            </a:r>
            <a:r>
              <a:rPr lang="pt-BR" sz="2800" dirty="0" smtClean="0">
                <a:latin typeface="+mn-lt"/>
              </a:rPr>
              <a:t>)</a:t>
            </a:r>
          </a:p>
          <a:p>
            <a:pPr algn="just" eaLnBrk="1" hangingPunct="1"/>
            <a:endParaRPr lang="pt-BR" sz="2800" dirty="0">
              <a:latin typeface="+mn-lt"/>
            </a:endParaRPr>
          </a:p>
        </p:txBody>
      </p:sp>
    </p:spTree>
    <p:extLst>
      <p:ext uri="{BB962C8B-B14F-4D97-AF65-F5344CB8AC3E}">
        <p14:creationId xmlns:p14="http://schemas.microsoft.com/office/powerpoint/2010/main" xmlns="" val="3340680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left)">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ira\Desktop\nariz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908720"/>
            <a:ext cx="6855792" cy="55383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1890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p:cNvSpPr>
            <a:spLocks noChangeArrowheads="1"/>
          </p:cNvSpPr>
          <p:nvPr/>
        </p:nvSpPr>
        <p:spPr bwMode="auto">
          <a:xfrm>
            <a:off x="1331640" y="1844824"/>
            <a:ext cx="7200800" cy="4681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spcBef>
                <a:spcPct val="20000"/>
              </a:spcBef>
            </a:pPr>
            <a:r>
              <a:rPr lang="pt-BR" sz="2400" dirty="0" smtClean="0"/>
              <a:t>Alguns ossos do crânio, entre eles o Frontal</a:t>
            </a:r>
            <a:r>
              <a:rPr lang="pt-BR" sz="2400" dirty="0"/>
              <a:t>, maxilar, </a:t>
            </a:r>
            <a:r>
              <a:rPr lang="pt-BR" sz="2400" dirty="0" smtClean="0"/>
              <a:t>etmoide, esfenoide  apresentam cavidades cheias de ar. </a:t>
            </a:r>
          </a:p>
          <a:p>
            <a:pPr algn="just">
              <a:spcBef>
                <a:spcPct val="20000"/>
              </a:spcBef>
            </a:pPr>
            <a:endParaRPr lang="pt-BR" sz="2400" dirty="0"/>
          </a:p>
          <a:p>
            <a:pPr algn="just">
              <a:spcBef>
                <a:spcPct val="20000"/>
              </a:spcBef>
            </a:pPr>
            <a:r>
              <a:rPr lang="pt-BR" sz="2400" dirty="0" smtClean="0"/>
              <a:t>É Revestidos </a:t>
            </a:r>
            <a:r>
              <a:rPr lang="pt-BR" sz="2400" dirty="0"/>
              <a:t>pela mucosa respiratória</a:t>
            </a:r>
          </a:p>
          <a:p>
            <a:pPr marL="742950" lvl="1" indent="-285750" algn="just">
              <a:spcBef>
                <a:spcPct val="20000"/>
              </a:spcBef>
              <a:buFontTx/>
              <a:buChar char="–"/>
            </a:pPr>
            <a:r>
              <a:rPr lang="pt-BR" sz="2400" dirty="0"/>
              <a:t>Epitélio cúbico, pavimentoso ou prismático ou </a:t>
            </a:r>
            <a:r>
              <a:rPr lang="pt-BR" sz="2400" dirty="0" err="1"/>
              <a:t>pseudorespiratório</a:t>
            </a:r>
            <a:r>
              <a:rPr lang="pt-BR" sz="2400" dirty="0"/>
              <a:t> com poucas células caliciformes</a:t>
            </a:r>
          </a:p>
          <a:p>
            <a:pPr marL="742950" lvl="1" indent="-285750" algn="just">
              <a:spcBef>
                <a:spcPct val="20000"/>
              </a:spcBef>
              <a:buFontTx/>
              <a:buChar char="–"/>
            </a:pPr>
            <a:r>
              <a:rPr lang="pt-BR" sz="2400" dirty="0" smtClean="0"/>
              <a:t>Com poucas </a:t>
            </a:r>
            <a:r>
              <a:rPr lang="pt-BR" sz="2400" dirty="0"/>
              <a:t>e pequenas glândulas. Muco drenado para as fossas </a:t>
            </a:r>
            <a:r>
              <a:rPr lang="pt-BR" sz="2400" dirty="0" smtClean="0"/>
              <a:t>nasais</a:t>
            </a:r>
            <a:endParaRPr lang="pt-BR" sz="2400" dirty="0"/>
          </a:p>
        </p:txBody>
      </p:sp>
      <p:sp>
        <p:nvSpPr>
          <p:cNvPr id="273414" name="Text Box 6"/>
          <p:cNvSpPr txBox="1">
            <a:spLocks noChangeArrowheads="1"/>
          </p:cNvSpPr>
          <p:nvPr/>
        </p:nvSpPr>
        <p:spPr bwMode="auto">
          <a:xfrm>
            <a:off x="1692275" y="404664"/>
            <a:ext cx="568801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pt-BR" sz="3600" b="1" dirty="0" smtClean="0">
                <a:solidFill>
                  <a:schemeClr val="tx2"/>
                </a:solidFill>
              </a:rPr>
              <a:t>Seios Nasais </a:t>
            </a:r>
            <a:endParaRPr lang="pt-BR" sz="3600" b="1" dirty="0">
              <a:solidFill>
                <a:schemeClr val="tx2"/>
              </a:solidFill>
            </a:endParaRPr>
          </a:p>
        </p:txBody>
      </p:sp>
    </p:spTree>
    <p:extLst>
      <p:ext uri="{BB962C8B-B14F-4D97-AF65-F5344CB8AC3E}">
        <p14:creationId xmlns:p14="http://schemas.microsoft.com/office/powerpoint/2010/main" xmlns="" val="496629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19F8A455-E3E9-4EB8-A788-BDC40B2DF51A}"/>
              </a:ext>
            </a:extLst>
          </p:cNvPr>
          <p:cNvSpPr txBox="1"/>
          <p:nvPr/>
        </p:nvSpPr>
        <p:spPr>
          <a:xfrm>
            <a:off x="2428860" y="571480"/>
            <a:ext cx="4579034" cy="461665"/>
          </a:xfrm>
          <a:prstGeom prst="rect">
            <a:avLst/>
          </a:prstGeom>
          <a:noFill/>
        </p:spPr>
        <p:txBody>
          <a:bodyPr wrap="square">
            <a:spAutoFit/>
          </a:bodyPr>
          <a:lstStyle/>
          <a:p>
            <a:pPr algn="just" fontAlgn="auto">
              <a:spcBef>
                <a:spcPts val="0"/>
              </a:spcBef>
              <a:spcAft>
                <a:spcPts val="0"/>
              </a:spcAft>
              <a:defRPr/>
            </a:pPr>
            <a:r>
              <a:rPr lang="pt-BR" sz="2400" b="1" dirty="0" smtClean="0">
                <a:solidFill>
                  <a:schemeClr val="accent3">
                    <a:lumMod val="75000"/>
                  </a:schemeClr>
                </a:solidFill>
                <a:latin typeface="Tahoma" pitchFamily="34" charset="0"/>
                <a:cs typeface="Tahoma" pitchFamily="34" charset="0"/>
              </a:rPr>
              <a:t>Seios nasais/ Fossas nasais</a:t>
            </a:r>
            <a:endParaRPr lang="pt-BR" sz="2400" b="1" dirty="0">
              <a:solidFill>
                <a:schemeClr val="accent3">
                  <a:lumMod val="75000"/>
                </a:schemeClr>
              </a:solidFill>
              <a:latin typeface="Tahoma" pitchFamily="34" charset="0"/>
              <a:cs typeface="Tahoma" pitchFamily="34" charset="0"/>
            </a:endParaRPr>
          </a:p>
        </p:txBody>
      </p:sp>
      <p:sp>
        <p:nvSpPr>
          <p:cNvPr id="6" name="CaixaDeTexto 5">
            <a:extLst>
              <a:ext uri="{FF2B5EF4-FFF2-40B4-BE49-F238E27FC236}">
                <a16:creationId xmlns:a16="http://schemas.microsoft.com/office/drawing/2014/main" xmlns="" id="{FBFBC3A5-6D1D-4836-B4B3-A22AB7736DB1}"/>
              </a:ext>
            </a:extLst>
          </p:cNvPr>
          <p:cNvSpPr txBox="1"/>
          <p:nvPr/>
        </p:nvSpPr>
        <p:spPr>
          <a:xfrm>
            <a:off x="1357290" y="1785926"/>
            <a:ext cx="3214710" cy="4093428"/>
          </a:xfrm>
          <a:prstGeom prst="rect">
            <a:avLst/>
          </a:prstGeom>
          <a:noFill/>
        </p:spPr>
        <p:txBody>
          <a:bodyPr wrap="square" rtlCol="0">
            <a:spAutoFit/>
          </a:bodyPr>
          <a:lstStyle/>
          <a:p>
            <a:r>
              <a:rPr lang="pt-BR" sz="2800" b="1" dirty="0"/>
              <a:t>Filtração (Pelos e muco)</a:t>
            </a:r>
          </a:p>
          <a:p>
            <a:endParaRPr lang="pt-BR" sz="2800" b="1" dirty="0"/>
          </a:p>
          <a:p>
            <a:r>
              <a:rPr lang="pt-BR" sz="2800" b="1" dirty="0"/>
              <a:t>Aquecimento (capilares)</a:t>
            </a:r>
          </a:p>
          <a:p>
            <a:endParaRPr lang="pt-BR" sz="2800" b="1" dirty="0"/>
          </a:p>
          <a:p>
            <a:r>
              <a:rPr lang="pt-BR" sz="2800" b="1" dirty="0"/>
              <a:t>Umidificação (muco)</a:t>
            </a:r>
          </a:p>
          <a:p>
            <a:endParaRPr lang="pt-BR" dirty="0"/>
          </a:p>
          <a:p>
            <a:endParaRPr lang="pt-BR" dirty="0"/>
          </a:p>
        </p:txBody>
      </p:sp>
      <p:pic>
        <p:nvPicPr>
          <p:cNvPr id="8" name="Picture 6" descr="http://mundolouco.net/wp-content/woo_uploads/109-3.jpg">
            <a:extLst>
              <a:ext uri="{FF2B5EF4-FFF2-40B4-BE49-F238E27FC236}">
                <a16:creationId xmlns:a16="http://schemas.microsoft.com/office/drawing/2014/main" xmlns="" id="{88FCBA51-136A-47AF-B1AA-A00E88BE1CF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9190" y="1214422"/>
            <a:ext cx="3665425" cy="3672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597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ira\Desktop\ENT_sinuses_pt.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7356" y="285728"/>
            <a:ext cx="4962872" cy="58652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3312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669</TotalTime>
  <Words>969</Words>
  <Application>Microsoft Office PowerPoint</Application>
  <PresentationFormat>Apresentação na tela (4:3)</PresentationFormat>
  <Paragraphs>151</Paragraphs>
  <Slides>42</Slides>
  <Notes>0</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Solstício</vt:lpstr>
      <vt:lpstr>Sistema Respiratório </vt:lpstr>
      <vt:lpstr>Função:</vt:lpstr>
      <vt:lpstr>Slide 3</vt:lpstr>
      <vt:lpstr>Ele é constituído por:</vt:lpstr>
      <vt:lpstr>Slide 5</vt:lpstr>
      <vt:lpstr>Slide 6</vt:lpstr>
      <vt:lpstr>Slide 7</vt:lpstr>
      <vt:lpstr>Slide 8</vt:lpstr>
      <vt:lpstr>Slide 9</vt:lpstr>
      <vt:lpstr>Faringe </vt:lpstr>
      <vt:lpstr>Slide 11</vt:lpstr>
      <vt:lpstr>Slide 12</vt:lpstr>
      <vt:lpstr>Slide 13</vt:lpstr>
      <vt:lpstr>Slide 14</vt:lpstr>
      <vt:lpstr>Slide 15</vt:lpstr>
      <vt:lpstr>Slide 16</vt:lpstr>
      <vt:lpstr>Slide 17</vt:lpstr>
      <vt:lpstr>Pulmões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Diafragma </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Respiratório</dc:title>
  <dc:creator>Usuário</dc:creator>
  <cp:lastModifiedBy>www</cp:lastModifiedBy>
  <cp:revision>32</cp:revision>
  <dcterms:created xsi:type="dcterms:W3CDTF">2017-06-21T19:33:44Z</dcterms:created>
  <dcterms:modified xsi:type="dcterms:W3CDTF">2021-06-30T22:55:18Z</dcterms:modified>
</cp:coreProperties>
</file>