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4" r:id="rId6"/>
    <p:sldId id="265" r:id="rId7"/>
    <p:sldId id="260" r:id="rId8"/>
    <p:sldId id="261" r:id="rId9"/>
    <p:sldId id="262" r:id="rId10"/>
    <p:sldId id="263" r:id="rId11"/>
    <p:sldId id="266" r:id="rId12"/>
    <p:sldId id="383" r:id="rId13"/>
    <p:sldId id="384" r:id="rId14"/>
    <p:sldId id="385" r:id="rId15"/>
    <p:sldId id="382" r:id="rId16"/>
    <p:sldId id="386" r:id="rId17"/>
    <p:sldId id="387" r:id="rId18"/>
    <p:sldId id="388" r:id="rId19"/>
    <p:sldId id="389" r:id="rId20"/>
    <p:sldId id="390" r:id="rId21"/>
    <p:sldId id="391" r:id="rId22"/>
    <p:sldId id="392" r:id="rId23"/>
    <p:sldId id="393" r:id="rId24"/>
    <p:sldId id="394" r:id="rId25"/>
    <p:sldId id="395" r:id="rId26"/>
    <p:sldId id="396" r:id="rId27"/>
    <p:sldId id="397" r:id="rId28"/>
    <p:sldId id="302" r:id="rId29"/>
    <p:sldId id="303" r:id="rId30"/>
    <p:sldId id="267" r:id="rId31"/>
    <p:sldId id="298" r:id="rId32"/>
    <p:sldId id="307" r:id="rId33"/>
    <p:sldId id="270" r:id="rId34"/>
    <p:sldId id="289" r:id="rId35"/>
    <p:sldId id="305" r:id="rId36"/>
    <p:sldId id="306"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91" r:id="rId56"/>
    <p:sldId id="292" r:id="rId57"/>
    <p:sldId id="293" r:id="rId58"/>
    <p:sldId id="294" r:id="rId59"/>
    <p:sldId id="295" r:id="rId60"/>
    <p:sldId id="296" r:id="rId61"/>
    <p:sldId id="297" r:id="rId62"/>
    <p:sldId id="308" r:id="rId63"/>
    <p:sldId id="315" r:id="rId64"/>
    <p:sldId id="312" r:id="rId65"/>
    <p:sldId id="313" r:id="rId66"/>
    <p:sldId id="314"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98" r:id="rId82"/>
    <p:sldId id="330" r:id="rId83"/>
    <p:sldId id="331" r:id="rId84"/>
    <p:sldId id="332" r:id="rId85"/>
    <p:sldId id="333" r:id="rId86"/>
    <p:sldId id="334" r:id="rId87"/>
    <p:sldId id="335" r:id="rId88"/>
    <p:sldId id="336" r:id="rId89"/>
    <p:sldId id="337" r:id="rId90"/>
    <p:sldId id="338" r:id="rId91"/>
    <p:sldId id="339" r:id="rId92"/>
    <p:sldId id="340" r:id="rId93"/>
    <p:sldId id="342" r:id="rId94"/>
    <p:sldId id="344" r:id="rId95"/>
    <p:sldId id="356" r:id="rId96"/>
    <p:sldId id="359" r:id="rId97"/>
    <p:sldId id="358" r:id="rId98"/>
    <p:sldId id="357" r:id="rId99"/>
    <p:sldId id="345" r:id="rId100"/>
    <p:sldId id="350" r:id="rId101"/>
    <p:sldId id="346" r:id="rId102"/>
    <p:sldId id="347" r:id="rId103"/>
    <p:sldId id="348" r:id="rId104"/>
    <p:sldId id="400" r:id="rId105"/>
    <p:sldId id="355" r:id="rId106"/>
    <p:sldId id="349" r:id="rId107"/>
    <p:sldId id="351" r:id="rId108"/>
    <p:sldId id="352" r:id="rId109"/>
    <p:sldId id="360" r:id="rId110"/>
    <p:sldId id="381" r:id="rId111"/>
    <p:sldId id="361" r:id="rId112"/>
    <p:sldId id="362" r:id="rId113"/>
    <p:sldId id="363" r:id="rId114"/>
    <p:sldId id="364" r:id="rId115"/>
    <p:sldId id="365" r:id="rId116"/>
    <p:sldId id="366" r:id="rId117"/>
    <p:sldId id="371" r:id="rId118"/>
    <p:sldId id="367" r:id="rId119"/>
    <p:sldId id="368" r:id="rId120"/>
    <p:sldId id="369" r:id="rId121"/>
    <p:sldId id="370" r:id="rId122"/>
    <p:sldId id="372" r:id="rId123"/>
    <p:sldId id="373" r:id="rId124"/>
    <p:sldId id="374" r:id="rId125"/>
    <p:sldId id="375" r:id="rId126"/>
    <p:sldId id="376" r:id="rId127"/>
    <p:sldId id="377" r:id="rId128"/>
    <p:sldId id="402" r:id="rId129"/>
    <p:sldId id="403" r:id="rId130"/>
    <p:sldId id="404" r:id="rId131"/>
    <p:sldId id="405" r:id="rId132"/>
    <p:sldId id="406" r:id="rId133"/>
    <p:sldId id="407" r:id="rId134"/>
    <p:sldId id="408" r:id="rId13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749" autoAdjust="0"/>
    <p:restoredTop sz="94660"/>
  </p:normalViewPr>
  <p:slideViewPr>
    <p:cSldViewPr snapToGrid="0">
      <p:cViewPr>
        <p:scale>
          <a:sx n="86" d="100"/>
          <a:sy n="86" d="100"/>
        </p:scale>
        <p:origin x="-18" y="32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4A1CD22-AD9F-4AE3-AC7A-2E5F15CD6B49}" type="datetimeFigureOut">
              <a:rPr lang="pt-BR" smtClean="0"/>
              <a:pPr/>
              <a:t>24/03/2022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3335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4A1CD22-AD9F-4AE3-AC7A-2E5F15CD6B49}" type="datetimeFigureOut">
              <a:rPr lang="pt-BR" smtClean="0"/>
              <a:pPr/>
              <a:t>24/03/2022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254795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4A1CD22-AD9F-4AE3-AC7A-2E5F15CD6B49}" type="datetimeFigureOut">
              <a:rPr lang="pt-BR" smtClean="0"/>
              <a:pPr/>
              <a:t>24/03/2022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861612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4A1CD22-AD9F-4AE3-AC7A-2E5F15CD6B49}" type="datetimeFigureOut">
              <a:rPr lang="pt-BR" smtClean="0"/>
              <a:pPr/>
              <a:t>24/03/2022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2776245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4A1CD22-AD9F-4AE3-AC7A-2E5F15CD6B49}" type="datetimeFigureOut">
              <a:rPr lang="pt-BR" smtClean="0"/>
              <a:pPr/>
              <a:t>24/03/2022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115809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4A1CD22-AD9F-4AE3-AC7A-2E5F15CD6B49}" type="datetimeFigureOut">
              <a:rPr lang="pt-BR" smtClean="0"/>
              <a:pPr/>
              <a:t>24/03/2022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23069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4A1CD22-AD9F-4AE3-AC7A-2E5F15CD6B49}" type="datetimeFigureOut">
              <a:rPr lang="pt-BR" smtClean="0"/>
              <a:pPr/>
              <a:t>24/03/2022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2100212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4A1CD22-AD9F-4AE3-AC7A-2E5F15CD6B49}" type="datetimeFigureOut">
              <a:rPr lang="pt-BR" smtClean="0"/>
              <a:pPr/>
              <a:t>24/03/2022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362950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4A1CD22-AD9F-4AE3-AC7A-2E5F15CD6B49}" type="datetimeFigureOut">
              <a:rPr lang="pt-BR" smtClean="0"/>
              <a:pPr/>
              <a:t>24/03/2022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1468305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4A1CD22-AD9F-4AE3-AC7A-2E5F15CD6B49}" type="datetimeFigureOut">
              <a:rPr lang="pt-BR" smtClean="0"/>
              <a:pPr/>
              <a:t>24/03/2022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3671467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4A1CD22-AD9F-4AE3-AC7A-2E5F15CD6B49}" type="datetimeFigureOut">
              <a:rPr lang="pt-BR" smtClean="0"/>
              <a:pPr/>
              <a:t>24/03/2022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5632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1CD22-AD9F-4AE3-AC7A-2E5F15CD6B49}" type="datetimeFigureOut">
              <a:rPr lang="pt-BR" smtClean="0"/>
              <a:pPr/>
              <a:t>24/03/2022</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FB39A-A3E8-4A26-AD76-BA5F12C25198}" type="slidenum">
              <a:rPr lang="pt-BR" smtClean="0"/>
              <a:pPr/>
              <a:t>‹nº›</a:t>
            </a:fld>
            <a:endParaRPr lang="pt-BR"/>
          </a:p>
        </p:txBody>
      </p:sp>
    </p:spTree>
    <p:extLst>
      <p:ext uri="{BB962C8B-B14F-4D97-AF65-F5344CB8AC3E}">
        <p14:creationId xmlns:p14="http://schemas.microsoft.com/office/powerpoint/2010/main" xmlns="" val="4173550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antigo.mestresdossites.com.br/pcmso-programa-de-controle-medico-de-saude-ocupacional/"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torage.googleapis.com/onsafety-anexos/normas/nr-02.pdf" TargetMode="External"/><Relationship Id="rId2" Type="http://schemas.openxmlformats.org/officeDocument/2006/relationships/hyperlink" Target="https://storage.googleapis.com/onsafety-anexos/normas/nr-01.pdf" TargetMode="External"/><Relationship Id="rId1" Type="http://schemas.openxmlformats.org/officeDocument/2006/relationships/slideLayout" Target="../slideLayouts/slideLayout2.xml"/><Relationship Id="rId4" Type="http://schemas.openxmlformats.org/officeDocument/2006/relationships/hyperlink" Target="https://storage.googleapis.com/onsafety-anexos/normas/nr-03.pdf"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torage.googleapis.com/onsafety-anexos/normas/nr-04.pdf"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torage.googleapis.com/onsafety-anexos/normas/nr-05-atualizada-2021_1_.pdf" TargetMode="External"/><Relationship Id="rId2" Type="http://schemas.openxmlformats.org/officeDocument/2006/relationships/hyperlink" Target="https://storage.googleapis.com/onsafety-anexos/normas/nr-05.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planalto.gov.br/ccivil_03/Decreto-Lei/Del5452.htm" TargetMode="External"/><Relationship Id="rId2" Type="http://schemas.openxmlformats.org/officeDocument/2006/relationships/hyperlink" Target="https://www.gov.br/trabalho-e-previdencia/pt-br/composicao/orgaos-especificos/secretaria-de-trabalho/inspecao/seguranca-e-saude-no-trabalho/sst-portarias/1978/portaria_3-214_aprova_as_nrs.pdf"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planalto.gov.br/ccivil_03/LEIS/L6514.ht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storage.googleapis.com/onsafety-anexos/normas/nr-07-nova.pdf" TargetMode="External"/><Relationship Id="rId2" Type="http://schemas.openxmlformats.org/officeDocument/2006/relationships/hyperlink" Target="https://storage.googleapis.com/onsafety-anexos/normas/nr-06.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torage.googleapis.com/onsafety-anexos/normas/nr-09.pdf" TargetMode="External"/><Relationship Id="rId2" Type="http://schemas.openxmlformats.org/officeDocument/2006/relationships/hyperlink" Target="https://storage.googleapis.com/onsafety-anexos/normas/nr-08.pdf" TargetMode="External"/><Relationship Id="rId1" Type="http://schemas.openxmlformats.org/officeDocument/2006/relationships/slideLayout" Target="../slideLayouts/slideLayout2.xml"/><Relationship Id="rId4" Type="http://schemas.openxmlformats.org/officeDocument/2006/relationships/hyperlink" Target="https://storage.googleapis.com/onsafety-anexos/normas/nr-09-nova.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storage.googleapis.com/onsafety-anexos/normas/nr-11.pdf" TargetMode="External"/><Relationship Id="rId2" Type="http://schemas.openxmlformats.org/officeDocument/2006/relationships/hyperlink" Target="https://storage.googleapis.com/onsafety-anexos/normas/nr-10.pdf" TargetMode="External"/><Relationship Id="rId1" Type="http://schemas.openxmlformats.org/officeDocument/2006/relationships/slideLayout" Target="../slideLayouts/slideLayout2.xml"/><Relationship Id="rId4" Type="http://schemas.openxmlformats.org/officeDocument/2006/relationships/hyperlink" Target="https://storage.googleapis.com/onsafety-anexos/normas/nr-12.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storage.googleapis.com/onsafety-anexos/normas/nr-14.pdf" TargetMode="External"/><Relationship Id="rId2" Type="http://schemas.openxmlformats.org/officeDocument/2006/relationships/hyperlink" Target="https://storage.googleapis.com/onsafety-anexos/normas/nr-13.pdf" TargetMode="External"/><Relationship Id="rId1" Type="http://schemas.openxmlformats.org/officeDocument/2006/relationships/slideLayout" Target="../slideLayouts/slideLayout2.xml"/><Relationship Id="rId4" Type="http://schemas.openxmlformats.org/officeDocument/2006/relationships/hyperlink" Target="https://storage.googleapis.com/onsafety-anexos/normas/nr-15.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torage.googleapis.com/onsafety-anexos/normas/nr-17.pdf" TargetMode="External"/><Relationship Id="rId2" Type="http://schemas.openxmlformats.org/officeDocument/2006/relationships/hyperlink" Target="https://storage.googleapis.com/onsafety-anexos/normas/nr-16.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torage.googleapis.com/onsafety-anexos/normas/nr-18-nova.pdf" TargetMode="External"/><Relationship Id="rId2" Type="http://schemas.openxmlformats.org/officeDocument/2006/relationships/hyperlink" Target="https://storage.googleapis.com/onsafety-anexos/normas/nr-18.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torage.googleapis.com/onsafety-anexos/normas/nr-20.pdf" TargetMode="External"/><Relationship Id="rId2" Type="http://schemas.openxmlformats.org/officeDocument/2006/relationships/hyperlink" Target="https://storage.googleapis.com/onsafety-anexos/normas/nr-19.pdf" TargetMode="External"/><Relationship Id="rId1" Type="http://schemas.openxmlformats.org/officeDocument/2006/relationships/slideLayout" Target="../slideLayouts/slideLayout2.xml"/><Relationship Id="rId5" Type="http://schemas.openxmlformats.org/officeDocument/2006/relationships/hyperlink" Target="https://storage.googleapis.com/onsafety-anexos/normas/nr-22.pdf" TargetMode="External"/><Relationship Id="rId4" Type="http://schemas.openxmlformats.org/officeDocument/2006/relationships/hyperlink" Target="https://storage.googleapis.com/onsafety-anexos/normas/nr-21.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torage.googleapis.com/onsafety-anexos/normas/nr-24.pdf" TargetMode="External"/><Relationship Id="rId2" Type="http://schemas.openxmlformats.org/officeDocument/2006/relationships/hyperlink" Target="https://storage.googleapis.com/onsafety-anexos/normas/nr-23.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torage.googleapis.com/onsafety-anexos/normas/nr-26.pdf" TargetMode="External"/><Relationship Id="rId7" Type="http://schemas.openxmlformats.org/officeDocument/2006/relationships/hyperlink" Target="https://storage.googleapis.com/onsafety-anexos/normas/nr-29.pdf" TargetMode="External"/><Relationship Id="rId2" Type="http://schemas.openxmlformats.org/officeDocument/2006/relationships/hyperlink" Target="https://storage.googleapis.com/onsafety-anexos/normas/nr-25.pdf" TargetMode="External"/><Relationship Id="rId1" Type="http://schemas.openxmlformats.org/officeDocument/2006/relationships/slideLayout" Target="../slideLayouts/slideLayout2.xml"/><Relationship Id="rId6" Type="http://schemas.openxmlformats.org/officeDocument/2006/relationships/hyperlink" Target="https://storage.googleapis.com/onsafety-anexos/normas/nr-28.pdf" TargetMode="External"/><Relationship Id="rId5" Type="http://schemas.openxmlformats.org/officeDocument/2006/relationships/hyperlink" Target="https://storage.googleapis.com/onsafety-anexos/normas/nr-27.pdf" TargetMode="External"/><Relationship Id="rId4" Type="http://schemas.openxmlformats.org/officeDocument/2006/relationships/hyperlink" Target="https://onsafety.com.br/sinalizacao-e-seguranca-do-trabalho-dicas-de-procedimento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torage.googleapis.com/onsafety-anexos/normas/nr-30-atualizada-2021.pdf" TargetMode="External"/><Relationship Id="rId2" Type="http://schemas.openxmlformats.org/officeDocument/2006/relationships/hyperlink" Target="https://storage.googleapis.com/onsafety-anexos/normas/nr-30.pdf" TargetMode="External"/><Relationship Id="rId1" Type="http://schemas.openxmlformats.org/officeDocument/2006/relationships/slideLayout" Target="../slideLayouts/slideLayout2.xml"/><Relationship Id="rId5" Type="http://schemas.openxmlformats.org/officeDocument/2006/relationships/hyperlink" Target="https://storage.googleapis.com/onsafety-anexos/normas/nr-32.pdf" TargetMode="External"/><Relationship Id="rId4" Type="http://schemas.openxmlformats.org/officeDocument/2006/relationships/hyperlink" Target="https://storage.googleapis.com/onsafety-anexos/normas/nr-31.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storage.googleapis.com/onsafety-anexos/normas/nr-34.pdf" TargetMode="External"/><Relationship Id="rId2" Type="http://schemas.openxmlformats.org/officeDocument/2006/relationships/hyperlink" Target="https://storage.googleapis.com/onsafety-anexos/normas/nr-33.pdf" TargetMode="External"/><Relationship Id="rId1" Type="http://schemas.openxmlformats.org/officeDocument/2006/relationships/slideLayout" Target="../slideLayouts/slideLayout2.xml"/><Relationship Id="rId4" Type="http://schemas.openxmlformats.org/officeDocument/2006/relationships/hyperlink" Target="https://storage.googleapis.com/onsafety-anexos/normas/nr-35.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storage.googleapis.com/onsafety-anexos/normas/nr-37.pdf" TargetMode="External"/><Relationship Id="rId2" Type="http://schemas.openxmlformats.org/officeDocument/2006/relationships/hyperlink" Target="https://storage.googleapis.com/onsafety-anexos/normas/nr-36.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ecycle.com.br/2533-cadmio" TargetMode="External"/><Relationship Id="rId2" Type="http://schemas.openxmlformats.org/officeDocument/2006/relationships/hyperlink" Target="https://www.ecycle.com.br/4013-ferro" TargetMode="External"/><Relationship Id="rId1" Type="http://schemas.openxmlformats.org/officeDocument/2006/relationships/slideLayout" Target="../slideLayouts/slideLayout2.xml"/><Relationship Id="rId5" Type="http://schemas.openxmlformats.org/officeDocument/2006/relationships/hyperlink" Target="https://www.ecycle.com.br/2768-mercurio.html" TargetMode="External"/><Relationship Id="rId4" Type="http://schemas.openxmlformats.org/officeDocument/2006/relationships/hyperlink" Target="https://www.ecycle.com.br/2433-chumbo"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christianefujii.com.br/conheca-as-doencas-relacionadas-ao-envelhecimento-e-que-podem-ser-evitada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christianefujii.com.br/como-prevenir-o-cancer/"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bvsms.saude.gov.br/dicas-em-saude/2083-insuficiencia-renal-cronica"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my.oceandrop.com.br/5-sintomas-de-toxinas-no-corpo/"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ncbi.nlm.nih.gov/pmc/articles/PMC1241046/?utm_source=blog&amp;utm_campaign=rc_blogpost"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pt-BR" dirty="0" smtClean="0"/>
              <a:t>Saúde do Trabalhador</a:t>
            </a:r>
            <a:endParaRPr lang="pt-BR" dirty="0"/>
          </a:p>
        </p:txBody>
      </p:sp>
      <p:sp>
        <p:nvSpPr>
          <p:cNvPr id="3" name="Subtítulo 2"/>
          <p:cNvSpPr>
            <a:spLocks noGrp="1"/>
          </p:cNvSpPr>
          <p:nvPr>
            <p:ph type="subTitle" idx="1"/>
          </p:nvPr>
        </p:nvSpPr>
        <p:spPr/>
        <p:txBody>
          <a:bodyPr/>
          <a:lstStyle/>
          <a:p>
            <a:r>
              <a:rPr lang="pt-BR" dirty="0" smtClean="0"/>
              <a:t>Enfermeira Kátia Oliskowski.</a:t>
            </a:r>
            <a:endParaRPr lang="pt-BR" dirty="0"/>
          </a:p>
        </p:txBody>
      </p:sp>
    </p:spTree>
    <p:extLst>
      <p:ext uri="{BB962C8B-B14F-4D97-AF65-F5344CB8AC3E}">
        <p14:creationId xmlns:p14="http://schemas.microsoft.com/office/powerpoint/2010/main" xmlns="" val="899231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smtClean="0"/>
              <a:t>Como muitos empresários ambicionavam lucrar mais, o operário era explorado sendo forçado a trabalhar até 15 horas por dia em troca de um salário baixo. Além disso, mulheres e crianças também eram obrigadas a trabalhar para sustentarem suas famílias. </a:t>
            </a:r>
          </a:p>
          <a:p>
            <a:endParaRPr lang="pt-BR" dirty="0"/>
          </a:p>
        </p:txBody>
      </p:sp>
    </p:spTree>
    <p:extLst>
      <p:ext uri="{BB962C8B-B14F-4D97-AF65-F5344CB8AC3E}">
        <p14:creationId xmlns:p14="http://schemas.microsoft.com/office/powerpoint/2010/main" xmlns="" val="11124213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a:t>São considerados </a:t>
            </a:r>
            <a:r>
              <a:rPr lang="pt-BR" b="1" dirty="0"/>
              <a:t>riscos ergonômicos</a:t>
            </a:r>
            <a:r>
              <a:rPr lang="pt-BR" dirty="0"/>
              <a:t>: esforço físico, levantamento de peso, postura inadequada, controle rígido de produtividade, situação de estresse, </a:t>
            </a:r>
            <a:r>
              <a:rPr lang="pt-BR" b="1" dirty="0"/>
              <a:t>trabalhos</a:t>
            </a:r>
            <a:r>
              <a:rPr lang="pt-BR" dirty="0"/>
              <a:t> em período noturno, jornada de </a:t>
            </a:r>
            <a:r>
              <a:rPr lang="pt-BR" b="1" dirty="0"/>
              <a:t>trabalho</a:t>
            </a:r>
            <a:r>
              <a:rPr lang="pt-BR" dirty="0"/>
              <a:t> prolongada, monotonia e repetitividade, imposição de rotina intensa.</a:t>
            </a:r>
          </a:p>
        </p:txBody>
      </p:sp>
    </p:spTree>
    <p:extLst>
      <p:ext uri="{BB962C8B-B14F-4D97-AF65-F5344CB8AC3E}">
        <p14:creationId xmlns:p14="http://schemas.microsoft.com/office/powerpoint/2010/main" xmlns="" val="28935514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176337" y="1162844"/>
            <a:ext cx="5553075" cy="3810000"/>
          </a:xfrm>
        </p:spPr>
      </p:pic>
    </p:spTree>
    <p:extLst>
      <p:ext uri="{BB962C8B-B14F-4D97-AF65-F5344CB8AC3E}">
        <p14:creationId xmlns:p14="http://schemas.microsoft.com/office/powerpoint/2010/main" xmlns="" val="8838988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204912" y="1620044"/>
            <a:ext cx="9286875" cy="3810000"/>
          </a:xfrm>
        </p:spPr>
      </p:pic>
    </p:spTree>
    <p:extLst>
      <p:ext uri="{BB962C8B-B14F-4D97-AF65-F5344CB8AC3E}">
        <p14:creationId xmlns:p14="http://schemas.microsoft.com/office/powerpoint/2010/main" xmlns="" val="23482036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975908" y="1358900"/>
            <a:ext cx="5801784" cy="4351338"/>
          </a:xfrm>
        </p:spPr>
      </p:pic>
    </p:spTree>
    <p:extLst>
      <p:ext uri="{BB962C8B-B14F-4D97-AF65-F5344CB8AC3E}">
        <p14:creationId xmlns:p14="http://schemas.microsoft.com/office/powerpoint/2010/main" xmlns="" val="23761965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smtClean="0">
                <a:effectLst>
                  <a:outerShdw blurRad="38100" dist="38100" dir="2700000" algn="tl">
                    <a:srgbClr val="000000">
                      <a:alpha val="43137"/>
                    </a:srgbClr>
                  </a:outerShdw>
                </a:effectLst>
              </a:rPr>
              <a:t>MAPA DE RISCO</a:t>
            </a:r>
            <a:endParaRPr lang="pt-BR" b="1" dirty="0">
              <a:effectLst>
                <a:outerShdw blurRad="38100" dist="38100" dir="2700000" algn="tl">
                  <a:srgbClr val="000000">
                    <a:alpha val="43137"/>
                  </a:srgbClr>
                </a:outerShdw>
              </a:effectLst>
            </a:endParaRPr>
          </a:p>
        </p:txBody>
      </p:sp>
      <p:pic>
        <p:nvPicPr>
          <p:cNvPr id="5" name="Espaço Reservado para Conteúdo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724026" y="1714500"/>
            <a:ext cx="8124824" cy="4152900"/>
          </a:xfrm>
        </p:spPr>
      </p:pic>
    </p:spTree>
    <p:extLst>
      <p:ext uri="{BB962C8B-B14F-4D97-AF65-F5344CB8AC3E}">
        <p14:creationId xmlns:p14="http://schemas.microsoft.com/office/powerpoint/2010/main" xmlns="" val="28167433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7225" y="1927225"/>
            <a:ext cx="10515600" cy="1325563"/>
          </a:xfrm>
        </p:spPr>
        <p:txBody>
          <a:bodyPr/>
          <a:lstStyle/>
          <a:p>
            <a:r>
              <a:rPr lang="pt-BR" dirty="0"/>
              <a:t>Ginástica laboral</a:t>
            </a:r>
          </a:p>
        </p:txBody>
      </p:sp>
      <p:sp>
        <p:nvSpPr>
          <p:cNvPr id="3" name="Espaço Reservado para Conteúdo 2"/>
          <p:cNvSpPr>
            <a:spLocks noGrp="1"/>
          </p:cNvSpPr>
          <p:nvPr>
            <p:ph idx="1"/>
          </p:nvPr>
        </p:nvSpPr>
        <p:spPr/>
        <p:txBody>
          <a:bodyPr/>
          <a:lstStyle/>
          <a:p>
            <a:endParaRPr lang="pt-BR" dirty="0" smtClean="0"/>
          </a:p>
          <a:p>
            <a:endParaRPr lang="pt-BR" dirty="0"/>
          </a:p>
          <a:p>
            <a:endParaRPr lang="pt-BR" dirty="0" smtClean="0"/>
          </a:p>
          <a:p>
            <a:endParaRPr lang="pt-BR" dirty="0"/>
          </a:p>
          <a:p>
            <a:endParaRPr lang="pt-BR" dirty="0" smtClean="0"/>
          </a:p>
          <a:p>
            <a:r>
              <a:rPr lang="pt-BR" dirty="0" smtClean="0"/>
              <a:t>O </a:t>
            </a:r>
            <a:r>
              <a:rPr lang="pt-BR" dirty="0"/>
              <a:t>conceito da ginástica laboral (que vem da palavra </a:t>
            </a:r>
            <a:r>
              <a:rPr lang="pt-BR" i="1" dirty="0"/>
              <a:t>labor, </a:t>
            </a:r>
            <a:r>
              <a:rPr lang="pt-BR" dirty="0"/>
              <a:t>que significa trabalho), surgiu em 1935, na Polônia</a:t>
            </a:r>
          </a:p>
        </p:txBody>
      </p:sp>
    </p:spTree>
    <p:extLst>
      <p:ext uri="{BB962C8B-B14F-4D97-AF65-F5344CB8AC3E}">
        <p14:creationId xmlns:p14="http://schemas.microsoft.com/office/powerpoint/2010/main" xmlns="" val="6702081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Ginástica </a:t>
            </a:r>
            <a:r>
              <a:rPr lang="pt-BR" dirty="0" smtClean="0"/>
              <a:t>laboral</a:t>
            </a:r>
            <a:endParaRPr lang="pt-BR" dirty="0"/>
          </a:p>
        </p:txBody>
      </p:sp>
      <p:sp>
        <p:nvSpPr>
          <p:cNvPr id="3" name="Espaço Reservado para Conteúdo 2"/>
          <p:cNvSpPr>
            <a:spLocks noGrp="1"/>
          </p:cNvSpPr>
          <p:nvPr>
            <p:ph idx="1"/>
          </p:nvPr>
        </p:nvSpPr>
        <p:spPr/>
        <p:txBody>
          <a:bodyPr/>
          <a:lstStyle/>
          <a:p>
            <a:r>
              <a:rPr lang="pt-BR" dirty="0"/>
              <a:t>Ginástica laboral preparatória</a:t>
            </a:r>
          </a:p>
          <a:p>
            <a:r>
              <a:rPr lang="pt-BR" dirty="0"/>
              <a:t>É realizada no início da jornada de trabalho e tem a função de ativar o corpo e prepará-lo para o trabalho físico. Melhora o nível de disposição, elevando a temperatura do corpo, oxigenando os tecidos e aumentando a frequência dos batimentos do coração.</a:t>
            </a:r>
          </a:p>
          <a:p>
            <a:r>
              <a:rPr lang="pt-BR" dirty="0"/>
              <a:t>Inclui exercícios de coordenação, equilíbrio, concentração, flexibilidade e resistência muscular. Dura aproximadamente 10 minutos. </a:t>
            </a:r>
          </a:p>
          <a:p>
            <a:endParaRPr lang="pt-BR" dirty="0"/>
          </a:p>
        </p:txBody>
      </p:sp>
    </p:spTree>
    <p:extLst>
      <p:ext uri="{BB962C8B-B14F-4D97-AF65-F5344CB8AC3E}">
        <p14:creationId xmlns:p14="http://schemas.microsoft.com/office/powerpoint/2010/main" xmlns="" val="28852618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a:t>Ginástica laboral compensatória</a:t>
            </a:r>
          </a:p>
          <a:p>
            <a:r>
              <a:rPr lang="pt-BR" dirty="0"/>
              <a:t>Tem como principal finalidade compensar – como o próprio nome diz – todo e qualquer tipo de tensão muscular, adquirido pelo uso excessivo ou inadequado dos músculos e ligamentos do corpo.</a:t>
            </a:r>
          </a:p>
          <a:p>
            <a:r>
              <a:rPr lang="pt-BR" dirty="0"/>
              <a:t>Melhora a circulação do sangue, modifica a postura no trabalho e previne a fadiga muscular (o “cansaço do músculo”). Inclui exercícios de alongamento e flexibilidade, respiratórios e posturais. Dura aproximadamente 5 minutos. </a:t>
            </a:r>
          </a:p>
          <a:p>
            <a:endParaRPr lang="pt-BR" dirty="0"/>
          </a:p>
        </p:txBody>
      </p:sp>
    </p:spTree>
    <p:extLst>
      <p:ext uri="{BB962C8B-B14F-4D97-AF65-F5344CB8AC3E}">
        <p14:creationId xmlns:p14="http://schemas.microsoft.com/office/powerpoint/2010/main" xmlns="" val="22647322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a:t>Ginástica laboral de relaxamento</a:t>
            </a:r>
          </a:p>
          <a:p>
            <a:r>
              <a:rPr lang="pt-BR" dirty="0"/>
              <a:t>É realizada no final da jornada de trabalho e seu foco principal é aliviar as tensões, possivelmente causadas pelo exercício de sua função, além de diminuir o </a:t>
            </a:r>
            <a:r>
              <a:rPr lang="pt-BR" dirty="0" smtClean="0"/>
              <a:t>estresse</a:t>
            </a:r>
            <a:r>
              <a:rPr lang="pt-BR" i="1" dirty="0"/>
              <a:t>. </a:t>
            </a:r>
            <a:r>
              <a:rPr lang="pt-BR" dirty="0"/>
              <a:t>Nesse momento são realizadas </a:t>
            </a:r>
            <a:r>
              <a:rPr lang="pt-BR" dirty="0" err="1"/>
              <a:t>auto-massagens</a:t>
            </a:r>
            <a:r>
              <a:rPr lang="pt-BR" dirty="0"/>
              <a:t>, exercícios respiratórios, alongamentos </a:t>
            </a:r>
            <a:r>
              <a:rPr lang="pt-BR" dirty="0" smtClean="0"/>
              <a:t>e</a:t>
            </a:r>
            <a:r>
              <a:rPr lang="pt-BR" dirty="0"/>
              <a:t> </a:t>
            </a:r>
            <a:r>
              <a:rPr lang="pt-BR" dirty="0" smtClean="0"/>
              <a:t>meditação. </a:t>
            </a:r>
            <a:endParaRPr lang="pt-BR" dirty="0"/>
          </a:p>
        </p:txBody>
      </p:sp>
    </p:spTree>
    <p:extLst>
      <p:ext uri="{BB962C8B-B14F-4D97-AF65-F5344CB8AC3E}">
        <p14:creationId xmlns:p14="http://schemas.microsoft.com/office/powerpoint/2010/main" xmlns="" val="32539551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PPRA</a:t>
            </a:r>
            <a:endParaRPr lang="pt-BR" dirty="0"/>
          </a:p>
        </p:txBody>
      </p:sp>
      <p:sp>
        <p:nvSpPr>
          <p:cNvPr id="3" name="Espaço Reservado para Conteúdo 2"/>
          <p:cNvSpPr>
            <a:spLocks noGrp="1"/>
          </p:cNvSpPr>
          <p:nvPr>
            <p:ph idx="1"/>
          </p:nvPr>
        </p:nvSpPr>
        <p:spPr/>
        <p:txBody>
          <a:bodyPr/>
          <a:lstStyle/>
          <a:p>
            <a:r>
              <a:rPr lang="pt-BR" dirty="0"/>
              <a:t>O PPRA, Programa de Prevenção de Riscos Ambientais, tem por objetivo estabelecer medidas que visem a eliminação, redução ou controle desses riscos em prol da preservação da integridade física e mental do trabalhador. A NR-9 determina a obrigatoriedade de elaboração e implementação do PPRA por todos os empregadores e instituições que admitam trabalhadores como empregados.</a:t>
            </a:r>
          </a:p>
        </p:txBody>
      </p:sp>
    </p:spTree>
    <p:extLst>
      <p:ext uri="{BB962C8B-B14F-4D97-AF65-F5344CB8AC3E}">
        <p14:creationId xmlns:p14="http://schemas.microsoft.com/office/powerpoint/2010/main" xmlns="" val="3960604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7675" y="2470150"/>
            <a:ext cx="10515600" cy="1325563"/>
          </a:xfrm>
        </p:spPr>
        <p:txBody>
          <a:bodyPr/>
          <a:lstStyle/>
          <a:p>
            <a:pPr algn="ctr"/>
            <a:r>
              <a:rPr lang="pt-BR" b="1" i="1" u="sng" smtClean="0">
                <a:effectLst>
                  <a:outerShdw blurRad="38100" dist="38100" dir="2700000" algn="tl">
                    <a:srgbClr val="000000">
                      <a:alpha val="43137"/>
                    </a:srgbClr>
                  </a:outerShdw>
                </a:effectLst>
              </a:rPr>
              <a:t>2ª Aula</a:t>
            </a:r>
            <a:br>
              <a:rPr lang="pt-BR" b="1" i="1" u="sng" smtClean="0">
                <a:effectLst>
                  <a:outerShdw blurRad="38100" dist="38100" dir="2700000" algn="tl">
                    <a:srgbClr val="000000">
                      <a:alpha val="43137"/>
                    </a:srgbClr>
                  </a:outerShdw>
                </a:effectLst>
              </a:rPr>
            </a:br>
            <a:r>
              <a:rPr lang="pt-BR" b="1" i="1" u="sng" smtClean="0">
                <a:effectLst>
                  <a:outerShdw blurRad="38100" dist="38100" dir="2700000" algn="tl">
                    <a:srgbClr val="000000">
                      <a:alpha val="43137"/>
                    </a:srgbClr>
                  </a:outerShdw>
                </a:effectLst>
              </a:rPr>
              <a:t>47988587097</a:t>
            </a:r>
            <a:endParaRPr lang="pt-BR" b="1" i="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6584359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514600" y="1091406"/>
            <a:ext cx="4438650" cy="4295775"/>
          </a:xfrm>
        </p:spPr>
      </p:pic>
    </p:spTree>
    <p:extLst>
      <p:ext uri="{BB962C8B-B14F-4D97-AF65-F5344CB8AC3E}">
        <p14:creationId xmlns:p14="http://schemas.microsoft.com/office/powerpoint/2010/main" xmlns="" val="30198297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92500"/>
          </a:bodyPr>
          <a:lstStyle/>
          <a:p>
            <a:r>
              <a:rPr lang="pt-BR" dirty="0"/>
              <a:t>Segundo os parâmetros mínimos e diretrizes gerais estabelecidos pela NR-9, o PPRA deve conter no mínimo a seguinte estrutura:</a:t>
            </a:r>
          </a:p>
          <a:p>
            <a:r>
              <a:rPr lang="pt-BR" dirty="0"/>
              <a:t>a.  planejamento anual com estabelecimento de metas, prioridades e cronograma;</a:t>
            </a:r>
          </a:p>
          <a:p>
            <a:r>
              <a:rPr lang="pt-BR" dirty="0"/>
              <a:t>b.  estratégia e metodologia de ação;</a:t>
            </a:r>
          </a:p>
          <a:p>
            <a:r>
              <a:rPr lang="pt-BR" dirty="0"/>
              <a:t>c.  forma de registro, manutenção e divulgação dos dados;</a:t>
            </a:r>
          </a:p>
          <a:p>
            <a:r>
              <a:rPr lang="pt-BR" dirty="0"/>
              <a:t>d.  periodicidade e forma de avaliação do desenvolvimento do PPRA.</a:t>
            </a:r>
          </a:p>
          <a:p>
            <a:r>
              <a:rPr lang="pt-BR" dirty="0"/>
              <a:t>Sempre que necessário e pelo menos uma vez ao ano deve ser feita uma análise global do PPRA para avaliação de seu desenvolvimento e realização de ajustes necessários, e estabelecimento de novas metas e prioridades</a:t>
            </a:r>
            <a:r>
              <a:rPr lang="pt-BR" dirty="0" smtClean="0"/>
              <a:t>.</a:t>
            </a:r>
            <a:endParaRPr lang="pt-BR" dirty="0"/>
          </a:p>
        </p:txBody>
      </p:sp>
    </p:spTree>
    <p:extLst>
      <p:ext uri="{BB962C8B-B14F-4D97-AF65-F5344CB8AC3E}">
        <p14:creationId xmlns:p14="http://schemas.microsoft.com/office/powerpoint/2010/main" xmlns="" val="29305142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O desenvolvimento do PPRA, deve conter as seguinte etapas</a:t>
            </a:r>
            <a:r>
              <a:rPr lang="pt-BR" dirty="0" smtClean="0"/>
              <a:t>:</a:t>
            </a:r>
            <a:endParaRPr lang="pt-BR" dirty="0"/>
          </a:p>
        </p:txBody>
      </p:sp>
      <p:sp>
        <p:nvSpPr>
          <p:cNvPr id="3" name="Espaço Reservado para Conteúdo 2"/>
          <p:cNvSpPr>
            <a:spLocks noGrp="1"/>
          </p:cNvSpPr>
          <p:nvPr>
            <p:ph idx="1"/>
          </p:nvPr>
        </p:nvSpPr>
        <p:spPr/>
        <p:txBody>
          <a:bodyPr/>
          <a:lstStyle/>
          <a:p>
            <a:r>
              <a:rPr lang="pt-BR" dirty="0" smtClean="0"/>
              <a:t>a</a:t>
            </a:r>
            <a:r>
              <a:rPr lang="pt-BR" dirty="0"/>
              <a:t>.  antecipação e conhecimento dos riscos;</a:t>
            </a:r>
          </a:p>
          <a:p>
            <a:r>
              <a:rPr lang="pt-BR" dirty="0"/>
              <a:t>b.  estabelecimento de prioridades e metas de avaliação e controle;</a:t>
            </a:r>
          </a:p>
          <a:p>
            <a:r>
              <a:rPr lang="pt-BR" dirty="0"/>
              <a:t>c.  avaliação dos riscos e da exposição dos trabalhadores;</a:t>
            </a:r>
          </a:p>
          <a:p>
            <a:r>
              <a:rPr lang="pt-BR" dirty="0"/>
              <a:t>d.  implantação de medidas de controle e avaliação de sua eficácia</a:t>
            </a:r>
          </a:p>
          <a:p>
            <a:r>
              <a:rPr lang="pt-BR" dirty="0"/>
              <a:t>e.  monitoramento da exposição aos riscos;</a:t>
            </a:r>
          </a:p>
          <a:p>
            <a:r>
              <a:rPr lang="pt-BR" dirty="0"/>
              <a:t>f.  registro e divulgação dos dados.</a:t>
            </a:r>
          </a:p>
          <a:p>
            <a:endParaRPr lang="pt-BR" dirty="0"/>
          </a:p>
          <a:p>
            <a:pPr marL="0" indent="0">
              <a:buNone/>
            </a:pPr>
            <a:endParaRPr lang="pt-BR" dirty="0"/>
          </a:p>
        </p:txBody>
      </p:sp>
    </p:spTree>
    <p:extLst>
      <p:ext uri="{BB962C8B-B14F-4D97-AF65-F5344CB8AC3E}">
        <p14:creationId xmlns:p14="http://schemas.microsoft.com/office/powerpoint/2010/main" xmlns="" val="17430417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92500" lnSpcReduction="20000"/>
          </a:bodyPr>
          <a:lstStyle/>
          <a:p>
            <a:r>
              <a:rPr lang="pt-BR" dirty="0"/>
              <a:t>Na existência de algumas situações previstas na NR-9, no item 9.3.5.1, deverão ser adotadas medidas de controle necessárias e suficientes para a eliminação, minimização ou controle dos riscos ambientais.</a:t>
            </a:r>
          </a:p>
          <a:p>
            <a:r>
              <a:rPr lang="pt-BR" dirty="0"/>
              <a:t>Para os fins da NR-9, nível de ação é o valor acima do qual devem ser iniciadas ações preventivas de forma a minimizar a probabilidade de que as exposições a agentes ambienteis ultrapassem os limites de exposição. As ações devem incluir o monitoramento periódico da exposição, a informação aos trabalhadores e o controle médico.</a:t>
            </a:r>
          </a:p>
          <a:p>
            <a:r>
              <a:rPr lang="pt-BR" dirty="0"/>
              <a:t>A instituição ou empregador deverá manter um registro de dados que constituirão um histórico técnico e administrativo do desenvolvimento do PPRA. Esses dados deverão ser mantidos por no mínimo 20 anos e estarem sempre disponíveis para os trabalhadores interessados, seus representantes ou autoridades competentes.</a:t>
            </a:r>
          </a:p>
          <a:p>
            <a:endParaRPr lang="pt-BR" dirty="0"/>
          </a:p>
        </p:txBody>
      </p:sp>
    </p:spTree>
    <p:extLst>
      <p:ext uri="{BB962C8B-B14F-4D97-AF65-F5344CB8AC3E}">
        <p14:creationId xmlns:p14="http://schemas.microsoft.com/office/powerpoint/2010/main" xmlns="" val="38546182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a:bodyPr>
          <a:lstStyle/>
          <a:p>
            <a:r>
              <a:rPr lang="pt-BR" dirty="0"/>
              <a:t>Se tratando das responsabilidades referentes ao PPRA, cabe ao empregador estabelecer, implementar e assegurar o cumprimento do PPRA, como atividade permanente da empresa ou instituição e aos trabalhadores colaborar e participar da implementação e execução do PPRA, seguir as orientações recebidas nos treinamentos oferecidos dentro do PPRA e informar o seu superior hierárquico direto acontecimento que no seu ponto de vista oferecem riscos à saúde dos trabalhadores.</a:t>
            </a:r>
          </a:p>
          <a:p>
            <a:endParaRPr lang="pt-BR" dirty="0"/>
          </a:p>
        </p:txBody>
      </p:sp>
    </p:spTree>
    <p:extLst>
      <p:ext uri="{BB962C8B-B14F-4D97-AF65-F5344CB8AC3E}">
        <p14:creationId xmlns:p14="http://schemas.microsoft.com/office/powerpoint/2010/main" xmlns="" val="27055560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a:bodyPr>
          <a:lstStyle/>
          <a:p>
            <a:r>
              <a:rPr lang="pt-BR" dirty="0"/>
              <a:t>No caso de vários empregadores realizarem atividades no mesmo local, o dever desses executar ações integradas para que as medidas previstas no PPRA vise a proteção de todos os trabalhadores expostos aos riscos ambientais gerados. Deve-se levar em consideração o conhecimento e a percepção dos trabalhadores em relação ao processo de trabalho e dos riscos ambientais existentes para fins de planejamento e execução do PPRA em todas as suas fases.</a:t>
            </a:r>
          </a:p>
          <a:p>
            <a:endParaRPr lang="pt-BR" dirty="0"/>
          </a:p>
        </p:txBody>
      </p:sp>
    </p:spTree>
    <p:extLst>
      <p:ext uri="{BB962C8B-B14F-4D97-AF65-F5344CB8AC3E}">
        <p14:creationId xmlns:p14="http://schemas.microsoft.com/office/powerpoint/2010/main" xmlns="" val="16780978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a:t>O empregador deverá garantir, que no caso da existência de riscos ambientais que coloquem em risco grave e iminente um ou mais trabalhadores, haja interrupção imediata de suas atividades, e comunicação ao seu superior hierárquico direto, para que as devidas providências sejam tomadas.</a:t>
            </a:r>
          </a:p>
          <a:p>
            <a:endParaRPr lang="pt-BR" dirty="0"/>
          </a:p>
        </p:txBody>
      </p:sp>
    </p:spTree>
    <p:extLst>
      <p:ext uri="{BB962C8B-B14F-4D97-AF65-F5344CB8AC3E}">
        <p14:creationId xmlns:p14="http://schemas.microsoft.com/office/powerpoint/2010/main" xmlns="" val="4647820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NR 7</a:t>
            </a:r>
            <a:endParaRPr lang="pt-BR" dirty="0"/>
          </a:p>
        </p:txBody>
      </p:sp>
      <p:sp>
        <p:nvSpPr>
          <p:cNvPr id="3" name="Espaço Reservado para Conteúdo 2"/>
          <p:cNvSpPr>
            <a:spLocks noGrp="1"/>
          </p:cNvSpPr>
          <p:nvPr>
            <p:ph idx="1"/>
          </p:nvPr>
        </p:nvSpPr>
        <p:spPr/>
        <p:txBody>
          <a:bodyPr/>
          <a:lstStyle/>
          <a:p>
            <a:r>
              <a:rPr lang="pt-BR" b="1" i="1" dirty="0"/>
              <a:t>O que é?</a:t>
            </a:r>
          </a:p>
          <a:p>
            <a:r>
              <a:rPr lang="pt-BR" i="1" dirty="0"/>
              <a:t>Esta Norma Regulamentadora visa estabelecer a obrigatoriedade da elaboração e da implementação, por parte de todos os empregadores e instituições que admitam trabalhadores como empregados, do Programa de Controle Médico de Saúde Ocupacional, cujo objetivo principal é promover e preservar a saúde do conjunto dos seus trabalhadores</a:t>
            </a:r>
          </a:p>
          <a:p>
            <a:endParaRPr lang="pt-BR" dirty="0"/>
          </a:p>
        </p:txBody>
      </p:sp>
    </p:spTree>
    <p:extLst>
      <p:ext uri="{BB962C8B-B14F-4D97-AF65-F5344CB8AC3E}">
        <p14:creationId xmlns:p14="http://schemas.microsoft.com/office/powerpoint/2010/main" xmlns="" val="34053291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PCMSO</a:t>
            </a:r>
            <a:endParaRPr lang="pt-BR" dirty="0"/>
          </a:p>
        </p:txBody>
      </p:sp>
      <p:sp>
        <p:nvSpPr>
          <p:cNvPr id="3" name="Espaço Reservado para Conteúdo 2"/>
          <p:cNvSpPr>
            <a:spLocks noGrp="1"/>
          </p:cNvSpPr>
          <p:nvPr>
            <p:ph idx="1"/>
          </p:nvPr>
        </p:nvSpPr>
        <p:spPr/>
        <p:txBody>
          <a:bodyPr/>
          <a:lstStyle/>
          <a:p>
            <a:r>
              <a:rPr lang="pt-BR" dirty="0"/>
              <a:t>O </a:t>
            </a:r>
            <a:r>
              <a:rPr lang="pt-BR" b="1" dirty="0">
                <a:hlinkClick r:id="rId2"/>
              </a:rPr>
              <a:t>PCMSO NR-7</a:t>
            </a:r>
            <a:r>
              <a:rPr lang="pt-BR" b="1" dirty="0"/>
              <a:t> – </a:t>
            </a:r>
            <a:r>
              <a:rPr lang="pt-BR" dirty="0"/>
              <a:t>Programa de Controle Médico de Saúde Ocupacional é um programa de saúde do trabalhador que deve ser elaborado e desenvolvido em conjunto com o PPRA NR-9 (Programa de Prevenção de Riscos Ambientais) e articulado com as demais Normas Regulamentadoras para a prevenção de doenças ocupacionais. O programa é estabelecido pela Norma Regulamentadora 7 do Ministério do Trabalho e Emprego.</a:t>
            </a:r>
          </a:p>
        </p:txBody>
      </p:sp>
    </p:spTree>
    <p:extLst>
      <p:ext uri="{BB962C8B-B14F-4D97-AF65-F5344CB8AC3E}">
        <p14:creationId xmlns:p14="http://schemas.microsoft.com/office/powerpoint/2010/main" xmlns="" val="4019990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a:t>Considerando que a definição de Saúde Ocupacional se refere a promoção e a manutenção do mais alto nível de bem-estar físico, mental e social dos trabalhadores em todas as ocupações, através da prevenção de doenças, controle de riscos e adaptação do trabalho às pessoas e das pessoas ao seu trabalho. (Dicionário Saúde e Segurança do Trabalhador – René </a:t>
            </a:r>
            <a:r>
              <a:rPr lang="pt-BR" dirty="0" smtClean="0"/>
              <a:t>Mendes/2019).</a:t>
            </a:r>
            <a:endParaRPr lang="pt-BR" dirty="0"/>
          </a:p>
        </p:txBody>
      </p:sp>
    </p:spTree>
    <p:extLst>
      <p:ext uri="{BB962C8B-B14F-4D97-AF65-F5344CB8AC3E}">
        <p14:creationId xmlns:p14="http://schemas.microsoft.com/office/powerpoint/2010/main" xmlns="" val="2551569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447675" y="2006600"/>
            <a:ext cx="8420100" cy="4351338"/>
          </a:xfrm>
        </p:spPr>
        <p:txBody>
          <a:bodyPr>
            <a:normAutofit fontScale="92500" lnSpcReduction="20000"/>
          </a:bodyPr>
          <a:lstStyle/>
          <a:p>
            <a:r>
              <a:rPr lang="pt-BR" u="sng" dirty="0" smtClean="0">
                <a:hlinkClick r:id="rId2"/>
              </a:rPr>
              <a:t>NR 01 – Disposições Gerais</a:t>
            </a:r>
            <a:r>
              <a:rPr lang="pt-BR" dirty="0" smtClean="0"/>
              <a:t/>
            </a:r>
            <a:br>
              <a:rPr lang="pt-BR" dirty="0" smtClean="0"/>
            </a:br>
            <a:r>
              <a:rPr lang="pt-BR" u="sng" dirty="0" smtClean="0">
                <a:hlinkClick r:id="rId2"/>
              </a:rPr>
              <a:t>NR 01 – Nova – Disposições Gerais e Gerenciamento de Riscos Ocupacionais </a:t>
            </a:r>
            <a:r>
              <a:rPr lang="pt-BR" dirty="0" smtClean="0"/>
              <a:t>(Vigência 09/03/2021)</a:t>
            </a:r>
          </a:p>
          <a:p>
            <a:pPr lvl="0"/>
            <a:r>
              <a:rPr lang="pt-BR" dirty="0" smtClean="0"/>
              <a:t>O objetivo desta Norma é estabelecer as disposições gerais, o campo de aplicação, os termos e as definições comuns às Normas Regulamentadoras – NR relativas à segurança e saúde no trabalho.</a:t>
            </a:r>
          </a:p>
          <a:p>
            <a:r>
              <a:rPr lang="pt-BR" u="sng" dirty="0" smtClean="0">
                <a:hlinkClick r:id="rId3"/>
              </a:rPr>
              <a:t>NR 02 – </a:t>
            </a:r>
            <a:r>
              <a:rPr lang="pt-BR" b="1" u="sng" dirty="0" smtClean="0">
                <a:hlinkClick r:id="rId3"/>
              </a:rPr>
              <a:t>Revogada</a:t>
            </a:r>
            <a:r>
              <a:rPr lang="pt-BR" u="sng" dirty="0" smtClean="0">
                <a:hlinkClick r:id="rId3"/>
              </a:rPr>
              <a:t> – Inspeção Prévia</a:t>
            </a:r>
            <a:endParaRPr lang="pt-BR" dirty="0" smtClean="0"/>
          </a:p>
          <a:p>
            <a:r>
              <a:rPr lang="pt-BR" u="sng" dirty="0" smtClean="0">
                <a:hlinkClick r:id="rId4"/>
              </a:rPr>
              <a:t>NR 03 – Embargo ou Interdição</a:t>
            </a:r>
            <a:endParaRPr lang="pt-BR" dirty="0" smtClean="0"/>
          </a:p>
          <a:p>
            <a:pPr lvl="0"/>
            <a:r>
              <a:rPr lang="pt-BR" dirty="0" smtClean="0"/>
              <a:t>Esta norma trata de medidas de urgência, adotadas a partir da constatação de situação de trabalho que caracterize risco grave e iminente ao trabalhador.</a:t>
            </a:r>
          </a:p>
          <a:p>
            <a:endParaRPr lang="pt-BR"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Serviços referentes ao PCMSO</a:t>
            </a:r>
            <a:endParaRPr lang="pt-BR" dirty="0"/>
          </a:p>
        </p:txBody>
      </p:sp>
      <p:sp>
        <p:nvSpPr>
          <p:cNvPr id="3" name="Espaço Reservado para Conteúdo 2"/>
          <p:cNvSpPr>
            <a:spLocks noGrp="1"/>
          </p:cNvSpPr>
          <p:nvPr>
            <p:ph idx="1"/>
          </p:nvPr>
        </p:nvSpPr>
        <p:spPr/>
        <p:txBody>
          <a:bodyPr/>
          <a:lstStyle/>
          <a:p>
            <a:pPr marL="0" indent="0">
              <a:buNone/>
            </a:pPr>
            <a:r>
              <a:rPr lang="pt-BR" dirty="0" smtClean="0"/>
              <a:t>- </a:t>
            </a:r>
            <a:r>
              <a:rPr lang="pt-BR" dirty="0"/>
              <a:t>Implantação do PCMSO;</a:t>
            </a:r>
            <a:br>
              <a:rPr lang="pt-BR" dirty="0"/>
            </a:br>
            <a:r>
              <a:rPr lang="pt-BR" dirty="0"/>
              <a:t>- Planejamento, programação e realização dos exames médicos ocupacionais;</a:t>
            </a:r>
            <a:br>
              <a:rPr lang="pt-BR" dirty="0"/>
            </a:br>
            <a:r>
              <a:rPr lang="pt-BR" dirty="0"/>
              <a:t>- Convocação mensal dos colaboradores que necessitem realizar exames periódicos;</a:t>
            </a:r>
            <a:br>
              <a:rPr lang="pt-BR" dirty="0"/>
            </a:br>
            <a:r>
              <a:rPr lang="pt-BR" dirty="0"/>
              <a:t>- Orientação para realização dos exames complementares (quando necessários);</a:t>
            </a:r>
            <a:br>
              <a:rPr lang="pt-BR" dirty="0"/>
            </a:br>
            <a:r>
              <a:rPr lang="pt-BR" dirty="0"/>
              <a:t>- Administração e controle do Prontuário Médico;</a:t>
            </a:r>
            <a:br>
              <a:rPr lang="pt-BR" dirty="0"/>
            </a:br>
            <a:r>
              <a:rPr lang="pt-BR" dirty="0"/>
              <a:t>- Emissão de Atestados de Saúde Ocupacional (ASO) e do relatório anual do PCMSO.</a:t>
            </a:r>
          </a:p>
        </p:txBody>
      </p:sp>
    </p:spTree>
    <p:extLst>
      <p:ext uri="{BB962C8B-B14F-4D97-AF65-F5344CB8AC3E}">
        <p14:creationId xmlns:p14="http://schemas.microsoft.com/office/powerpoint/2010/main" xmlns="" val="6510919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92500" lnSpcReduction="20000"/>
          </a:bodyPr>
          <a:lstStyle/>
          <a:p>
            <a:r>
              <a:rPr lang="pt-BR" b="1" dirty="0"/>
              <a:t>Exames</a:t>
            </a:r>
            <a:r>
              <a:rPr lang="pt-BR" dirty="0"/>
              <a:t/>
            </a:r>
            <a:br>
              <a:rPr lang="pt-BR" dirty="0"/>
            </a:br>
            <a:r>
              <a:rPr lang="pt-BR" dirty="0"/>
              <a:t>- </a:t>
            </a:r>
            <a:r>
              <a:rPr lang="pt-BR" b="1" dirty="0"/>
              <a:t>Admissional</a:t>
            </a:r>
            <a:r>
              <a:rPr lang="pt-BR" dirty="0"/>
              <a:t> – deverá ser realizado antes que o trabalhador assuma suas funções;</a:t>
            </a:r>
            <a:br>
              <a:rPr lang="pt-BR" dirty="0"/>
            </a:br>
            <a:r>
              <a:rPr lang="pt-BR" dirty="0"/>
              <a:t>- </a:t>
            </a:r>
            <a:r>
              <a:rPr lang="pt-BR" b="1" dirty="0"/>
              <a:t>Periódico</a:t>
            </a:r>
            <a:r>
              <a:rPr lang="pt-BR" dirty="0"/>
              <a:t> – de periodicidade variável conforme a atividade desempenhada pela função;</a:t>
            </a:r>
            <a:br>
              <a:rPr lang="pt-BR" dirty="0"/>
            </a:br>
            <a:r>
              <a:rPr lang="pt-BR" dirty="0"/>
              <a:t>- </a:t>
            </a:r>
            <a:r>
              <a:rPr lang="pt-BR" b="1" dirty="0"/>
              <a:t>Retorno ao trabalho</a:t>
            </a:r>
            <a:r>
              <a:rPr lang="pt-BR" dirty="0"/>
              <a:t> - obrigatoriamente no primeiro dia da volta ao trabalho do trabalhador ausente por período igual ou superior a 30 dias por motivo de doença ou acidente, de natureza ocupacional ou não, ou parto;</a:t>
            </a:r>
            <a:br>
              <a:rPr lang="pt-BR" dirty="0"/>
            </a:br>
            <a:r>
              <a:rPr lang="pt-BR" dirty="0"/>
              <a:t>- </a:t>
            </a:r>
            <a:r>
              <a:rPr lang="pt-BR" b="1" dirty="0"/>
              <a:t>Mudança de função</a:t>
            </a:r>
            <a:r>
              <a:rPr lang="pt-BR" dirty="0"/>
              <a:t> - obrigatoriamente realizada antes da data de mudança. Entende-se por mudança de função toda e qualquer alteração de atividade, posto de trabalho ou de setor que implique na exposição do trabalhador a risco diferente daquele a que estava exposto antes da mudança;</a:t>
            </a:r>
            <a:br>
              <a:rPr lang="pt-BR" dirty="0"/>
            </a:br>
            <a:r>
              <a:rPr lang="pt-BR" dirty="0"/>
              <a:t>- </a:t>
            </a:r>
            <a:r>
              <a:rPr lang="pt-BR" b="1" dirty="0" err="1"/>
              <a:t>Demissional</a:t>
            </a:r>
            <a:r>
              <a:rPr lang="pt-BR" dirty="0"/>
              <a:t> - obrigatoriamente realizado antes da data de homologação.</a:t>
            </a:r>
          </a:p>
        </p:txBody>
      </p:sp>
    </p:spTree>
    <p:extLst>
      <p:ext uri="{BB962C8B-B14F-4D97-AF65-F5344CB8AC3E}">
        <p14:creationId xmlns:p14="http://schemas.microsoft.com/office/powerpoint/2010/main" xmlns="" val="26538461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i="1" dirty="0"/>
              <a:t>Compete ao empregador</a:t>
            </a:r>
            <a:r>
              <a:rPr lang="pt-BR" b="1" i="1" dirty="0" smtClean="0"/>
              <a:t>:</a:t>
            </a:r>
            <a:endParaRPr lang="pt-BR" dirty="0"/>
          </a:p>
        </p:txBody>
      </p:sp>
      <p:sp>
        <p:nvSpPr>
          <p:cNvPr id="3" name="Espaço Reservado para Conteúdo 2"/>
          <p:cNvSpPr>
            <a:spLocks noGrp="1"/>
          </p:cNvSpPr>
          <p:nvPr>
            <p:ph idx="1"/>
          </p:nvPr>
        </p:nvSpPr>
        <p:spPr/>
        <p:txBody>
          <a:bodyPr>
            <a:normAutofit fontScale="92500" lnSpcReduction="10000"/>
          </a:bodyPr>
          <a:lstStyle/>
          <a:p>
            <a:r>
              <a:rPr lang="pt-BR" i="1" dirty="0" smtClean="0"/>
              <a:t>a</a:t>
            </a:r>
            <a:r>
              <a:rPr lang="pt-BR" i="1" dirty="0"/>
              <a:t>) Garantir a elaboração e efetiva implementação do PCMSO, bem como zelar pela sua eficácia;</a:t>
            </a:r>
          </a:p>
          <a:p>
            <a:r>
              <a:rPr lang="pt-BR" i="1" dirty="0"/>
              <a:t>b) Custear sem ônus para o empregado todos os procedimentos relacionados ao PCMSO;</a:t>
            </a:r>
          </a:p>
          <a:p>
            <a:r>
              <a:rPr lang="pt-BR" i="1" dirty="0"/>
              <a:t>c) Indicar, dentre os médicos do SESMT, um coordenador responsável pela execução do PCMSO;</a:t>
            </a:r>
          </a:p>
          <a:p>
            <a:r>
              <a:rPr lang="pt-BR" i="1" dirty="0"/>
              <a:t>d) No caso da empresa estar desobrigada de manter um médico do trabalho, de acordo com a NR 4, deverá o empregador indicar um profissional, empregado ou não da empresa, para coordenar o PCMSO;</a:t>
            </a:r>
          </a:p>
          <a:p>
            <a:r>
              <a:rPr lang="pt-BR" i="1" dirty="0"/>
              <a:t>e) Inexistindo médico do trabalho na localidade, o empregador poderá contratar médico de outra especialidade para coordenar o PCMSO.</a:t>
            </a:r>
          </a:p>
          <a:p>
            <a:endParaRPr lang="pt-BR" dirty="0"/>
          </a:p>
        </p:txBody>
      </p:sp>
    </p:spTree>
    <p:extLst>
      <p:ext uri="{BB962C8B-B14F-4D97-AF65-F5344CB8AC3E}">
        <p14:creationId xmlns:p14="http://schemas.microsoft.com/office/powerpoint/2010/main" xmlns="" val="20991493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92500" lnSpcReduction="10000"/>
          </a:bodyPr>
          <a:lstStyle/>
          <a:p>
            <a:r>
              <a:rPr lang="pt-BR" b="1" dirty="0"/>
              <a:t>Os dados e o planejamento</a:t>
            </a:r>
          </a:p>
          <a:p>
            <a:r>
              <a:rPr lang="pt-BR" dirty="0"/>
              <a:t>Os dados obtidos nos exames médicos, incluindo avaliação clínica e exames complementares, além das conclusões e das medidas aplicadas, deverão ser registrados em prontuário clínico individual, que ficará sob a responsabilidade do médico-coordenador do PCMSO, e deverá ser mantido por, no mínimo, 20 anos após o desligamento do trabalhador.</a:t>
            </a:r>
          </a:p>
          <a:p>
            <a:r>
              <a:rPr lang="pt-BR" dirty="0"/>
              <a:t>O PCMSO deverá obedecer a um planejamento em que estejam previstas as ações de saúde a ser executadas durante o ano, devendo estas ser objeto de relatório anual.</a:t>
            </a:r>
          </a:p>
          <a:p>
            <a:r>
              <a:rPr lang="pt-BR" dirty="0"/>
              <a:t>Este relatório deverá ser apresentado e discutido na CIPA e sua cópia anexada no livro de atas da comissão.</a:t>
            </a:r>
          </a:p>
          <a:p>
            <a:endParaRPr lang="pt-BR" dirty="0"/>
          </a:p>
        </p:txBody>
      </p:sp>
    </p:spTree>
    <p:extLst>
      <p:ext uri="{BB962C8B-B14F-4D97-AF65-F5344CB8AC3E}">
        <p14:creationId xmlns:p14="http://schemas.microsoft.com/office/powerpoint/2010/main" xmlns="" val="34938037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normAutofit/>
          </a:bodyPr>
          <a:lstStyle/>
          <a:p>
            <a:r>
              <a:rPr lang="pt-BR" dirty="0"/>
              <a:t>Se for constatada a ocorrência ou o agravamento de doenças profissionais ou alterações que revelem qualquer tipo de disfunção do sistema biológico o médico coordenador deverá:</a:t>
            </a:r>
          </a:p>
          <a:p>
            <a:r>
              <a:rPr lang="pt-BR" i="1" dirty="0" smtClean="0"/>
              <a:t>&gt; </a:t>
            </a:r>
            <a:r>
              <a:rPr lang="pt-BR" i="1" dirty="0"/>
              <a:t>Solicitar a CAT;</a:t>
            </a:r>
          </a:p>
          <a:p>
            <a:r>
              <a:rPr lang="pt-BR" i="1" dirty="0"/>
              <a:t>&gt; Indicar o afastamento do trabalhador do trabalho (ou da situação onde ocorra a exposição ao risco);</a:t>
            </a:r>
          </a:p>
          <a:p>
            <a:r>
              <a:rPr lang="pt-BR" i="1" dirty="0"/>
              <a:t>&gt; Orientar o empregador quanto à adoção de medidas de controle no ambiente de trabalho.</a:t>
            </a:r>
          </a:p>
          <a:p>
            <a:endParaRPr lang="pt-BR" dirty="0"/>
          </a:p>
        </p:txBody>
      </p:sp>
    </p:spTree>
    <p:extLst>
      <p:ext uri="{BB962C8B-B14F-4D97-AF65-F5344CB8AC3E}">
        <p14:creationId xmlns:p14="http://schemas.microsoft.com/office/powerpoint/2010/main" xmlns="" val="27915183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228144" y="1825625"/>
            <a:ext cx="7735712" cy="4351338"/>
          </a:xfrm>
        </p:spPr>
      </p:pic>
    </p:spTree>
    <p:extLst>
      <p:ext uri="{BB962C8B-B14F-4D97-AF65-F5344CB8AC3E}">
        <p14:creationId xmlns:p14="http://schemas.microsoft.com/office/powerpoint/2010/main" xmlns="" val="13561463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757288" y="1825625"/>
            <a:ext cx="6677423" cy="4351338"/>
          </a:xfrm>
        </p:spPr>
      </p:pic>
    </p:spTree>
    <p:extLst>
      <p:ext uri="{BB962C8B-B14F-4D97-AF65-F5344CB8AC3E}">
        <p14:creationId xmlns:p14="http://schemas.microsoft.com/office/powerpoint/2010/main" xmlns="" val="14851487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500659" y="1825625"/>
            <a:ext cx="5190682" cy="4351338"/>
          </a:xfrm>
        </p:spPr>
      </p:pic>
    </p:spTree>
    <p:extLst>
      <p:ext uri="{BB962C8B-B14F-4D97-AF65-F5344CB8AC3E}">
        <p14:creationId xmlns:p14="http://schemas.microsoft.com/office/powerpoint/2010/main" xmlns="" val="33758918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Ainda sobre o ASO</a:t>
            </a:r>
            <a:endParaRPr lang="pt-BR"/>
          </a:p>
        </p:txBody>
      </p:sp>
      <p:sp>
        <p:nvSpPr>
          <p:cNvPr id="3" name="Espaço Reservado para Conteúdo 2"/>
          <p:cNvSpPr>
            <a:spLocks noGrp="1"/>
          </p:cNvSpPr>
          <p:nvPr>
            <p:ph idx="1"/>
          </p:nvPr>
        </p:nvSpPr>
        <p:spPr/>
        <p:txBody>
          <a:bodyPr>
            <a:normAutofit fontScale="92500" lnSpcReduction="10000"/>
          </a:bodyPr>
          <a:lstStyle/>
          <a:p>
            <a:pPr>
              <a:buNone/>
            </a:pPr>
            <a:r>
              <a:rPr lang="pt-BR" dirty="0" smtClean="0"/>
              <a:t/>
            </a:r>
            <a:br>
              <a:rPr lang="pt-BR" dirty="0" smtClean="0"/>
            </a:br>
            <a:r>
              <a:rPr lang="pt-BR" b="1" dirty="0" smtClean="0"/>
              <a:t>1. O que é o ASO?</a:t>
            </a:r>
            <a:endParaRPr lang="pt-BR" dirty="0" smtClean="0"/>
          </a:p>
          <a:p>
            <a:r>
              <a:rPr lang="pt-BR" dirty="0" smtClean="0"/>
              <a:t>ASO </a:t>
            </a:r>
            <a:r>
              <a:rPr lang="pt-BR" dirty="0" smtClean="0"/>
              <a:t>ou Atestado de Saúde Ocupacional, é um documento médico que atesta a avaliação de um funcionário de uma empresa. No ASO é verificado a saúde do trabalhador, se ele está apto a cumprir as atividades </a:t>
            </a:r>
            <a:r>
              <a:rPr lang="pt-BR" dirty="0" smtClean="0"/>
              <a:t>requeridas. </a:t>
            </a:r>
            <a:r>
              <a:rPr lang="pt-BR" dirty="0" smtClean="0"/>
              <a:t>O ASO é um dos registros que compõe o PCMSO (Programa de Controle Médico e Saúde Ocupacional).</a:t>
            </a:r>
          </a:p>
          <a:p>
            <a:r>
              <a:rPr lang="pt-BR" b="1" dirty="0" smtClean="0"/>
              <a:t>2. Qual o Objetivo do ASO</a:t>
            </a:r>
            <a:r>
              <a:rPr lang="pt-BR" b="1" dirty="0" smtClean="0"/>
              <a:t>?</a:t>
            </a:r>
          </a:p>
          <a:p>
            <a:r>
              <a:rPr lang="pt-BR" dirty="0" smtClean="0"/>
              <a:t>O objetivo do ASO é avaliar e constatar se o empregado está apto ou não para realizar as atividades de sua função dentro da empresa. O ASO evidencia também todos os riscos naturais que o empregado pode passar no ambiente de trabalho.</a:t>
            </a:r>
          </a:p>
          <a:p>
            <a:endParaRPr lang="pt-BR"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lnSpcReduction="10000"/>
          </a:bodyPr>
          <a:lstStyle/>
          <a:p>
            <a:r>
              <a:rPr lang="pt-BR" b="1" dirty="0" smtClean="0"/>
              <a:t>3. Em Quais Situações Gerar ?</a:t>
            </a:r>
            <a:endParaRPr lang="pt-BR" dirty="0" smtClean="0"/>
          </a:p>
          <a:p>
            <a:r>
              <a:rPr lang="pt-BR" dirty="0" smtClean="0"/>
              <a:t>O Atestado de Saúde Ocupacional é exigido em:</a:t>
            </a:r>
          </a:p>
          <a:p>
            <a:r>
              <a:rPr lang="pt-BR" dirty="0" smtClean="0"/>
              <a:t>Exame </a:t>
            </a:r>
            <a:r>
              <a:rPr lang="pt-BR" dirty="0" err="1" smtClean="0"/>
              <a:t>admissional</a:t>
            </a:r>
            <a:r>
              <a:rPr lang="pt-BR" dirty="0" smtClean="0"/>
              <a:t>;</a:t>
            </a:r>
          </a:p>
          <a:p>
            <a:r>
              <a:rPr lang="pt-BR" dirty="0" smtClean="0"/>
              <a:t>Exame periódico;</a:t>
            </a:r>
          </a:p>
          <a:p>
            <a:r>
              <a:rPr lang="pt-BR" dirty="0" smtClean="0"/>
              <a:t>Exame para retorno ao trabalho;</a:t>
            </a:r>
          </a:p>
          <a:p>
            <a:r>
              <a:rPr lang="pt-BR" dirty="0" smtClean="0"/>
              <a:t>Exame para mudança de função;</a:t>
            </a:r>
          </a:p>
          <a:p>
            <a:r>
              <a:rPr lang="pt-BR" dirty="0" smtClean="0"/>
              <a:t>Exame </a:t>
            </a:r>
            <a:r>
              <a:rPr lang="pt-BR" dirty="0" err="1" smtClean="0"/>
              <a:t>demissional</a:t>
            </a:r>
            <a:r>
              <a:rPr lang="pt-BR" dirty="0" smtClean="0"/>
              <a:t>.</a:t>
            </a:r>
          </a:p>
          <a:p>
            <a:r>
              <a:rPr lang="pt-BR" dirty="0" smtClean="0"/>
              <a:t>Obs.: No periódico, geralmente depende da função e do grau de risco, mas costuma ser semestral/anual.</a:t>
            </a:r>
          </a:p>
          <a:p>
            <a:endParaRPr lang="pt-B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smtClean="0">
                <a:hlinkClick r:id="rId2"/>
              </a:rPr>
              <a:t>NR 04 – Serviços Especializados em Engenharia de Segurança e em Medicina do Trabalho</a:t>
            </a:r>
            <a:endParaRPr lang="pt-BR" dirty="0" smtClean="0"/>
          </a:p>
          <a:p>
            <a:pPr fontAlgn="base"/>
            <a:r>
              <a:rPr lang="pt-BR" dirty="0" smtClean="0"/>
              <a:t>Estabelece que as empresas privadas e públicas, os órgãos públicos da administração direta e indireta e dos poderes Legislativo e Judiciário, que possuam empregados regidos pela Consolidação das Leis do Trabalho – CLT, manterão, obrigatoriamente, Serviços Especializados em Engenharia de Segurança e em Medicina do Trabalho, com a finalidade de promover a saúde e proteger a integridade do trabalhador no local de trabalho.</a:t>
            </a:r>
          </a:p>
          <a:p>
            <a:endParaRPr lang="pt-BR" dirty="0"/>
          </a:p>
        </p:txBody>
      </p:sp>
      <p:pic>
        <p:nvPicPr>
          <p:cNvPr id="3074" name="Picture 2"/>
          <p:cNvPicPr>
            <a:picLocks noChangeAspect="1" noChangeArrowheads="1"/>
          </p:cNvPicPr>
          <p:nvPr/>
        </p:nvPicPr>
        <p:blipFill>
          <a:blip r:embed="rId3"/>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b="1" dirty="0" smtClean="0"/>
              <a:t>4. Quem Pode Emitir o atestado?</a:t>
            </a:r>
            <a:endParaRPr lang="pt-BR" dirty="0" smtClean="0"/>
          </a:p>
          <a:p>
            <a:r>
              <a:rPr lang="pt-BR" dirty="0" smtClean="0"/>
              <a:t>O médico do trabalho. Porém, um médico de outra especialidade ou clínico geral pode também fazer o ASO se necessário, desde que esteja registrado devidamente no Conselho Regional de Medicina vigente do local onde atua.</a:t>
            </a:r>
            <a:endParaRPr lang="pt-BR"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b="1" dirty="0" smtClean="0"/>
              <a:t>5. O ASO é Obrigatório?</a:t>
            </a:r>
            <a:endParaRPr lang="pt-BR" dirty="0" smtClean="0"/>
          </a:p>
          <a:p>
            <a:r>
              <a:rPr lang="pt-BR" dirty="0" smtClean="0"/>
              <a:t>Sim, o atestado é obrigatório para todos os empregadores e empresas que contratam sob a CLT. Sempre é emitido em duas vias, uma do funcionário e uma da empresa.</a:t>
            </a:r>
          </a:p>
          <a:p>
            <a:r>
              <a:rPr lang="pt-BR" b="1" dirty="0" smtClean="0"/>
              <a:t>6. Quem Paga Pelo ASO?</a:t>
            </a:r>
            <a:endParaRPr lang="pt-BR" dirty="0" smtClean="0"/>
          </a:p>
          <a:p>
            <a:r>
              <a:rPr lang="pt-BR" dirty="0" smtClean="0"/>
              <a:t>Todos os custos relativos às obrigações perante ao funcionário são responsabilidade da empresa ou empregador. Portanto a empresa paga.</a:t>
            </a:r>
          </a:p>
          <a:p>
            <a:endParaRPr lang="pt-BR"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92500" lnSpcReduction="20000"/>
          </a:bodyPr>
          <a:lstStyle/>
          <a:p>
            <a:r>
              <a:rPr lang="pt-BR" b="1" dirty="0" smtClean="0"/>
              <a:t>7. Empregados que estão afastados ou de férias, podem ser direcionados ao exame?</a:t>
            </a:r>
            <a:endParaRPr lang="pt-BR" dirty="0" smtClean="0"/>
          </a:p>
          <a:p>
            <a:r>
              <a:rPr lang="pt-BR" dirty="0" smtClean="0"/>
              <a:t>Não. Caso a empresa envie um funcionário em seu período de férias ou afastamento para fazer um ASO periódico, por exemplo, ela </a:t>
            </a:r>
            <a:r>
              <a:rPr lang="pt-BR" b="1" dirty="0" smtClean="0"/>
              <a:t>não está agindo conforme a legislação</a:t>
            </a:r>
            <a:r>
              <a:rPr lang="pt-BR" dirty="0" smtClean="0"/>
              <a:t>. O funcionário só pode ser direcionado ao exame em seu período de trabalho ativo.</a:t>
            </a:r>
          </a:p>
          <a:p>
            <a:r>
              <a:rPr lang="pt-BR" b="1" dirty="0" smtClean="0"/>
              <a:t>8. Qual o prazo de um </a:t>
            </a:r>
            <a:r>
              <a:rPr lang="pt-BR" b="1" dirty="0" err="1" smtClean="0"/>
              <a:t>admissional</a:t>
            </a:r>
            <a:r>
              <a:rPr lang="pt-BR" b="1" dirty="0" smtClean="0"/>
              <a:t>/periódico </a:t>
            </a:r>
            <a:r>
              <a:rPr lang="pt-BR" b="1" dirty="0" smtClean="0"/>
              <a:t>já realizado seja usado como um exame </a:t>
            </a:r>
            <a:r>
              <a:rPr lang="pt-BR" b="1" dirty="0" err="1" smtClean="0"/>
              <a:t>demissional</a:t>
            </a:r>
            <a:r>
              <a:rPr lang="pt-BR" b="1" dirty="0" smtClean="0"/>
              <a:t>?</a:t>
            </a:r>
            <a:endParaRPr lang="pt-BR" dirty="0" smtClean="0"/>
          </a:p>
          <a:p>
            <a:r>
              <a:rPr lang="pt-BR" dirty="0" smtClean="0"/>
              <a:t>O último exame ocupacional ASO pode ser usado como exame </a:t>
            </a:r>
            <a:r>
              <a:rPr lang="pt-BR" dirty="0" err="1" smtClean="0"/>
              <a:t>demissional</a:t>
            </a:r>
            <a:r>
              <a:rPr lang="pt-BR" dirty="0" smtClean="0"/>
              <a:t> também, caso esteja dentro do prazo determinado:</a:t>
            </a:r>
          </a:p>
          <a:p>
            <a:pPr>
              <a:buNone/>
            </a:pPr>
            <a:r>
              <a:rPr lang="pt-BR" dirty="0" smtClean="0"/>
              <a:t>empresas com grau de risco 1 e 2: exames realizados em até 135 dias;</a:t>
            </a:r>
          </a:p>
          <a:p>
            <a:pPr>
              <a:buNone/>
            </a:pPr>
            <a:r>
              <a:rPr lang="pt-BR" dirty="0" smtClean="0"/>
              <a:t>empresas com grau de risco 3 e 4: exames realizados até 90 dias.</a:t>
            </a:r>
          </a:p>
          <a:p>
            <a:endParaRPr lang="pt-BR"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77500" lnSpcReduction="20000"/>
          </a:bodyPr>
          <a:lstStyle/>
          <a:p>
            <a:r>
              <a:rPr lang="pt-BR" b="1" dirty="0" smtClean="0"/>
              <a:t>9. O que contém no ASO?</a:t>
            </a:r>
            <a:endParaRPr lang="pt-BR" dirty="0" smtClean="0"/>
          </a:p>
          <a:p>
            <a:r>
              <a:rPr lang="pt-BR" dirty="0" smtClean="0"/>
              <a:t>Algumas informações são obrigatórias constar no ASO. Conforme a NR-7, o ASO deve conter pelo menos:</a:t>
            </a:r>
          </a:p>
          <a:p>
            <a:r>
              <a:rPr lang="pt-BR" dirty="0" smtClean="0"/>
              <a:t>Nome completo do empregado, identidade sua função;</a:t>
            </a:r>
          </a:p>
          <a:p>
            <a:r>
              <a:rPr lang="pt-BR" dirty="0" smtClean="0"/>
              <a:t>Riscos ocupacionais ou a ausência deles na atividade do trabalhador de acordo com as instruções técnicas divulgadas pela Secretaria de Segurança e Saúde do Trabalho (SSST);</a:t>
            </a:r>
          </a:p>
          <a:p>
            <a:r>
              <a:rPr lang="pt-BR" dirty="0" smtClean="0"/>
              <a:t>A quais exames médicos o empregado foi submetido e a data em que foram realizados;</a:t>
            </a:r>
          </a:p>
          <a:p>
            <a:r>
              <a:rPr lang="pt-BR" dirty="0" smtClean="0"/>
              <a:t>Quando houver necessidade, o nome do médico coordenador e o seu CRM;</a:t>
            </a:r>
          </a:p>
          <a:p>
            <a:r>
              <a:rPr lang="pt-BR" dirty="0" smtClean="0"/>
              <a:t>Constatação de apto ou inapto para a função;</a:t>
            </a:r>
          </a:p>
          <a:p>
            <a:r>
              <a:rPr lang="pt-BR" dirty="0" smtClean="0"/>
              <a:t>Nome do médico que fez o exame, endereço e telefone de contato, além de assinatura com o carimbo com o número de inscrição no Conselho Regional de Medicina.</a:t>
            </a:r>
          </a:p>
          <a:p>
            <a:endParaRPr lang="pt-BR"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lnSpcReduction="10000"/>
          </a:bodyPr>
          <a:lstStyle/>
          <a:p>
            <a:r>
              <a:rPr lang="pt-BR" b="1" dirty="0" smtClean="0"/>
              <a:t>10. O ASO traz benefícios para empresa e empregado? Quais?</a:t>
            </a:r>
            <a:endParaRPr lang="pt-BR" dirty="0" smtClean="0"/>
          </a:p>
          <a:p>
            <a:r>
              <a:rPr lang="pt-BR" dirty="0" smtClean="0"/>
              <a:t>Além de um documento obrigatório, o ASO tem mútuos benefícios:</a:t>
            </a:r>
          </a:p>
          <a:p>
            <a:r>
              <a:rPr lang="pt-BR" dirty="0" smtClean="0"/>
              <a:t>atua como certificado contratação de pessoas aptas para a função, obtendo um bom desempenho individual e da organização;</a:t>
            </a:r>
          </a:p>
          <a:p>
            <a:r>
              <a:rPr lang="pt-BR" dirty="0" smtClean="0"/>
              <a:t>Evita problemas legais futuros para ambos;</a:t>
            </a:r>
          </a:p>
          <a:p>
            <a:r>
              <a:rPr lang="pt-BR" dirty="0" smtClean="0"/>
              <a:t>Possibilita a contratação de pessoas com deficiência, conforme as aptidões;</a:t>
            </a:r>
          </a:p>
          <a:p>
            <a:r>
              <a:rPr lang="pt-BR" dirty="0" smtClean="0"/>
              <a:t>É uma parte que integrado o PCMSO, que é usado para monitorar a saúde do empregado;</a:t>
            </a:r>
          </a:p>
          <a:p>
            <a:r>
              <a:rPr lang="pt-BR" dirty="0" smtClean="0"/>
              <a:t>Reduz absenteísmo do funcionário.</a:t>
            </a:r>
          </a:p>
          <a:p>
            <a:endParaRPr lang="pt-B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smtClean="0">
                <a:hlinkClick r:id="rId2"/>
              </a:rPr>
              <a:t>NR 05 – Comissão Interna de Prevenção de Acidentes</a:t>
            </a:r>
            <a:endParaRPr lang="pt-BR" dirty="0" smtClean="0"/>
          </a:p>
          <a:p>
            <a:pPr fontAlgn="base"/>
            <a:r>
              <a:rPr lang="pt-BR" dirty="0" smtClean="0"/>
              <a:t>Estabelece que devem constituir CIPA, por estabelecimento, e mantê-la em regular funcionamento as empresas privadas, públicas, sociedades de economia mista, órgãos da administração direta e indireta, instituições beneficentes, associações recreativas, cooperativas, bem como outras instituições que admitam trabalhadores como empregados.</a:t>
            </a:r>
          </a:p>
          <a:p>
            <a:r>
              <a:rPr lang="pt-BR" b="1" dirty="0" smtClean="0">
                <a:hlinkClick r:id="rId3"/>
              </a:rPr>
              <a:t>NR 05 – NOVA(2022) – Comissão Interna de Prevenção de Acidentes</a:t>
            </a:r>
            <a:endParaRPr lang="pt-BR" dirty="0" smtClean="0"/>
          </a:p>
          <a:p>
            <a:endParaRPr lang="pt-B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smtClean="0"/>
              <a:t>A </a:t>
            </a:r>
            <a:r>
              <a:rPr lang="pt-BR" dirty="0" smtClean="0">
                <a:hlinkClick r:id="rId2"/>
              </a:rPr>
              <a:t>Portaria </a:t>
            </a:r>
            <a:r>
              <a:rPr lang="pt-BR" dirty="0" err="1" smtClean="0">
                <a:hlinkClick r:id="rId2"/>
              </a:rPr>
              <a:t>MTb</a:t>
            </a:r>
            <a:r>
              <a:rPr lang="pt-BR" dirty="0" smtClean="0">
                <a:hlinkClick r:id="rId2"/>
              </a:rPr>
              <a:t> nº 3.214, de 8 de junho de 1978</a:t>
            </a:r>
            <a:r>
              <a:rPr lang="pt-BR" dirty="0" smtClean="0"/>
              <a:t> editou originalmente 29 Normas Regulamentadoras estabelecendo disposições gerais e regulando os artigos </a:t>
            </a:r>
            <a:r>
              <a:rPr lang="pt-BR" dirty="0" smtClean="0">
                <a:hlinkClick r:id="rId3"/>
              </a:rPr>
              <a:t>154</a:t>
            </a:r>
            <a:r>
              <a:rPr lang="pt-BR" dirty="0" smtClean="0"/>
              <a:t> a </a:t>
            </a:r>
            <a:r>
              <a:rPr lang="pt-BR" dirty="0" smtClean="0">
                <a:hlinkClick r:id="rId3"/>
              </a:rPr>
              <a:t>159</a:t>
            </a:r>
            <a:r>
              <a:rPr lang="pt-BR" dirty="0" smtClean="0"/>
              <a:t> presentes na Consolidação das Leis Trabalhistas - CLT, conforme redação dada pela </a:t>
            </a:r>
            <a:r>
              <a:rPr lang="pt-BR" dirty="0" smtClean="0">
                <a:hlinkClick r:id="rId4"/>
              </a:rPr>
              <a:t>Lei n.º 6.514, de 22 de dezembro de 1977</a:t>
            </a:r>
            <a:r>
              <a:rPr lang="pt-BR" dirty="0" smtClean="0"/>
              <a:t>. As demais foram inseridas ao longo do tempo, visando assegurar a prevenção da segurança e saúde de trabalhadores em serviços laborais e segmentos econômicos específicos.</a:t>
            </a:r>
            <a:endParaRPr lang="pt-BR" dirty="0"/>
          </a:p>
        </p:txBody>
      </p:sp>
      <p:pic>
        <p:nvPicPr>
          <p:cNvPr id="1026" name="Picture 2"/>
          <p:cNvPicPr>
            <a:picLocks noChangeAspect="1" noChangeArrowheads="1"/>
          </p:cNvPicPr>
          <p:nvPr/>
        </p:nvPicPr>
        <p:blipFill>
          <a:blip r:embed="rId5"/>
          <a:srcRect/>
          <a:stretch>
            <a:fillRect/>
          </a:stretch>
        </p:blipFill>
        <p:spPr bwMode="auto">
          <a:xfrm>
            <a:off x="0" y="0"/>
            <a:ext cx="13011150" cy="73152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28600" y="2225675"/>
            <a:ext cx="10515600" cy="4351338"/>
          </a:xfrm>
        </p:spPr>
        <p:txBody>
          <a:bodyPr>
            <a:normAutofit/>
          </a:bodyPr>
          <a:lstStyle/>
          <a:p>
            <a:r>
              <a:rPr lang="pt-BR" sz="2000" dirty="0" smtClean="0">
                <a:hlinkClick r:id="rId2"/>
              </a:rPr>
              <a:t>NR 06 – Equipamentos de Proteção Individual – EPI</a:t>
            </a:r>
            <a:endParaRPr lang="pt-BR" sz="2000" dirty="0" smtClean="0"/>
          </a:p>
          <a:p>
            <a:pPr fontAlgn="base"/>
            <a:r>
              <a:rPr lang="pt-BR" sz="2000" dirty="0" smtClean="0"/>
              <a:t>Define a obrigatoriedade da empresa em fornecer aos empregados, gratuitamente, EPI adequado ao risco, em perfeito estado de conservação e funcionamento, nas seguintes circunstâncias:</a:t>
            </a:r>
          </a:p>
          <a:p>
            <a:pPr>
              <a:buNone/>
            </a:pPr>
            <a:r>
              <a:rPr lang="pt-BR" sz="2000" dirty="0" smtClean="0"/>
              <a:t/>
            </a:r>
            <a:br>
              <a:rPr lang="pt-BR" sz="2000" dirty="0" smtClean="0"/>
            </a:br>
            <a:r>
              <a:rPr lang="pt-BR" sz="2000" dirty="0" smtClean="0">
                <a:hlinkClick r:id="rId3"/>
              </a:rPr>
              <a:t>NR 07 – Nova – Programas de Controle Médico de Saúde Ocupacional – PCMSO</a:t>
            </a:r>
            <a:r>
              <a:rPr lang="pt-BR" sz="2000" dirty="0" smtClean="0"/>
              <a:t> (Vigência 09/03/2021)</a:t>
            </a:r>
          </a:p>
          <a:p>
            <a:pPr fontAlgn="base"/>
            <a:r>
              <a:rPr lang="pt-BR" sz="2000" dirty="0" smtClean="0"/>
              <a:t>Estabelece a obrigatoriedade de elaboração e implementação, por parte de todos os empregadores e instituições que admitam trabalhadores como empregados, do Programa de Controle Médico de Saúde Ocupacional – PCMSO, com o objetivo de promoção e preservação da saúde do conjunto dos seus trabalhadores.</a:t>
            </a:r>
          </a:p>
          <a:p>
            <a:endParaRPr lang="pt-BR"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209550" y="2225675"/>
            <a:ext cx="10515600" cy="4351338"/>
          </a:xfrm>
        </p:spPr>
        <p:txBody>
          <a:bodyPr>
            <a:normAutofit fontScale="85000" lnSpcReduction="10000"/>
          </a:bodyPr>
          <a:lstStyle/>
          <a:p>
            <a:r>
              <a:rPr lang="pt-BR" dirty="0" smtClean="0">
                <a:hlinkClick r:id="rId2"/>
              </a:rPr>
              <a:t>NR 08 – Edificações</a:t>
            </a:r>
            <a:endParaRPr lang="pt-BR" dirty="0" smtClean="0"/>
          </a:p>
          <a:p>
            <a:pPr fontAlgn="base"/>
            <a:r>
              <a:rPr lang="pt-BR" dirty="0" smtClean="0"/>
              <a:t>Estabelece requisitos técnicos mínimos que devem ser observados nas edificações, para garantir segurança e conforto aos que nelas trabalhem.</a:t>
            </a:r>
          </a:p>
          <a:p>
            <a:r>
              <a:rPr lang="pt-BR" dirty="0" smtClean="0">
                <a:hlinkClick r:id="rId3"/>
              </a:rPr>
              <a:t>NR 09 – Programas de Prevenção de Riscos Ambientais</a:t>
            </a:r>
            <a:r>
              <a:rPr lang="pt-BR" dirty="0" smtClean="0"/>
              <a:t/>
            </a:r>
            <a:br>
              <a:rPr lang="pt-BR" dirty="0" smtClean="0"/>
            </a:br>
            <a:r>
              <a:rPr lang="pt-BR" dirty="0" smtClean="0">
                <a:hlinkClick r:id="rId4"/>
              </a:rPr>
              <a:t>NR 09 – Nova – Avaliação e Controle das Exposições Ocupacionais a Agentes Físicos, Químicos e Biológicos</a:t>
            </a:r>
            <a:r>
              <a:rPr lang="pt-BR" dirty="0" smtClean="0"/>
              <a:t> (Vigência 10/03/2021)</a:t>
            </a:r>
          </a:p>
          <a:p>
            <a:pPr fontAlgn="base"/>
            <a:r>
              <a:rPr lang="pt-BR" dirty="0" smtClean="0"/>
              <a:t>Estabelece a obrigatoriedade da elaboração e implementação, por parte de todos os empregadores e instituições que admitam trabalhadores como empregados, do Programa de Prevenção de Riscos Ambientais – PPRA, visando à preservação da saúde e da integridade dos trabalhadores, através da antecipação, reconhecimento, avaliação e conseqüente controle da ocorrência de riscos ambientais existentes ou que venham a existir no ambiente de trabalho, tendo em consideração a proteção do meio ambiente e dos recursos naturais.</a:t>
            </a:r>
          </a:p>
          <a:p>
            <a:endParaRPr lang="pt-B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0" y="2159000"/>
            <a:ext cx="10515600" cy="4351338"/>
          </a:xfrm>
        </p:spPr>
        <p:txBody>
          <a:bodyPr>
            <a:normAutofit/>
          </a:bodyPr>
          <a:lstStyle/>
          <a:p>
            <a:r>
              <a:rPr lang="pt-BR" sz="1800" dirty="0" smtClean="0">
                <a:hlinkClick r:id="rId2"/>
              </a:rPr>
              <a:t>NR 10 – Segurança em Instalações e Serviços em Eletricidade</a:t>
            </a:r>
            <a:endParaRPr lang="pt-BR" sz="1800" dirty="0" smtClean="0"/>
          </a:p>
          <a:p>
            <a:pPr fontAlgn="base"/>
            <a:r>
              <a:rPr lang="pt-BR" sz="1800" dirty="0" smtClean="0"/>
              <a:t>Estabelece os requisitos e condições mínimas objetivando a implementação de medidas de controle e sistemas preventivos, de forma a garantir a segurança e a saúde dos trabalhadores que, direta ou indiretamente, interajam em instalações elétricas e serviços com eletricidade.</a:t>
            </a:r>
          </a:p>
          <a:p>
            <a:r>
              <a:rPr lang="pt-BR" sz="1800" dirty="0" smtClean="0">
                <a:hlinkClick r:id="rId3"/>
              </a:rPr>
              <a:t>NR 11 – Transporte, Movimentação, Armazenagem e Manuseio de Materiais</a:t>
            </a:r>
            <a:endParaRPr lang="pt-BR" sz="1800" dirty="0" smtClean="0"/>
          </a:p>
          <a:p>
            <a:pPr fontAlgn="base"/>
            <a:r>
              <a:rPr lang="pt-BR" sz="1800" dirty="0" smtClean="0"/>
              <a:t>Estabelece as normas de segurança para operação de elevadores, guindastes, transportadores industriais e máquinas transportadoras.</a:t>
            </a:r>
          </a:p>
          <a:p>
            <a:r>
              <a:rPr lang="pt-BR" sz="1800" dirty="0" smtClean="0">
                <a:hlinkClick r:id="rId4"/>
              </a:rPr>
              <a:t>NR 12 – Segurança no Trabalho em Máquinas e Equipamentos</a:t>
            </a:r>
            <a:endParaRPr lang="pt-BR" sz="1800" dirty="0" smtClean="0"/>
          </a:p>
          <a:p>
            <a:pPr fontAlgn="base"/>
            <a:r>
              <a:rPr lang="pt-BR" sz="1800" dirty="0" smtClean="0"/>
              <a:t>Estabelece medidas de proteção para resguardar a saúde e a integridade física dos trabalhadores e estabelece requisitos mínimos para a prevenção de acidentes e doenças do trabalho nas fases de projeto e de utilização de máquinas e equipamentos, e ainda à sua fabricação, importação, comercialização, exposição e cessão a qualquer título, em todas as atividades econômicas.</a:t>
            </a:r>
          </a:p>
          <a:p>
            <a:endParaRPr lang="pt-BR" sz="1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92500" lnSpcReduction="10000"/>
          </a:bodyPr>
          <a:lstStyle/>
          <a:p>
            <a:r>
              <a:rPr lang="pt-BR" dirty="0" smtClean="0">
                <a:hlinkClick r:id="rId2"/>
              </a:rPr>
              <a:t>NR 13 – Caldeiras, Vasos de Pressão e Tubulações.</a:t>
            </a:r>
            <a:endParaRPr lang="pt-BR" dirty="0" smtClean="0"/>
          </a:p>
          <a:p>
            <a:pPr fontAlgn="base"/>
            <a:r>
              <a:rPr lang="pt-BR" dirty="0" smtClean="0"/>
              <a:t>Estabelece requisitos mínimos para gestão da integridade estrutural de caldeiras a vapor, vasos de pressão, suas tubulações de interligação e tanques metálicos de armazenamento nos aspectos relacionados à instalação, inspeção, operação e manutenção, visando à segurança e à saúde dos trabalhadores.</a:t>
            </a:r>
          </a:p>
          <a:p>
            <a:r>
              <a:rPr lang="pt-BR" dirty="0" smtClean="0">
                <a:hlinkClick r:id="rId3"/>
              </a:rPr>
              <a:t>NR 14 – Fornos</a:t>
            </a:r>
            <a:endParaRPr lang="pt-BR" dirty="0" smtClean="0"/>
          </a:p>
          <a:p>
            <a:pPr fontAlgn="base"/>
            <a:r>
              <a:rPr lang="pt-BR" dirty="0" smtClean="0"/>
              <a:t>Estabelece normas de prevenção e de utilização de fornos industriais.</a:t>
            </a:r>
          </a:p>
          <a:p>
            <a:r>
              <a:rPr lang="pt-BR" dirty="0" smtClean="0">
                <a:hlinkClick r:id="rId4"/>
              </a:rPr>
              <a:t>NR 15 – Atividades e Operações Insalubres</a:t>
            </a:r>
            <a:endParaRPr lang="pt-BR" dirty="0" smtClean="0"/>
          </a:p>
          <a:p>
            <a:pPr fontAlgn="base"/>
            <a:r>
              <a:rPr lang="pt-BR" dirty="0" smtClean="0"/>
              <a:t>Estabelece quais são as ocupações insalubres, os graus de insalubridade e quais são as normas de prevenção para cada uma delas.</a:t>
            </a:r>
          </a:p>
          <a:p>
            <a:endParaRPr lang="pt-B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Objetivo da disciplina:</a:t>
            </a:r>
            <a:endParaRPr lang="pt-BR" dirty="0"/>
          </a:p>
        </p:txBody>
      </p:sp>
      <p:sp>
        <p:nvSpPr>
          <p:cNvPr id="3" name="Espaço Reservado para Conteúdo 2"/>
          <p:cNvSpPr>
            <a:spLocks noGrp="1"/>
          </p:cNvSpPr>
          <p:nvPr>
            <p:ph idx="1"/>
          </p:nvPr>
        </p:nvSpPr>
        <p:spPr/>
        <p:txBody>
          <a:bodyPr/>
          <a:lstStyle/>
          <a:p>
            <a:r>
              <a:rPr lang="pt-BR" dirty="0" smtClean="0"/>
              <a:t>Possibilitar ao aluno a compreensão do processo de trabalho humano e da relação saúde e trabalho, bem como proporcionar subsídios para o entendimento da assistência sistematizada de enfermagem ao trabalhador através do reconhecimento das necessidades  de cuidado do trabalhador inserido em seu contexto social, político, econômico e cultural.</a:t>
            </a:r>
            <a:endParaRPr lang="pt-BR" dirty="0"/>
          </a:p>
        </p:txBody>
      </p:sp>
    </p:spTree>
    <p:extLst>
      <p:ext uri="{BB962C8B-B14F-4D97-AF65-F5344CB8AC3E}">
        <p14:creationId xmlns:p14="http://schemas.microsoft.com/office/powerpoint/2010/main" xmlns="" val="309046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smtClean="0">
                <a:hlinkClick r:id="rId2"/>
              </a:rPr>
              <a:t>NR 16 – Atividades e Operações Perigosas</a:t>
            </a:r>
            <a:endParaRPr lang="pt-BR" dirty="0" smtClean="0"/>
          </a:p>
          <a:p>
            <a:pPr fontAlgn="base"/>
            <a:r>
              <a:rPr lang="pt-BR" dirty="0" smtClean="0"/>
              <a:t>Estabelece quais operações são consideradas perigosas e define normas de segurança e prevenção para tais.</a:t>
            </a:r>
          </a:p>
          <a:p>
            <a:r>
              <a:rPr lang="pt-BR" dirty="0" smtClean="0">
                <a:hlinkClick r:id="rId3"/>
              </a:rPr>
              <a:t>NR 17 – Ergonomia</a:t>
            </a:r>
            <a:r>
              <a:rPr lang="pt-BR" dirty="0" smtClean="0"/>
              <a:t> (nova em 2022)</a:t>
            </a:r>
          </a:p>
          <a:p>
            <a:pPr fontAlgn="base"/>
            <a:r>
              <a:rPr lang="pt-BR" dirty="0" smtClean="0"/>
              <a:t>Estabelece parâmetros que permitam a adaptação das condições de trabalho às características </a:t>
            </a:r>
            <a:r>
              <a:rPr lang="pt-BR" dirty="0" err="1" smtClean="0"/>
              <a:t>psicofisiológicas</a:t>
            </a:r>
            <a:r>
              <a:rPr lang="pt-BR" dirty="0" smtClean="0"/>
              <a:t> dos trabalhadores, de modo a proporcionar um máximo de conforto, segurança e desempenho eficiente.</a:t>
            </a:r>
          </a:p>
          <a:p>
            <a:endParaRPr lang="pt-B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smtClean="0">
                <a:hlinkClick r:id="rId2"/>
              </a:rPr>
              <a:t>NR 18 – Condições e Meio Ambiente de Trabalho na Indústria da Construção</a:t>
            </a:r>
            <a:endParaRPr lang="pt-BR" dirty="0" smtClean="0"/>
          </a:p>
          <a:p>
            <a:pPr fontAlgn="base"/>
            <a:r>
              <a:rPr lang="pt-BR" dirty="0" smtClean="0"/>
              <a:t>Estabelece diretrizes de ordem administrativa, de planejamento e de organização, que objetivam a implementação de medidas de controle e sistemas preventivos de segurança nos processos, nas condições e no meio ambiente de trabalho na Indústria da Construção.</a:t>
            </a:r>
          </a:p>
          <a:p>
            <a:r>
              <a:rPr lang="pt-BR" dirty="0" smtClean="0">
                <a:hlinkClick r:id="rId3"/>
              </a:rPr>
              <a:t>NR 18 Nova – Norma nova em vigor a partir de 11/02/2021</a:t>
            </a:r>
            <a:endParaRPr lang="pt-BR" dirty="0" smtClean="0"/>
          </a:p>
          <a:p>
            <a:endParaRPr lang="pt-B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70000" lnSpcReduction="20000"/>
          </a:bodyPr>
          <a:lstStyle/>
          <a:p>
            <a:r>
              <a:rPr lang="pt-BR" dirty="0" smtClean="0">
                <a:hlinkClick r:id="rId2"/>
              </a:rPr>
              <a:t>NR 19 – Explosivos</a:t>
            </a:r>
            <a:endParaRPr lang="pt-BR" dirty="0" smtClean="0"/>
          </a:p>
          <a:p>
            <a:pPr fontAlgn="base"/>
            <a:r>
              <a:rPr lang="pt-BR" dirty="0" smtClean="0"/>
              <a:t>Determina normas para fabricação, armazenamento e manuseios de materiais explosivos.</a:t>
            </a:r>
          </a:p>
          <a:p>
            <a:r>
              <a:rPr lang="pt-BR" dirty="0" smtClean="0">
                <a:hlinkClick r:id="rId3"/>
              </a:rPr>
              <a:t>NR 20 – SST com Inflamáveis e Combustíveis</a:t>
            </a:r>
            <a:endParaRPr lang="pt-BR" dirty="0" smtClean="0"/>
          </a:p>
          <a:p>
            <a:pPr fontAlgn="base"/>
            <a:r>
              <a:rPr lang="pt-BR" dirty="0" smtClean="0"/>
              <a:t>Estabelece requisitos mínimos para a gestão da segurança e saúde no trabalho contra os fatores de risco de acidentes provenientes das atividades de extração, produção, armazenamento, transferência, manuseio e manipulação de inflamáveis e líquidos combustíveis.</a:t>
            </a:r>
          </a:p>
          <a:p>
            <a:r>
              <a:rPr lang="pt-BR" dirty="0" smtClean="0">
                <a:hlinkClick r:id="rId4"/>
              </a:rPr>
              <a:t>NR 21 – Trabalho a Céu Aberto</a:t>
            </a:r>
            <a:endParaRPr lang="pt-BR" dirty="0" smtClean="0"/>
          </a:p>
          <a:p>
            <a:pPr fontAlgn="base"/>
            <a:r>
              <a:rPr lang="pt-BR" dirty="0" smtClean="0"/>
              <a:t>Determina a obrigatoriedade, em trabalho à céu aberto, da existência de abrigos, ainda que rústicos, capazes de proteger os trabalhadores contra intempéries.</a:t>
            </a:r>
          </a:p>
          <a:p>
            <a:r>
              <a:rPr lang="pt-BR" dirty="0" smtClean="0">
                <a:hlinkClick r:id="rId5"/>
              </a:rPr>
              <a:t>NR 22 – Segurança e Saúde Ocupacional na Mineração</a:t>
            </a:r>
            <a:endParaRPr lang="pt-BR" dirty="0" smtClean="0"/>
          </a:p>
          <a:p>
            <a:pPr fontAlgn="base"/>
            <a:r>
              <a:rPr lang="pt-BR" dirty="0" smtClean="0"/>
              <a:t>Tem por objetivo disciplinar os preceitos a serem observados na organização e no ambiente de trabalho, de forma a tornar compatível o planejamento e o desenvolvimento da atividade mineira com a busca permanente da segurança e saúde dos trabalhadores.</a:t>
            </a:r>
          </a:p>
          <a:p>
            <a:endParaRPr lang="pt-B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smtClean="0">
                <a:hlinkClick r:id="rId2"/>
              </a:rPr>
              <a:t>NR 23 – Proteção Contra Incêndios</a:t>
            </a:r>
            <a:endParaRPr lang="pt-BR" dirty="0" smtClean="0"/>
          </a:p>
          <a:p>
            <a:pPr fontAlgn="base"/>
            <a:r>
              <a:rPr lang="pt-BR" dirty="0" smtClean="0"/>
              <a:t>Determina que todos os empregadores devem adotar medidas de prevenção contra incêndios, em conformidade com a legislação estadual e as normas técnicas aplicáveis.</a:t>
            </a:r>
          </a:p>
          <a:p>
            <a:r>
              <a:rPr lang="pt-BR" dirty="0" smtClean="0">
                <a:hlinkClick r:id="rId3"/>
              </a:rPr>
              <a:t>NR 24 – Condições Sanitárias e de Conforto nos Locais de Trabalho</a:t>
            </a:r>
            <a:endParaRPr lang="pt-BR" dirty="0" smtClean="0"/>
          </a:p>
          <a:p>
            <a:pPr fontAlgn="base"/>
            <a:r>
              <a:rPr lang="pt-BR" dirty="0" smtClean="0"/>
              <a:t>Estabelece as condições mínimas de higiene e de conforto a serem observadas pelas organizações, devendo o dimensionamento de todas as instalações regulamentadas por esta NR ter como base o número de trabalhadores usuários do turno com maior contingente.</a:t>
            </a:r>
          </a:p>
          <a:p>
            <a:endParaRPr lang="pt-B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77500" lnSpcReduction="20000"/>
          </a:bodyPr>
          <a:lstStyle/>
          <a:p>
            <a:r>
              <a:rPr lang="pt-BR" dirty="0" smtClean="0">
                <a:hlinkClick r:id="rId2"/>
              </a:rPr>
              <a:t>NR 25 – Resíduos Industriais</a:t>
            </a:r>
            <a:endParaRPr lang="pt-BR" dirty="0" smtClean="0"/>
          </a:p>
          <a:p>
            <a:pPr fontAlgn="base"/>
            <a:r>
              <a:rPr lang="pt-BR" dirty="0" smtClean="0"/>
              <a:t>Define medidas preventivas quanto aos resíduos industriais e aos seus destinos finais.</a:t>
            </a:r>
          </a:p>
          <a:p>
            <a:r>
              <a:rPr lang="pt-BR" dirty="0" smtClean="0">
                <a:hlinkClick r:id="rId3"/>
              </a:rPr>
              <a:t>NR 26 – Sinalização de Segurança</a:t>
            </a:r>
            <a:endParaRPr lang="pt-BR" dirty="0" smtClean="0"/>
          </a:p>
          <a:p>
            <a:pPr fontAlgn="base"/>
            <a:r>
              <a:rPr lang="pt-BR" dirty="0" smtClean="0"/>
              <a:t>Determina as cores à serem usadas nas </a:t>
            </a:r>
            <a:r>
              <a:rPr lang="pt-BR" dirty="0" smtClean="0">
                <a:hlinkClick r:id="rId4"/>
              </a:rPr>
              <a:t>sinalizações de segurança do trabalho</a:t>
            </a:r>
            <a:r>
              <a:rPr lang="pt-BR" dirty="0" smtClean="0"/>
              <a:t>.</a:t>
            </a:r>
          </a:p>
          <a:p>
            <a:r>
              <a:rPr lang="pt-BR" dirty="0" smtClean="0">
                <a:hlinkClick r:id="rId5"/>
              </a:rPr>
              <a:t>NR 27 – </a:t>
            </a:r>
            <a:r>
              <a:rPr lang="pt-BR" b="1" dirty="0" smtClean="0">
                <a:hlinkClick r:id="rId5"/>
              </a:rPr>
              <a:t>Revogada</a:t>
            </a:r>
            <a:r>
              <a:rPr lang="pt-BR" dirty="0" smtClean="0">
                <a:hlinkClick r:id="rId5"/>
              </a:rPr>
              <a:t> – Registro Profissional do Técnico de Segurança do Trabalho no MTB</a:t>
            </a:r>
            <a:endParaRPr lang="pt-BR" dirty="0" smtClean="0"/>
          </a:p>
          <a:p>
            <a:r>
              <a:rPr lang="pt-BR" dirty="0" smtClean="0">
                <a:hlinkClick r:id="rId6"/>
              </a:rPr>
              <a:t>NR 28 – Fiscalização e Penalidades</a:t>
            </a:r>
            <a:endParaRPr lang="pt-BR" dirty="0" smtClean="0"/>
          </a:p>
          <a:p>
            <a:pPr fontAlgn="base"/>
            <a:r>
              <a:rPr lang="pt-BR" dirty="0" smtClean="0"/>
              <a:t>Determina critérios à serem adotados nas fiscalizações de segurança quanto à aplicação de multas e o valor das autuações.</a:t>
            </a:r>
          </a:p>
          <a:p>
            <a:r>
              <a:rPr lang="pt-BR" dirty="0" smtClean="0">
                <a:hlinkClick r:id="rId7"/>
              </a:rPr>
              <a:t>NR 29 – NR SST Portuário</a:t>
            </a:r>
            <a:endParaRPr lang="pt-BR" dirty="0" smtClean="0"/>
          </a:p>
          <a:p>
            <a:pPr fontAlgn="base"/>
            <a:r>
              <a:rPr lang="pt-BR" dirty="0" smtClean="0"/>
              <a:t>Regula a proteção obrigatória contra acidentes e doenças profissionais, facilitar os primeiros socorros a acidentados e alcançar as melhores condições possíveis de segurança e saúde aos trabalhadores portuários.</a:t>
            </a:r>
          </a:p>
          <a:p>
            <a:endParaRPr lang="pt-B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77500" lnSpcReduction="20000"/>
          </a:bodyPr>
          <a:lstStyle/>
          <a:p>
            <a:r>
              <a:rPr lang="pt-BR" dirty="0" smtClean="0">
                <a:hlinkClick r:id="rId2"/>
              </a:rPr>
              <a:t>NR 30 – NR SST </a:t>
            </a:r>
            <a:r>
              <a:rPr lang="pt-BR" dirty="0" err="1" smtClean="0">
                <a:hlinkClick r:id="rId2"/>
              </a:rPr>
              <a:t>Aquaviário</a:t>
            </a:r>
            <a:endParaRPr lang="pt-BR" dirty="0" smtClean="0"/>
          </a:p>
          <a:p>
            <a:pPr fontAlgn="base"/>
            <a:r>
              <a:rPr lang="pt-BR" dirty="0" smtClean="0"/>
              <a:t>Tem como objetivo a proteção e a regulamentação das condições de segurança e saúde dos trabalhadores </a:t>
            </a:r>
            <a:r>
              <a:rPr lang="pt-BR" dirty="0" err="1" smtClean="0"/>
              <a:t>aquaviários</a:t>
            </a:r>
            <a:r>
              <a:rPr lang="pt-BR" dirty="0" smtClean="0"/>
              <a:t>.</a:t>
            </a:r>
          </a:p>
          <a:p>
            <a:r>
              <a:rPr lang="pt-BR" b="1" dirty="0" smtClean="0">
                <a:hlinkClick r:id="rId3"/>
              </a:rPr>
              <a:t>NR 30 – NOVA(2022) – Segurança e Saúde no Trabalho </a:t>
            </a:r>
            <a:r>
              <a:rPr lang="pt-BR" b="1" dirty="0" err="1" smtClean="0">
                <a:hlinkClick r:id="rId3"/>
              </a:rPr>
              <a:t>Aquaviário</a:t>
            </a:r>
            <a:endParaRPr lang="pt-BR" dirty="0" smtClean="0"/>
          </a:p>
          <a:p>
            <a:r>
              <a:rPr lang="pt-BR" dirty="0" smtClean="0">
                <a:hlinkClick r:id="rId4"/>
              </a:rPr>
              <a:t>NR 31 – NR SST na Agricultura, Pecuária Silvicultura, Exploração Florestal e </a:t>
            </a:r>
            <a:r>
              <a:rPr lang="pt-BR" dirty="0" err="1" smtClean="0">
                <a:hlinkClick r:id="rId4"/>
              </a:rPr>
              <a:t>Aquicultura</a:t>
            </a:r>
            <a:endParaRPr lang="pt-BR" dirty="0" smtClean="0"/>
          </a:p>
          <a:p>
            <a:pPr fontAlgn="base"/>
            <a:r>
              <a:rPr lang="pt-BR" dirty="0" smtClean="0"/>
              <a:t>Tem por objetivo estabelecer os preceitos a serem observados na organização e no ambiente de trabalho, de forma a tornar compatível o planejamento e o desenvolvimento das atividades da agricultura, pecuária, silvicultura, exploração florestal e </a:t>
            </a:r>
            <a:r>
              <a:rPr lang="pt-BR" dirty="0" err="1" smtClean="0"/>
              <a:t>aquicultura</a:t>
            </a:r>
            <a:r>
              <a:rPr lang="pt-BR" dirty="0" smtClean="0"/>
              <a:t> com a segurança e saúde e meio ambiente do trabalho.</a:t>
            </a:r>
          </a:p>
          <a:p>
            <a:r>
              <a:rPr lang="pt-BR" dirty="0" smtClean="0">
                <a:hlinkClick r:id="rId5"/>
              </a:rPr>
              <a:t>NR 32 – SST em Estabelecimentos de Saúde</a:t>
            </a:r>
            <a:endParaRPr lang="pt-BR" dirty="0" smtClean="0"/>
          </a:p>
          <a:p>
            <a:pPr fontAlgn="base"/>
            <a:r>
              <a:rPr lang="pt-BR" dirty="0" smtClean="0"/>
              <a:t>Tem por finalidade estabelecer as diretrizes básicas para a implementação de medidas de proteção à segurança e à saúde dos trabalhadores dos serviços de saúde, bem como daqueles que exercem atividades de promoção e assistência à saúde em geral.</a:t>
            </a:r>
          </a:p>
          <a:p>
            <a:endParaRPr lang="pt-B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77500" lnSpcReduction="20000"/>
          </a:bodyPr>
          <a:lstStyle/>
          <a:p>
            <a:r>
              <a:rPr lang="pt-BR" dirty="0" smtClean="0">
                <a:hlinkClick r:id="rId2"/>
              </a:rPr>
              <a:t>NR 33 – SST em Espaços Confinados</a:t>
            </a:r>
            <a:endParaRPr lang="pt-BR" dirty="0" smtClean="0"/>
          </a:p>
          <a:p>
            <a:pPr fontAlgn="base"/>
            <a:r>
              <a:rPr lang="pt-BR" dirty="0" smtClean="0"/>
              <a:t>Estabelecer os requisitos mínimos para identificação de espaços confinados e o reconhecimento, avaliação, monitoramento e controle dos riscos existentes, de forma a garantir permanentemente a segurança e saúde dos trabalhadores que interagem direta ou indiretamente nestes espaços.</a:t>
            </a:r>
          </a:p>
          <a:p>
            <a:r>
              <a:rPr lang="pt-BR" dirty="0" smtClean="0">
                <a:hlinkClick r:id="rId3"/>
              </a:rPr>
              <a:t>NR 34 – Condições e Meio Ambiente de Trabalho na Indústria da Construção e Reparação Naval</a:t>
            </a:r>
            <a:endParaRPr lang="pt-BR" dirty="0" smtClean="0"/>
          </a:p>
          <a:p>
            <a:pPr fontAlgn="base"/>
            <a:r>
              <a:rPr lang="pt-BR" dirty="0" smtClean="0"/>
              <a:t>Estabelece os requisitos mínimos e as medidas de proteção à segurança, à saúde e ao meio ambiente de trabalho nas atividades da indústria de construção, reparação e desmonte naval.</a:t>
            </a:r>
          </a:p>
          <a:p>
            <a:r>
              <a:rPr lang="pt-BR" dirty="0" smtClean="0">
                <a:hlinkClick r:id="rId4"/>
              </a:rPr>
              <a:t>NR 35 – Trabalho em Altura</a:t>
            </a:r>
            <a:endParaRPr lang="pt-BR" dirty="0" smtClean="0"/>
          </a:p>
          <a:p>
            <a:pPr fontAlgn="base"/>
            <a:r>
              <a:rPr lang="pt-BR" dirty="0" smtClean="0"/>
              <a:t>Estabelece os requisitos mínimos e as medidas de proteção para o trabalho em altura, envolvendo o planejamento, a organização e a execução, de forma a garantir a segurança e a saúde dos trabalhadores envolvidos direta ou indiretamente com esta atividade.</a:t>
            </a:r>
          </a:p>
          <a:p>
            <a:endParaRPr lang="pt-B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92500" lnSpcReduction="20000"/>
          </a:bodyPr>
          <a:lstStyle/>
          <a:p>
            <a:r>
              <a:rPr lang="pt-BR" dirty="0" smtClean="0">
                <a:hlinkClick r:id="rId2"/>
              </a:rPr>
              <a:t>NR 36 – SST em Empresas de Abate e Processamento de Carnes e Derivados</a:t>
            </a:r>
            <a:endParaRPr lang="pt-BR" dirty="0" smtClean="0"/>
          </a:p>
          <a:p>
            <a:pPr fontAlgn="base"/>
            <a:r>
              <a:rPr lang="pt-BR" dirty="0" smtClean="0"/>
              <a:t>Estabelece os requisitos mínimos para a avaliação, controle e monitoramento dos riscos existentes nas atividades desenvolvidas na indústria de abate e processamento de carnes e derivados destinados ao consumo humano, de forma a garantir permanentemente a segurança, a saúde e a qualidade de vida no trabalho, sem prejuízo da observância do disposto nas demais Normas Regulamentadoras – NR do Ministério do Trabalho e Emprego.</a:t>
            </a:r>
          </a:p>
          <a:p>
            <a:r>
              <a:rPr lang="pt-BR" dirty="0" smtClean="0">
                <a:hlinkClick r:id="rId3"/>
              </a:rPr>
              <a:t>NR 37 – Segurança e Saúde em Plataformas de Petróleo</a:t>
            </a:r>
            <a:endParaRPr lang="pt-BR" dirty="0" smtClean="0"/>
          </a:p>
          <a:p>
            <a:pPr fontAlgn="base"/>
            <a:r>
              <a:rPr lang="pt-BR" dirty="0" smtClean="0"/>
              <a:t>Estabelece os requisitos mínimos de segurança, saúde e condições de vivência no trabalho a bordo de plataformas de petróleo em operação nas Águas Jurisdicionais Brasileiras – AJB.</a:t>
            </a:r>
          </a:p>
          <a:p>
            <a:endParaRPr lang="pt-B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pPr marL="0" indent="0">
              <a:buNone/>
            </a:pPr>
            <a:endParaRPr lang="pt-BR" dirty="0"/>
          </a:p>
          <a:p>
            <a:pPr marL="0" indent="0">
              <a:buNone/>
            </a:pPr>
            <a:endParaRPr lang="pt-BR" dirty="0" smtClean="0"/>
          </a:p>
          <a:p>
            <a:pPr marL="0" indent="0">
              <a:buNone/>
            </a:pPr>
            <a:r>
              <a:rPr lang="pt-BR" dirty="0" smtClean="0"/>
              <a:t>Para casa: escolher uma NR e apresentar suas considerações</a:t>
            </a:r>
          </a:p>
        </p:txBody>
      </p:sp>
    </p:spTree>
    <p:extLst>
      <p:ext uri="{BB962C8B-B14F-4D97-AF65-F5344CB8AC3E}">
        <p14:creationId xmlns:p14="http://schemas.microsoft.com/office/powerpoint/2010/main" xmlns="" val="1570435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4ª Aula </a:t>
            </a:r>
            <a:endParaRPr lang="pt-BR" dirty="0"/>
          </a:p>
        </p:txBody>
      </p:sp>
      <p:sp>
        <p:nvSpPr>
          <p:cNvPr id="3" name="Espaço Reservado para Conteúdo 2"/>
          <p:cNvSpPr>
            <a:spLocks noGrp="1"/>
          </p:cNvSpPr>
          <p:nvPr>
            <p:ph idx="1"/>
          </p:nvPr>
        </p:nvSpPr>
        <p:spPr/>
        <p:txBody>
          <a:bodyPr/>
          <a:lstStyle/>
          <a:p>
            <a:r>
              <a:rPr lang="pt-BR" dirty="0" smtClean="0"/>
              <a:t>Apresentação sobre as considerações das Normas Regulamentadoras.</a:t>
            </a:r>
            <a:endParaRPr lang="pt-BR" dirty="0"/>
          </a:p>
        </p:txBody>
      </p:sp>
    </p:spTree>
    <p:extLst>
      <p:ext uri="{BB962C8B-B14F-4D97-AF65-F5344CB8AC3E}">
        <p14:creationId xmlns:p14="http://schemas.microsoft.com/office/powerpoint/2010/main" xmlns="" val="401330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Ementa de Saúde do Trabalhador:</a:t>
            </a:r>
            <a:endParaRPr lang="pt-BR" dirty="0"/>
          </a:p>
        </p:txBody>
      </p:sp>
      <p:sp>
        <p:nvSpPr>
          <p:cNvPr id="3" name="Espaço Reservado para Conteúdo 2"/>
          <p:cNvSpPr>
            <a:spLocks noGrp="1"/>
          </p:cNvSpPr>
          <p:nvPr>
            <p:ph idx="1"/>
          </p:nvPr>
        </p:nvSpPr>
        <p:spPr/>
        <p:txBody>
          <a:bodyPr/>
          <a:lstStyle/>
          <a:p>
            <a:r>
              <a:rPr lang="pt-BR" dirty="0" smtClean="0"/>
              <a:t>Ambiente de trabalho e saúde. Riscos ocupacionais. Acidentes de trabalho. Instrumentos de coleta de informações para a Vigilância em Saúde do Trabalhador. Análise do quadro de saúde dos trabalhadores no Brasil. Organização da atenção à saúde dos trabalhadores.</a:t>
            </a:r>
            <a:endParaRPr lang="pt-BR" dirty="0"/>
          </a:p>
        </p:txBody>
      </p:sp>
    </p:spTree>
    <p:extLst>
      <p:ext uri="{BB962C8B-B14F-4D97-AF65-F5344CB8AC3E}">
        <p14:creationId xmlns:p14="http://schemas.microsoft.com/office/powerpoint/2010/main" xmlns="" val="227215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Riscos Ocupacionais </a:t>
            </a:r>
            <a:endParaRPr lang="pt-BR" dirty="0"/>
          </a:p>
        </p:txBody>
      </p:sp>
      <p:sp>
        <p:nvSpPr>
          <p:cNvPr id="3" name="Espaço Reservado para Conteúdo 2"/>
          <p:cNvSpPr>
            <a:spLocks noGrp="1"/>
          </p:cNvSpPr>
          <p:nvPr>
            <p:ph idx="1"/>
          </p:nvPr>
        </p:nvSpPr>
        <p:spPr/>
        <p:txBody>
          <a:bodyPr/>
          <a:lstStyle/>
          <a:p>
            <a:r>
              <a:rPr lang="pt-BR" dirty="0" smtClean="0">
                <a:solidFill>
                  <a:srgbClr val="FF0000"/>
                </a:solidFill>
              </a:rPr>
              <a:t>Químicos </a:t>
            </a:r>
          </a:p>
          <a:p>
            <a:r>
              <a:rPr lang="pt-BR" dirty="0" smtClean="0">
                <a:solidFill>
                  <a:srgbClr val="00B050"/>
                </a:solidFill>
              </a:rPr>
              <a:t>Físicos </a:t>
            </a:r>
            <a:r>
              <a:rPr lang="pt-BR" dirty="0" smtClean="0"/>
              <a:t>  </a:t>
            </a:r>
          </a:p>
          <a:p>
            <a:r>
              <a:rPr lang="pt-BR" dirty="0" smtClean="0">
                <a:solidFill>
                  <a:schemeClr val="accent2">
                    <a:lumMod val="75000"/>
                  </a:schemeClr>
                </a:solidFill>
              </a:rPr>
              <a:t>Biológicos</a:t>
            </a:r>
          </a:p>
          <a:p>
            <a:r>
              <a:rPr lang="pt-BR" dirty="0" smtClean="0">
                <a:solidFill>
                  <a:srgbClr val="FFFF00"/>
                </a:solidFill>
              </a:rPr>
              <a:t>Ergonômicos /Mecânico</a:t>
            </a:r>
          </a:p>
          <a:p>
            <a:r>
              <a:rPr lang="pt-BR" dirty="0" smtClean="0">
                <a:solidFill>
                  <a:srgbClr val="00B0F0"/>
                </a:solidFill>
              </a:rPr>
              <a:t>Acidente</a:t>
            </a:r>
          </a:p>
          <a:p>
            <a:pPr marL="0" indent="0">
              <a:buNone/>
            </a:pPr>
            <a:endParaRPr lang="pt-BR" dirty="0"/>
          </a:p>
        </p:txBody>
      </p:sp>
    </p:spTree>
    <p:extLst>
      <p:ext uri="{BB962C8B-B14F-4D97-AF65-F5344CB8AC3E}">
        <p14:creationId xmlns:p14="http://schemas.microsoft.com/office/powerpoint/2010/main" xmlns="" val="18787146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smtClean="0"/>
              <a:t>Riscos Químicos </a:t>
            </a:r>
            <a:endParaRPr lang="pt-BR"/>
          </a:p>
        </p:txBody>
      </p:sp>
      <p:sp>
        <p:nvSpPr>
          <p:cNvPr id="3" name="Espaço Reservado para Conteúdo 2"/>
          <p:cNvSpPr>
            <a:spLocks noGrp="1"/>
          </p:cNvSpPr>
          <p:nvPr>
            <p:ph idx="1"/>
          </p:nvPr>
        </p:nvSpPr>
        <p:spPr/>
        <p:txBody>
          <a:bodyPr/>
          <a:lstStyle/>
          <a:p>
            <a:r>
              <a:rPr lang="pt-BR" dirty="0" smtClean="0"/>
              <a:t>Consideram-se </a:t>
            </a:r>
            <a:r>
              <a:rPr lang="pt-BR" dirty="0"/>
              <a:t>agentes químicos as substâncias, compostos ou produtos que possam penetrar no organismo pela via respiratória, nas formas de poeiras, fumos, névoas, neblinas, gases ou vapores, ou que, pela natureza da atividade de exposição, possam ter contato ou ser absorvidos pelo organismo pela pele ou por </a:t>
            </a:r>
            <a:r>
              <a:rPr lang="pt-BR" dirty="0" smtClean="0"/>
              <a:t>ingestão (NR 9).</a:t>
            </a:r>
            <a:endParaRPr lang="pt-BR" dirty="0"/>
          </a:p>
        </p:txBody>
      </p:sp>
    </p:spTree>
    <p:extLst>
      <p:ext uri="{BB962C8B-B14F-4D97-AF65-F5344CB8AC3E}">
        <p14:creationId xmlns:p14="http://schemas.microsoft.com/office/powerpoint/2010/main" xmlns="" val="817287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a:t>Consideram-se agentes de </a:t>
            </a:r>
            <a:r>
              <a:rPr lang="pt-BR" b="1" dirty="0"/>
              <a:t>risco químico</a:t>
            </a:r>
            <a:r>
              <a:rPr lang="pt-BR" dirty="0"/>
              <a:t> as substâncias, compostos ou produtos que possam penetrar no organismo do trabalhador </a:t>
            </a:r>
            <a:r>
              <a:rPr lang="pt-BR" dirty="0" smtClean="0"/>
              <a:t>principalmente </a:t>
            </a:r>
            <a:r>
              <a:rPr lang="pt-BR" dirty="0"/>
              <a:t>via respiratória, nas formas de poeiras, fumos gases, neblinas, nevoas ou vapores, ou que seja, pela natureza da atividade, de exposição, possam ter contato ou ser absorvido pelo organismo .</a:t>
            </a:r>
          </a:p>
        </p:txBody>
      </p:sp>
    </p:spTree>
    <p:extLst>
      <p:ext uri="{BB962C8B-B14F-4D97-AF65-F5344CB8AC3E}">
        <p14:creationId xmlns:p14="http://schemas.microsoft.com/office/powerpoint/2010/main" xmlns="" val="1849484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 que são metais pesados</a:t>
            </a:r>
            <a:r>
              <a:rPr lang="pt-BR" dirty="0" smtClean="0"/>
              <a:t>?</a:t>
            </a:r>
            <a:endParaRPr lang="pt-BR" dirty="0"/>
          </a:p>
        </p:txBody>
      </p:sp>
      <p:sp>
        <p:nvSpPr>
          <p:cNvPr id="3" name="Espaço Reservado para Conteúdo 2"/>
          <p:cNvSpPr>
            <a:spLocks noGrp="1"/>
          </p:cNvSpPr>
          <p:nvPr>
            <p:ph idx="1"/>
          </p:nvPr>
        </p:nvSpPr>
        <p:spPr/>
        <p:txBody>
          <a:bodyPr>
            <a:normAutofit/>
          </a:bodyPr>
          <a:lstStyle/>
          <a:p>
            <a:r>
              <a:rPr lang="pt-BR" dirty="0" smtClean="0"/>
              <a:t>Os </a:t>
            </a:r>
            <a:r>
              <a:rPr lang="pt-BR" dirty="0"/>
              <a:t>metais pesados podem ser classificados sob o ponto de vista </a:t>
            </a:r>
            <a:r>
              <a:rPr lang="pt-BR" dirty="0" smtClean="0"/>
              <a:t>químico: metais </a:t>
            </a:r>
            <a:r>
              <a:rPr lang="pt-BR" dirty="0"/>
              <a:t>aqueles cuja densidade é superior a 4 g/cm³. Além disso, todos possuem um peso de, pelo menos, 6 gramas.</a:t>
            </a:r>
          </a:p>
          <a:p>
            <a:r>
              <a:rPr lang="pt-BR" dirty="0" smtClean="0"/>
              <a:t>Esse </a:t>
            </a:r>
            <a:r>
              <a:rPr lang="pt-BR" dirty="0"/>
              <a:t>tipo de metal interage facilmente com outras substâncias químicas para formar reações, resultando em </a:t>
            </a:r>
            <a:r>
              <a:rPr lang="pt-BR" b="1" dirty="0"/>
              <a:t>agressões às moléculas orgânicas do nosso organismo </a:t>
            </a:r>
            <a:r>
              <a:rPr lang="pt-BR" dirty="0"/>
              <a:t>que comprometem sua função de maneira permanente.</a:t>
            </a:r>
          </a:p>
          <a:p>
            <a:pPr marL="0" indent="0">
              <a:buNone/>
            </a:pPr>
            <a:endParaRPr lang="pt-BR" dirty="0"/>
          </a:p>
        </p:txBody>
      </p:sp>
    </p:spTree>
    <p:extLst>
      <p:ext uri="{BB962C8B-B14F-4D97-AF65-F5344CB8AC3E}">
        <p14:creationId xmlns:p14="http://schemas.microsoft.com/office/powerpoint/2010/main" xmlns="" val="1926701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pPr marL="0" indent="0" fontAlgn="ctr">
              <a:buNone/>
            </a:pPr>
            <a:r>
              <a:rPr lang="pt-BR" dirty="0"/>
              <a:t> </a:t>
            </a:r>
          </a:p>
          <a:p>
            <a:pPr fontAlgn="ctr"/>
            <a:r>
              <a:rPr lang="pt-BR" dirty="0"/>
              <a:t>Além disso, eles se caracterizam por presença de brilho, cor amarelada à prateada, excelente condutividade de calor e maleabilidade e elevados pontos de fusão e ebulição</a:t>
            </a:r>
          </a:p>
          <a:p>
            <a:endParaRPr lang="pt-BR" dirty="0"/>
          </a:p>
        </p:txBody>
      </p:sp>
    </p:spTree>
    <p:extLst>
      <p:ext uri="{BB962C8B-B14F-4D97-AF65-F5344CB8AC3E}">
        <p14:creationId xmlns:p14="http://schemas.microsoft.com/office/powerpoint/2010/main" xmlns="" val="21179388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Para Aurea Pascalicchio,2002</a:t>
            </a:r>
            <a:endParaRPr lang="pt-BR" dirty="0"/>
          </a:p>
        </p:txBody>
      </p:sp>
      <p:sp>
        <p:nvSpPr>
          <p:cNvPr id="3" name="Espaço Reservado para Conteúdo 2"/>
          <p:cNvSpPr>
            <a:spLocks noGrp="1"/>
          </p:cNvSpPr>
          <p:nvPr>
            <p:ph idx="1"/>
          </p:nvPr>
        </p:nvSpPr>
        <p:spPr/>
        <p:txBody>
          <a:bodyPr/>
          <a:lstStyle/>
          <a:p>
            <a:endParaRPr lang="pt-BR" dirty="0"/>
          </a:p>
          <a:p>
            <a:endParaRPr lang="pt-BR" dirty="0"/>
          </a:p>
        </p:txBody>
      </p:sp>
      <p:pic>
        <p:nvPicPr>
          <p:cNvPr id="4" name="Imagem 3"/>
          <p:cNvPicPr/>
          <p:nvPr/>
        </p:nvPicPr>
        <p:blipFill rotWithShape="1">
          <a:blip r:embed="rId2"/>
          <a:srcRect l="41732" t="46440" r="23492" b="23057"/>
          <a:stretch/>
        </p:blipFill>
        <p:spPr bwMode="auto">
          <a:xfrm>
            <a:off x="3152140" y="1995487"/>
            <a:ext cx="5811520" cy="363378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9268440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smtClean="0"/>
              <a:t>alguns </a:t>
            </a:r>
            <a:r>
              <a:rPr lang="pt-BR" dirty="0"/>
              <a:t>metais pesados são essenciais para o desenvolvimento das plantas, como o cobre, o </a:t>
            </a:r>
            <a:r>
              <a:rPr lang="pt-BR" dirty="0">
                <a:hlinkClick r:id="rId2"/>
              </a:rPr>
              <a:t>ferro</a:t>
            </a:r>
            <a:r>
              <a:rPr lang="pt-BR" dirty="0"/>
              <a:t> e o zinco. No entanto, metais pesados como arsênio (As), </a:t>
            </a:r>
            <a:r>
              <a:rPr lang="pt-BR" dirty="0">
                <a:hlinkClick r:id="rId3"/>
              </a:rPr>
              <a:t>cádmio</a:t>
            </a:r>
            <a:r>
              <a:rPr lang="pt-BR" dirty="0"/>
              <a:t> (</a:t>
            </a:r>
            <a:r>
              <a:rPr lang="pt-BR" dirty="0" err="1"/>
              <a:t>Cd</a:t>
            </a:r>
            <a:r>
              <a:rPr lang="pt-BR" dirty="0"/>
              <a:t>), </a:t>
            </a:r>
            <a:r>
              <a:rPr lang="pt-BR" dirty="0">
                <a:hlinkClick r:id="rId4"/>
              </a:rPr>
              <a:t>chumbo</a:t>
            </a:r>
            <a:r>
              <a:rPr lang="pt-BR" dirty="0"/>
              <a:t> (</a:t>
            </a:r>
            <a:r>
              <a:rPr lang="pt-BR" dirty="0" err="1"/>
              <a:t>Pb</a:t>
            </a:r>
            <a:r>
              <a:rPr lang="pt-BR" dirty="0"/>
              <a:t>), </a:t>
            </a:r>
            <a:r>
              <a:rPr lang="pt-BR" dirty="0">
                <a:hlinkClick r:id="rId5"/>
              </a:rPr>
              <a:t>mercúrio</a:t>
            </a:r>
            <a:r>
              <a:rPr lang="pt-BR" dirty="0"/>
              <a:t> (Hg) e cromo (Cr) são tóxicos e mesmo assim estão presentes em diversos tipos de </a:t>
            </a:r>
            <a:r>
              <a:rPr lang="pt-BR" dirty="0" smtClean="0"/>
              <a:t>fertilizantes.</a:t>
            </a:r>
            <a:endParaRPr lang="pt-BR" dirty="0"/>
          </a:p>
        </p:txBody>
      </p:sp>
    </p:spTree>
    <p:extLst>
      <p:ext uri="{BB962C8B-B14F-4D97-AF65-F5344CB8AC3E}">
        <p14:creationId xmlns:p14="http://schemas.microsoft.com/office/powerpoint/2010/main" xmlns="" val="39995653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Exemplos mais comuns:</a:t>
            </a:r>
            <a:endParaRPr lang="pt-BR" dirty="0"/>
          </a:p>
        </p:txBody>
      </p:sp>
      <p:sp>
        <p:nvSpPr>
          <p:cNvPr id="3" name="Espaço Reservado para Conteúdo 2"/>
          <p:cNvSpPr>
            <a:spLocks noGrp="1"/>
          </p:cNvSpPr>
          <p:nvPr>
            <p:ph idx="1"/>
          </p:nvPr>
        </p:nvSpPr>
        <p:spPr/>
        <p:txBody>
          <a:bodyPr>
            <a:normAutofit lnSpcReduction="10000"/>
          </a:bodyPr>
          <a:lstStyle/>
          <a:p>
            <a:r>
              <a:rPr lang="pt-BR" dirty="0"/>
              <a:t>chumbo;</a:t>
            </a:r>
          </a:p>
          <a:p>
            <a:r>
              <a:rPr lang="pt-BR" dirty="0"/>
              <a:t>arsênio;</a:t>
            </a:r>
          </a:p>
          <a:p>
            <a:r>
              <a:rPr lang="pt-BR" dirty="0"/>
              <a:t>mercúrio;</a:t>
            </a:r>
          </a:p>
          <a:p>
            <a:r>
              <a:rPr lang="pt-BR" dirty="0"/>
              <a:t>alumínio;</a:t>
            </a:r>
          </a:p>
          <a:p>
            <a:r>
              <a:rPr lang="pt-BR" dirty="0"/>
              <a:t>titânio;</a:t>
            </a:r>
          </a:p>
          <a:p>
            <a:r>
              <a:rPr lang="pt-BR" dirty="0"/>
              <a:t>bário;</a:t>
            </a:r>
          </a:p>
          <a:p>
            <a:r>
              <a:rPr lang="pt-BR" dirty="0"/>
              <a:t>cádmio;</a:t>
            </a:r>
          </a:p>
          <a:p>
            <a:r>
              <a:rPr lang="pt-BR" dirty="0"/>
              <a:t>titânio;</a:t>
            </a:r>
          </a:p>
          <a:p>
            <a:r>
              <a:rPr lang="pt-BR" dirty="0"/>
              <a:t>estanho, etc.</a:t>
            </a:r>
          </a:p>
          <a:p>
            <a:endParaRPr lang="pt-BR" dirty="0"/>
          </a:p>
        </p:txBody>
      </p:sp>
    </p:spTree>
    <p:extLst>
      <p:ext uri="{BB962C8B-B14F-4D97-AF65-F5344CB8AC3E}">
        <p14:creationId xmlns:p14="http://schemas.microsoft.com/office/powerpoint/2010/main" xmlns="" val="19725131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92500" lnSpcReduction="20000"/>
          </a:bodyPr>
          <a:lstStyle/>
          <a:p>
            <a:r>
              <a:rPr lang="pt-BR" dirty="0"/>
              <a:t>Metais pesados bons X ruins</a:t>
            </a:r>
          </a:p>
          <a:p>
            <a:r>
              <a:rPr lang="pt-BR" dirty="0"/>
              <a:t>É importante destacar que nem todos os metais pesados são prejudiciais para a nossa saúde. Existem aqueles que são </a:t>
            </a:r>
            <a:r>
              <a:rPr lang="pt-BR" b="1" dirty="0"/>
              <a:t>essenciais para a realização de diversas funções </a:t>
            </a:r>
            <a:r>
              <a:rPr lang="pt-BR" dirty="0"/>
              <a:t>importantes de nosso organismo. </a:t>
            </a:r>
          </a:p>
          <a:p>
            <a:r>
              <a:rPr lang="pt-BR" b="1" dirty="0"/>
              <a:t>Cobre: </a:t>
            </a:r>
            <a:r>
              <a:rPr lang="pt-BR" dirty="0"/>
              <a:t>compõe diversas enzimas e cofatores essenciais para a síntese da hemoglobina, além de ajudar na absorção de vitamina C.</a:t>
            </a:r>
            <a:br>
              <a:rPr lang="pt-BR" dirty="0"/>
            </a:br>
            <a:endParaRPr lang="pt-BR" dirty="0"/>
          </a:p>
          <a:p>
            <a:r>
              <a:rPr lang="pt-BR" b="1" dirty="0"/>
              <a:t>Ferro: </a:t>
            </a:r>
            <a:r>
              <a:rPr lang="pt-BR" dirty="0"/>
              <a:t>atua na síntese dos glóbulos vermelhos e no transporte de oxigênio para todas as células do corpo. </a:t>
            </a:r>
          </a:p>
          <a:p>
            <a:r>
              <a:rPr lang="pt-BR" b="1" dirty="0"/>
              <a:t>Zinco: </a:t>
            </a:r>
            <a:r>
              <a:rPr lang="pt-BR" dirty="0"/>
              <a:t>atua no fortalecimento do sistema imunológico, auxiliando na síntese de células imunológicas e na defesa contra vírus, bactérias e fungos</a:t>
            </a:r>
            <a:r>
              <a:rPr lang="pt-BR" dirty="0" smtClean="0"/>
              <a:t>.</a:t>
            </a:r>
          </a:p>
          <a:p>
            <a:r>
              <a:rPr lang="pt-BR" dirty="0"/>
              <a:t>O cobalto é essencial para a produção das hemácias na medula óssea;</a:t>
            </a:r>
          </a:p>
          <a:p>
            <a:endParaRPr lang="pt-BR" dirty="0"/>
          </a:p>
          <a:p>
            <a:endParaRPr lang="pt-BR" dirty="0"/>
          </a:p>
        </p:txBody>
      </p:sp>
    </p:spTree>
    <p:extLst>
      <p:ext uri="{BB962C8B-B14F-4D97-AF65-F5344CB8AC3E}">
        <p14:creationId xmlns:p14="http://schemas.microsoft.com/office/powerpoint/2010/main" xmlns="" val="23417485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Sintomas de intoxicação:</a:t>
            </a:r>
            <a:endParaRPr lang="pt-BR" dirty="0"/>
          </a:p>
        </p:txBody>
      </p:sp>
      <p:sp>
        <p:nvSpPr>
          <p:cNvPr id="3" name="Espaço Reservado para Conteúdo 2"/>
          <p:cNvSpPr>
            <a:spLocks noGrp="1"/>
          </p:cNvSpPr>
          <p:nvPr>
            <p:ph idx="1"/>
          </p:nvPr>
        </p:nvSpPr>
        <p:spPr/>
        <p:txBody>
          <a:bodyPr>
            <a:normAutofit fontScale="92500" lnSpcReduction="20000"/>
          </a:bodyPr>
          <a:lstStyle/>
          <a:p>
            <a:r>
              <a:rPr lang="pt-BR" dirty="0" smtClean="0"/>
              <a:t>Os </a:t>
            </a:r>
            <a:r>
              <a:rPr lang="pt-BR" dirty="0"/>
              <a:t>metais pesados estão presentes em </a:t>
            </a:r>
            <a:r>
              <a:rPr lang="pt-BR" b="1" dirty="0"/>
              <a:t>alimentos, água contaminada e até mesmo no ar</a:t>
            </a:r>
            <a:r>
              <a:rPr lang="pt-BR" dirty="0"/>
              <a:t>. Em pequenas quantidades, eles não causam grandes complicações à nossa saúde. Contudo, ainda assim, a intoxicação pode provocar efeitos a curto prazo, que incluem sintomas como:</a:t>
            </a:r>
          </a:p>
          <a:p>
            <a:r>
              <a:rPr lang="pt-BR" dirty="0"/>
              <a:t>náuseas;</a:t>
            </a:r>
          </a:p>
          <a:p>
            <a:r>
              <a:rPr lang="pt-BR" dirty="0"/>
              <a:t>vômitos;</a:t>
            </a:r>
          </a:p>
          <a:p>
            <a:r>
              <a:rPr lang="pt-BR" dirty="0"/>
              <a:t>diarreia;</a:t>
            </a:r>
          </a:p>
          <a:p>
            <a:r>
              <a:rPr lang="pt-BR" dirty="0"/>
              <a:t>dor de cabeça;</a:t>
            </a:r>
          </a:p>
          <a:p>
            <a:r>
              <a:rPr lang="pt-BR" dirty="0"/>
              <a:t>dor abdominal;</a:t>
            </a:r>
          </a:p>
          <a:p>
            <a:r>
              <a:rPr lang="pt-BR" dirty="0"/>
              <a:t>arritmia;</a:t>
            </a:r>
          </a:p>
          <a:p>
            <a:r>
              <a:rPr lang="pt-BR" dirty="0"/>
              <a:t>aumento da pressão arterial, dentre outros.</a:t>
            </a:r>
          </a:p>
          <a:p>
            <a:endParaRPr lang="pt-BR" dirty="0"/>
          </a:p>
        </p:txBody>
      </p:sp>
    </p:spTree>
    <p:extLst>
      <p:ext uri="{BB962C8B-B14F-4D97-AF65-F5344CB8AC3E}">
        <p14:creationId xmlns:p14="http://schemas.microsoft.com/office/powerpoint/2010/main" xmlns="" val="1794422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Didática</a:t>
            </a:r>
            <a:endParaRPr lang="pt-BR" dirty="0"/>
          </a:p>
        </p:txBody>
      </p:sp>
      <p:sp>
        <p:nvSpPr>
          <p:cNvPr id="3" name="Espaço Reservado para Conteúdo 2"/>
          <p:cNvSpPr>
            <a:spLocks noGrp="1"/>
          </p:cNvSpPr>
          <p:nvPr>
            <p:ph idx="1"/>
          </p:nvPr>
        </p:nvSpPr>
        <p:spPr/>
        <p:txBody>
          <a:bodyPr>
            <a:normAutofit lnSpcReduction="10000"/>
          </a:bodyPr>
          <a:lstStyle/>
          <a:p>
            <a:r>
              <a:rPr lang="pt-BR" dirty="0" smtClean="0"/>
              <a:t>7 encontros</a:t>
            </a:r>
          </a:p>
          <a:p>
            <a:r>
              <a:rPr lang="pt-BR" dirty="0"/>
              <a:t>Prova, valendo 50 </a:t>
            </a:r>
            <a:r>
              <a:rPr lang="pt-BR" dirty="0" smtClean="0"/>
              <a:t>pontos</a:t>
            </a:r>
          </a:p>
          <a:p>
            <a:r>
              <a:rPr lang="pt-BR" dirty="0" smtClean="0"/>
              <a:t>Apresentação </a:t>
            </a:r>
            <a:r>
              <a:rPr lang="pt-BR" dirty="0"/>
              <a:t>de trabalho, </a:t>
            </a:r>
            <a:r>
              <a:rPr lang="pt-BR" dirty="0" smtClean="0"/>
              <a:t>seminário: </a:t>
            </a:r>
            <a:r>
              <a:rPr lang="pt-BR" dirty="0"/>
              <a:t>valendo 50 </a:t>
            </a:r>
            <a:r>
              <a:rPr lang="pt-BR" dirty="0" smtClean="0"/>
              <a:t>pontos </a:t>
            </a:r>
          </a:p>
          <a:p>
            <a:r>
              <a:rPr lang="pt-BR" dirty="0" smtClean="0"/>
              <a:t>Preparatório </a:t>
            </a:r>
            <a:r>
              <a:rPr lang="pt-BR" dirty="0"/>
              <a:t>multidisciplinar: 20 pontos </a:t>
            </a:r>
            <a:r>
              <a:rPr lang="pt-BR" dirty="0" smtClean="0"/>
              <a:t>– </a:t>
            </a:r>
          </a:p>
          <a:p>
            <a:r>
              <a:rPr lang="pt-BR" dirty="0" smtClean="0"/>
              <a:t>EAD</a:t>
            </a:r>
            <a:r>
              <a:rPr lang="pt-BR" dirty="0"/>
              <a:t>: matéria disponível no portal, inserido pela faculdade, vale 20 pontos, nota automática, conforme conteúdo da </a:t>
            </a:r>
            <a:r>
              <a:rPr lang="pt-BR" dirty="0" smtClean="0"/>
              <a:t>disciplina</a:t>
            </a:r>
          </a:p>
          <a:p>
            <a:r>
              <a:rPr lang="pt-BR" dirty="0" smtClean="0"/>
              <a:t>Formação </a:t>
            </a:r>
            <a:r>
              <a:rPr lang="pt-BR" dirty="0"/>
              <a:t>do Cidadão: 20 pontos </a:t>
            </a:r>
            <a:endParaRPr lang="pt-BR" dirty="0" smtClean="0"/>
          </a:p>
          <a:p>
            <a:r>
              <a:rPr lang="pt-BR" dirty="0" smtClean="0"/>
              <a:t>Exercícios</a:t>
            </a:r>
            <a:r>
              <a:rPr lang="pt-BR" dirty="0"/>
              <a:t>, estudo de caso: </a:t>
            </a:r>
            <a:r>
              <a:rPr lang="pt-BR" dirty="0" smtClean="0"/>
              <a:t>40 </a:t>
            </a:r>
            <a:r>
              <a:rPr lang="pt-BR" dirty="0"/>
              <a:t>pontos</a:t>
            </a:r>
            <a:r>
              <a:rPr lang="pt-BR" dirty="0" smtClean="0"/>
              <a:t>.</a:t>
            </a:r>
          </a:p>
          <a:p>
            <a:r>
              <a:rPr lang="pt-BR" dirty="0" smtClean="0"/>
              <a:t>FECHA </a:t>
            </a:r>
            <a:r>
              <a:rPr lang="pt-BR" dirty="0"/>
              <a:t>200 pontos</a:t>
            </a:r>
          </a:p>
        </p:txBody>
      </p:sp>
    </p:spTree>
    <p:extLst>
      <p:ext uri="{BB962C8B-B14F-4D97-AF65-F5344CB8AC3E}">
        <p14:creationId xmlns:p14="http://schemas.microsoft.com/office/powerpoint/2010/main" xmlns="" val="1885395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Quais as doenças causadas por metais pesados?</a:t>
            </a:r>
          </a:p>
        </p:txBody>
      </p:sp>
      <p:sp>
        <p:nvSpPr>
          <p:cNvPr id="3" name="Espaço Reservado para Conteúdo 2"/>
          <p:cNvSpPr>
            <a:spLocks noGrp="1"/>
          </p:cNvSpPr>
          <p:nvPr>
            <p:ph idx="1"/>
          </p:nvPr>
        </p:nvSpPr>
        <p:spPr/>
        <p:txBody>
          <a:bodyPr>
            <a:normAutofit/>
          </a:bodyPr>
          <a:lstStyle/>
          <a:p>
            <a:r>
              <a:rPr lang="pt-BR" dirty="0" smtClean="0"/>
              <a:t>Apesar </a:t>
            </a:r>
            <a:r>
              <a:rPr lang="pt-BR" dirty="0"/>
              <a:t>de muitos sintomas serem passageiros, a presença de metais pesados no corpo pode trazer complicações muito mais graves, como o aparecimento de diversas </a:t>
            </a:r>
            <a:r>
              <a:rPr lang="pt-BR" dirty="0">
                <a:hlinkClick r:id="rId2"/>
              </a:rPr>
              <a:t>doenças</a:t>
            </a:r>
            <a:r>
              <a:rPr lang="pt-BR" dirty="0"/>
              <a:t>. Isso porque os metais pesados </a:t>
            </a:r>
            <a:r>
              <a:rPr lang="pt-BR" b="1" dirty="0"/>
              <a:t>dificultam o transporte de nutrientes</a:t>
            </a:r>
            <a:r>
              <a:rPr lang="pt-BR" dirty="0"/>
              <a:t> e podem acabar atraindo proteínas e enzimas, impedindo que desempenhem suas funções corretamente.</a:t>
            </a:r>
          </a:p>
          <a:p>
            <a:r>
              <a:rPr lang="pt-BR" dirty="0"/>
              <a:t>Com isso, a grande concentração de metais pesados no corpo pode </a:t>
            </a:r>
            <a:r>
              <a:rPr lang="pt-BR" b="1" dirty="0"/>
              <a:t>afetar o funcionamento de vários órgãos</a:t>
            </a:r>
            <a:r>
              <a:rPr lang="pt-BR" dirty="0"/>
              <a:t>, alterando os processos bioquímicos, organelas e membranas celulares. Confira as principais doenças causadas por essas substâncias:</a:t>
            </a:r>
          </a:p>
          <a:p>
            <a:endParaRPr lang="pt-BR" dirty="0"/>
          </a:p>
        </p:txBody>
      </p:sp>
    </p:spTree>
    <p:extLst>
      <p:ext uri="{BB962C8B-B14F-4D97-AF65-F5344CB8AC3E}">
        <p14:creationId xmlns:p14="http://schemas.microsoft.com/office/powerpoint/2010/main" xmlns="" val="41360152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Alterações </a:t>
            </a:r>
            <a:r>
              <a:rPr lang="pt-BR" dirty="0" smtClean="0"/>
              <a:t>cerebrais</a:t>
            </a:r>
            <a:endParaRPr lang="pt-BR" dirty="0"/>
          </a:p>
        </p:txBody>
      </p:sp>
      <p:sp>
        <p:nvSpPr>
          <p:cNvPr id="3" name="Espaço Reservado para Conteúdo 2"/>
          <p:cNvSpPr>
            <a:spLocks noGrp="1"/>
          </p:cNvSpPr>
          <p:nvPr>
            <p:ph idx="1"/>
          </p:nvPr>
        </p:nvSpPr>
        <p:spPr/>
        <p:txBody>
          <a:bodyPr/>
          <a:lstStyle/>
          <a:p>
            <a:r>
              <a:rPr lang="pt-BR" dirty="0" smtClean="0"/>
              <a:t>O </a:t>
            </a:r>
            <a:r>
              <a:rPr lang="pt-BR" dirty="0"/>
              <a:t>acúmulo de metais pesados no cérebro – principalmente alumínio e chumbo – podem causar diversas alterações cerebrais, como </a:t>
            </a:r>
            <a:r>
              <a:rPr lang="pt-BR" b="1" dirty="0" err="1"/>
              <a:t>neurodegeneração</a:t>
            </a:r>
            <a:r>
              <a:rPr lang="pt-BR" dirty="0"/>
              <a:t>, perda de concentração e deficiência de memória e aprendizagem.</a:t>
            </a:r>
          </a:p>
          <a:p>
            <a:endParaRPr lang="pt-BR" dirty="0"/>
          </a:p>
        </p:txBody>
      </p:sp>
    </p:spTree>
    <p:extLst>
      <p:ext uri="{BB962C8B-B14F-4D97-AF65-F5344CB8AC3E}">
        <p14:creationId xmlns:p14="http://schemas.microsoft.com/office/powerpoint/2010/main" xmlns="" val="41375864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Câncer</a:t>
            </a:r>
            <a:endParaRPr lang="pt-BR" dirty="0"/>
          </a:p>
        </p:txBody>
      </p:sp>
      <p:sp>
        <p:nvSpPr>
          <p:cNvPr id="3" name="Espaço Reservado para Conteúdo 2"/>
          <p:cNvSpPr>
            <a:spLocks noGrp="1"/>
          </p:cNvSpPr>
          <p:nvPr>
            <p:ph idx="1"/>
          </p:nvPr>
        </p:nvSpPr>
        <p:spPr/>
        <p:txBody>
          <a:bodyPr/>
          <a:lstStyle/>
          <a:p>
            <a:r>
              <a:rPr lang="pt-BR" dirty="0" smtClean="0"/>
              <a:t>A </a:t>
            </a:r>
            <a:r>
              <a:rPr lang="pt-BR" dirty="0"/>
              <a:t>exposição prolongada a metais pesados, como o arsênico, podem levar ao desenvolvimento de diversos tipos de </a:t>
            </a:r>
            <a:r>
              <a:rPr lang="pt-BR" dirty="0">
                <a:hlinkClick r:id="rId2"/>
              </a:rPr>
              <a:t>câncer</a:t>
            </a:r>
            <a:r>
              <a:rPr lang="pt-BR" dirty="0"/>
              <a:t>. O chumbo, sobretudo, é um metal que </a:t>
            </a:r>
            <a:r>
              <a:rPr lang="pt-BR" b="1" dirty="0"/>
              <a:t>interfere nos processos genéticos</a:t>
            </a:r>
            <a:r>
              <a:rPr lang="pt-BR" dirty="0"/>
              <a:t> e pode aumentar o risco de aparecimento de câncer.</a:t>
            </a:r>
          </a:p>
          <a:p>
            <a:endParaRPr lang="pt-BR" dirty="0"/>
          </a:p>
        </p:txBody>
      </p:sp>
    </p:spTree>
    <p:extLst>
      <p:ext uri="{BB962C8B-B14F-4D97-AF65-F5344CB8AC3E}">
        <p14:creationId xmlns:p14="http://schemas.microsoft.com/office/powerpoint/2010/main" xmlns="" val="22810098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Anemia</a:t>
            </a:r>
            <a:endParaRPr lang="pt-BR" dirty="0"/>
          </a:p>
        </p:txBody>
      </p:sp>
      <p:sp>
        <p:nvSpPr>
          <p:cNvPr id="3" name="Espaço Reservado para Conteúdo 2"/>
          <p:cNvSpPr>
            <a:spLocks noGrp="1"/>
          </p:cNvSpPr>
          <p:nvPr>
            <p:ph idx="1"/>
          </p:nvPr>
        </p:nvSpPr>
        <p:spPr/>
        <p:txBody>
          <a:bodyPr/>
          <a:lstStyle/>
          <a:p>
            <a:r>
              <a:rPr lang="pt-BR" dirty="0" smtClean="0"/>
              <a:t>Diversos </a:t>
            </a:r>
            <a:r>
              <a:rPr lang="pt-BR" dirty="0"/>
              <a:t>metais pesados podem causar irritações gastrointestinais e</a:t>
            </a:r>
            <a:r>
              <a:rPr lang="pt-BR" b="1" dirty="0"/>
              <a:t> prejudicar a absorção de nutrientes</a:t>
            </a:r>
            <a:r>
              <a:rPr lang="pt-BR" dirty="0"/>
              <a:t> pelo nosso corpo. A longo prazo, os metais reduzem a quantidade de glóbulos vermelhos e podem causar quadros de anemia no paciente. </a:t>
            </a:r>
          </a:p>
          <a:p>
            <a:endParaRPr lang="pt-BR" dirty="0"/>
          </a:p>
        </p:txBody>
      </p:sp>
    </p:spTree>
    <p:extLst>
      <p:ext uri="{BB962C8B-B14F-4D97-AF65-F5344CB8AC3E}">
        <p14:creationId xmlns:p14="http://schemas.microsoft.com/office/powerpoint/2010/main" xmlns="" val="33033194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Alzheimer e </a:t>
            </a:r>
            <a:r>
              <a:rPr lang="pt-BR" dirty="0" smtClean="0"/>
              <a:t>Parkinson</a:t>
            </a:r>
            <a:endParaRPr lang="pt-BR" dirty="0"/>
          </a:p>
        </p:txBody>
      </p:sp>
      <p:sp>
        <p:nvSpPr>
          <p:cNvPr id="3" name="Espaço Reservado para Conteúdo 2"/>
          <p:cNvSpPr>
            <a:spLocks noGrp="1"/>
          </p:cNvSpPr>
          <p:nvPr>
            <p:ph idx="1"/>
          </p:nvPr>
        </p:nvSpPr>
        <p:spPr/>
        <p:txBody>
          <a:bodyPr/>
          <a:lstStyle/>
          <a:p>
            <a:r>
              <a:rPr lang="pt-BR" dirty="0" smtClean="0"/>
              <a:t>Como </a:t>
            </a:r>
            <a:r>
              <a:rPr lang="pt-BR" dirty="0"/>
              <a:t>provocam alterações neurológicas, os metais pesados contribuem para o aparecimento de diversas </a:t>
            </a:r>
            <a:r>
              <a:rPr lang="pt-BR" b="1" dirty="0"/>
              <a:t>doenças relacionadas ao sistema nervoso</a:t>
            </a:r>
            <a:r>
              <a:rPr lang="pt-BR" dirty="0"/>
              <a:t>, principalmente Alzheimer e Parkinson.</a:t>
            </a:r>
          </a:p>
          <a:p>
            <a:endParaRPr lang="pt-BR" dirty="0"/>
          </a:p>
        </p:txBody>
      </p:sp>
    </p:spTree>
    <p:extLst>
      <p:ext uri="{BB962C8B-B14F-4D97-AF65-F5344CB8AC3E}">
        <p14:creationId xmlns:p14="http://schemas.microsoft.com/office/powerpoint/2010/main" xmlns="" val="28081698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Problemas </a:t>
            </a:r>
            <a:r>
              <a:rPr lang="pt-BR" dirty="0" smtClean="0"/>
              <a:t>renais</a:t>
            </a:r>
            <a:endParaRPr lang="pt-BR" dirty="0"/>
          </a:p>
        </p:txBody>
      </p:sp>
      <p:sp>
        <p:nvSpPr>
          <p:cNvPr id="3" name="Espaço Reservado para Conteúdo 2"/>
          <p:cNvSpPr>
            <a:spLocks noGrp="1"/>
          </p:cNvSpPr>
          <p:nvPr>
            <p:ph idx="1"/>
          </p:nvPr>
        </p:nvSpPr>
        <p:spPr/>
        <p:txBody>
          <a:bodyPr/>
          <a:lstStyle/>
          <a:p>
            <a:r>
              <a:rPr lang="pt-BR" dirty="0" smtClean="0"/>
              <a:t>Por </a:t>
            </a:r>
            <a:r>
              <a:rPr lang="pt-BR" dirty="0"/>
              <a:t>não serem eliminados do nosso corpo, os metais pesados podem </a:t>
            </a:r>
            <a:r>
              <a:rPr lang="pt-BR" b="1" dirty="0"/>
              <a:t>sobrecarregar os rins </a:t>
            </a:r>
            <a:r>
              <a:rPr lang="pt-BR" dirty="0"/>
              <a:t>e gerar diversas alterações renais, como </a:t>
            </a:r>
            <a:r>
              <a:rPr lang="pt-BR" dirty="0">
                <a:hlinkClick r:id="rId2"/>
              </a:rPr>
              <a:t>insuficiência renal crônica</a:t>
            </a:r>
            <a:r>
              <a:rPr lang="pt-BR" dirty="0"/>
              <a:t> – uma condição considerada bastante grave – e </a:t>
            </a:r>
            <a:r>
              <a:rPr lang="pt-BR" dirty="0" smtClean="0"/>
              <a:t>litíase renal.</a:t>
            </a:r>
            <a:endParaRPr lang="pt-BR" dirty="0"/>
          </a:p>
          <a:p>
            <a:endParaRPr lang="pt-BR" dirty="0"/>
          </a:p>
        </p:txBody>
      </p:sp>
    </p:spTree>
    <p:extLst>
      <p:ext uri="{BB962C8B-B14F-4D97-AF65-F5344CB8AC3E}">
        <p14:creationId xmlns:p14="http://schemas.microsoft.com/office/powerpoint/2010/main" xmlns="" val="4185920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Como evitar a intoxicação</a:t>
            </a:r>
            <a:r>
              <a:rPr lang="pt-BR" dirty="0" smtClean="0"/>
              <a:t>?</a:t>
            </a:r>
            <a:endParaRPr lang="pt-BR" dirty="0"/>
          </a:p>
        </p:txBody>
      </p:sp>
      <p:sp>
        <p:nvSpPr>
          <p:cNvPr id="3" name="Espaço Reservado para Conteúdo 2"/>
          <p:cNvSpPr>
            <a:spLocks noGrp="1"/>
          </p:cNvSpPr>
          <p:nvPr>
            <p:ph idx="1"/>
          </p:nvPr>
        </p:nvSpPr>
        <p:spPr/>
        <p:txBody>
          <a:bodyPr>
            <a:normAutofit lnSpcReduction="10000"/>
          </a:bodyPr>
          <a:lstStyle/>
          <a:p>
            <a:r>
              <a:rPr lang="pt-BR" dirty="0" smtClean="0"/>
              <a:t>Evitar </a:t>
            </a:r>
            <a:r>
              <a:rPr lang="pt-BR" dirty="0"/>
              <a:t>a intoxicação é uma tarefa bastante difícil, já que eles estão presentes em nosso dia a dia e não conseguimos enxergá-los no ar que respiramos ou nos alimentos e água que ingerimos. Contudo, algumas dicas podem te ajudar nessa missão:</a:t>
            </a:r>
          </a:p>
          <a:p>
            <a:r>
              <a:rPr lang="pt-BR" dirty="0"/>
              <a:t>evite ingerir alimentos sem conhecer sua origem; </a:t>
            </a:r>
          </a:p>
          <a:p>
            <a:r>
              <a:rPr lang="pt-BR" dirty="0"/>
              <a:t>evite usar objetos e utensílios que possuem metais em sua composição;</a:t>
            </a:r>
          </a:p>
          <a:p>
            <a:r>
              <a:rPr lang="pt-BR" dirty="0" smtClean="0"/>
              <a:t>evite</a:t>
            </a:r>
            <a:r>
              <a:rPr lang="pt-BR" dirty="0"/>
              <a:t> frequentar locais de construção sem máscara de proteção</a:t>
            </a:r>
          </a:p>
          <a:p>
            <a:r>
              <a:rPr lang="pt-BR" dirty="0"/>
              <a:t>dar preferência a cosméticos </a:t>
            </a:r>
            <a:r>
              <a:rPr lang="pt-BR" dirty="0" err="1"/>
              <a:t>veganos</a:t>
            </a:r>
            <a:r>
              <a:rPr lang="pt-BR" dirty="0"/>
              <a:t> (maquiagem, tinta de cabelos, hidratantes, </a:t>
            </a:r>
            <a:r>
              <a:rPr lang="pt-BR" dirty="0" err="1"/>
              <a:t>etc</a:t>
            </a:r>
            <a:r>
              <a:rPr lang="pt-BR" dirty="0"/>
              <a:t>).</a:t>
            </a:r>
          </a:p>
          <a:p>
            <a:endParaRPr lang="pt-BR" dirty="0"/>
          </a:p>
        </p:txBody>
      </p:sp>
    </p:spTree>
    <p:extLst>
      <p:ext uri="{BB962C8B-B14F-4D97-AF65-F5344CB8AC3E}">
        <p14:creationId xmlns:p14="http://schemas.microsoft.com/office/powerpoint/2010/main" xmlns="" val="21462820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77500" lnSpcReduction="20000"/>
          </a:bodyPr>
          <a:lstStyle/>
          <a:p>
            <a:r>
              <a:rPr lang="pt-BR" b="1" dirty="0"/>
              <a:t>Onde são encontrados os metais pesados</a:t>
            </a:r>
          </a:p>
          <a:p>
            <a:pPr fontAlgn="ctr"/>
            <a:r>
              <a:rPr lang="pt-BR" dirty="0"/>
              <a:t>Sendo os metais pesados tão maléficos para a vida, é importante saber qual é a origem da </a:t>
            </a:r>
            <a:r>
              <a:rPr lang="pt-BR" b="1" u="sng" dirty="0">
                <a:hlinkClick r:id="rId2"/>
              </a:rPr>
              <a:t>intoxicação</a:t>
            </a:r>
            <a:r>
              <a:rPr lang="pt-BR" dirty="0"/>
              <a:t>. Infelizmente, muitos deles são facilmente encontrados nos insumos utilizados na construção civil e na indústria alimentícia.</a:t>
            </a:r>
          </a:p>
          <a:p>
            <a:r>
              <a:rPr lang="pt-BR" b="1" dirty="0"/>
              <a:t>Tintas</a:t>
            </a:r>
          </a:p>
          <a:p>
            <a:pPr fontAlgn="ctr"/>
            <a:r>
              <a:rPr lang="pt-BR" dirty="0"/>
              <a:t>Antigamente, muitas tintas continham </a:t>
            </a:r>
            <a:r>
              <a:rPr lang="pt-BR" b="1" dirty="0"/>
              <a:t>chumbo</a:t>
            </a:r>
            <a:r>
              <a:rPr lang="pt-BR" dirty="0"/>
              <a:t>, um metal pesado muito tóxico. Pintores estavam expostos aos seus efeitos diariamente e, geralmente, sofriam severas consequências no sistema nervoso central com as chamadas encefalopatias.</a:t>
            </a:r>
          </a:p>
          <a:p>
            <a:pPr fontAlgn="ctr"/>
            <a:r>
              <a:rPr lang="pt-BR" dirty="0"/>
              <a:t>Os moradores de construções revestidas com tintas com chumbo também desenvolviam muitos sintomas. Mesmo assim, durante muito tempo, os médicos não conseguiam estabelecer uma relação do chumbo com a encefalopatia.</a:t>
            </a:r>
          </a:p>
          <a:p>
            <a:pPr fontAlgn="ctr"/>
            <a:r>
              <a:rPr lang="pt-BR" dirty="0"/>
              <a:t>Somente no século XX, ela foi percebida quando a autópsia e a análise química do cérebro dos afetados com muitas enfermidades do sistema nervoso central demonstraram altas concentrações de chumbo.</a:t>
            </a:r>
          </a:p>
          <a:p>
            <a:endParaRPr lang="pt-BR" dirty="0"/>
          </a:p>
        </p:txBody>
      </p:sp>
    </p:spTree>
    <p:extLst>
      <p:ext uri="{BB962C8B-B14F-4D97-AF65-F5344CB8AC3E}">
        <p14:creationId xmlns:p14="http://schemas.microsoft.com/office/powerpoint/2010/main" xmlns="" val="12381472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92500" lnSpcReduction="20000"/>
          </a:bodyPr>
          <a:lstStyle/>
          <a:p>
            <a:r>
              <a:rPr lang="pt-BR" b="1" dirty="0"/>
              <a:t>Inseticidas e pesticidas</a:t>
            </a:r>
          </a:p>
          <a:p>
            <a:pPr fontAlgn="ctr"/>
            <a:r>
              <a:rPr lang="pt-BR" dirty="0"/>
              <a:t>A legislação atual é bastante rígida com os níveis de metais pesados em pesticidas. Infelizmente, isso não representa uma maior segurança para os consumidores.</a:t>
            </a:r>
          </a:p>
          <a:p>
            <a:pPr fontAlgn="ctr"/>
            <a:r>
              <a:rPr lang="pt-BR" dirty="0"/>
              <a:t>Muitos agricultores não utilizam inseticidas aprovados e compram os perigosos produtos do mercado negro, que possuem </a:t>
            </a:r>
            <a:r>
              <a:rPr lang="pt-BR" b="1" dirty="0"/>
              <a:t>níveis alarmantes de mercúrio e de arsênio</a:t>
            </a:r>
            <a:r>
              <a:rPr lang="pt-BR" dirty="0"/>
              <a:t>.</a:t>
            </a:r>
          </a:p>
          <a:p>
            <a:pPr fontAlgn="ctr"/>
            <a:r>
              <a:rPr lang="pt-BR" dirty="0"/>
              <a:t>Como consequência, os alimentos produzidos se tornam ricos nessas substâncias – e essa é mais uma forma que </a:t>
            </a:r>
            <a:r>
              <a:rPr lang="pt-BR" b="1" dirty="0"/>
              <a:t>as pessoas passam anos consumindo metais pesados sem saber</a:t>
            </a:r>
            <a:r>
              <a:rPr lang="pt-BR" dirty="0"/>
              <a:t>.</a:t>
            </a:r>
          </a:p>
          <a:p>
            <a:pPr fontAlgn="ctr"/>
            <a:r>
              <a:rPr lang="pt-BR" dirty="0"/>
              <a:t>Ainda, há um agravante bem sério: mesmo depois de anos </a:t>
            </a:r>
            <a:r>
              <a:rPr lang="pt-BR" b="1" dirty="0"/>
              <a:t>o solo das plantações ainda permanecem contaminados</a:t>
            </a:r>
            <a:r>
              <a:rPr lang="pt-BR" dirty="0"/>
              <a:t> devido ao uso dos agrotóxicos ilegais.</a:t>
            </a:r>
          </a:p>
          <a:p>
            <a:endParaRPr lang="pt-BR" dirty="0"/>
          </a:p>
        </p:txBody>
      </p:sp>
    </p:spTree>
    <p:extLst>
      <p:ext uri="{BB962C8B-B14F-4D97-AF65-F5344CB8AC3E}">
        <p14:creationId xmlns:p14="http://schemas.microsoft.com/office/powerpoint/2010/main" xmlns="" val="23669523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b="1" dirty="0"/>
              <a:t>Peixes</a:t>
            </a:r>
          </a:p>
          <a:p>
            <a:pPr fontAlgn="ctr"/>
            <a:r>
              <a:rPr lang="pt-BR" dirty="0"/>
              <a:t>A indústria frequentemente lança os resíduos de metais pesados no ambiente sem nenhum tratamento. Isso leva a </a:t>
            </a:r>
            <a:r>
              <a:rPr lang="pt-BR" b="1" dirty="0"/>
              <a:t>contaminação de todo o ecossistema ao redor das fábricas</a:t>
            </a:r>
            <a:r>
              <a:rPr lang="pt-BR" dirty="0"/>
              <a:t>. Frequentemente, esses ambientes também produzem alimentos para o consumo humano.</a:t>
            </a:r>
          </a:p>
          <a:p>
            <a:pPr fontAlgn="ctr"/>
            <a:r>
              <a:rPr lang="pt-BR" dirty="0"/>
              <a:t>Os peixes são a principal preocupação, pois </a:t>
            </a:r>
            <a:r>
              <a:rPr lang="pt-BR" b="1" dirty="0"/>
              <a:t>podem possuir enormes quantidades de metais pesados devido à </a:t>
            </a:r>
            <a:r>
              <a:rPr lang="pt-BR" b="1" dirty="0" err="1"/>
              <a:t>bioacumulação</a:t>
            </a:r>
            <a:r>
              <a:rPr lang="pt-BR" dirty="0"/>
              <a:t>. A cada avanço na cadeia alimentar, o peixe seguinte está mais contaminado, uma vez que terá se alimentado de vários organismos também contaminados.</a:t>
            </a:r>
          </a:p>
          <a:p>
            <a:endParaRPr lang="pt-BR" dirty="0"/>
          </a:p>
        </p:txBody>
      </p:sp>
    </p:spTree>
    <p:extLst>
      <p:ext uri="{BB962C8B-B14F-4D97-AF65-F5344CB8AC3E}">
        <p14:creationId xmlns:p14="http://schemas.microsoft.com/office/powerpoint/2010/main" xmlns="" val="1892779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Vamos desenhar nossa história de trabalho aqui?</a:t>
            </a:r>
            <a:endParaRPr lang="pt-BR" dirty="0"/>
          </a:p>
        </p:txBody>
      </p:sp>
      <p:sp>
        <p:nvSpPr>
          <p:cNvPr id="3" name="Espaço Reservado para Conteúdo 2"/>
          <p:cNvSpPr>
            <a:spLocks noGrp="1"/>
          </p:cNvSpPr>
          <p:nvPr>
            <p:ph idx="1"/>
          </p:nvPr>
        </p:nvSpPr>
        <p:spPr/>
        <p:txBody>
          <a:bodyPr/>
          <a:lstStyle/>
          <a:p>
            <a:r>
              <a:rPr lang="pt-BR" dirty="0" smtClean="0"/>
              <a:t>Qual foram e como foram os primeiros trabalhos do seus pais?</a:t>
            </a:r>
          </a:p>
          <a:p>
            <a:endParaRPr lang="pt-BR" dirty="0"/>
          </a:p>
          <a:p>
            <a:endParaRPr lang="pt-BR" dirty="0" smtClean="0"/>
          </a:p>
          <a:p>
            <a:endParaRPr lang="pt-BR" dirty="0"/>
          </a:p>
        </p:txBody>
      </p:sp>
    </p:spTree>
    <p:extLst>
      <p:ext uri="{BB962C8B-B14F-4D97-AF65-F5344CB8AC3E}">
        <p14:creationId xmlns:p14="http://schemas.microsoft.com/office/powerpoint/2010/main" xmlns="" val="3610564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4 metais pesados presentes na sua vida</a:t>
            </a:r>
            <a:br>
              <a:rPr lang="pt-BR" b="1" dirty="0"/>
            </a:br>
            <a:endParaRPr lang="pt-BR" dirty="0"/>
          </a:p>
        </p:txBody>
      </p:sp>
      <p:sp>
        <p:nvSpPr>
          <p:cNvPr id="3" name="Espaço Reservado para Conteúdo 2"/>
          <p:cNvSpPr>
            <a:spLocks noGrp="1"/>
          </p:cNvSpPr>
          <p:nvPr>
            <p:ph idx="1"/>
          </p:nvPr>
        </p:nvSpPr>
        <p:spPr/>
        <p:txBody>
          <a:bodyPr/>
          <a:lstStyle/>
          <a:p>
            <a:r>
              <a:rPr lang="pt-BR" b="1" dirty="0" smtClean="0"/>
              <a:t>1</a:t>
            </a:r>
            <a:r>
              <a:rPr lang="pt-BR" b="1" dirty="0"/>
              <a:t>. Arsênico</a:t>
            </a:r>
          </a:p>
          <a:p>
            <a:r>
              <a:rPr lang="pt-BR" b="1" dirty="0"/>
              <a:t>Fontes</a:t>
            </a:r>
          </a:p>
          <a:p>
            <a:pPr fontAlgn="ctr"/>
            <a:r>
              <a:rPr lang="pt-BR" dirty="0"/>
              <a:t>O arsênico pode ser encontrado em concentrações tóxicas em cigarros, pesticidas, algumas fontes de água mineral e também no arroz importado da Ásia, por exemplo.</a:t>
            </a:r>
          </a:p>
          <a:p>
            <a:endParaRPr lang="pt-BR" dirty="0"/>
          </a:p>
        </p:txBody>
      </p:sp>
    </p:spTree>
    <p:extLst>
      <p:ext uri="{BB962C8B-B14F-4D97-AF65-F5344CB8AC3E}">
        <p14:creationId xmlns:p14="http://schemas.microsoft.com/office/powerpoint/2010/main" xmlns="" val="3035488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85000" lnSpcReduction="20000"/>
          </a:bodyPr>
          <a:lstStyle/>
          <a:p>
            <a:r>
              <a:rPr lang="pt-BR" b="1" dirty="0"/>
              <a:t>Sintomas</a:t>
            </a:r>
          </a:p>
          <a:p>
            <a:pPr fontAlgn="ctr"/>
            <a:r>
              <a:rPr lang="pt-BR" dirty="0"/>
              <a:t>Como todos os metais pesados, há uma diferença entre o envenenamento agudo e crônico. Se a </a:t>
            </a:r>
            <a:r>
              <a:rPr lang="pt-BR" b="1" dirty="0"/>
              <a:t>exposição</a:t>
            </a:r>
            <a:r>
              <a:rPr lang="pt-BR" dirty="0"/>
              <a:t> ocorrer durante um </a:t>
            </a:r>
            <a:r>
              <a:rPr lang="pt-BR" b="1" dirty="0"/>
              <a:t>curto período de tempo em grande quantidade,</a:t>
            </a:r>
            <a:r>
              <a:rPr lang="pt-BR" dirty="0"/>
              <a:t> os sintomas podem incluir vômitos, dor abdominal, encefalopatia e diarreia aquosa sanguinolenta. </a:t>
            </a:r>
          </a:p>
          <a:p>
            <a:pPr fontAlgn="ctr"/>
            <a:r>
              <a:rPr lang="pt-BR" dirty="0"/>
              <a:t>Por outro lado, a </a:t>
            </a:r>
            <a:r>
              <a:rPr lang="pt-BR" b="1" dirty="0"/>
              <a:t>exposição prolongada,</a:t>
            </a:r>
            <a:r>
              <a:rPr lang="pt-BR" dirty="0"/>
              <a:t> referente ao quadro crônico, pode resultar no espessamento e no escurecimento da pele, dores abdominais, diarreia, cardiopatias, dormência e câncer. Nesse caso ocorre acumulação progressiva de quantidades ínfimas do metal.</a:t>
            </a:r>
          </a:p>
          <a:p>
            <a:r>
              <a:rPr lang="pt-BR" b="1" dirty="0"/>
              <a:t>Efeitos no organismo</a:t>
            </a:r>
          </a:p>
          <a:p>
            <a:pPr fontAlgn="ctr"/>
            <a:r>
              <a:rPr lang="pt-BR" dirty="0"/>
              <a:t>Para produzir energia eficazmente, nosso corpo precisa metabolizar totalmente a glicose da alimentação. O arsênico é capaz de inibir enzimas importantes nesse processo. Assim, as células não são capazes de produzir energia suficiente para se manter e se deterioram.</a:t>
            </a:r>
          </a:p>
          <a:p>
            <a:endParaRPr lang="pt-BR" dirty="0"/>
          </a:p>
        </p:txBody>
      </p:sp>
    </p:spTree>
    <p:extLst>
      <p:ext uri="{BB962C8B-B14F-4D97-AF65-F5344CB8AC3E}">
        <p14:creationId xmlns:p14="http://schemas.microsoft.com/office/powerpoint/2010/main" xmlns="" val="5153096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b="1" dirty="0"/>
              <a:t>2. Mercúrio</a:t>
            </a:r>
          </a:p>
          <a:p>
            <a:r>
              <a:rPr lang="pt-BR" b="1" dirty="0"/>
              <a:t>Fontes</a:t>
            </a:r>
          </a:p>
          <a:p>
            <a:pPr fontAlgn="ctr"/>
            <a:r>
              <a:rPr lang="pt-BR" dirty="0"/>
              <a:t>O mercúrio pode apresentar-se de 3 formas:</a:t>
            </a:r>
          </a:p>
          <a:p>
            <a:r>
              <a:rPr lang="pt-BR" dirty="0"/>
              <a:t>Mercúrio metálico;</a:t>
            </a:r>
          </a:p>
          <a:p>
            <a:r>
              <a:rPr lang="pt-BR" dirty="0"/>
              <a:t>Sais inorgânicos;</a:t>
            </a:r>
          </a:p>
          <a:p>
            <a:r>
              <a:rPr lang="pt-BR" dirty="0"/>
              <a:t>Sais orgânicos.</a:t>
            </a:r>
          </a:p>
          <a:p>
            <a:endParaRPr lang="pt-BR" dirty="0"/>
          </a:p>
        </p:txBody>
      </p:sp>
    </p:spTree>
    <p:extLst>
      <p:ext uri="{BB962C8B-B14F-4D97-AF65-F5344CB8AC3E}">
        <p14:creationId xmlns:p14="http://schemas.microsoft.com/office/powerpoint/2010/main" xmlns="" val="25934802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77500" lnSpcReduction="20000"/>
          </a:bodyPr>
          <a:lstStyle/>
          <a:p>
            <a:pPr fontAlgn="ctr"/>
            <a:r>
              <a:rPr lang="pt-BR" dirty="0"/>
              <a:t>Dentre essas, a última é a mais perigosa porque cerca de 90% da quantidade ingerida chega a ser absorvida. Já a forma metálica, somente 10% é absorvida.</a:t>
            </a:r>
          </a:p>
          <a:p>
            <a:pPr fontAlgn="ctr"/>
            <a:r>
              <a:rPr lang="pt-BR" dirty="0"/>
              <a:t>Outro perigo proveniente do mercúrio vem do fato de </a:t>
            </a:r>
            <a:r>
              <a:rPr lang="pt-BR" b="1" dirty="0"/>
              <a:t>poder ser absorvido em praticamente todos as mucosas e epitélios do nosso corpo</a:t>
            </a:r>
            <a:r>
              <a:rPr lang="pt-BR" dirty="0"/>
              <a:t>.</a:t>
            </a:r>
          </a:p>
          <a:p>
            <a:pPr fontAlgn="ctr"/>
            <a:r>
              <a:rPr lang="pt-BR" dirty="0"/>
              <a:t>Assim, a intoxicação pelo metal pesado pode resultar a partir da inalação, da injeção e da absorção por meio da pele, por exemplo.</a:t>
            </a:r>
          </a:p>
          <a:p>
            <a:pPr fontAlgn="ctr"/>
            <a:r>
              <a:rPr lang="pt-BR" dirty="0"/>
              <a:t>Os compostos orgânicos de mercúrio, especificamente o </a:t>
            </a:r>
            <a:r>
              <a:rPr lang="pt-BR" dirty="0" err="1"/>
              <a:t>metilmercúrio</a:t>
            </a:r>
            <a:r>
              <a:rPr lang="pt-BR" dirty="0"/>
              <a:t>, concentram-se à medida que avançam na cadeia alimentar, no processo de </a:t>
            </a:r>
            <a:r>
              <a:rPr lang="pt-BR" dirty="0" err="1"/>
              <a:t>bioacumulação</a:t>
            </a:r>
            <a:r>
              <a:rPr lang="pt-BR" dirty="0"/>
              <a:t>.</a:t>
            </a:r>
          </a:p>
          <a:p>
            <a:pPr fontAlgn="ctr"/>
            <a:r>
              <a:rPr lang="pt-BR" dirty="0"/>
              <a:t>Peixes de águas contaminadas são as fontes mais comuns. A poluição por mercúrio industrial é muitas vezes de forma inorgânica, mas os organismos aquáticos e a vegetação em cursos de águas são capazes de convertê-lo no altamente tóxico </a:t>
            </a:r>
            <a:r>
              <a:rPr lang="pt-BR" dirty="0" err="1"/>
              <a:t>metilmercúrio</a:t>
            </a:r>
            <a:r>
              <a:rPr lang="pt-BR" dirty="0"/>
              <a:t>.</a:t>
            </a:r>
          </a:p>
          <a:p>
            <a:pPr fontAlgn="ctr"/>
            <a:r>
              <a:rPr lang="pt-BR" dirty="0"/>
              <a:t>Devido à </a:t>
            </a:r>
            <a:r>
              <a:rPr lang="pt-BR" dirty="0" err="1"/>
              <a:t>bioacumulação</a:t>
            </a:r>
            <a:r>
              <a:rPr lang="pt-BR" dirty="0"/>
              <a:t>, muitos desses peixes acabam adquirindo concentrações elevadíssimas de mercúrio. Nem mesmo os métodos de cozimento mais vigorosos, como ferver, fritar e assar, são capazes de remover o perigoso metal.</a:t>
            </a:r>
          </a:p>
        </p:txBody>
      </p:sp>
    </p:spTree>
    <p:extLst>
      <p:ext uri="{BB962C8B-B14F-4D97-AF65-F5344CB8AC3E}">
        <p14:creationId xmlns:p14="http://schemas.microsoft.com/office/powerpoint/2010/main" xmlns="" val="36523507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b="1" dirty="0"/>
              <a:t>Sintomas</a:t>
            </a:r>
          </a:p>
          <a:p>
            <a:pPr fontAlgn="ctr"/>
            <a:r>
              <a:rPr lang="pt-BR" dirty="0"/>
              <a:t>Os sintomas de intoxicação por mercúrio são diversos e numerosos, o que dificulta os processos de diagnósticos. Como o arsênico, as intoxicações podem ocorrer rapidamente ou após um longo período de exposição.</a:t>
            </a:r>
          </a:p>
          <a:p>
            <a:pPr fontAlgn="ctr"/>
            <a:r>
              <a:rPr lang="pt-BR" dirty="0"/>
              <a:t>Dessa forma, os sintomas são dependentes da dose: ocorrem e progridem mais aceleradamente quanto maior a dose de mercúrio encontrada na circulação sanguínea. A exposição às várias formas pode resultar em alguns sintomas semelhantes e outros diferentes. Confira:</a:t>
            </a:r>
          </a:p>
          <a:p>
            <a:endParaRPr lang="pt-BR" dirty="0"/>
          </a:p>
        </p:txBody>
      </p:sp>
    </p:spTree>
    <p:extLst>
      <p:ext uri="{BB962C8B-B14F-4D97-AF65-F5344CB8AC3E}">
        <p14:creationId xmlns:p14="http://schemas.microsoft.com/office/powerpoint/2010/main" xmlns="" val="24907975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62500" lnSpcReduction="20000"/>
          </a:bodyPr>
          <a:lstStyle/>
          <a:p>
            <a:r>
              <a:rPr lang="pt-BR" b="1" dirty="0"/>
              <a:t>Mercúrio metálico e vaporizado</a:t>
            </a:r>
            <a:endParaRPr lang="pt-BR" dirty="0"/>
          </a:p>
          <a:p>
            <a:pPr fontAlgn="ctr"/>
            <a:r>
              <a:rPr lang="pt-BR" dirty="0"/>
              <a:t>Mudanças de humor, nervosismo, irritabilidade, insônia, dor de cabeça, espasmos musculares, tremores, fraqueza, atrofia muscular e diminuição das funções cognitivas. Ainda, altas concentrações podem causar mal funcionamento dos rins, insuficiência respiratória e até morte.</a:t>
            </a:r>
          </a:p>
          <a:p>
            <a:r>
              <a:rPr lang="pt-BR" b="1" dirty="0"/>
              <a:t>Mercúrio orgânico</a:t>
            </a:r>
            <a:endParaRPr lang="pt-BR" dirty="0"/>
          </a:p>
          <a:p>
            <a:pPr fontAlgn="ctr"/>
            <a:r>
              <a:rPr lang="pt-BR" dirty="0"/>
              <a:t>O envenenamento por mercúrio tende a causar disfunções neurológicas, especialmente em fetos. Outros sintomas incluem a perda de visão periférica, perda de coordenação, fraqueza muscular e deficiências de fala e de audição.</a:t>
            </a:r>
          </a:p>
          <a:p>
            <a:r>
              <a:rPr lang="pt-BR" b="1" dirty="0"/>
              <a:t>Mercúrio inorgânico</a:t>
            </a:r>
            <a:endParaRPr lang="pt-BR" dirty="0"/>
          </a:p>
          <a:p>
            <a:pPr fontAlgn="ctr"/>
            <a:r>
              <a:rPr lang="pt-BR" dirty="0"/>
              <a:t>A intoxicação de mercúrio inorgânico causa frequentemente erupções cutâneas e inflamação (dermatite). Grandes quantidades de mercúrio inorgânico ingeridas também podem causar diarreia sangrenta, alterações mentais, incluindo mudanças de humor e perda de memória.</a:t>
            </a:r>
          </a:p>
          <a:p>
            <a:r>
              <a:rPr lang="pt-BR" b="1" dirty="0"/>
              <a:t>Efeitos no organismo</a:t>
            </a:r>
          </a:p>
          <a:p>
            <a:pPr fontAlgn="ctr"/>
            <a:r>
              <a:rPr lang="pt-BR" dirty="0"/>
              <a:t>As alterações orgânicas causadas pelo mercúrio ainda não foram muito bem compreendidas. No entanto, acredita-se que envolvam a inibição de enzimas antioxidantes importantes. Assim, em tecidos com alto consumo de oxigênio, como cérebro e pele, os efeitos são exacerbados.</a:t>
            </a:r>
          </a:p>
          <a:p>
            <a:endParaRPr lang="pt-BR" dirty="0"/>
          </a:p>
        </p:txBody>
      </p:sp>
    </p:spTree>
    <p:extLst>
      <p:ext uri="{BB962C8B-B14F-4D97-AF65-F5344CB8AC3E}">
        <p14:creationId xmlns:p14="http://schemas.microsoft.com/office/powerpoint/2010/main" xmlns="" val="31199671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85000" lnSpcReduction="10000"/>
          </a:bodyPr>
          <a:lstStyle/>
          <a:p>
            <a:r>
              <a:rPr lang="pt-BR" b="1" dirty="0"/>
              <a:t>3. Chumbo</a:t>
            </a:r>
          </a:p>
          <a:p>
            <a:r>
              <a:rPr lang="pt-BR" b="1" dirty="0"/>
              <a:t>Fontes</a:t>
            </a:r>
          </a:p>
          <a:p>
            <a:pPr fontAlgn="ctr"/>
            <a:r>
              <a:rPr lang="pt-BR" dirty="0"/>
              <a:t>O chumbo é um grande poluidor, pois é capaz de contaminar vegetais e animais das mais diferentes formas. Nas plantações, ele pode penetrar nas raízes das plantas e das folhas.</a:t>
            </a:r>
          </a:p>
          <a:p>
            <a:pPr fontAlgn="ctr"/>
            <a:r>
              <a:rPr lang="pt-BR" dirty="0"/>
              <a:t>Alguns compostos de chumbo são coloridos e foram amplamente utilizados em tintas, constituindo uma importante rota de exposição de chumbo em crianças.</a:t>
            </a:r>
          </a:p>
          <a:p>
            <a:pPr fontAlgn="ctr"/>
            <a:r>
              <a:rPr lang="pt-BR" dirty="0"/>
              <a:t>Um </a:t>
            </a:r>
            <a:r>
              <a:rPr lang="pt-BR" b="1" u="sng" dirty="0">
                <a:hlinkClick r:id="rId2"/>
              </a:rPr>
              <a:t>estudo</a:t>
            </a:r>
            <a:r>
              <a:rPr lang="pt-BR" dirty="0"/>
              <a:t> realizado entre 1998 e 2000 descobriu que 38 milhões de unidades de habitação nos Estados Unidos tinham tintas à base de chumbo.</a:t>
            </a:r>
          </a:p>
          <a:p>
            <a:pPr fontAlgn="ctr"/>
            <a:r>
              <a:rPr lang="pt-BR" dirty="0"/>
              <a:t>A deterioração dessas tintas podem produzir níveis perigosos de chumbo na poeira doméstica e no solo. Essa tem sido uma das principais causas de intoxicação crônica no meio urbano</a:t>
            </a:r>
          </a:p>
          <a:p>
            <a:endParaRPr lang="pt-BR" dirty="0"/>
          </a:p>
        </p:txBody>
      </p:sp>
    </p:spTree>
    <p:extLst>
      <p:ext uri="{BB962C8B-B14F-4D97-AF65-F5344CB8AC3E}">
        <p14:creationId xmlns:p14="http://schemas.microsoft.com/office/powerpoint/2010/main" xmlns="" val="24814627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62500" lnSpcReduction="20000"/>
          </a:bodyPr>
          <a:lstStyle/>
          <a:p>
            <a:r>
              <a:rPr lang="pt-BR" b="1" dirty="0"/>
              <a:t>Sintomas</a:t>
            </a:r>
          </a:p>
          <a:p>
            <a:pPr fontAlgn="ctr"/>
            <a:r>
              <a:rPr lang="pt-BR" dirty="0"/>
              <a:t>No envenenamento agudo, os sinais neurológicos típicos são dor, fraqueza muscular, dormência e formigamento. Raramente apresentam-se sintomas associados à inflamação do cérebro. Outros comuns são dor abdominal, náuseas, vômitos, diarreia e constipação.</a:t>
            </a:r>
          </a:p>
          <a:p>
            <a:pPr fontAlgn="ctr"/>
            <a:r>
              <a:rPr lang="pt-BR" dirty="0"/>
              <a:t>Na boca, surge um dos primeiros sintomas identificáveis: o gosto metálico. Além disso, a absorção de grandes quantidades de chumbo durante um curto período de tempo pode causar choque hipovolêmico, quantidade de líquido insuficiente no sistema circulatório.</a:t>
            </a:r>
          </a:p>
          <a:p>
            <a:pPr fontAlgn="ctr"/>
            <a:r>
              <a:rPr lang="pt-BR" dirty="0"/>
              <a:t>Uma outra consequência grave é a hemólise, que pode causar anemia e hemoglobina na urina. Também, as pessoas que sobrevivem ao envenenamento agudo costumam apresentar sintomas de intoxicação crônica com o passar dos anos.</a:t>
            </a:r>
          </a:p>
          <a:p>
            <a:pPr fontAlgn="ctr"/>
            <a:r>
              <a:rPr lang="pt-BR" dirty="0"/>
              <a:t>O envenenamento crônico geralmente apresenta sintomas que afetam múltiplos sistemas, mas está associado a 3 principais: o gastrointestinal, o neuromuscular e o nervoso central. Os sinais de exposição crônica incluem perda da memória de curto prazo e da concentração.</a:t>
            </a:r>
          </a:p>
          <a:p>
            <a:pPr fontAlgn="ctr"/>
            <a:r>
              <a:rPr lang="pt-BR" dirty="0"/>
              <a:t>Também pode causar depressão, náusea, dor abdominal, perda de coordenação, dormência e formigamento nas extremidades. Fadiga, insônia, dores de cabeça, estupor, fala arrastada e anemia são encontrados frequentemente no </a:t>
            </a:r>
            <a:r>
              <a:rPr lang="pt-BR" dirty="0" err="1"/>
              <a:t>plumbismo</a:t>
            </a:r>
            <a:r>
              <a:rPr lang="pt-BR" dirty="0"/>
              <a:t> crônico.</a:t>
            </a:r>
          </a:p>
          <a:p>
            <a:pPr fontAlgn="ctr"/>
            <a:r>
              <a:rPr lang="pt-BR" dirty="0"/>
              <a:t>Em alguns casos, um sinal mais aparente pode surgir: uma linha azul ao longo da gengiva com borda negra azulada no limite com os dentes. Ela é conhecida como linha de Burton.</a:t>
            </a:r>
          </a:p>
          <a:p>
            <a:endParaRPr lang="pt-BR" dirty="0"/>
          </a:p>
        </p:txBody>
      </p:sp>
    </p:spTree>
    <p:extLst>
      <p:ext uri="{BB962C8B-B14F-4D97-AF65-F5344CB8AC3E}">
        <p14:creationId xmlns:p14="http://schemas.microsoft.com/office/powerpoint/2010/main" xmlns="" val="5024005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b="1" dirty="0"/>
              <a:t>4. Cádmio</a:t>
            </a:r>
          </a:p>
          <a:p>
            <a:pPr fontAlgn="ctr"/>
            <a:r>
              <a:rPr lang="pt-BR" dirty="0"/>
              <a:t>Esse é um metal pesado extremamente tóxico e comumente encontrado em regiões industriais. Por isso, suspeita-se que durante a Revolução Industrial muitas pessoas possam ter sido envenenadas por ele. Afinal, mesmo doses pequenas são capazes de causar efeitos severos.</a:t>
            </a:r>
          </a:p>
          <a:p>
            <a:endParaRPr lang="pt-BR" dirty="0"/>
          </a:p>
        </p:txBody>
      </p:sp>
    </p:spTree>
    <p:extLst>
      <p:ext uri="{BB962C8B-B14F-4D97-AF65-F5344CB8AC3E}">
        <p14:creationId xmlns:p14="http://schemas.microsoft.com/office/powerpoint/2010/main" xmlns="" val="38457936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92500" lnSpcReduction="10000"/>
          </a:bodyPr>
          <a:lstStyle/>
          <a:p>
            <a:r>
              <a:rPr lang="pt-BR" b="1" dirty="0"/>
              <a:t>Fontes</a:t>
            </a:r>
          </a:p>
          <a:p>
            <a:pPr fontAlgn="ctr"/>
            <a:r>
              <a:rPr lang="pt-BR" dirty="0"/>
              <a:t>Atualmente, há duas fontes contaminantes de cádmio, muito prejudiciais para os seres humanos e facilmente encontradas. Confira a seguir:</a:t>
            </a:r>
          </a:p>
          <a:p>
            <a:r>
              <a:rPr lang="pt-BR" b="1" dirty="0"/>
              <a:t>Fabricação de baterias de celulares</a:t>
            </a:r>
            <a:r>
              <a:rPr lang="pt-BR" dirty="0"/>
              <a:t>: o processo libera diversos metais na natureza, como o lítio, o mercúrio e o cádmio. Entretanto, esse último é tóxico em quantidades ínfimas e os casos de envenenamento são mais comuns.</a:t>
            </a:r>
          </a:p>
          <a:p>
            <a:r>
              <a:rPr lang="pt-BR" b="1" dirty="0"/>
              <a:t>Fuligem e fumaça industrial</a:t>
            </a:r>
            <a:r>
              <a:rPr lang="pt-BR" dirty="0"/>
              <a:t>: o cádmio está presente em diversos processos industriais, mas não faz mal para os trabalhadores protegidos. Porém, quando não há proteção, ele é absorvido pelo trato respiratório, onde facilmente invade outros tecidos e pode levar à morte.</a:t>
            </a:r>
          </a:p>
          <a:p>
            <a:endParaRPr lang="pt-BR" dirty="0"/>
          </a:p>
        </p:txBody>
      </p:sp>
    </p:spTree>
    <p:extLst>
      <p:ext uri="{BB962C8B-B14F-4D97-AF65-F5344CB8AC3E}">
        <p14:creationId xmlns:p14="http://schemas.microsoft.com/office/powerpoint/2010/main" xmlns="" val="2200329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Vamos desenhar nossa história de trabalho aqui?</a:t>
            </a:r>
            <a:endParaRPr lang="pt-BR" dirty="0"/>
          </a:p>
        </p:txBody>
      </p:sp>
      <p:sp>
        <p:nvSpPr>
          <p:cNvPr id="3" name="Espaço Reservado para Conteúdo 2"/>
          <p:cNvSpPr>
            <a:spLocks noGrp="1"/>
          </p:cNvSpPr>
          <p:nvPr>
            <p:ph idx="1"/>
          </p:nvPr>
        </p:nvSpPr>
        <p:spPr/>
        <p:txBody>
          <a:bodyPr/>
          <a:lstStyle/>
          <a:p>
            <a:r>
              <a:rPr lang="pt-BR" dirty="0" smtClean="0"/>
              <a:t>E o seu primeiro trabalho? Como foi?</a:t>
            </a:r>
          </a:p>
          <a:p>
            <a:endParaRPr lang="pt-BR" dirty="0"/>
          </a:p>
        </p:txBody>
      </p:sp>
    </p:spTree>
    <p:extLst>
      <p:ext uri="{BB962C8B-B14F-4D97-AF65-F5344CB8AC3E}">
        <p14:creationId xmlns:p14="http://schemas.microsoft.com/office/powerpoint/2010/main" xmlns="" val="290197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92500" lnSpcReduction="10000"/>
          </a:bodyPr>
          <a:lstStyle/>
          <a:p>
            <a:r>
              <a:rPr lang="pt-BR" b="1" dirty="0"/>
              <a:t>Sintomas</a:t>
            </a:r>
          </a:p>
          <a:p>
            <a:pPr fontAlgn="ctr"/>
            <a:r>
              <a:rPr lang="pt-BR" dirty="0"/>
              <a:t>Os sintomas dependem da forma de contato com o metal, a dosagem e a duração da exposição:</a:t>
            </a:r>
          </a:p>
          <a:p>
            <a:r>
              <a:rPr lang="pt-BR" b="1" dirty="0"/>
              <a:t>Inalação aguda</a:t>
            </a:r>
            <a:r>
              <a:rPr lang="pt-BR" dirty="0"/>
              <a:t>: dor pleurítica no peito, dispneia, cianose, febre, taquicardia e náusea;</a:t>
            </a:r>
          </a:p>
          <a:p>
            <a:r>
              <a:rPr lang="pt-BR" b="1" dirty="0"/>
              <a:t>Ingestão aguda</a:t>
            </a:r>
            <a:r>
              <a:rPr lang="pt-BR" dirty="0"/>
              <a:t>: cólicas abdominais, diarreia, salivação, náusea grave e vômitos;</a:t>
            </a:r>
          </a:p>
          <a:p>
            <a:r>
              <a:rPr lang="pt-BR" b="1" dirty="0"/>
              <a:t>Exposição crônica</a:t>
            </a:r>
            <a:r>
              <a:rPr lang="pt-BR" dirty="0"/>
              <a:t>: doença pulmonar obstrutiva crônica (somente inalação), insuficiência renal crônica, </a:t>
            </a:r>
            <a:r>
              <a:rPr lang="pt-BR" dirty="0" smtClean="0"/>
              <a:t>Litíase </a:t>
            </a:r>
            <a:r>
              <a:rPr lang="pt-BR" dirty="0" err="1" smtClean="0"/>
              <a:t>renal,dano</a:t>
            </a:r>
            <a:r>
              <a:rPr lang="pt-BR" dirty="0" smtClean="0"/>
              <a:t> </a:t>
            </a:r>
            <a:r>
              <a:rPr lang="pt-BR" dirty="0"/>
              <a:t>hepático (raro), câncer de pulmão, </a:t>
            </a:r>
            <a:r>
              <a:rPr lang="pt-BR" dirty="0" err="1"/>
              <a:t>osteomalacia</a:t>
            </a:r>
            <a:r>
              <a:rPr lang="pt-BR" dirty="0"/>
              <a:t> e, possivelmente, hipertensão, câncer de próstata e </a:t>
            </a:r>
            <a:r>
              <a:rPr lang="pt-BR" dirty="0" err="1"/>
              <a:t>proteinúria</a:t>
            </a:r>
            <a:r>
              <a:rPr lang="pt-BR" dirty="0"/>
              <a:t>. </a:t>
            </a:r>
          </a:p>
          <a:p>
            <a:endParaRPr lang="pt-BR" dirty="0"/>
          </a:p>
        </p:txBody>
      </p:sp>
    </p:spTree>
    <p:extLst>
      <p:ext uri="{BB962C8B-B14F-4D97-AF65-F5344CB8AC3E}">
        <p14:creationId xmlns:p14="http://schemas.microsoft.com/office/powerpoint/2010/main" xmlns="" val="40445876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Exames - metais pesados </a:t>
            </a:r>
            <a:endParaRPr lang="pt-BR" dirty="0"/>
          </a:p>
        </p:txBody>
      </p:sp>
      <p:sp>
        <p:nvSpPr>
          <p:cNvPr id="3" name="Espaço Reservado para Conteúdo 2"/>
          <p:cNvSpPr>
            <a:spLocks noGrp="1"/>
          </p:cNvSpPr>
          <p:nvPr>
            <p:ph idx="1"/>
          </p:nvPr>
        </p:nvSpPr>
        <p:spPr/>
        <p:txBody>
          <a:bodyPr/>
          <a:lstStyle/>
          <a:p>
            <a:r>
              <a:rPr lang="pt-BR" dirty="0"/>
              <a:t>O </a:t>
            </a:r>
            <a:r>
              <a:rPr lang="pt-BR" b="1" dirty="0" err="1"/>
              <a:t>Mineralograma</a:t>
            </a:r>
            <a:r>
              <a:rPr lang="pt-BR" b="1" dirty="0"/>
              <a:t> Capilar</a:t>
            </a:r>
            <a:r>
              <a:rPr lang="pt-BR" dirty="0"/>
              <a:t> é um exame que visa determinar (no cabelo ou pelos) elementos tóxicos. O excesso de elementos tóxicos é incorporado à raiz do cabelo durante o estágio inicial de seu crescimento. Diferente da amostra de sangue e urina, o cabelo é um monitor biológico capaz de registrar uma intoxicação ao longo de um período de meses ou até anos. </a:t>
            </a:r>
            <a:r>
              <a:rPr lang="pt-BR" b="1" dirty="0"/>
              <a:t>É o melhor exame para detectar intoxicação crônica por minerais pesados.</a:t>
            </a:r>
            <a:endParaRPr lang="pt-BR" dirty="0"/>
          </a:p>
        </p:txBody>
      </p:sp>
    </p:spTree>
    <p:extLst>
      <p:ext uri="{BB962C8B-B14F-4D97-AF65-F5344CB8AC3E}">
        <p14:creationId xmlns:p14="http://schemas.microsoft.com/office/powerpoint/2010/main" xmlns="" val="30504059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smtClean="0"/>
              <a:t>Outros riscos químicos</a:t>
            </a:r>
            <a:r>
              <a:rPr lang="pt-BR" dirty="0"/>
              <a:t/>
            </a:r>
            <a:br>
              <a:rPr lang="pt-BR" dirty="0"/>
            </a:br>
            <a:endParaRPr lang="pt-BR" dirty="0"/>
          </a:p>
        </p:txBody>
      </p:sp>
      <p:sp>
        <p:nvSpPr>
          <p:cNvPr id="3" name="Espaço Reservado para Conteúdo 2"/>
          <p:cNvSpPr>
            <a:spLocks noGrp="1"/>
          </p:cNvSpPr>
          <p:nvPr>
            <p:ph idx="1"/>
          </p:nvPr>
        </p:nvSpPr>
        <p:spPr/>
        <p:txBody>
          <a:bodyPr>
            <a:normAutofit/>
          </a:bodyPr>
          <a:lstStyle/>
          <a:p>
            <a:r>
              <a:rPr lang="pt-BR" dirty="0" smtClean="0"/>
              <a:t>As </a:t>
            </a:r>
            <a:r>
              <a:rPr lang="pt-BR" dirty="0"/>
              <a:t>substâncias químicas podem causar efeitos no nosso organismo, como os que estão relacionados a seguir:</a:t>
            </a:r>
          </a:p>
          <a:p>
            <a:r>
              <a:rPr lang="pt-BR" b="1" dirty="0"/>
              <a:t>Asfixia:</a:t>
            </a:r>
            <a:r>
              <a:rPr lang="pt-BR" dirty="0"/>
              <a:t> causada por gases (hidrogênio, nitrogênio, hélio, metano, acetileno, dióxido de carbono, monóxido de carbono). Alguns sintomas são comuns neste caso, como  dor de cabeça, sonolência, enjoo, convulsões e coma, podendo levar à morte.</a:t>
            </a:r>
          </a:p>
          <a:p>
            <a:r>
              <a:rPr lang="pt-BR" b="1" dirty="0"/>
              <a:t>Irritação:</a:t>
            </a:r>
            <a:r>
              <a:rPr lang="pt-BR" dirty="0"/>
              <a:t> alguns produtos como os ácidos clorídrico e a soda cáustica, podem causar irritação nas vias aéreas.</a:t>
            </a:r>
          </a:p>
          <a:p>
            <a:r>
              <a:rPr lang="pt-BR" b="1" dirty="0"/>
              <a:t>Anestesia:</a:t>
            </a:r>
            <a:r>
              <a:rPr lang="pt-BR" dirty="0"/>
              <a:t> gases como acetona, benzeno, butano e outros podem atuar como depressores do sistema nervoso central.</a:t>
            </a:r>
          </a:p>
          <a:p>
            <a:endParaRPr lang="pt-BR" dirty="0"/>
          </a:p>
        </p:txBody>
      </p:sp>
    </p:spTree>
    <p:extLst>
      <p:ext uri="{BB962C8B-B14F-4D97-AF65-F5344CB8AC3E}">
        <p14:creationId xmlns:p14="http://schemas.microsoft.com/office/powerpoint/2010/main" xmlns="" val="11005557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solidFill>
                  <a:srgbClr val="00B050"/>
                </a:solidFill>
              </a:rPr>
              <a:t>Riscos Físicos</a:t>
            </a:r>
            <a:endParaRPr lang="pt-BR" dirty="0"/>
          </a:p>
        </p:txBody>
      </p:sp>
      <p:sp>
        <p:nvSpPr>
          <p:cNvPr id="3" name="Espaço Reservado para Conteúdo 2"/>
          <p:cNvSpPr>
            <a:spLocks noGrp="1"/>
          </p:cNvSpPr>
          <p:nvPr>
            <p:ph idx="1"/>
          </p:nvPr>
        </p:nvSpPr>
        <p:spPr/>
        <p:txBody>
          <a:bodyPr/>
          <a:lstStyle/>
          <a:p>
            <a:pPr marL="0" indent="0">
              <a:buNone/>
            </a:pPr>
            <a:r>
              <a:rPr lang="pt-BR" dirty="0"/>
              <a:t>9.1.5.1 Consideram-se agentes físicos as diversas formas de energia a que possam estar expostos os trabalhadores, tais como: ruído, vibrações, pressões anormais, temperaturas extremas, radiações ionizantes, radiações não ionizantes, bem como o infrassom e o ultrassom</a:t>
            </a:r>
            <a:r>
              <a:rPr lang="pt-BR" dirty="0" smtClean="0"/>
              <a:t>. NR -9</a:t>
            </a:r>
            <a:endParaRPr lang="pt-BR" dirty="0"/>
          </a:p>
        </p:txBody>
      </p:sp>
    </p:spTree>
    <p:extLst>
      <p:ext uri="{BB962C8B-B14F-4D97-AF65-F5344CB8AC3E}">
        <p14:creationId xmlns:p14="http://schemas.microsoft.com/office/powerpoint/2010/main" xmlns="" val="36094292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19244" t="29021" r="40833" b="28452"/>
          <a:stretch/>
        </p:blipFill>
        <p:spPr bwMode="auto">
          <a:xfrm>
            <a:off x="2768117" y="1273605"/>
            <a:ext cx="6084265" cy="456522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6350051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1915" t="19645" r="41559" b="28534"/>
          <a:stretch/>
        </p:blipFill>
        <p:spPr bwMode="auto">
          <a:xfrm>
            <a:off x="1076325" y="161925"/>
            <a:ext cx="9991725" cy="600551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9032375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1363" t="23909" r="42112" b="29518"/>
          <a:stretch/>
        </p:blipFill>
        <p:spPr bwMode="auto">
          <a:xfrm>
            <a:off x="1876425" y="609600"/>
            <a:ext cx="7002780" cy="538792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209237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19153" t="22592" r="41183" b="28208"/>
          <a:stretch/>
        </p:blipFill>
        <p:spPr bwMode="auto">
          <a:xfrm>
            <a:off x="1781175" y="549434"/>
            <a:ext cx="7337222" cy="499411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8875870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0258" t="19973" r="46168" b="29518"/>
          <a:stretch/>
        </p:blipFill>
        <p:spPr bwMode="auto">
          <a:xfrm>
            <a:off x="1704975" y="636202"/>
            <a:ext cx="7543800" cy="432988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483205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2099" t="19645" r="41560" b="32470"/>
          <a:stretch/>
        </p:blipFill>
        <p:spPr bwMode="auto">
          <a:xfrm>
            <a:off x="1400175" y="1377323"/>
            <a:ext cx="8248650" cy="410494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477958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Revolução industrial</a:t>
            </a:r>
            <a:endParaRPr lang="pt-BR" dirty="0"/>
          </a:p>
        </p:txBody>
      </p:sp>
      <p:sp>
        <p:nvSpPr>
          <p:cNvPr id="3" name="Espaço Reservado para Conteúdo 2"/>
          <p:cNvSpPr>
            <a:spLocks noGrp="1"/>
          </p:cNvSpPr>
          <p:nvPr>
            <p:ph idx="1"/>
          </p:nvPr>
        </p:nvSpPr>
        <p:spPr/>
        <p:txBody>
          <a:bodyPr/>
          <a:lstStyle/>
          <a:p>
            <a:r>
              <a:rPr lang="pt-BR" dirty="0" smtClean="0"/>
              <a:t>A Revolução industrial foi um conjunto de mudanças que aconteceram na Europa nos séculos XVIII e XIX. A principal particularidade dessa revolução foi a substituição do trabalho artesanal pelo assalariado e com o uso das máquinas. Até o final do século XVIII a maioria da população europeia vivia no campo e produzia o que consumia. </a:t>
            </a:r>
            <a:endParaRPr lang="pt-BR" dirty="0"/>
          </a:p>
        </p:txBody>
      </p:sp>
    </p:spTree>
    <p:extLst>
      <p:ext uri="{BB962C8B-B14F-4D97-AF65-F5344CB8AC3E}">
        <p14:creationId xmlns:p14="http://schemas.microsoft.com/office/powerpoint/2010/main" xmlns="" val="7194530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1547" t="18663" r="42113" b="28861"/>
          <a:stretch/>
        </p:blipFill>
        <p:spPr bwMode="auto">
          <a:xfrm>
            <a:off x="2922182" y="654049"/>
            <a:ext cx="6021793" cy="478472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5615820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0811" t="18335" r="41742" b="30830"/>
          <a:stretch/>
        </p:blipFill>
        <p:spPr bwMode="auto">
          <a:xfrm>
            <a:off x="1779939" y="520700"/>
            <a:ext cx="7430736" cy="559435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5466532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1731" t="17354" r="42114" b="31156"/>
          <a:stretch/>
        </p:blipFill>
        <p:spPr bwMode="auto">
          <a:xfrm>
            <a:off x="1962151" y="587375"/>
            <a:ext cx="6640212" cy="435133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9840224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p:cNvPicPr>
          <p:nvPr>
            <p:ph idx="1"/>
          </p:nvPr>
        </p:nvPicPr>
        <p:blipFill rotWithShape="1">
          <a:blip r:embed="rId2"/>
          <a:srcRect l="18706" t="21569" r="41434" b="31801"/>
          <a:stretch/>
        </p:blipFill>
        <p:spPr bwMode="auto">
          <a:xfrm>
            <a:off x="1696593" y="1088215"/>
            <a:ext cx="6074664" cy="3997357"/>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5042508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2099" t="20300" r="42112" b="30830"/>
          <a:stretch/>
        </p:blipFill>
        <p:spPr bwMode="auto">
          <a:xfrm>
            <a:off x="1501978" y="611203"/>
            <a:ext cx="5454244" cy="418938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4675319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1363" t="19973" r="41004" b="30174"/>
          <a:stretch/>
        </p:blipFill>
        <p:spPr bwMode="auto">
          <a:xfrm>
            <a:off x="932840" y="864345"/>
            <a:ext cx="5735269" cy="427364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8487025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0258" t="19645" r="41188" b="27878"/>
          <a:stretch/>
        </p:blipFill>
        <p:spPr bwMode="auto">
          <a:xfrm>
            <a:off x="1235049" y="682625"/>
            <a:ext cx="5683302" cy="435133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5299350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0258" t="19318" r="41003" b="29189"/>
          <a:stretch/>
        </p:blipFill>
        <p:spPr bwMode="auto">
          <a:xfrm>
            <a:off x="862050" y="796925"/>
            <a:ext cx="5819699" cy="435133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2992369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0551" t="18590" r="41230" b="30128"/>
          <a:stretch/>
        </p:blipFill>
        <p:spPr bwMode="auto">
          <a:xfrm>
            <a:off x="2127548" y="654050"/>
            <a:ext cx="5765204" cy="435133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9586888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0258" t="18663" r="41926" b="27221"/>
          <a:stretch/>
        </p:blipFill>
        <p:spPr bwMode="auto">
          <a:xfrm>
            <a:off x="811886" y="254000"/>
            <a:ext cx="5405678" cy="435133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552589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smtClean="0"/>
              <a:t>De maneira artesanal o produtor dominava todo o processo produtivo.</a:t>
            </a:r>
          </a:p>
          <a:p>
            <a:r>
              <a:rPr lang="pt-BR" dirty="0" smtClean="0"/>
              <a:t>Apesar de a produção ser predominantemente artesanal, países como a França e a Inglaterra, possuíam manufaturas. </a:t>
            </a:r>
          </a:p>
          <a:p>
            <a:r>
              <a:rPr lang="pt-BR" dirty="0" smtClean="0"/>
              <a:t>As manufaturas eram grandes oficinas onde diversos artesãos realizavam as tarefas manualmente, entretanto subordinados ao proprietário da manufatura.</a:t>
            </a:r>
          </a:p>
          <a:p>
            <a:endParaRPr lang="pt-BR" dirty="0"/>
          </a:p>
        </p:txBody>
      </p:sp>
    </p:spTree>
    <p:extLst>
      <p:ext uri="{BB962C8B-B14F-4D97-AF65-F5344CB8AC3E}">
        <p14:creationId xmlns:p14="http://schemas.microsoft.com/office/powerpoint/2010/main" xmlns="" val="4085313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0258" t="18663" r="40634" b="28533"/>
          <a:stretch/>
        </p:blipFill>
        <p:spPr bwMode="auto">
          <a:xfrm>
            <a:off x="973942" y="863600"/>
            <a:ext cx="5729266" cy="4351338"/>
          </a:xfrm>
          <a:prstGeom prst="rect">
            <a:avLst/>
          </a:prstGeom>
          <a:ln>
            <a:noFill/>
          </a:ln>
          <a:extLst>
            <a:ext uri="{53640926-AAD7-44D8-BBD7-CCE9431645EC}">
              <a14:shadowObscured xmlns:a14="http://schemas.microsoft.com/office/drawing/2010/main" xmlns=""/>
            </a:ext>
          </a:extLst>
        </p:spPr>
      </p:pic>
      <p:sp>
        <p:nvSpPr>
          <p:cNvPr id="5" name="Retângulo 4"/>
          <p:cNvSpPr/>
          <p:nvPr/>
        </p:nvSpPr>
        <p:spPr>
          <a:xfrm>
            <a:off x="3390900" y="3476624"/>
            <a:ext cx="942975" cy="314325"/>
          </a:xfrm>
          <a:prstGeom prst="rect">
            <a:avLst/>
          </a:prstGeom>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xmlns="" val="23536579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smtClean="0"/>
              <a:t>5 aula </a:t>
            </a:r>
            <a:br>
              <a:rPr lang="pt-BR" smtClean="0"/>
            </a:br>
            <a:endParaRPr lang="pt-B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0626" t="18990" r="40819" b="30830"/>
          <a:stretch/>
        </p:blipFill>
        <p:spPr bwMode="auto">
          <a:xfrm>
            <a:off x="1481709" y="840803"/>
            <a:ext cx="5875782" cy="430168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6391450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6" name="Espaço Reservado para Conteúdo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457451" y="1819276"/>
            <a:ext cx="6600824" cy="3981450"/>
          </a:xfrm>
        </p:spPr>
      </p:pic>
    </p:spTree>
    <p:extLst>
      <p:ext uri="{BB962C8B-B14F-4D97-AF65-F5344CB8AC3E}">
        <p14:creationId xmlns:p14="http://schemas.microsoft.com/office/powerpoint/2010/main" xmlns="" val="13113363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438275" y="1905001"/>
            <a:ext cx="7429499" cy="3834606"/>
          </a:xfrm>
        </p:spPr>
      </p:pic>
    </p:spTree>
    <p:extLst>
      <p:ext uri="{BB962C8B-B14F-4D97-AF65-F5344CB8AC3E}">
        <p14:creationId xmlns:p14="http://schemas.microsoft.com/office/powerpoint/2010/main" xmlns="" val="40027451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p:cNvPicPr>
          <p:nvPr>
            <p:ph idx="1"/>
          </p:nvPr>
        </p:nvPicPr>
        <p:blipFill rotWithShape="1">
          <a:blip r:embed="rId2"/>
          <a:srcRect l="20811" t="20628" r="41740" b="26238"/>
          <a:stretch/>
        </p:blipFill>
        <p:spPr bwMode="auto">
          <a:xfrm>
            <a:off x="1741148" y="1016000"/>
            <a:ext cx="5452153" cy="435133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3375749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p:cNvPicPr>
          <p:nvPr>
            <p:ph idx="1"/>
          </p:nvPr>
        </p:nvPicPr>
        <p:blipFill rotWithShape="1">
          <a:blip r:embed="rId2"/>
          <a:srcRect l="18970" t="19318" r="42291" b="30173"/>
          <a:stretch/>
        </p:blipFill>
        <p:spPr bwMode="auto">
          <a:xfrm>
            <a:off x="1829638" y="1350577"/>
            <a:ext cx="5903824" cy="432988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6426370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Pressões anormais </a:t>
            </a:r>
            <a:endParaRPr lang="pt-BR" dirty="0"/>
          </a:p>
        </p:txBody>
      </p:sp>
      <p:sp>
        <p:nvSpPr>
          <p:cNvPr id="6" name="Espaço Reservado para Conteúdo 5"/>
          <p:cNvSpPr>
            <a:spLocks noGrp="1"/>
          </p:cNvSpPr>
          <p:nvPr>
            <p:ph idx="1"/>
          </p:nvPr>
        </p:nvSpPr>
        <p:spPr/>
        <p:txBody>
          <a:bodyPr/>
          <a:lstStyle/>
          <a:p>
            <a:r>
              <a:rPr lang="pt-BR" dirty="0" smtClean="0"/>
              <a:t>Rompimento de tímpanos;</a:t>
            </a:r>
          </a:p>
          <a:p>
            <a:r>
              <a:rPr lang="pt-BR" dirty="0" smtClean="0"/>
              <a:t>Rompimento de vasos sanguíneos;</a:t>
            </a:r>
          </a:p>
          <a:p>
            <a:r>
              <a:rPr lang="pt-BR" dirty="0" smtClean="0"/>
              <a:t>Embolia.</a:t>
            </a:r>
            <a:endParaRPr lang="pt-BR" dirty="0"/>
          </a:p>
        </p:txBody>
      </p:sp>
    </p:spTree>
    <p:extLst>
      <p:ext uri="{BB962C8B-B14F-4D97-AF65-F5344CB8AC3E}">
        <p14:creationId xmlns:p14="http://schemas.microsoft.com/office/powerpoint/2010/main" xmlns="" val="1765120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p:cNvPicPr>
          <p:nvPr>
            <p:ph idx="1"/>
          </p:nvPr>
        </p:nvPicPr>
        <p:blipFill rotWithShape="1">
          <a:blip r:embed="rId2"/>
          <a:srcRect l="21915" t="19973" r="41190" b="27223"/>
          <a:stretch/>
        </p:blipFill>
        <p:spPr bwMode="auto">
          <a:xfrm>
            <a:off x="1383692" y="1597025"/>
            <a:ext cx="5405065" cy="435133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1115975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p:cNvPicPr>
          <p:nvPr>
            <p:ph idx="1"/>
          </p:nvPr>
        </p:nvPicPr>
        <p:blipFill rotWithShape="1">
          <a:blip r:embed="rId2"/>
          <a:srcRect l="18431" t="19229" r="41455" b="29823"/>
          <a:stretch/>
        </p:blipFill>
        <p:spPr bwMode="auto">
          <a:xfrm>
            <a:off x="669386" y="454025"/>
            <a:ext cx="6090727" cy="435133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37921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a:bodyPr>
          <a:lstStyle/>
          <a:p>
            <a:r>
              <a:rPr lang="pt-BR" dirty="0" smtClean="0"/>
              <a:t>A Inglaterra foi precursora na Revolução Industrial devido a diversos fatores, entre eles: possuir uma rica burguesia, o fato do país possuir a mais importante zona de livre comércio da Europa, o êxodo rural e a localização privilegiada junto ao mar o que facilitava a exploração dos mercados ultramarinos.</a:t>
            </a:r>
            <a:endParaRPr lang="pt-BR" dirty="0"/>
          </a:p>
        </p:txBody>
      </p:sp>
    </p:spTree>
    <p:extLst>
      <p:ext uri="{BB962C8B-B14F-4D97-AF65-F5344CB8AC3E}">
        <p14:creationId xmlns:p14="http://schemas.microsoft.com/office/powerpoint/2010/main" xmlns="" val="35266566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rotWithShape="1">
          <a:blip r:embed="rId2"/>
          <a:srcRect l="20074" t="19318" r="41002" b="29517"/>
          <a:stretch/>
        </p:blipFill>
        <p:spPr bwMode="auto">
          <a:xfrm>
            <a:off x="1019911" y="606425"/>
            <a:ext cx="5884977" cy="435133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8872962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704144" y="815975"/>
            <a:ext cx="7735712" cy="4351338"/>
          </a:xfrm>
        </p:spPr>
      </p:pic>
    </p:spTree>
    <p:extLst>
      <p:ext uri="{BB962C8B-B14F-4D97-AF65-F5344CB8AC3E}">
        <p14:creationId xmlns:p14="http://schemas.microsoft.com/office/powerpoint/2010/main" xmlns="" val="23694839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18633" y="939800"/>
            <a:ext cx="8882592" cy="4351338"/>
          </a:xfrm>
        </p:spPr>
      </p:pic>
    </p:spTree>
    <p:extLst>
      <p:ext uri="{BB962C8B-B14F-4D97-AF65-F5344CB8AC3E}">
        <p14:creationId xmlns:p14="http://schemas.microsoft.com/office/powerpoint/2010/main" xmlns="" val="26983185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85776" y="0"/>
            <a:ext cx="8286750" cy="5670550"/>
          </a:xfrm>
        </p:spPr>
      </p:pic>
    </p:spTree>
    <p:extLst>
      <p:ext uri="{BB962C8B-B14F-4D97-AF65-F5344CB8AC3E}">
        <p14:creationId xmlns:p14="http://schemas.microsoft.com/office/powerpoint/2010/main" xmlns="" val="7368002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209675" y="542925"/>
            <a:ext cx="9448800" cy="5600700"/>
          </a:xfrm>
        </p:spPr>
      </p:pic>
    </p:spTree>
    <p:extLst>
      <p:ext uri="{BB962C8B-B14F-4D97-AF65-F5344CB8AC3E}">
        <p14:creationId xmlns:p14="http://schemas.microsoft.com/office/powerpoint/2010/main" xmlns="" val="40478502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Risco de acidente </a:t>
            </a:r>
            <a:endParaRPr lang="pt-BR" dirty="0"/>
          </a:p>
        </p:txBody>
      </p:sp>
      <p:sp>
        <p:nvSpPr>
          <p:cNvPr id="3" name="Espaço Reservado para Conteúdo 2"/>
          <p:cNvSpPr>
            <a:spLocks noGrp="1"/>
          </p:cNvSpPr>
          <p:nvPr>
            <p:ph idx="1"/>
          </p:nvPr>
        </p:nvSpPr>
        <p:spPr/>
        <p:txBody>
          <a:bodyPr/>
          <a:lstStyle/>
          <a:p>
            <a:r>
              <a:rPr lang="pt-BR" b="1" dirty="0"/>
              <a:t>Riscos de Acidentes</a:t>
            </a:r>
            <a:r>
              <a:rPr lang="pt-BR" dirty="0"/>
              <a:t> são todos os fatores que colocam em perigo o trabalhador ou afetam sua integridade física ou moral</a:t>
            </a:r>
            <a:r>
              <a:rPr lang="pt-BR" dirty="0" smtClean="0"/>
              <a:t>.</a:t>
            </a:r>
          </a:p>
          <a:p>
            <a:endParaRPr lang="pt-BR" dirty="0"/>
          </a:p>
          <a:p>
            <a:r>
              <a:rPr lang="pt-BR" dirty="0"/>
              <a:t>Qualquer fator que coloque o trabalhador em situação vulnerável e possa afetar sua integridade, e seu bem estar físico e psíquico. São exemplos de risco de acidente: as máquinas e equipamentos sem proteção, probabilidade de incêndio e explosão, arranjo físico inadequado, armazenamento inadequado, etc</a:t>
            </a:r>
            <a:r>
              <a:rPr lang="pt-BR" dirty="0" smtClean="0"/>
              <a:t>. (NR5)</a:t>
            </a:r>
            <a:endParaRPr lang="pt-BR" dirty="0"/>
          </a:p>
          <a:p>
            <a:pPr marL="0" indent="0">
              <a:buNone/>
            </a:pPr>
            <a:r>
              <a:rPr lang="pt-BR" dirty="0"/>
              <a:t/>
            </a:r>
            <a:br>
              <a:rPr lang="pt-BR" dirty="0"/>
            </a:br>
            <a:endParaRPr lang="pt-BR" dirty="0"/>
          </a:p>
        </p:txBody>
      </p:sp>
    </p:spTree>
    <p:extLst>
      <p:ext uri="{BB962C8B-B14F-4D97-AF65-F5344CB8AC3E}">
        <p14:creationId xmlns:p14="http://schemas.microsoft.com/office/powerpoint/2010/main" xmlns="" val="24446983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Riscos de Acidentes </a:t>
            </a:r>
            <a:r>
              <a:rPr lang="pt-BR" dirty="0"/>
              <a:t/>
            </a:r>
            <a:br>
              <a:rPr lang="pt-BR" dirty="0"/>
            </a:br>
            <a:endParaRPr lang="pt-BR" dirty="0"/>
          </a:p>
        </p:txBody>
      </p:sp>
      <p:sp>
        <p:nvSpPr>
          <p:cNvPr id="3" name="Espaço Reservado para Conteúdo 2"/>
          <p:cNvSpPr>
            <a:spLocks noGrp="1"/>
          </p:cNvSpPr>
          <p:nvPr>
            <p:ph idx="1"/>
          </p:nvPr>
        </p:nvSpPr>
        <p:spPr/>
        <p:txBody>
          <a:bodyPr/>
          <a:lstStyle/>
          <a:p>
            <a:endParaRPr lang="pt-BR" dirty="0"/>
          </a:p>
          <a:p>
            <a:pPr lvl="1"/>
            <a:r>
              <a:rPr lang="pt-BR" b="1" dirty="0"/>
              <a:t>Condição Ambiente de Insegurança</a:t>
            </a:r>
            <a:endParaRPr lang="pt-BR" dirty="0"/>
          </a:p>
          <a:p>
            <a:pPr lvl="1"/>
            <a:r>
              <a:rPr lang="pt-BR" b="1" dirty="0"/>
              <a:t>Fator Pessoal de Insegurança</a:t>
            </a:r>
            <a:endParaRPr lang="pt-BR" dirty="0"/>
          </a:p>
          <a:p>
            <a:r>
              <a:rPr lang="pt-BR" b="1" dirty="0"/>
              <a:t>Ato Inseguro</a:t>
            </a:r>
            <a:endParaRPr lang="pt-BR" dirty="0"/>
          </a:p>
          <a:p>
            <a:endParaRPr lang="pt-BR" dirty="0"/>
          </a:p>
        </p:txBody>
      </p:sp>
    </p:spTree>
    <p:extLst>
      <p:ext uri="{BB962C8B-B14F-4D97-AF65-F5344CB8AC3E}">
        <p14:creationId xmlns:p14="http://schemas.microsoft.com/office/powerpoint/2010/main" xmlns="" val="33279478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050226" y="815975"/>
            <a:ext cx="7996048" cy="4351338"/>
          </a:xfrm>
        </p:spPr>
      </p:pic>
    </p:spTree>
    <p:extLst>
      <p:ext uri="{BB962C8B-B14F-4D97-AF65-F5344CB8AC3E}">
        <p14:creationId xmlns:p14="http://schemas.microsoft.com/office/powerpoint/2010/main" xmlns="" val="31370333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490133" y="911225"/>
            <a:ext cx="5801784" cy="4351338"/>
          </a:xfrm>
        </p:spPr>
      </p:pic>
    </p:spTree>
    <p:extLst>
      <p:ext uri="{BB962C8B-B14F-4D97-AF65-F5344CB8AC3E}">
        <p14:creationId xmlns:p14="http://schemas.microsoft.com/office/powerpoint/2010/main" xmlns="" val="21169503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053512" y="1701800"/>
            <a:ext cx="6446426" cy="4351338"/>
          </a:xfrm>
        </p:spPr>
      </p:pic>
    </p:spTree>
    <p:extLst>
      <p:ext uri="{BB962C8B-B14F-4D97-AF65-F5344CB8AC3E}">
        <p14:creationId xmlns:p14="http://schemas.microsoft.com/office/powerpoint/2010/main" xmlns="" val="3285180095"/>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TotalTime>
  <Words>4301</Words>
  <Application>Microsoft Office PowerPoint</Application>
  <PresentationFormat>Personalizar</PresentationFormat>
  <Paragraphs>365</Paragraphs>
  <Slides>134</Slides>
  <Notes>0</Notes>
  <HiddenSlides>0</HiddenSlides>
  <MMClips>0</MMClips>
  <ScaleCrop>false</ScaleCrop>
  <HeadingPairs>
    <vt:vector size="4" baseType="variant">
      <vt:variant>
        <vt:lpstr>Tema</vt:lpstr>
      </vt:variant>
      <vt:variant>
        <vt:i4>1</vt:i4>
      </vt:variant>
      <vt:variant>
        <vt:lpstr>Títulos de slides</vt:lpstr>
      </vt:variant>
      <vt:variant>
        <vt:i4>134</vt:i4>
      </vt:variant>
    </vt:vector>
  </HeadingPairs>
  <TitlesOfParts>
    <vt:vector size="135" baseType="lpstr">
      <vt:lpstr>Tema do Office</vt:lpstr>
      <vt:lpstr>Saúde do Trabalhador</vt:lpstr>
      <vt:lpstr>Objetivo da disciplina:</vt:lpstr>
      <vt:lpstr>Ementa de Saúde do Trabalhador:</vt:lpstr>
      <vt:lpstr>Didática</vt:lpstr>
      <vt:lpstr>Vamos desenhar nossa história de trabalho aqui?</vt:lpstr>
      <vt:lpstr>Vamos desenhar nossa história de trabalho aqui?</vt:lpstr>
      <vt:lpstr>Revolução industrial</vt:lpstr>
      <vt:lpstr>Slide 8</vt:lpstr>
      <vt:lpstr>Slide 9</vt:lpstr>
      <vt:lpstr>Slide 10</vt:lpstr>
      <vt:lpstr>2ª Aula 47988587097</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4ª Aula </vt:lpstr>
      <vt:lpstr>Riscos Ocupacionais </vt:lpstr>
      <vt:lpstr>Riscos Químicos </vt:lpstr>
      <vt:lpstr>Slide 32</vt:lpstr>
      <vt:lpstr>O que são metais pesados?</vt:lpstr>
      <vt:lpstr>Slide 34</vt:lpstr>
      <vt:lpstr>Para Aurea Pascalicchio,2002</vt:lpstr>
      <vt:lpstr>Slide 36</vt:lpstr>
      <vt:lpstr>Exemplos mais comuns:</vt:lpstr>
      <vt:lpstr>Slide 38</vt:lpstr>
      <vt:lpstr>Sintomas de intoxicação:</vt:lpstr>
      <vt:lpstr>Quais as doenças causadas por metais pesados?</vt:lpstr>
      <vt:lpstr>Alterações cerebrais</vt:lpstr>
      <vt:lpstr>Câncer</vt:lpstr>
      <vt:lpstr>Anemia</vt:lpstr>
      <vt:lpstr>Alzheimer e Parkinson</vt:lpstr>
      <vt:lpstr>Problemas renais</vt:lpstr>
      <vt:lpstr>Como evitar a intoxicação?</vt:lpstr>
      <vt:lpstr>Slide 47</vt:lpstr>
      <vt:lpstr>Slide 48</vt:lpstr>
      <vt:lpstr>Slide 49</vt:lpstr>
      <vt:lpstr>4 metais pesados presentes na sua vida </vt:lpstr>
      <vt:lpstr>Slide 51</vt:lpstr>
      <vt:lpstr>Slide 52</vt:lpstr>
      <vt:lpstr>Slide 53</vt:lpstr>
      <vt:lpstr>Slide 54</vt:lpstr>
      <vt:lpstr>Slide 55</vt:lpstr>
      <vt:lpstr>Slide 56</vt:lpstr>
      <vt:lpstr>Slide 57</vt:lpstr>
      <vt:lpstr>Slide 58</vt:lpstr>
      <vt:lpstr>Slide 59</vt:lpstr>
      <vt:lpstr>Slide 60</vt:lpstr>
      <vt:lpstr>Exames - metais pesados </vt:lpstr>
      <vt:lpstr>Outros riscos químicos </vt:lpstr>
      <vt:lpstr>Riscos Físicos</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Pressões anormais </vt:lpstr>
      <vt:lpstr>Slide 88</vt:lpstr>
      <vt:lpstr>Slide 89</vt:lpstr>
      <vt:lpstr>Slide 90</vt:lpstr>
      <vt:lpstr>Slide 91</vt:lpstr>
      <vt:lpstr>Slide 92</vt:lpstr>
      <vt:lpstr>Slide 93</vt:lpstr>
      <vt:lpstr>Slide 94</vt:lpstr>
      <vt:lpstr>Risco de acidente </vt:lpstr>
      <vt:lpstr>Riscos de Acidentes  </vt:lpstr>
      <vt:lpstr>Slide 97</vt:lpstr>
      <vt:lpstr>Slide 98</vt:lpstr>
      <vt:lpstr>Slide 99</vt:lpstr>
      <vt:lpstr>Slide 100</vt:lpstr>
      <vt:lpstr>Slide 101</vt:lpstr>
      <vt:lpstr>Slide 102</vt:lpstr>
      <vt:lpstr>Slide 103</vt:lpstr>
      <vt:lpstr>MAPA DE RISCO</vt:lpstr>
      <vt:lpstr>Ginástica laboral</vt:lpstr>
      <vt:lpstr>Ginástica laboral</vt:lpstr>
      <vt:lpstr>Slide 107</vt:lpstr>
      <vt:lpstr>Slide 108</vt:lpstr>
      <vt:lpstr>PPRA</vt:lpstr>
      <vt:lpstr>Slide 110</vt:lpstr>
      <vt:lpstr>Slide 111</vt:lpstr>
      <vt:lpstr>O desenvolvimento do PPRA, deve conter as seguinte etapas:</vt:lpstr>
      <vt:lpstr>Slide 113</vt:lpstr>
      <vt:lpstr>Slide 114</vt:lpstr>
      <vt:lpstr>Slide 115</vt:lpstr>
      <vt:lpstr>Slide 116</vt:lpstr>
      <vt:lpstr>NR 7</vt:lpstr>
      <vt:lpstr>PCMSO</vt:lpstr>
      <vt:lpstr>Slide 119</vt:lpstr>
      <vt:lpstr>Serviços referentes ao PCMSO</vt:lpstr>
      <vt:lpstr>Slide 121</vt:lpstr>
      <vt:lpstr>Compete ao empregador:</vt:lpstr>
      <vt:lpstr>Slide 123</vt:lpstr>
      <vt:lpstr>Slide 124</vt:lpstr>
      <vt:lpstr>Slide 125</vt:lpstr>
      <vt:lpstr>Slide 126</vt:lpstr>
      <vt:lpstr>Slide 127</vt:lpstr>
      <vt:lpstr>Ainda sobre o ASO</vt:lpstr>
      <vt:lpstr>Slide 129</vt:lpstr>
      <vt:lpstr>Slide 130</vt:lpstr>
      <vt:lpstr>Slide 131</vt:lpstr>
      <vt:lpstr>Slide 132</vt:lpstr>
      <vt:lpstr>Slide 133</vt:lpstr>
      <vt:lpstr>Slide 134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Saúde do Trabalhador</dc:title>
  <dc:creator>Usuário do Windows</dc:creator>
  <cp:lastModifiedBy>saude</cp:lastModifiedBy>
  <cp:revision>58</cp:revision>
  <dcterms:created xsi:type="dcterms:W3CDTF">2021-02-09T21:11:19Z</dcterms:created>
  <dcterms:modified xsi:type="dcterms:W3CDTF">2022-03-24T21:08:25Z</dcterms:modified>
</cp:coreProperties>
</file>