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1" r:id="rId4"/>
    <p:sldId id="258" r:id="rId5"/>
    <p:sldId id="259" r:id="rId6"/>
    <p:sldId id="276" r:id="rId7"/>
    <p:sldId id="262" r:id="rId8"/>
    <p:sldId id="278" r:id="rId9"/>
    <p:sldId id="263" r:id="rId10"/>
    <p:sldId id="279" r:id="rId11"/>
    <p:sldId id="264" r:id="rId12"/>
    <p:sldId id="280" r:id="rId13"/>
    <p:sldId id="265" r:id="rId14"/>
    <p:sldId id="281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83" r:id="rId23"/>
    <p:sldId id="272" r:id="rId24"/>
    <p:sldId id="284" r:id="rId25"/>
    <p:sldId id="286" r:id="rId26"/>
    <p:sldId id="273" r:id="rId27"/>
    <p:sldId id="285" r:id="rId28"/>
    <p:sldId id="274" r:id="rId29"/>
    <p:sldId id="287" r:id="rId30"/>
    <p:sldId id="288" r:id="rId31"/>
    <p:sldId id="275" r:id="rId32"/>
    <p:sldId id="289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1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0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8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21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9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17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63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75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81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1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9338-34BD-4567-9EA2-48633DC0CACD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4EC-8918-4274-846D-B0D2BFD8F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134982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Aula 04</a:t>
            </a:r>
            <a:br>
              <a:rPr lang="pt-BR" dirty="0" smtClean="0"/>
            </a:br>
            <a:r>
              <a:rPr lang="pt-BR" dirty="0" smtClean="0"/>
              <a:t>                                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RADS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49830"/>
            <a:ext cx="2850172" cy="550817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Cleide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Cornelsen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172" y="1349830"/>
            <a:ext cx="9341828" cy="5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21" y="0"/>
            <a:ext cx="8644579" cy="6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Foi achado alguma coisa na mama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Pela característica –alteração benigna</a:t>
            </a:r>
          </a:p>
          <a:p>
            <a:r>
              <a:rPr lang="pt-BR" sz="3200" smtClean="0">
                <a:latin typeface="Arial" panose="020B0604020202020204" pitchFamily="34" charset="0"/>
                <a:cs typeface="Arial" panose="020B0604020202020204" pitchFamily="34" charset="0"/>
              </a:rPr>
              <a:t>Não tem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risco de ser câncer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Não tem risco de ser tumor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fazendo exame de rotina normalmente –conduta médica.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Achados normais: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-cisto simples, alguns tipos de calcificações (vasculares), prótese mamária.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6" y="0"/>
            <a:ext cx="981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Achado positivo- quase certo que é benigno.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Necessário acompanhamento mais próximo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Nódulos sólidos bem circunscritos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Fibroadenoma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Retorno em 6 meses-confirmação (2 anos)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Muda a classificação para baixo-volta a ser BIRADS 2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Muda  a classificação para cima – BIRADS 4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Biópsia ou Punção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3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03" y="1"/>
            <a:ext cx="8620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13489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 RADS 4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348909"/>
            <a:ext cx="4782014" cy="5509091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4294967295"/>
          </p:nvPr>
        </p:nvSpPr>
        <p:spPr>
          <a:xfrm>
            <a:off x="5323437" y="1348909"/>
            <a:ext cx="6868564" cy="1156166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sz="5900" dirty="0" smtClean="0">
                <a:latin typeface="Arial" panose="020B0604020202020204" pitchFamily="34" charset="0"/>
                <a:cs typeface="Arial" panose="020B0604020202020204" pitchFamily="34" charset="0"/>
              </a:rPr>
              <a:t>TEM 3 SUBCATEGORIAS</a:t>
            </a: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294967295"/>
          </p:nvPr>
        </p:nvSpPr>
        <p:spPr>
          <a:xfrm>
            <a:off x="4782014" y="2505076"/>
            <a:ext cx="7409985" cy="435292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 RADS 4 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 RADS 4 b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 RADS 4 c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60" y="0"/>
            <a:ext cx="8405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9497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POR QUE SÓ O 4 TEM SUBDIVISÕES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94970"/>
            <a:ext cx="12192000" cy="5363029"/>
          </a:xfrm>
        </p:spPr>
        <p:txBody>
          <a:bodyPr/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Dentro do BIRDS 4 estão as lesões que tem um espectro muito amplo de possibilidades das lesões serem câncer.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3% a 95%.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95" y="2536116"/>
            <a:ext cx="6103005" cy="36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4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Chances inferiores a 10% de serem câncer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maioria delas são lesões benignas, mas que baseado nas suas características são classificadas no BIRADS  4 para que possam ser tomadas atitudes mais agressivas como biópsia ou punção.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4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Chance maior de ser câncer- 10% a 50%.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É necessário estudo anátomo patológico das lesões. Biópsia é necessária sempre.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38" y="1016000"/>
            <a:ext cx="5187939" cy="52131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22" y="424297"/>
            <a:ext cx="1946049" cy="21769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27314" y="3497943"/>
            <a:ext cx="4325257" cy="21481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latin typeface="Arial Black" panose="020B0A04020102020204" pitchFamily="34" charset="0"/>
              </a:rPr>
              <a:t>BIRADS</a:t>
            </a:r>
            <a:endParaRPr lang="pt-BR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4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Chance de 50% a 95% de ser câncer.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características de tumor.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Biopsia indispensável.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histológico da lesão.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Achados de malignidade- altamente sugestivo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Tem todas as características.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Lesões com chance maior que 95% de ser câncer.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possibilidade de BIRADS não ser câncer?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Sim. É pequena.</a:t>
            </a:r>
          </a:p>
        </p:txBody>
      </p:sp>
    </p:spTree>
    <p:extLst>
      <p:ext uri="{BB962C8B-B14F-4D97-AF65-F5344CB8AC3E}">
        <p14:creationId xmlns:p14="http://schemas.microsoft.com/office/powerpoint/2010/main" val="21071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69" y="0"/>
            <a:ext cx="8780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que já tem o diagnóstico de câncer.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Já passaram pela biópsia e o resultado é de câncer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Fazem tratamento ( quimioterapia, radioterapia, hormonioterapia ou cirurgia) e o médico precisa acompanhar as lesões para ver se está tendo resposta ao tratamento.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5" y="0"/>
            <a:ext cx="918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pt-BR" dirty="0" smtClean="0"/>
              <a:t>MAMOGRAFIA E MICROCALCIFICAÇÕES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325562"/>
            <a:ext cx="12191999" cy="5532437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mamografia é considerada, atualmente, o método mais efetivo para rastreamento de câncer inicial de mama. 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microcalcificações constituem um dos sinais radiológicos mais precoces relacionados ao carcinoma, que podem ser detectados pela mamografia.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pt-BR" dirty="0" smtClean="0"/>
              <a:t>MICROCALCIFICAÇÕES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microcalcificações tipicamente malignas apresentam DENSIDADE ALTA e importante variação de densidade dentro e entre as partículas</a:t>
            </a: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  BAIXA e pouca ou nenhuma variação de densidade dentro ou entre as partículas sugerem que as células são benignas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pt-BR" dirty="0" smtClean="0"/>
              <a:t>MICROCALCIFICAÇÕES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microcalcificações suspeitas de malignidade são, em geral, unilaterais e podem estar agrupadas num pequeno setor mamário ou distribuídas em trajeto ductal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5" y="0"/>
            <a:ext cx="10808817" cy="60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1204459"/>
            <a:ext cx="4934857" cy="49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2" y="376518"/>
            <a:ext cx="11222771" cy="22263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92" y="3644153"/>
            <a:ext cx="6979364" cy="17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6692"/>
            <a:ext cx="12161796" cy="34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http://conic-semesp.org.br/anais/files/2013/trabalho-1000015270.pdf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https://www.youtube.com/watch?v=ue5BKxJBIfM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93" y="0"/>
            <a:ext cx="8996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19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BIRADS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1940"/>
            <a:ext cx="12192000" cy="544605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pt-BR" i="1" dirty="0" smtClean="0"/>
              <a:t>Brest Imaging Reporting and Data System (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Sistema de Dados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e Relatórios Imagem de mama</a:t>
            </a:r>
            <a:endParaRPr lang="pt-BR" sz="2400" i="1" dirty="0" smtClean="0"/>
          </a:p>
          <a:p>
            <a:r>
              <a:rPr lang="pt-BR" sz="2400" dirty="0" smtClean="0"/>
              <a:t>American Câncer Instituto e American College of Surgeons, 1992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lang="pt-BR" dirty="0" smtClean="0"/>
              <a:t>Melhorar a eficácia dos programas de rastreamento mamário, implementando a qualidade dos laudos emitidos pelos médicos radiologistas e reconhecendo a necessidade de fornecer relatórios claros que permitissem a aquisição de dados confiáveis.</a:t>
            </a:r>
          </a:p>
          <a:p>
            <a:r>
              <a:rPr lang="pt-BR" dirty="0" smtClean="0"/>
              <a:t>Classifica as imagens mamográficas</a:t>
            </a:r>
          </a:p>
          <a:p>
            <a:r>
              <a:rPr lang="pt-BR" dirty="0" smtClean="0"/>
              <a:t>Estrutura de relatórios – descrições das lesões-padronização das conclusões.</a:t>
            </a:r>
          </a:p>
          <a:p>
            <a:r>
              <a:rPr lang="pt-BR" dirty="0" smtClean="0"/>
              <a:t>Sugerindo medidas a serem tomadas, dependendo da classificação final obtida</a:t>
            </a:r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O QUE O BIRADS AVALIA?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Alguns passos a seguir para laudar o exame de mamografia. Exigência do Sistema de Classificação: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Indicação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Padrão de composição da mama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Algum achado positivo? Calcificação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nódulo?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Classificação baseada nos achados- conclusão.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Qual BIRADS vai ser colocado no laudo.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O QUE O BIRADS AVALIA?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/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Baseado nesse laudo: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 o diagnóstico?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 a conduta a ser feita?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 o tempo que a paciente vai voltar para realizar novo exame?</a:t>
            </a: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5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CLASSIFICAÇÃO 0 A 6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BIRADS 0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Quando a avaliação está incompleta.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inconclusivo por não ter certeza que a lesão existe mesmo.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inconclusivo porque a técnica do exame não foi efetuada como deveria.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pode voltar e fazer incidência adicional para tirar a dúvida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pode fazer US.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Não quer dizer que a paciente tem câncer, tumor.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11" y="0"/>
            <a:ext cx="1083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BI RADS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Mama normal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Achados negativos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Não é visto nenhuma calcificação, nódulo, assimetria.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fazendo exame de rotina normalmente –conduta médica.</a:t>
            </a:r>
          </a:p>
          <a:p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708</Words>
  <Application>Microsoft Office PowerPoint</Application>
  <PresentationFormat>Widescreen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inherit</vt:lpstr>
      <vt:lpstr>Tema do Office</vt:lpstr>
      <vt:lpstr>  Aula 04                                       BI RADS  </vt:lpstr>
      <vt:lpstr>Apresentação do PowerPoint</vt:lpstr>
      <vt:lpstr>Apresentação do PowerPoint</vt:lpstr>
      <vt:lpstr>BIRADS</vt:lpstr>
      <vt:lpstr>O QUE O BIRADS AVALIA?</vt:lpstr>
      <vt:lpstr>O QUE O BIRADS AVALIA?</vt:lpstr>
      <vt:lpstr>CLASSIFICAÇÃO 0 A 6 </vt:lpstr>
      <vt:lpstr>Apresentação do PowerPoint</vt:lpstr>
      <vt:lpstr>BI RADS 1</vt:lpstr>
      <vt:lpstr>Apresentação do PowerPoint</vt:lpstr>
      <vt:lpstr>BIRADS 2</vt:lpstr>
      <vt:lpstr>Apresentação do PowerPoint</vt:lpstr>
      <vt:lpstr>BIRADS 3</vt:lpstr>
      <vt:lpstr>Apresentação do PowerPoint</vt:lpstr>
      <vt:lpstr>BI RADS 4</vt:lpstr>
      <vt:lpstr>Apresentação do PowerPoint</vt:lpstr>
      <vt:lpstr>POR QUE SÓ O 4 TEM SUBDIVISÕES</vt:lpstr>
      <vt:lpstr>BIRADS 4 a</vt:lpstr>
      <vt:lpstr>BIRADS 4 b</vt:lpstr>
      <vt:lpstr>BIRADS 4 c</vt:lpstr>
      <vt:lpstr>BIRADS 5</vt:lpstr>
      <vt:lpstr>Apresentação do PowerPoint</vt:lpstr>
      <vt:lpstr>BIRADS 6</vt:lpstr>
      <vt:lpstr>Apresentação do PowerPoint</vt:lpstr>
      <vt:lpstr>MAMOGRAFIA E MICROCALCIFICAÇÕES</vt:lpstr>
      <vt:lpstr>MICROCALCIFICAÇÕES</vt:lpstr>
      <vt:lpstr>MICROCALCIFICAÇÕES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06</dc:title>
  <dc:creator>Cleide</dc:creator>
  <cp:lastModifiedBy>Cleide</cp:lastModifiedBy>
  <cp:revision>54</cp:revision>
  <dcterms:created xsi:type="dcterms:W3CDTF">2021-09-09T18:18:45Z</dcterms:created>
  <dcterms:modified xsi:type="dcterms:W3CDTF">2022-02-23T23:25:11Z</dcterms:modified>
</cp:coreProperties>
</file>