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99" r:id="rId4"/>
    <p:sldId id="300" r:id="rId5"/>
    <p:sldId id="258" r:id="rId6"/>
    <p:sldId id="301" r:id="rId7"/>
    <p:sldId id="259" r:id="rId8"/>
    <p:sldId id="302" r:id="rId9"/>
    <p:sldId id="285" r:id="rId10"/>
    <p:sldId id="303" r:id="rId11"/>
    <p:sldId id="262" r:id="rId12"/>
    <p:sldId id="260" r:id="rId13"/>
    <p:sldId id="261" r:id="rId14"/>
    <p:sldId id="313" r:id="rId15"/>
    <p:sldId id="263" r:id="rId16"/>
    <p:sldId id="289" r:id="rId17"/>
    <p:sldId id="305" r:id="rId18"/>
    <p:sldId id="307" r:id="rId19"/>
    <p:sldId id="308" r:id="rId20"/>
    <p:sldId id="309" r:id="rId21"/>
    <p:sldId id="264" r:id="rId22"/>
    <p:sldId id="292" r:id="rId23"/>
    <p:sldId id="294" r:id="rId24"/>
    <p:sldId id="295" r:id="rId25"/>
    <p:sldId id="291" r:id="rId26"/>
    <p:sldId id="314" r:id="rId27"/>
    <p:sldId id="312" r:id="rId28"/>
    <p:sldId id="31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8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8414B-899F-4A17-B0DC-021F41C91334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6708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FAE1-E343-4458-9480-D25849450A2A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1182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FAE1-E343-4458-9480-D25849450A2A}" type="slidenum">
              <a:rPr lang="pt-BR" altLang="en-US" smtClean="0"/>
              <a:pPr/>
              <a:t>‹nº›</a:t>
            </a:fld>
            <a:endParaRPr lang="pt-B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FAE1-E343-4458-9480-D25849450A2A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3043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FAE1-E343-4458-9480-D25849450A2A}" type="slidenum">
              <a:rPr lang="pt-BR" altLang="en-US" smtClean="0"/>
              <a:pPr/>
              <a:t>‹nº›</a:t>
            </a:fld>
            <a:endParaRPr lang="pt-B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120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FAE1-E343-4458-9480-D25849450A2A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09163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0805-B13D-4FE2-B38A-10A492D77DDE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80851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2778A-9077-4B7F-8987-106A9E495811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3399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84D4-109B-43CB-86F1-7EBB047882EC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4324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F894-5554-412A-974F-476F79F209E5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7847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FAE1-E343-4458-9480-D25849450A2A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520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2D0F-650C-4158-9AA3-8845CB7936CF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8534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B9F61-E69C-42F5-9270-697003F4C628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5046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FAE1-E343-4458-9480-D25849450A2A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2704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17E17-A355-462E-9DB8-1CA8BED46EDE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1698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FAE1-E343-4458-9480-D25849450A2A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8783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3CFAE1-E343-4458-9480-D25849450A2A}" type="slidenum">
              <a:rPr lang="pt-BR" altLang="en-US" smtClean="0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6524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ntendo vestindo, mulher, marrom, segurando&#10;&#10;Descrição gerada com muito alta confiança">
            <a:extLst>
              <a:ext uri="{FF2B5EF4-FFF2-40B4-BE49-F238E27FC236}">
                <a16:creationId xmlns:a16="http://schemas.microsoft.com/office/drawing/2014/main" id="{63DF4676-E249-4117-9EB2-4824C6182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2867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F3FAF391-4A93-469F-B0E0-4704E035F4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86516" y="908720"/>
            <a:ext cx="3017520" cy="320413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pt-BR" altLang="pt-BR" sz="4200" b="1" dirty="0">
                <a:solidFill>
                  <a:schemeClr val="bg1"/>
                </a:solidFill>
              </a:rPr>
              <a:t>Anatomia e</a:t>
            </a:r>
            <a:br>
              <a:rPr lang="pt-BR" altLang="pt-BR" sz="4200" b="1" dirty="0">
                <a:solidFill>
                  <a:schemeClr val="bg1"/>
                </a:solidFill>
              </a:rPr>
            </a:br>
            <a:r>
              <a:rPr lang="pt-BR" altLang="pt-BR" sz="4200" b="1" dirty="0">
                <a:solidFill>
                  <a:schemeClr val="bg1"/>
                </a:solidFill>
              </a:rPr>
              <a:t>Fisiologia Humana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FA9957-33C0-4E00-9D27-43C5494FAA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612576" y="5805264"/>
            <a:ext cx="3017519" cy="1208141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500" dirty="0" err="1"/>
              <a:t>Prof</a:t>
            </a:r>
            <a:r>
              <a:rPr lang="pt-BR" altLang="pt-BR" sz="2500" dirty="0"/>
              <a:t>: Anderson Franco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C8099-237A-47AB-95A2-5D20E7DC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128811"/>
            <a:ext cx="7886700" cy="1325563"/>
          </a:xfrm>
        </p:spPr>
        <p:txBody>
          <a:bodyPr/>
          <a:lstStyle/>
          <a:p>
            <a:pPr algn="ctr"/>
            <a:r>
              <a:rPr lang="pt-BR" altLang="pt-BR" sz="3200" b="1" u="sng" dirty="0"/>
              <a:t>Planos Anatômicos </a:t>
            </a:r>
            <a:endParaRPr lang="pt-BR" b="1" u="sng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4E6321B-D48B-44AF-A753-5CAFD1FDD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78415"/>
            <a:ext cx="3902550" cy="5562953"/>
          </a:xfr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D8C0387-6946-49FA-8036-DEAAFE474374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628800"/>
            <a:ext cx="4416993" cy="4397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2500" dirty="0"/>
              <a:t>Frontal ou Coronal: Anterior Posterior </a:t>
            </a:r>
            <a:r>
              <a:rPr lang="pt-BR" altLang="pt-BR" sz="2500" dirty="0">
                <a:solidFill>
                  <a:srgbClr val="FF0000"/>
                </a:solidFill>
              </a:rPr>
              <a:t>(Ventral e Dorsal) </a:t>
            </a:r>
          </a:p>
          <a:p>
            <a:endParaRPr lang="pt-BR" altLang="pt-BR" sz="2500" dirty="0"/>
          </a:p>
          <a:p>
            <a:r>
              <a:rPr lang="pt-BR" altLang="pt-BR" sz="2500" dirty="0"/>
              <a:t>Sagital: Direita Esquerda </a:t>
            </a:r>
          </a:p>
          <a:p>
            <a:endParaRPr lang="pt-BR" altLang="pt-BR" sz="2500" dirty="0"/>
          </a:p>
          <a:p>
            <a:endParaRPr lang="pt-BR" altLang="pt-BR" sz="2500" dirty="0"/>
          </a:p>
          <a:p>
            <a:r>
              <a:rPr lang="pt-BR" altLang="pt-BR" sz="2500" dirty="0"/>
              <a:t>Transverso ou axial: Superior Inferior </a:t>
            </a:r>
          </a:p>
          <a:p>
            <a:endParaRPr lang="pt-BR" altLang="pt-BR" sz="2500" dirty="0"/>
          </a:p>
        </p:txBody>
      </p:sp>
    </p:spTree>
    <p:extLst>
      <p:ext uri="{BB962C8B-B14F-4D97-AF65-F5344CB8AC3E}">
        <p14:creationId xmlns:p14="http://schemas.microsoft.com/office/powerpoint/2010/main" val="246978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4E6B7C1-DB05-495E-88B6-A938047F7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Plano Frontal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B198B78-564E-4894-AE65-3DE7A1DB07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1268" name="Picture 4" descr="PLANO FRONTAL">
            <a:extLst>
              <a:ext uri="{FF2B5EF4-FFF2-40B4-BE49-F238E27FC236}">
                <a16:creationId xmlns:a16="http://schemas.microsoft.com/office/drawing/2014/main" id="{64EAE86D-E836-4AA3-AFF3-C6CF82DB9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84248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81E769A-609E-4AD5-9CA9-3CEF2F951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Plano Sagital</a:t>
            </a:r>
          </a:p>
        </p:txBody>
      </p:sp>
      <p:pic>
        <p:nvPicPr>
          <p:cNvPr id="9220" name="Picture 4" descr="PLANO SAGITAL">
            <a:extLst>
              <a:ext uri="{FF2B5EF4-FFF2-40B4-BE49-F238E27FC236}">
                <a16:creationId xmlns:a16="http://schemas.microsoft.com/office/drawing/2014/main" id="{0DEADF07-88C8-4C8A-9E71-1CCFF63B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2" y="1556792"/>
            <a:ext cx="7886700" cy="48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AD188A0-72C3-4BCC-A7CA-BC3A7B731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Plano Transversal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CC7FC00-5611-4852-B572-1E9F30E798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3316" name="Picture 4" descr="frontal">
            <a:extLst>
              <a:ext uri="{FF2B5EF4-FFF2-40B4-BE49-F238E27FC236}">
                <a16:creationId xmlns:a16="http://schemas.microsoft.com/office/drawing/2014/main" id="{17C825BA-38EF-4AAE-AA1F-58B1677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5328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78024-B7BA-4899-93D2-DEAAD74C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Referencia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4A6620-C34A-44F9-9EAD-F6F1647D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5000" dirty="0"/>
              <a:t>Anatomia e etc. – Natalia </a:t>
            </a:r>
            <a:r>
              <a:rPr lang="pt-BR" sz="5000" dirty="0" err="1"/>
              <a:t>Reinecke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89437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E77ECF-8518-4C52-92D4-C2DC29E91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5161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4000" b="1" u="sng" dirty="0">
                <a:solidFill>
                  <a:srgbClr val="FF0000"/>
                </a:solidFill>
              </a:rPr>
              <a:t>Termos de direções anatômicas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A9F557D-3DD6-49E1-AD46-B2385E682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530725"/>
          </a:xfrm>
        </p:spPr>
        <p:txBody>
          <a:bodyPr>
            <a:normAutofit fontScale="85000" lnSpcReduction="10000"/>
          </a:bodyPr>
          <a:lstStyle/>
          <a:p>
            <a:pPr algn="just" eaLnBrk="1" hangingPunct="1"/>
            <a:r>
              <a:rPr lang="pt-BR" altLang="pt-BR" sz="3400" dirty="0"/>
              <a:t>Anterior- (Ventral) Para frente plano frontal.</a:t>
            </a:r>
          </a:p>
          <a:p>
            <a:pPr algn="just" eaLnBrk="1" hangingPunct="1"/>
            <a:endParaRPr lang="pt-BR" altLang="pt-BR" sz="3400" dirty="0"/>
          </a:p>
          <a:p>
            <a:pPr algn="just" eaLnBrk="1" hangingPunct="1"/>
            <a:r>
              <a:rPr lang="pt-BR" altLang="pt-BR" sz="3400" dirty="0"/>
              <a:t>Posterior - (Dorsal) Para traz plano frontal.</a:t>
            </a:r>
          </a:p>
          <a:p>
            <a:pPr algn="just" eaLnBrk="1" hangingPunct="1"/>
            <a:endParaRPr lang="pt-BR" altLang="pt-BR" sz="3400" dirty="0"/>
          </a:p>
          <a:p>
            <a:pPr algn="just" eaLnBrk="1" hangingPunct="1"/>
            <a:r>
              <a:rPr lang="pt-BR" altLang="pt-BR" sz="3400" dirty="0"/>
              <a:t>Superior- Para cima do plano transverso (MMSS).	</a:t>
            </a:r>
          </a:p>
          <a:p>
            <a:pPr algn="just" eaLnBrk="1" hangingPunct="1"/>
            <a:endParaRPr lang="pt-BR" altLang="pt-BR" sz="3400" dirty="0"/>
          </a:p>
          <a:p>
            <a:pPr algn="just" eaLnBrk="1" hangingPunct="1"/>
            <a:r>
              <a:rPr lang="pt-BR" altLang="pt-BR" sz="3400" dirty="0"/>
              <a:t>Inferior – Para baixo plano transverso (MMII).</a:t>
            </a:r>
          </a:p>
          <a:p>
            <a:pPr algn="just" eaLnBrk="1" hangingPunct="1"/>
            <a:endParaRPr lang="pt-BR" altLang="pt-BR" sz="3400" dirty="0"/>
          </a:p>
          <a:p>
            <a:pPr algn="just" eaLnBrk="1" hangingPunct="1"/>
            <a:endParaRPr lang="pt-BR" altLang="pt-BR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61EB5-A3AC-4C8C-80B9-1DCB0539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600" b="1" u="sng" dirty="0">
                <a:solidFill>
                  <a:srgbClr val="FF0000"/>
                </a:solidFill>
              </a:rPr>
              <a:t>Termos de direções anatômicas</a:t>
            </a:r>
            <a:endParaRPr lang="pt-BR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FEB7B173-1293-4860-BDC2-E7C8A13F52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 eaLnBrk="1" hangingPunct="1"/>
            <a:r>
              <a:rPr lang="pt-BR" altLang="pt-BR" sz="3500" dirty="0"/>
              <a:t>Superficial - Superfície do corpo. </a:t>
            </a:r>
          </a:p>
          <a:p>
            <a:pPr algn="just" eaLnBrk="1" hangingPunct="1"/>
            <a:endParaRPr lang="pt-BR" altLang="pt-BR" sz="3500" dirty="0"/>
          </a:p>
          <a:p>
            <a:pPr algn="just" eaLnBrk="1" hangingPunct="1"/>
            <a:r>
              <a:rPr lang="pt-BR" altLang="pt-BR" sz="3500" dirty="0"/>
              <a:t>Profundo - Interior ao corpo</a:t>
            </a:r>
          </a:p>
          <a:p>
            <a:pPr algn="just" eaLnBrk="1" hangingPunct="1"/>
            <a:endParaRPr lang="pt-BR" altLang="pt-BR" sz="3500" dirty="0"/>
          </a:p>
          <a:p>
            <a:pPr algn="just" eaLnBrk="1" hangingPunct="1"/>
            <a:r>
              <a:rPr lang="pt-BR" altLang="pt-BR" sz="3500" dirty="0">
                <a:solidFill>
                  <a:srgbClr val="FF0000"/>
                </a:solidFill>
              </a:rPr>
              <a:t>Medial</a:t>
            </a:r>
            <a:r>
              <a:rPr lang="pt-BR" altLang="pt-BR" sz="3500" dirty="0"/>
              <a:t> – Próximo ao centro do corpo, plano sagital.</a:t>
            </a:r>
          </a:p>
          <a:p>
            <a:pPr algn="just" eaLnBrk="1" hangingPunct="1"/>
            <a:endParaRPr lang="pt-BR" altLang="pt-BR" sz="3500" dirty="0"/>
          </a:p>
          <a:p>
            <a:pPr algn="just" eaLnBrk="1" hangingPunct="1"/>
            <a:r>
              <a:rPr lang="pt-BR" altLang="pt-BR" sz="3500" dirty="0">
                <a:solidFill>
                  <a:srgbClr val="FF0000"/>
                </a:solidFill>
              </a:rPr>
              <a:t>Lateral</a:t>
            </a:r>
            <a:r>
              <a:rPr lang="pt-BR" altLang="pt-BR" sz="3500" dirty="0"/>
              <a:t> – Para os lados, afasta-se da linha media.</a:t>
            </a:r>
          </a:p>
          <a:p>
            <a:pPr algn="just" eaLnBrk="1" hangingPunct="1"/>
            <a:endParaRPr lang="pt-BR" altLang="pt-BR" sz="3500" dirty="0"/>
          </a:p>
          <a:p>
            <a:pPr algn="just" eaLnBrk="1" hangingPunct="1"/>
            <a:r>
              <a:rPr lang="pt-BR" altLang="pt-BR" sz="3500" dirty="0">
                <a:solidFill>
                  <a:srgbClr val="FF0000"/>
                </a:solidFill>
              </a:rPr>
              <a:t>Proximal </a:t>
            </a:r>
            <a:r>
              <a:rPr lang="pt-BR" altLang="pt-BR" sz="3500" dirty="0"/>
              <a:t>- Posição mais próxima de um ponto.</a:t>
            </a:r>
          </a:p>
          <a:p>
            <a:pPr algn="just" eaLnBrk="1" hangingPunct="1"/>
            <a:endParaRPr lang="pt-BR" altLang="pt-BR" sz="3500" dirty="0"/>
          </a:p>
          <a:p>
            <a:pPr algn="just" eaLnBrk="1" hangingPunct="1"/>
            <a:r>
              <a:rPr lang="pt-BR" altLang="pt-BR" sz="3500" dirty="0">
                <a:solidFill>
                  <a:srgbClr val="FF0000"/>
                </a:solidFill>
              </a:rPr>
              <a:t>Distal</a:t>
            </a:r>
            <a:r>
              <a:rPr lang="pt-BR" altLang="pt-BR" sz="3500" dirty="0"/>
              <a:t> - Posição mais distante.</a:t>
            </a:r>
          </a:p>
          <a:p>
            <a:pPr algn="just" eaLnBrk="1" hangingPunct="1"/>
            <a:endParaRPr lang="pt-BR" altLang="pt-BR" sz="3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81E769A-609E-4AD5-9CA9-3CEF2F951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u="sng" dirty="0"/>
              <a:t>Plano Medial e Lateral </a:t>
            </a:r>
          </a:p>
        </p:txBody>
      </p:sp>
      <p:pic>
        <p:nvPicPr>
          <p:cNvPr id="9220" name="Picture 4" descr="PLANO SAGITAL">
            <a:extLst>
              <a:ext uri="{FF2B5EF4-FFF2-40B4-BE49-F238E27FC236}">
                <a16:creationId xmlns:a16="http://schemas.microsoft.com/office/drawing/2014/main" id="{0DEADF07-88C8-4C8A-9E71-1CCFF63B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348880"/>
            <a:ext cx="4788024" cy="339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rontal">
            <a:extLst>
              <a:ext uri="{FF2B5EF4-FFF2-40B4-BE49-F238E27FC236}">
                <a16:creationId xmlns:a16="http://schemas.microsoft.com/office/drawing/2014/main" id="{7FD89940-806E-452D-B4C1-02FDBFA6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87069"/>
            <a:ext cx="5004048" cy="30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75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A190F-EDAB-4BDA-8C19-AE8C9A3A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200" b="1" u="sng" dirty="0">
                <a:solidFill>
                  <a:srgbClr val="FF0000"/>
                </a:solidFill>
              </a:rPr>
              <a:t>Termos de direções anatômicas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BB5AB9-B58A-4ECA-B232-5E286C525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263830" cy="4351338"/>
          </a:xfrm>
        </p:spPr>
        <p:txBody>
          <a:bodyPr>
            <a:normAutofit/>
          </a:bodyPr>
          <a:lstStyle/>
          <a:p>
            <a:r>
              <a:rPr lang="pt-BR" b="1" i="0" dirty="0">
                <a:effectLst/>
                <a:latin typeface="Times New Roman" panose="02020603050405020304" pitchFamily="18" charset="0"/>
              </a:rPr>
              <a:t>Os eixos são linhas imaginarias que facilitam que nós nos localizamos com mais facilidade. São eles:</a:t>
            </a:r>
            <a:br>
              <a:rPr lang="pt-BR" dirty="0"/>
            </a:br>
            <a:endParaRPr lang="pt-BR" dirty="0"/>
          </a:p>
          <a:p>
            <a:endParaRPr lang="pt-BR" b="0" i="0" dirty="0">
              <a:effectLst/>
              <a:latin typeface="Times New Roman" panose="02020603050405020304" pitchFamily="18" charset="0"/>
            </a:endParaRPr>
          </a:p>
          <a:p>
            <a:r>
              <a:rPr lang="pt-BR" b="0" i="0" dirty="0">
                <a:effectLst/>
                <a:latin typeface="Times New Roman" panose="02020603050405020304" pitchFamily="18" charset="0"/>
              </a:rPr>
              <a:t>• </a:t>
            </a:r>
            <a:r>
              <a:rPr lang="pt-BR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Eixo Antero posterior 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ou sagital, ele liga a posição anterior e posterior, </a:t>
            </a:r>
          </a:p>
          <a:p>
            <a:pPr marL="0" indent="0">
              <a:buNone/>
            </a:pPr>
            <a:br>
              <a:rPr lang="pt-BR" dirty="0"/>
            </a:br>
            <a:br>
              <a:rPr lang="pt-BR" dirty="0"/>
            </a:br>
            <a:r>
              <a:rPr lang="pt-BR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• </a:t>
            </a:r>
            <a:r>
              <a:rPr lang="pt-BR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Eixo longitudinal 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ou crânio caudal ele liga o crânio aos pés.</a:t>
            </a:r>
          </a:p>
          <a:p>
            <a:pPr marL="0" indent="0">
              <a:buNone/>
            </a:pPr>
            <a:br>
              <a:rPr lang="pt-BR" dirty="0"/>
            </a:br>
            <a:br>
              <a:rPr lang="pt-BR" dirty="0"/>
            </a:br>
            <a:r>
              <a:rPr lang="pt-BR" b="0" i="0" dirty="0">
                <a:effectLst/>
                <a:latin typeface="Times New Roman" panose="02020603050405020304" pitchFamily="18" charset="0"/>
              </a:rPr>
              <a:t>• </a:t>
            </a:r>
            <a:r>
              <a:rPr lang="pt-BR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Eixo </a:t>
            </a:r>
            <a:r>
              <a:rPr lang="pt-BR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látero</a:t>
            </a:r>
            <a:r>
              <a:rPr lang="pt-BR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lateral </a:t>
            </a:r>
            <a:r>
              <a:rPr lang="pt-BR" b="0" i="0" dirty="0">
                <a:effectLst/>
                <a:latin typeface="Times New Roman" panose="02020603050405020304" pitchFamily="18" charset="0"/>
              </a:rPr>
              <a:t>ou transversal une o centro do plano direito e esquerdo.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495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BB264-ABFB-472A-8ED0-A2B15CD8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600" b="1" u="sng" dirty="0">
                <a:solidFill>
                  <a:srgbClr val="FF0000"/>
                </a:solidFill>
              </a:rPr>
              <a:t>Termos de direções anatômicas</a:t>
            </a: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B528EF91-AB6F-431A-A601-FE6C2235E7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940836"/>
            <a:ext cx="7459471" cy="3792420"/>
          </a:xfrm>
        </p:spPr>
      </p:pic>
    </p:spTree>
    <p:extLst>
      <p:ext uri="{BB962C8B-B14F-4D97-AF65-F5344CB8AC3E}">
        <p14:creationId xmlns:p14="http://schemas.microsoft.com/office/powerpoint/2010/main" val="272914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C468C21-1494-48B5-8AF8-E30C0F349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43913"/>
            <a:ext cx="6347714" cy="13208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pt-BR" altLang="pt-BR" sz="4000" dirty="0">
                <a:latin typeface="+mn-lt"/>
              </a:rPr>
              <a:t>Anatomia Definição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903B56C-8BE4-47E2-9458-2A3C1A37093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5031" y="1871527"/>
            <a:ext cx="3168352" cy="5080098"/>
          </a:xfrm>
        </p:spPr>
        <p:txBody>
          <a:bodyPr anchor="ctr">
            <a:noAutofit/>
          </a:bodyPr>
          <a:lstStyle/>
          <a:p>
            <a:pPr eaLnBrk="1" hangingPunct="1"/>
            <a:endParaRPr lang="pt-BR" altLang="pt-BR" sz="2500" dirty="0"/>
          </a:p>
          <a:p>
            <a:pPr eaLnBrk="1" hangingPunct="1">
              <a:buFont typeface="Arial" panose="05000000000000000000" pitchFamily="2" charset="2"/>
              <a:buChar char="•"/>
            </a:pPr>
            <a:r>
              <a:rPr lang="pt-BR" altLang="pt-BR" sz="2500" b="1" dirty="0"/>
              <a:t>Do grego, “cortar em partes”.</a:t>
            </a:r>
          </a:p>
          <a:p>
            <a:pPr>
              <a:buNone/>
            </a:pPr>
            <a:endParaRPr lang="pt-BR" altLang="pt-BR" sz="2500" dirty="0"/>
          </a:p>
          <a:p>
            <a:pPr eaLnBrk="1" hangingPunct="1">
              <a:buFont typeface="Arial" panose="05000000000000000000" pitchFamily="2" charset="2"/>
              <a:buChar char="•"/>
            </a:pPr>
            <a:r>
              <a:rPr lang="pt-BR" altLang="pt-BR" sz="2500" b="1" dirty="0"/>
              <a:t> É a parte da biologia que estuda a forma e a estrutura do seres vivos. </a:t>
            </a:r>
          </a:p>
          <a:p>
            <a:pPr eaLnBrk="1" hangingPunct="1">
              <a:buFont typeface="Arial" panose="05000000000000000000" pitchFamily="2" charset="2"/>
              <a:buChar char="•"/>
            </a:pPr>
            <a:endParaRPr lang="pt-BR" altLang="pt-BR" sz="2500" b="1" dirty="0"/>
          </a:p>
          <a:p>
            <a:pPr eaLnBrk="1" hangingPunct="1">
              <a:buFont typeface="Arial" panose="05000000000000000000" pitchFamily="2" charset="2"/>
              <a:buChar char="•"/>
            </a:pPr>
            <a:endParaRPr lang="pt-BR" altLang="pt-BR" sz="2500" dirty="0"/>
          </a:p>
          <a:p>
            <a:pPr eaLnBrk="1" hangingPunct="1"/>
            <a:endParaRPr lang="pt-BR" altLang="pt-BR" sz="2500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F5F6B06F-2867-49D9-82AA-6B773D989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91986"/>
            <a:ext cx="5479939" cy="434532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F8912-18CE-4E04-BA95-FADA607E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/>
              <a:t>Tipos de movimentos do corpo 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7973A5F1-5433-4CBF-B2DD-39EDE5B904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13381"/>
            <a:ext cx="3087688" cy="1775850"/>
          </a:xfrm>
        </p:spPr>
      </p:pic>
    </p:spTree>
    <p:extLst>
      <p:ext uri="{BB962C8B-B14F-4D97-AF65-F5344CB8AC3E}">
        <p14:creationId xmlns:p14="http://schemas.microsoft.com/office/powerpoint/2010/main" val="2582780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5807CB2-8C08-4EA4-97E0-008D4B7BD2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229600" cy="5249863"/>
          </a:xfrm>
        </p:spPr>
        <p:txBody>
          <a:bodyPr/>
          <a:lstStyle/>
          <a:p>
            <a:pPr eaLnBrk="1" hangingPunct="1"/>
            <a:r>
              <a:rPr lang="pt-BR" altLang="pt-BR" sz="3000" dirty="0"/>
              <a:t>Flexão – Movimento em direção ao plano médio</a:t>
            </a:r>
          </a:p>
          <a:p>
            <a:pPr eaLnBrk="1" hangingPunct="1"/>
            <a:endParaRPr lang="pt-BR" alt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FD3FFA8-8BED-4509-8462-746F23DE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78" y="1556792"/>
            <a:ext cx="5267043" cy="46885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6598E4-D5F5-40A8-84A3-0920E344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/>
              <a:t>Tipos de movimentos do corpo </a:t>
            </a:r>
            <a:endParaRPr lang="pt-BR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5ACC0976-16F1-4CF9-A49E-78FE7F6ABF6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3888" y="2173326"/>
            <a:ext cx="38862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500" b="1" dirty="0"/>
              <a:t>Abdução – afastamento do plano sagital mediano</a:t>
            </a:r>
          </a:p>
          <a:p>
            <a:pPr eaLnBrk="1" hangingPunct="1"/>
            <a:endParaRPr lang="pt-BR" altLang="pt-BR" sz="2500" b="1" dirty="0"/>
          </a:p>
          <a:p>
            <a:pPr eaLnBrk="1" hangingPunct="1"/>
            <a:endParaRPr lang="pt-BR" altLang="pt-BR" sz="2500" b="1" dirty="0"/>
          </a:p>
          <a:p>
            <a:r>
              <a:rPr lang="pt-BR" altLang="pt-BR" sz="2800" b="1" dirty="0"/>
              <a:t>Adução – aproximação do plano sagital mediano</a:t>
            </a:r>
          </a:p>
          <a:p>
            <a:pPr eaLnBrk="1" hangingPunct="1"/>
            <a:endParaRPr lang="pt-BR" altLang="pt-BR" sz="25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81D833-D986-4C4D-8946-F1CC1E14B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38" y="1984638"/>
            <a:ext cx="4788024" cy="40333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FADD8D59-4880-40C3-BA81-D8FEFA046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pt-BR" altLang="pt-BR" sz="3400" b="1"/>
              <a:t>Rotação – giro em torno de um eixo</a:t>
            </a:r>
          </a:p>
          <a:p>
            <a:pPr eaLnBrk="1" hangingPunct="1"/>
            <a:endParaRPr lang="pt-BR" altLang="pt-BR"/>
          </a:p>
          <a:p>
            <a:pPr eaLnBrk="1" hangingPunct="1"/>
            <a:r>
              <a:rPr lang="pt-BR" altLang="pt-BR"/>
              <a:t>Rotação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/>
              <a:t>      interna.</a:t>
            </a:r>
          </a:p>
          <a:p>
            <a:pPr eaLnBrk="1" hangingPunct="1"/>
            <a:endParaRPr lang="pt-BR" altLang="pt-BR"/>
          </a:p>
        </p:txBody>
      </p:sp>
      <p:pic>
        <p:nvPicPr>
          <p:cNvPr id="22531" name="Picture 5" descr="rotacao-interna">
            <a:extLst>
              <a:ext uri="{FF2B5EF4-FFF2-40B4-BE49-F238E27FC236}">
                <a16:creationId xmlns:a16="http://schemas.microsoft.com/office/drawing/2014/main" id="{273571A3-6082-4D75-94FB-969D50119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36613"/>
            <a:ext cx="59578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FD9D9733-D7EF-42F6-BFCE-70872ABF54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pt-BR" altLang="pt-BR" sz="3200"/>
              <a:t>Rotação externa</a:t>
            </a:r>
          </a:p>
          <a:p>
            <a:pPr eaLnBrk="1" hangingPunct="1"/>
            <a:endParaRPr lang="pt-BR" altLang="pt-BR" sz="3200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2B3EE513-35BD-4FBE-9BAF-0C72FF6E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836613"/>
            <a:ext cx="63103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A7616F2F-B5C5-4FD7-BE27-9F415E3027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/>
            <a:r>
              <a:rPr lang="pt-BR" altLang="pt-BR" sz="3400" b="1"/>
              <a:t>Pronação e supinação – exclusivos para movimento do rádio e ulna.</a:t>
            </a:r>
          </a:p>
          <a:p>
            <a:pPr eaLnBrk="1" hangingPunct="1"/>
            <a:endParaRPr lang="pt-BR" altLang="pt-BR"/>
          </a:p>
        </p:txBody>
      </p:sp>
      <p:pic>
        <p:nvPicPr>
          <p:cNvPr id="24579" name="Picture 6" descr="foto07">
            <a:extLst>
              <a:ext uri="{FF2B5EF4-FFF2-40B4-BE49-F238E27FC236}">
                <a16:creationId xmlns:a16="http://schemas.microsoft.com/office/drawing/2014/main" id="{A5EB77F9-4D7D-46A1-9EDC-DF56F9F6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76475"/>
            <a:ext cx="53292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F42C8-5367-49AF-9887-4818706C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/>
                </a:solidFill>
              </a:rPr>
              <a:t>O QUE É ANATOMIA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138F48-8A73-401A-901B-7B760E7E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3572665"/>
          </a:xfrm>
        </p:spPr>
        <p:txBody>
          <a:bodyPr>
            <a:normAutofit lnSpcReduction="10000"/>
          </a:bodyPr>
          <a:lstStyle/>
          <a:p>
            <a:r>
              <a:rPr lang="pt-BR" sz="4000" b="1" dirty="0">
                <a:solidFill>
                  <a:srgbClr val="FF0000"/>
                </a:solidFill>
                <a:ea typeface="+mn-lt"/>
                <a:cs typeface="+mn-lt"/>
              </a:rPr>
              <a:t>ESTUDO DO CORPO</a:t>
            </a:r>
          </a:p>
          <a:p>
            <a:endParaRPr lang="pt-BR" sz="40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FF0000"/>
                </a:solidFill>
                <a:ea typeface="+mn-lt"/>
                <a:cs typeface="+mn-lt"/>
              </a:rPr>
              <a:t> HUMANO POR PARTES:</a:t>
            </a:r>
          </a:p>
          <a:p>
            <a:pPr marL="0" indent="0">
              <a:buNone/>
            </a:pPr>
            <a:endParaRPr lang="pt-BR" sz="40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FF0000"/>
                </a:solidFill>
                <a:ea typeface="+mn-lt"/>
                <a:cs typeface="+mn-lt"/>
              </a:rPr>
              <a:t> ÓRGÃOS E SISTEMAS</a:t>
            </a:r>
          </a:p>
          <a:p>
            <a:pPr marL="0" indent="0">
              <a:buNone/>
            </a:pPr>
            <a:endParaRPr lang="pt-BR" sz="4000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5982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EF153-C9F2-4946-9237-81E1CF3B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066857" cy="13208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/>
                </a:solidFill>
              </a:rPr>
              <a:t>O que é um plano anatômico?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7F4E08B-FD24-4ADC-80DA-417830442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33566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Cortes imaginários que</a:t>
            </a:r>
          </a:p>
          <a:p>
            <a:pPr marL="0" indent="0">
              <a:buNone/>
            </a:pPr>
            <a:endParaRPr lang="pt-BR" sz="4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atravessam nosso corpo</a:t>
            </a:r>
          </a:p>
          <a:p>
            <a:pPr marL="0" indent="0">
              <a:buNone/>
            </a:pPr>
            <a:endParaRPr lang="pt-BR" sz="1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*    PLANO RELACIONADO À FATIA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1135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E2547-AB6C-4884-86F3-F28939B4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274769" cy="13208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1"/>
                </a:solidFill>
              </a:rPr>
              <a:t>O que é um eixo anatômico? </a:t>
            </a:r>
            <a:br>
              <a:rPr lang="pt-BR" sz="3600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5AA57F-5CB0-4BE4-AC1C-6756DF14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390329"/>
            <a:ext cx="6770714" cy="4207023"/>
          </a:xfrm>
        </p:spPr>
        <p:txBody>
          <a:bodyPr/>
          <a:lstStyle/>
          <a:p>
            <a:r>
              <a:rPr lang="pt-BR" sz="4000" dirty="0">
                <a:solidFill>
                  <a:srgbClr val="FF0000"/>
                </a:solidFill>
              </a:rPr>
              <a:t> Linhas imaginarias através</a:t>
            </a:r>
          </a:p>
          <a:p>
            <a:pPr marL="0" indent="0">
              <a:buNone/>
            </a:pPr>
            <a:r>
              <a:rPr lang="pt-BR" sz="4000" dirty="0">
                <a:solidFill>
                  <a:srgbClr val="FF0000"/>
                </a:solidFill>
              </a:rPr>
              <a:t> das quais acontecem os</a:t>
            </a:r>
          </a:p>
          <a:p>
            <a:pPr marL="0" indent="0">
              <a:buNone/>
            </a:pPr>
            <a:r>
              <a:rPr lang="pt-BR" sz="4000" dirty="0">
                <a:solidFill>
                  <a:srgbClr val="FF0000"/>
                </a:solidFill>
              </a:rPr>
              <a:t> movimentos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228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54DCE-514C-4E9E-8414-8C8DCE1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ANATOMIA DEFINIÇÃO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FA7567-2543-4EE8-A236-58F5886C9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49" y="1916832"/>
            <a:ext cx="7886700" cy="432048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pt-BR" sz="2400" dirty="0">
                <a:ea typeface="+mn-lt"/>
                <a:cs typeface="+mn-lt"/>
              </a:rPr>
              <a:t>  Ou seja: </a:t>
            </a:r>
          </a:p>
          <a:p>
            <a:pPr marL="0" indent="0"/>
            <a:endParaRPr lang="pt-BR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2400" dirty="0">
                <a:ea typeface="+mn-lt"/>
                <a:cs typeface="+mn-lt"/>
              </a:rPr>
              <a:t> -  Anatomia é a ciência que estuda, macro e microscopicamente, a constituição e o desenvolvimento dos seres organizados;</a:t>
            </a:r>
            <a:endParaRPr lang="pt-BR" dirty="0"/>
          </a:p>
          <a:p>
            <a:pPr marL="0" indent="0"/>
            <a:endParaRPr lang="pt-BR" sz="2400" dirty="0"/>
          </a:p>
          <a:p>
            <a:pPr>
              <a:buFontTx/>
              <a:buChar char="-"/>
            </a:pPr>
            <a:r>
              <a:rPr lang="pt-BR" sz="2400" dirty="0">
                <a:ea typeface="+mn-lt"/>
                <a:cs typeface="+mn-lt"/>
              </a:rPr>
              <a:t>Tem como metas principais a compreensão dos princípios arquitetônicos da construção dos organismos vivos.</a:t>
            </a:r>
          </a:p>
          <a:p>
            <a:pPr>
              <a:buFontTx/>
              <a:buChar char="-"/>
            </a:pPr>
            <a:endParaRPr lang="pt-BR" sz="2400" dirty="0"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pt-BR" sz="2400" b="1" dirty="0">
                <a:solidFill>
                  <a:srgbClr val="FF0000"/>
                </a:solidFill>
                <a:ea typeface="+mn-lt"/>
                <a:cs typeface="+mn-lt"/>
              </a:rPr>
              <a:t>ESTUDO DO CORPO HUMANO POR PARTES: ÓRGÃOS E SISTEMAS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4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7E3E2-0337-400C-9F4D-66F4A6A0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vocês precisam saber hoje: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0A83F1-67D3-424F-A1F9-B8FE0837C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1. Planos Anatômicos </a:t>
            </a:r>
          </a:p>
          <a:p>
            <a:endParaRPr lang="pt-BR" dirty="0"/>
          </a:p>
          <a:p>
            <a:r>
              <a:rPr lang="pt-BR" dirty="0"/>
              <a:t>  2. Eixos Anatômicos </a:t>
            </a:r>
          </a:p>
          <a:p>
            <a:endParaRPr lang="pt-BR" dirty="0"/>
          </a:p>
          <a:p>
            <a:r>
              <a:rPr lang="pt-BR" dirty="0"/>
              <a:t>  3. Termos de direção anatômicos </a:t>
            </a:r>
          </a:p>
          <a:p>
            <a:endParaRPr lang="pt-BR" dirty="0"/>
          </a:p>
          <a:p>
            <a:r>
              <a:rPr lang="pt-BR" dirty="0"/>
              <a:t>  4. Termos de orientação dos movimentos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42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0440AFF-2CB8-4CAE-9B8F-9D74114DC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pt-BR" altLang="pt-BR" sz="4000" u="sng" dirty="0"/>
              <a:t>Posição Anatômica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B969CE-0DA7-4AF9-87D5-49A62E0B291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84073" y="2331296"/>
            <a:ext cx="2863230" cy="372844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pt-BR" sz="2500" dirty="0">
                <a:latin typeface="+mj-lt"/>
              </a:rPr>
              <a:t>Definição </a:t>
            </a:r>
            <a:r>
              <a:rPr lang="pt-BR" sz="2500" b="0" i="0" dirty="0">
                <a:effectLst/>
                <a:latin typeface="+mj-lt"/>
              </a:rPr>
              <a:t> adotada</a:t>
            </a:r>
          </a:p>
          <a:p>
            <a:pPr marL="0" indent="0" eaLnBrk="1" hangingPunct="1">
              <a:buNone/>
            </a:pPr>
            <a:r>
              <a:rPr lang="pt-BR" sz="2500" b="0" i="0" dirty="0">
                <a:effectLst/>
                <a:latin typeface="+mj-lt"/>
              </a:rPr>
              <a:t> em anatomia para:</a:t>
            </a:r>
          </a:p>
          <a:p>
            <a:pPr marL="0" indent="0" eaLnBrk="1" hangingPunct="1">
              <a:buNone/>
            </a:pPr>
            <a:r>
              <a:rPr lang="pt-BR" sz="2500" b="0" i="0" dirty="0">
                <a:effectLst/>
                <a:latin typeface="+mj-lt"/>
              </a:rPr>
              <a:t> </a:t>
            </a:r>
            <a:r>
              <a:rPr lang="pt-BR" sz="2500" b="1" i="0" u="sng" dirty="0">
                <a:solidFill>
                  <a:srgbClr val="FF0000"/>
                </a:solidFill>
                <a:effectLst/>
                <a:latin typeface="+mj-lt"/>
              </a:rPr>
              <a:t>referenciar e</a:t>
            </a:r>
          </a:p>
          <a:p>
            <a:pPr marL="0" indent="0" eaLnBrk="1" hangingPunct="1">
              <a:buNone/>
            </a:pPr>
            <a:r>
              <a:rPr lang="pt-BR" sz="2500" b="0" i="0" u="sng" dirty="0">
                <a:effectLst/>
                <a:latin typeface="+mj-lt"/>
              </a:rPr>
              <a:t> </a:t>
            </a:r>
            <a:r>
              <a:rPr lang="pt-BR" sz="2500" b="1" i="0" u="sng" dirty="0">
                <a:solidFill>
                  <a:srgbClr val="FF0000"/>
                </a:solidFill>
                <a:effectLst/>
                <a:latin typeface="+mj-lt"/>
              </a:rPr>
              <a:t>descrever as</a:t>
            </a:r>
          </a:p>
          <a:p>
            <a:pPr marL="0" indent="0" eaLnBrk="1" hangingPunct="1">
              <a:buNone/>
            </a:pPr>
            <a:r>
              <a:rPr lang="pt-BR" sz="2500" b="1" i="0" u="sng" dirty="0">
                <a:solidFill>
                  <a:srgbClr val="FF0000"/>
                </a:solidFill>
                <a:effectLst/>
                <a:latin typeface="+mj-lt"/>
              </a:rPr>
              <a:t> posições</a:t>
            </a:r>
            <a:r>
              <a:rPr lang="pt-BR" sz="2500" b="0" i="0" u="sng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pt-BR" sz="2500" b="0" i="0" dirty="0">
                <a:effectLst/>
                <a:latin typeface="+mj-lt"/>
              </a:rPr>
              <a:t>dos órgãos,</a:t>
            </a:r>
          </a:p>
          <a:p>
            <a:pPr marL="0" indent="0" eaLnBrk="1" hangingPunct="1">
              <a:buNone/>
            </a:pPr>
            <a:r>
              <a:rPr lang="pt-BR" sz="2500" b="0" i="0" dirty="0">
                <a:effectLst/>
                <a:latin typeface="+mj-lt"/>
              </a:rPr>
              <a:t> ossos e demais</a:t>
            </a:r>
          </a:p>
          <a:p>
            <a:pPr marL="0" indent="0" eaLnBrk="1" hangingPunct="1">
              <a:buNone/>
            </a:pPr>
            <a:r>
              <a:rPr lang="pt-BR" sz="2500" b="0" i="0" dirty="0">
                <a:effectLst/>
                <a:latin typeface="+mj-lt"/>
              </a:rPr>
              <a:t> componentes do</a:t>
            </a:r>
          </a:p>
          <a:p>
            <a:pPr marL="0" indent="0" eaLnBrk="1" hangingPunct="1">
              <a:buNone/>
            </a:pPr>
            <a:r>
              <a:rPr lang="pt-BR" sz="2500" b="0" i="0" dirty="0">
                <a:effectLst/>
                <a:latin typeface="+mj-lt"/>
              </a:rPr>
              <a:t> corpo humano</a:t>
            </a:r>
          </a:p>
          <a:p>
            <a:pPr marL="0" indent="0" eaLnBrk="1" hangingPunct="1">
              <a:buNone/>
            </a:pPr>
            <a:endParaRPr lang="pt-BR" sz="2500" dirty="0">
              <a:latin typeface="+mj-lt"/>
            </a:endParaRPr>
          </a:p>
        </p:txBody>
      </p:sp>
      <p:pic>
        <p:nvPicPr>
          <p:cNvPr id="5" name="Imagem 2" descr="Uma imagem contendo texto, desenho&#10;&#10;Descrição gerada com muito alta confiança">
            <a:extLst>
              <a:ext uri="{FF2B5EF4-FFF2-40B4-BE49-F238E27FC236}">
                <a16:creationId xmlns:a16="http://schemas.microsoft.com/office/drawing/2014/main" id="{46D5DC88-8A6E-4888-AF85-A6E1C2AEC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107" r="9997" b="2"/>
          <a:stretch/>
        </p:blipFill>
        <p:spPr>
          <a:xfrm>
            <a:off x="4366924" y="1988840"/>
            <a:ext cx="3877484" cy="3728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0440AFF-2CB8-4CAE-9B8F-9D74114DC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3600" u="sng" dirty="0"/>
              <a:t>Posição Anatômica</a:t>
            </a:r>
            <a:endParaRPr lang="pt-BR" altLang="pt-BR" dirty="0"/>
          </a:p>
        </p:txBody>
      </p:sp>
      <p:pic>
        <p:nvPicPr>
          <p:cNvPr id="5" name="Imagem 2" descr="Uma imagem contendo texto, desenho&#10;&#10;Descrição gerada com muito alta confiança">
            <a:extLst>
              <a:ext uri="{FF2B5EF4-FFF2-40B4-BE49-F238E27FC236}">
                <a16:creationId xmlns:a16="http://schemas.microsoft.com/office/drawing/2014/main" id="{46D5DC88-8A6E-4888-AF85-A6E1C2AEC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107" r="9997" b="2"/>
          <a:stretch/>
        </p:blipFill>
        <p:spPr>
          <a:xfrm rot="10800000">
            <a:off x="4366923" y="1906713"/>
            <a:ext cx="4031543" cy="418658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D225185-B863-4376-A259-F83EB9523CD3}"/>
              </a:ext>
            </a:extLst>
          </p:cNvPr>
          <p:cNvSpPr txBox="1">
            <a:spLocks noChangeArrowheads="1"/>
          </p:cNvSpPr>
          <p:nvPr/>
        </p:nvSpPr>
        <p:spPr>
          <a:xfrm>
            <a:off x="884073" y="2331296"/>
            <a:ext cx="2863230" cy="3728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pt-BR" sz="2500" dirty="0">
                <a:latin typeface="+mj-lt"/>
              </a:rPr>
              <a:t>Definição </a:t>
            </a:r>
            <a:r>
              <a:rPr lang="pt-BR" sz="2500" b="0" i="0" dirty="0">
                <a:effectLst/>
                <a:latin typeface="+mj-lt"/>
              </a:rPr>
              <a:t> adotada</a:t>
            </a:r>
          </a:p>
          <a:p>
            <a:pPr marL="0" indent="0" eaLnBrk="1" hangingPunct="1">
              <a:buNone/>
            </a:pPr>
            <a:r>
              <a:rPr lang="pt-BR" sz="2500" b="0" i="0" dirty="0">
                <a:effectLst/>
                <a:latin typeface="+mj-lt"/>
              </a:rPr>
              <a:t> em anatomia para:</a:t>
            </a:r>
          </a:p>
          <a:p>
            <a:pPr marL="0" indent="0" eaLnBrk="1" hangingPunct="1">
              <a:buNone/>
            </a:pPr>
            <a:r>
              <a:rPr lang="pt-BR" sz="2500" b="0" i="0" dirty="0">
                <a:effectLst/>
                <a:latin typeface="+mj-lt"/>
              </a:rPr>
              <a:t> </a:t>
            </a:r>
            <a:r>
              <a:rPr lang="pt-BR" sz="2500" b="1" i="0" u="sng" dirty="0">
                <a:solidFill>
                  <a:srgbClr val="FF0000"/>
                </a:solidFill>
                <a:effectLst/>
                <a:latin typeface="+mj-lt"/>
              </a:rPr>
              <a:t>referenciar e</a:t>
            </a:r>
          </a:p>
          <a:p>
            <a:pPr marL="0" indent="0" eaLnBrk="1" hangingPunct="1">
              <a:buNone/>
            </a:pPr>
            <a:r>
              <a:rPr lang="pt-BR" sz="2500" b="0" i="0" u="sng" dirty="0">
                <a:effectLst/>
                <a:latin typeface="+mj-lt"/>
              </a:rPr>
              <a:t> </a:t>
            </a:r>
            <a:r>
              <a:rPr lang="pt-BR" sz="2500" b="1" i="0" u="sng" dirty="0">
                <a:solidFill>
                  <a:srgbClr val="FF0000"/>
                </a:solidFill>
                <a:effectLst/>
                <a:latin typeface="+mj-lt"/>
              </a:rPr>
              <a:t>descrever as</a:t>
            </a:r>
          </a:p>
          <a:p>
            <a:pPr marL="0" indent="0" eaLnBrk="1" hangingPunct="1">
              <a:buNone/>
            </a:pPr>
            <a:r>
              <a:rPr lang="pt-BR" sz="2500" b="1" i="0" u="sng" dirty="0">
                <a:solidFill>
                  <a:srgbClr val="FF0000"/>
                </a:solidFill>
                <a:effectLst/>
                <a:latin typeface="+mj-lt"/>
              </a:rPr>
              <a:t> posições</a:t>
            </a:r>
            <a:r>
              <a:rPr lang="pt-BR" sz="2500" b="0" i="0" u="sng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pt-BR" sz="2500" b="0" i="0" dirty="0">
                <a:effectLst/>
                <a:latin typeface="+mj-lt"/>
              </a:rPr>
              <a:t>dos órgãos,</a:t>
            </a:r>
          </a:p>
          <a:p>
            <a:pPr marL="0" indent="0" eaLnBrk="1" hangingPunct="1">
              <a:buNone/>
            </a:pPr>
            <a:r>
              <a:rPr lang="pt-BR" sz="2500" b="0" i="0" dirty="0">
                <a:effectLst/>
                <a:latin typeface="+mj-lt"/>
              </a:rPr>
              <a:t> ossos e demais</a:t>
            </a:r>
          </a:p>
          <a:p>
            <a:pPr marL="0" indent="0" eaLnBrk="1" hangingPunct="1">
              <a:buNone/>
            </a:pPr>
            <a:r>
              <a:rPr lang="pt-BR" sz="2500" b="0" i="0" dirty="0">
                <a:effectLst/>
                <a:latin typeface="+mj-lt"/>
              </a:rPr>
              <a:t> componentes do</a:t>
            </a:r>
          </a:p>
          <a:p>
            <a:pPr marL="0" indent="0" eaLnBrk="1" hangingPunct="1">
              <a:buNone/>
            </a:pPr>
            <a:r>
              <a:rPr lang="pt-BR" sz="2500" b="0" i="0" dirty="0">
                <a:effectLst/>
                <a:latin typeface="+mj-lt"/>
              </a:rPr>
              <a:t> corpo humano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307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5BB6DE5-D200-4A19-8359-E6ADA044B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8853" y="396477"/>
            <a:ext cx="7549592" cy="871090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pt-BR" altLang="pt-BR" sz="3600" u="sng" dirty="0"/>
              <a:t>Posição Anatômica</a:t>
            </a:r>
            <a:endParaRPr lang="pt-BR" altLang="pt-BR" dirty="0">
              <a:latin typeface="+mn-lt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038DD4B-A31A-48E2-B087-1CC1282C76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282" y="1703112"/>
            <a:ext cx="3538622" cy="4322866"/>
          </a:xfrm>
        </p:spPr>
        <p:txBody>
          <a:bodyPr anchor="ctr">
            <a:normAutofit/>
          </a:bodyPr>
          <a:lstStyle/>
          <a:p>
            <a:pPr eaLnBrk="1" hangingPunct="1"/>
            <a:endParaRPr lang="pt-BR" altLang="pt-BR" sz="2100" dirty="0"/>
          </a:p>
          <a:p>
            <a:pPr eaLnBrk="1" hangingPunct="1"/>
            <a:r>
              <a:rPr lang="pt-BR" altLang="pt-BR" sz="2100" b="1" dirty="0"/>
              <a:t>De pé</a:t>
            </a:r>
          </a:p>
          <a:p>
            <a:pPr eaLnBrk="1" hangingPunct="1"/>
            <a:endParaRPr lang="pt-BR" altLang="pt-BR" b="1" dirty="0"/>
          </a:p>
          <a:p>
            <a:pPr eaLnBrk="1" hangingPunct="1"/>
            <a:r>
              <a:rPr lang="pt-BR" altLang="pt-BR" b="1" dirty="0"/>
              <a:t>Palmas das mães para frente</a:t>
            </a:r>
            <a:r>
              <a:rPr lang="pt-BR" altLang="pt-BR" sz="2100" b="1" dirty="0"/>
              <a:t>, dedos unidos, </a:t>
            </a:r>
          </a:p>
          <a:p>
            <a:pPr eaLnBrk="1" hangingPunct="1"/>
            <a:endParaRPr lang="pt-BR" altLang="pt-BR" b="1" dirty="0"/>
          </a:p>
          <a:p>
            <a:pPr eaLnBrk="1" hangingPunct="1"/>
            <a:r>
              <a:rPr lang="pt-BR" altLang="pt-BR" b="1" dirty="0"/>
              <a:t>P</a:t>
            </a:r>
            <a:r>
              <a:rPr lang="pt-BR" altLang="pt-BR" sz="2100" b="1" dirty="0"/>
              <a:t>almas voltadas para frente, </a:t>
            </a:r>
          </a:p>
          <a:p>
            <a:pPr eaLnBrk="1" hangingPunct="1"/>
            <a:endParaRPr lang="pt-BR" altLang="pt-BR" b="1" dirty="0"/>
          </a:p>
          <a:p>
            <a:pPr eaLnBrk="1" hangingPunct="1"/>
            <a:r>
              <a:rPr lang="pt-BR" altLang="pt-BR" b="1" dirty="0"/>
              <a:t>D</a:t>
            </a:r>
            <a:r>
              <a:rPr lang="pt-BR" altLang="pt-BR" sz="2100" b="1" dirty="0"/>
              <a:t>edos dos pés para diante. </a:t>
            </a:r>
            <a:endParaRPr lang="pt-BR" altLang="pt-BR" sz="2100" dirty="0"/>
          </a:p>
          <a:p>
            <a:pPr eaLnBrk="1" hangingPunct="1"/>
            <a:endParaRPr lang="pt-BR" altLang="pt-BR" sz="1700" dirty="0"/>
          </a:p>
        </p:txBody>
      </p:sp>
      <p:pic>
        <p:nvPicPr>
          <p:cNvPr id="2" name="Imagem 2" descr="Uma imagem contendo texto, desenho&#10;&#10;Descrição gerada com muito alta confiança">
            <a:extLst>
              <a:ext uri="{FF2B5EF4-FFF2-40B4-BE49-F238E27FC236}">
                <a16:creationId xmlns:a16="http://schemas.microsoft.com/office/drawing/2014/main" id="{AD3C8C52-8D88-4BCB-AD3D-A5DD9BED8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7" r="9997" b="2"/>
          <a:stretch/>
        </p:blipFill>
        <p:spPr>
          <a:xfrm>
            <a:off x="4433649" y="2484255"/>
            <a:ext cx="3862707" cy="37142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AB8FBE4-6ECF-4142-B429-2D38883F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200" b="1" u="sng" dirty="0"/>
              <a:t>Planos Anatômicos</a:t>
            </a:r>
            <a:endParaRPr lang="pt-BR" b="1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F16E17-0996-4D4B-8289-67B46E2A7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2166496"/>
            <a:ext cx="7886700" cy="3000814"/>
          </a:xfrm>
        </p:spPr>
        <p:txBody>
          <a:bodyPr>
            <a:normAutofit fontScale="92500" lnSpcReduction="10000"/>
          </a:bodyPr>
          <a:lstStyle/>
          <a:p>
            <a:r>
              <a:rPr lang="pt-BR" sz="3000" b="1" dirty="0"/>
              <a:t>Planos imaginários  usados para dividir o corpo</a:t>
            </a:r>
          </a:p>
          <a:p>
            <a:pPr marL="0" indent="0">
              <a:buNone/>
            </a:pPr>
            <a:endParaRPr lang="pt-BR" sz="3000" b="1" dirty="0"/>
          </a:p>
          <a:p>
            <a:pPr marL="0" indent="0">
              <a:buNone/>
            </a:pPr>
            <a:r>
              <a:rPr lang="pt-BR" sz="3000" b="1" dirty="0"/>
              <a:t> humano de forma a descrever a onde ficam</a:t>
            </a:r>
          </a:p>
          <a:p>
            <a:pPr marL="0" indent="0">
              <a:buNone/>
            </a:pPr>
            <a:endParaRPr lang="pt-BR" sz="3000" b="1" dirty="0"/>
          </a:p>
          <a:p>
            <a:pPr marL="0" indent="0">
              <a:buNone/>
            </a:pPr>
            <a:r>
              <a:rPr lang="pt-BR" sz="3000" b="1" dirty="0"/>
              <a:t> algumas estruturas</a:t>
            </a:r>
          </a:p>
        </p:txBody>
      </p:sp>
    </p:spTree>
    <p:extLst>
      <p:ext uri="{BB962C8B-B14F-4D97-AF65-F5344CB8AC3E}">
        <p14:creationId xmlns:p14="http://schemas.microsoft.com/office/powerpoint/2010/main" val="347013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B2187C9-EED9-4791-97F1-62747E046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500" dirty="0"/>
              <a:t>Planos Anatômicos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E4DFE5F-5575-4552-8D67-7E9C991E73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170" y="2276872"/>
            <a:ext cx="4416993" cy="439708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2500" dirty="0"/>
              <a:t>Frontal ou Coronal: Anterior Posterior </a:t>
            </a:r>
          </a:p>
          <a:p>
            <a:pPr eaLnBrk="1" hangingPunct="1"/>
            <a:endParaRPr lang="pt-BR" altLang="pt-BR" sz="2500" dirty="0"/>
          </a:p>
          <a:p>
            <a:pPr eaLnBrk="1" hangingPunct="1"/>
            <a:r>
              <a:rPr lang="pt-BR" altLang="pt-BR" sz="2500" dirty="0"/>
              <a:t>Sagital: Direita Esquerda </a:t>
            </a:r>
          </a:p>
          <a:p>
            <a:pPr eaLnBrk="1" hangingPunct="1"/>
            <a:endParaRPr lang="pt-BR" altLang="pt-BR" sz="2500" dirty="0"/>
          </a:p>
          <a:p>
            <a:pPr eaLnBrk="1" hangingPunct="1"/>
            <a:endParaRPr lang="pt-BR" altLang="pt-BR" sz="2500" dirty="0"/>
          </a:p>
          <a:p>
            <a:pPr eaLnBrk="1" hangingPunct="1"/>
            <a:r>
              <a:rPr lang="pt-BR" altLang="pt-BR" sz="2500" dirty="0"/>
              <a:t>Transverso ou axial: Superior Inferior </a:t>
            </a:r>
          </a:p>
          <a:p>
            <a:pPr eaLnBrk="1" hangingPunct="1"/>
            <a:endParaRPr lang="pt-BR" altLang="pt-BR" sz="2500" dirty="0"/>
          </a:p>
        </p:txBody>
      </p:sp>
      <p:pic>
        <p:nvPicPr>
          <p:cNvPr id="2" name="Imagem 2" descr="Uma imagem contendo mesa, atletismo&#10;&#10;Descrição gerada com muito alta confiança">
            <a:extLst>
              <a:ext uri="{FF2B5EF4-FFF2-40B4-BE49-F238E27FC236}">
                <a16:creationId xmlns:a16="http://schemas.microsoft.com/office/drawing/2014/main" id="{BBA67622-98E4-43EE-978E-A6B0DC42F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5" r="9257" b="-2"/>
          <a:stretch/>
        </p:blipFill>
        <p:spPr>
          <a:xfrm>
            <a:off x="4859163" y="980728"/>
            <a:ext cx="4069057" cy="5259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851</TotalTime>
  <Words>566</Words>
  <Application>Microsoft Office PowerPoint</Application>
  <PresentationFormat>Apresentação na tela (4:3)</PresentationFormat>
  <Paragraphs>135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Trebuchet MS</vt:lpstr>
      <vt:lpstr>Wingdings</vt:lpstr>
      <vt:lpstr>Wingdings 3</vt:lpstr>
      <vt:lpstr>Facetado</vt:lpstr>
      <vt:lpstr>Anatomia e Fisiologia Humana</vt:lpstr>
      <vt:lpstr>Anatomia Definição </vt:lpstr>
      <vt:lpstr>ANATOMIA DEFINIÇÃO </vt:lpstr>
      <vt:lpstr>O que vocês precisam saber hoje: </vt:lpstr>
      <vt:lpstr>Posição Anatômica</vt:lpstr>
      <vt:lpstr>Posição Anatômica</vt:lpstr>
      <vt:lpstr>Posição Anatômica</vt:lpstr>
      <vt:lpstr>Planos Anatômicos</vt:lpstr>
      <vt:lpstr>Planos Anatômicos </vt:lpstr>
      <vt:lpstr>Planos Anatômicos </vt:lpstr>
      <vt:lpstr>Plano Frontal</vt:lpstr>
      <vt:lpstr>Plano Sagital</vt:lpstr>
      <vt:lpstr>Plano Transversal</vt:lpstr>
      <vt:lpstr>Referencia </vt:lpstr>
      <vt:lpstr>Termos de direções anatômicas</vt:lpstr>
      <vt:lpstr>Termos de direções anatômicas</vt:lpstr>
      <vt:lpstr>Plano Medial e Lateral </vt:lpstr>
      <vt:lpstr>Termos de direções anatômicas</vt:lpstr>
      <vt:lpstr>Termos de direções anatômicas</vt:lpstr>
      <vt:lpstr>Tipos de movimentos do corpo </vt:lpstr>
      <vt:lpstr>Apresentação do PowerPoint</vt:lpstr>
      <vt:lpstr>Tipos de movimentos do corpo </vt:lpstr>
      <vt:lpstr>Apresentação do PowerPoint</vt:lpstr>
      <vt:lpstr>Apresentação do PowerPoint</vt:lpstr>
      <vt:lpstr>Apresentação do PowerPoint</vt:lpstr>
      <vt:lpstr>O QUE É ANATOMIA ?</vt:lpstr>
      <vt:lpstr>O que é um plano anatômico?</vt:lpstr>
      <vt:lpstr>O que é um eixo anatômico?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Usuario</cp:lastModifiedBy>
  <cp:revision>129</cp:revision>
  <dcterms:created xsi:type="dcterms:W3CDTF">2014-04-07T23:58:31Z</dcterms:created>
  <dcterms:modified xsi:type="dcterms:W3CDTF">2022-03-10T14:46:06Z</dcterms:modified>
</cp:coreProperties>
</file>