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8"/>
  </p:notesMasterIdLst>
  <p:handoutMasterIdLst>
    <p:handoutMasterId r:id="rId1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110"/>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A170B22-A4BB-4708-B0CE-A73E8306129B}" type="datetime1">
              <a:rPr lang="pt-BR" smtClean="0"/>
              <a:t>03/03/2022</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‹nº›</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6245E56-2EE9-450B-A671-BE5C90BAC91C}" type="datetime1">
              <a:rPr lang="pt-BR" smtClean="0"/>
              <a:t>03/03/2022</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‹nº›</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F3AF6F7-5911-45C3-BE0F-7F38FEFE43FA}" type="datetime1">
              <a:rPr lang="pt-BR" smtClean="0"/>
              <a:t>03/03/2022</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870C3F0E-1EAD-419A-B8F3-CB7CDE6B1E86}" type="datetime1">
              <a:rPr lang="pt-BR" smtClean="0"/>
              <a:t>03/03/2022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991600" y="762000"/>
            <a:ext cx="2362200" cy="5257800"/>
          </a:xfrm>
        </p:spPr>
        <p:txBody>
          <a:bodyPr vert="eaVert" rtlCol="0"/>
          <a:lstStyle>
            <a:lvl1pPr>
              <a:defRPr/>
            </a:lvl1pPr>
          </a:lstStyle>
          <a:p>
            <a:pPr rtl="0"/>
            <a:r>
              <a:rPr lang="pt-br" dirty="0"/>
              <a:t>Clique para editar o estilo de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5274CCBA-3812-426F-BA8C-8BC3E97D7FB5}" type="datetime1">
              <a:rPr lang="pt-BR" smtClean="0"/>
              <a:t>03/03/2022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D48C737E-092E-4203-A347-8410086932C6}" type="datetime1">
              <a:rPr lang="pt-BR" smtClean="0"/>
              <a:t>03/03/2022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94319B4-ED34-4D08-91C0-F7E8BD9417E6}" type="datetime1">
              <a:rPr lang="pt-BR" smtClean="0"/>
              <a:t>03/03/2022</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EDD1C28D-3F4C-4305-9CD5-9949626E9ED5}" type="datetime1">
              <a:rPr lang="pt-BR" smtClean="0"/>
              <a:t>03/03/2022</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D05F8630-DFFC-437C-A718-61BE3F548C4E}" type="datetime1">
              <a:rPr lang="pt-BR" smtClean="0"/>
              <a:t>03/03/2022</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3812AD8E-909B-47FE-B3D6-961E1D2E7A49}" type="datetime1">
              <a:rPr lang="pt-BR" smtClean="0"/>
              <a:t>03/03/2022</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5D0BF672-AFC3-4C39-AA84-C1113D4307F1}" type="datetime1">
              <a:rPr lang="pt-BR" smtClean="0"/>
              <a:t>03/03/2022</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hasCustomPrompt="1"/>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B01F5550-97CC-4F3B-A34B-FE39BFD06EF0}" type="datetime1">
              <a:rPr lang="pt-BR" smtClean="0"/>
              <a:t>03/03/2022</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7975B8C2-382E-4F5E-B0CE-7E0EEF75E017}" type="datetime1">
              <a:rPr lang="pt-BR" smtClean="0"/>
              <a:t>03/03/2022</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pt-br" dirty="0"/>
              <a:t>Clique para editar o estilo de título Mestre</a:t>
            </a:r>
            <a:endParaRPr lang="en-US" dirty="0"/>
          </a:p>
        </p:txBody>
      </p:sp>
      <p:sp>
        <p:nvSpPr>
          <p:cNvPr id="4" name="Espaço reservado para texto 3"/>
          <p:cNvSpPr>
            <a:spLocks noGrp="1"/>
          </p:cNvSpPr>
          <p:nvPr>
            <p:ph type="body" sz="half" idx="2" hasCustomPrompt="1"/>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91DF2A3A-30FD-464E-8202-27A276433376}" type="datetime1">
              <a:rPr lang="pt-BR" smtClean="0"/>
              <a:t>03/03/2022</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magem 5" descr="Imagem ampliada de um logotipo&#10;&#10;Descrição gerad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0" y="0"/>
            <a:ext cx="12191979" cy="6857990"/>
          </a:xfrm>
          <a:prstGeom prst="rect">
            <a:avLst/>
          </a:prstGeom>
        </p:spPr>
      </p:pic>
      <p:sp>
        <p:nvSpPr>
          <p:cNvPr id="82" name="Retângulo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tângulo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fontScale="90000"/>
          </a:bodyPr>
          <a:lstStyle/>
          <a:p>
            <a:pPr rtl="0"/>
            <a:r>
              <a:rPr lang="pt-BR" sz="4400" dirty="0">
                <a:solidFill>
                  <a:schemeClr val="tx1"/>
                </a:solidFill>
              </a:rPr>
              <a:t>Conhecendo e descrevendo o cliente</a:t>
            </a:r>
            <a:endParaRPr lang="pt-br" sz="4400" dirty="0">
              <a:solidFill>
                <a:schemeClr val="tx1"/>
              </a:solidFill>
            </a:endParaRP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6033792" y="4182764"/>
            <a:ext cx="4775075" cy="559656"/>
          </a:xfrm>
        </p:spPr>
        <p:txBody>
          <a:bodyPr rtlCol="0">
            <a:normAutofit/>
          </a:bodyPr>
          <a:lstStyle/>
          <a:p>
            <a:pPr rtl="0">
              <a:spcAft>
                <a:spcPts val="600"/>
              </a:spcAft>
            </a:pPr>
            <a:r>
              <a:rPr lang="pt-BR" dirty="0">
                <a:solidFill>
                  <a:schemeClr val="tx1"/>
                </a:solidFill>
              </a:rPr>
              <a:t>ENFERMEIRA DANIELA</a:t>
            </a:r>
            <a:endParaRPr lang="pt-br"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38608-6AA7-48E1-9906-DF56C0104577}"/>
              </a:ext>
            </a:extLst>
          </p:cNvPr>
          <p:cNvSpPr>
            <a:spLocks noGrp="1"/>
          </p:cNvSpPr>
          <p:nvPr>
            <p:ph type="title"/>
          </p:nvPr>
        </p:nvSpPr>
        <p:spPr/>
        <p:txBody>
          <a:bodyPr/>
          <a:lstStyle/>
          <a:p>
            <a:r>
              <a:rPr lang="pt-BR" dirty="0"/>
              <a:t>EXERCÍCIO</a:t>
            </a:r>
          </a:p>
        </p:txBody>
      </p:sp>
      <p:sp>
        <p:nvSpPr>
          <p:cNvPr id="3" name="Espaço Reservado para Conteúdo 2">
            <a:extLst>
              <a:ext uri="{FF2B5EF4-FFF2-40B4-BE49-F238E27FC236}">
                <a16:creationId xmlns:a16="http://schemas.microsoft.com/office/drawing/2014/main" id="{1ACB049B-2A7A-455D-BEF2-689D30D49889}"/>
              </a:ext>
            </a:extLst>
          </p:cNvPr>
          <p:cNvSpPr>
            <a:spLocks noGrp="1"/>
          </p:cNvSpPr>
          <p:nvPr>
            <p:ph idx="1"/>
          </p:nvPr>
        </p:nvSpPr>
        <p:spPr/>
        <p:txBody>
          <a:bodyPr/>
          <a:lstStyle/>
          <a:p>
            <a:pPr marL="0" indent="0">
              <a:buNone/>
            </a:pPr>
            <a:r>
              <a:rPr lang="pt-BR" dirty="0"/>
              <a:t>PACIENTE INTERNA RELATANDO:</a:t>
            </a:r>
          </a:p>
          <a:p>
            <a:pPr marL="0" indent="0">
              <a:buNone/>
            </a:pPr>
            <a:r>
              <a:rPr lang="pt-BR" dirty="0"/>
              <a:t>DOR NO 7º QUADRANTE ABDOMINAL, DIZ QUE A DOR É DO TIPO PONTADA, COMEÇOU HOJE.</a:t>
            </a:r>
          </a:p>
          <a:p>
            <a:pPr marL="0" indent="0">
              <a:buNone/>
            </a:pPr>
            <a:r>
              <a:rPr lang="pt-BR" dirty="0"/>
              <a:t>TEM DM, HAS. FAZ USO DE MEDICAÇÕES (...)</a:t>
            </a:r>
          </a:p>
          <a:p>
            <a:pPr marL="0" indent="0">
              <a:buNone/>
            </a:pPr>
            <a:r>
              <a:rPr lang="pt-BR" dirty="0"/>
              <a:t>ABDOMEN DISTENDIDO E DOLOROSO.</a:t>
            </a:r>
          </a:p>
          <a:p>
            <a:pPr marL="0" indent="0">
              <a:buNone/>
            </a:pPr>
            <a:r>
              <a:rPr lang="pt-BR" dirty="0"/>
              <a:t>FEZES COM PUS.</a:t>
            </a:r>
          </a:p>
          <a:p>
            <a:pPr marL="0" indent="0">
              <a:buNone/>
            </a:pPr>
            <a:r>
              <a:rPr lang="pt-BR" dirty="0"/>
              <a:t>PUNCIONADO ACESSO Nº.... EM ....</a:t>
            </a:r>
          </a:p>
          <a:p>
            <a:pPr marL="0" indent="0">
              <a:buNone/>
            </a:pPr>
            <a:r>
              <a:rPr lang="pt-BR" dirty="0"/>
              <a:t>POSSUI SOLICITAÇÃO DE COLETA DE EXAMES E MEDICAÇÕES “NA VEIA”.</a:t>
            </a:r>
          </a:p>
          <a:p>
            <a:pPr marL="0" indent="0">
              <a:buNone/>
            </a:pPr>
            <a:endParaRPr lang="pt-BR" dirty="0"/>
          </a:p>
        </p:txBody>
      </p:sp>
      <p:sp>
        <p:nvSpPr>
          <p:cNvPr id="4" name="Espaço Reservado para Data 3">
            <a:extLst>
              <a:ext uri="{FF2B5EF4-FFF2-40B4-BE49-F238E27FC236}">
                <a16:creationId xmlns:a16="http://schemas.microsoft.com/office/drawing/2014/main" id="{3ED49624-A717-4043-AAF5-65C1EC770965}"/>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1200533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ED3695-96C9-4143-AD54-D440B92E386E}"/>
              </a:ext>
            </a:extLst>
          </p:cNvPr>
          <p:cNvSpPr>
            <a:spLocks noGrp="1"/>
          </p:cNvSpPr>
          <p:nvPr>
            <p:ph type="title"/>
          </p:nvPr>
        </p:nvSpPr>
        <p:spPr/>
        <p:txBody>
          <a:bodyPr>
            <a:normAutofit fontScale="90000"/>
          </a:bodyPr>
          <a:lstStyle/>
          <a:p>
            <a:pPr algn="ctr"/>
            <a:r>
              <a:rPr lang="pt-BR" dirty="0"/>
              <a:t>PARA QUE SUA ANOTAÇÃO SEJA ADEQUADA É NECESSÁRIO CONHECER AS TERMINOLOGIAS</a:t>
            </a:r>
          </a:p>
        </p:txBody>
      </p:sp>
      <p:sp>
        <p:nvSpPr>
          <p:cNvPr id="3" name="Espaço Reservado para Conteúdo 2">
            <a:extLst>
              <a:ext uri="{FF2B5EF4-FFF2-40B4-BE49-F238E27FC236}">
                <a16:creationId xmlns:a16="http://schemas.microsoft.com/office/drawing/2014/main" id="{EB57CAF6-9D45-4D86-BD5C-7E2452A7B450}"/>
              </a:ext>
            </a:extLst>
          </p:cNvPr>
          <p:cNvSpPr>
            <a:spLocks noGrp="1"/>
          </p:cNvSpPr>
          <p:nvPr>
            <p:ph idx="1"/>
          </p:nvPr>
        </p:nvSpPr>
        <p:spPr/>
        <p:txBody>
          <a:bodyPr/>
          <a:lstStyle/>
          <a:p>
            <a:pPr marL="0" indent="0">
              <a:buNone/>
            </a:pPr>
            <a:endParaRPr lang="pt-BR" dirty="0"/>
          </a:p>
        </p:txBody>
      </p:sp>
      <p:sp>
        <p:nvSpPr>
          <p:cNvPr id="4" name="Espaço Reservado para Data 3">
            <a:extLst>
              <a:ext uri="{FF2B5EF4-FFF2-40B4-BE49-F238E27FC236}">
                <a16:creationId xmlns:a16="http://schemas.microsoft.com/office/drawing/2014/main" id="{1B52ED8F-6E32-4481-ABF0-8E53568A6222}"/>
              </a:ext>
            </a:extLst>
          </p:cNvPr>
          <p:cNvSpPr>
            <a:spLocks noGrp="1"/>
          </p:cNvSpPr>
          <p:nvPr>
            <p:ph type="dt" sz="half" idx="10"/>
          </p:nvPr>
        </p:nvSpPr>
        <p:spPr/>
        <p:txBody>
          <a:bodyPr/>
          <a:lstStyle/>
          <a:p>
            <a:pPr rtl="0"/>
            <a:endParaRPr lang="en-US" dirty="0"/>
          </a:p>
        </p:txBody>
      </p:sp>
      <p:sp>
        <p:nvSpPr>
          <p:cNvPr id="5" name="Seta: para Baixo 4">
            <a:extLst>
              <a:ext uri="{FF2B5EF4-FFF2-40B4-BE49-F238E27FC236}">
                <a16:creationId xmlns:a16="http://schemas.microsoft.com/office/drawing/2014/main" id="{97A1253F-879E-4574-9239-BC10D6F6C207}"/>
              </a:ext>
            </a:extLst>
          </p:cNvPr>
          <p:cNvSpPr/>
          <p:nvPr/>
        </p:nvSpPr>
        <p:spPr>
          <a:xfrm>
            <a:off x="5011615" y="2242038"/>
            <a:ext cx="1084385" cy="18639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3E4483A4-66CD-4055-A8F5-7E5E8DD53DC1}"/>
              </a:ext>
            </a:extLst>
          </p:cNvPr>
          <p:cNvSpPr/>
          <p:nvPr/>
        </p:nvSpPr>
        <p:spPr>
          <a:xfrm>
            <a:off x="1651136" y="4188304"/>
            <a:ext cx="7805342" cy="1754326"/>
          </a:xfrm>
          <a:prstGeom prst="rect">
            <a:avLst/>
          </a:prstGeom>
          <a:noFill/>
        </p:spPr>
        <p:txBody>
          <a:bodyPr wrap="none" lIns="91440" tIns="45720" rIns="91440" bIns="45720">
            <a:spAutoFit/>
          </a:bodyPr>
          <a:lstStyle/>
          <a:p>
            <a:pPr algn="ctr"/>
            <a:r>
              <a:rPr lang="pt-BR" sz="5400" b="1" cap="none" spc="0" dirty="0">
                <a:ln w="22225">
                  <a:solidFill>
                    <a:schemeClr val="accent2"/>
                  </a:solidFill>
                  <a:prstDash val="solid"/>
                </a:ln>
                <a:solidFill>
                  <a:schemeClr val="accent2">
                    <a:lumMod val="40000"/>
                    <a:lumOff val="60000"/>
                  </a:schemeClr>
                </a:solidFill>
                <a:effectLst/>
              </a:rPr>
              <a:t>POR TANTO, TRABALHO</a:t>
            </a:r>
          </a:p>
          <a:p>
            <a:pPr algn="ctr"/>
            <a:r>
              <a:rPr lang="pt-BR" sz="5400" b="1" cap="none" spc="0" dirty="0">
                <a:ln w="22225">
                  <a:solidFill>
                    <a:schemeClr val="accent2"/>
                  </a:solidFill>
                  <a:prstDash val="solid"/>
                </a:ln>
                <a:solidFill>
                  <a:schemeClr val="accent2">
                    <a:lumMod val="40000"/>
                    <a:lumOff val="60000"/>
                  </a:schemeClr>
                </a:solidFill>
                <a:effectLst/>
              </a:rPr>
              <a:t> DE NOMENCLATURAS</a:t>
            </a:r>
          </a:p>
        </p:txBody>
      </p:sp>
    </p:spTree>
    <p:extLst>
      <p:ext uri="{BB962C8B-B14F-4D97-AF65-F5344CB8AC3E}">
        <p14:creationId xmlns:p14="http://schemas.microsoft.com/office/powerpoint/2010/main" val="3300333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0AAE656-8CA4-4800-999B-038307CF00D7}"/>
              </a:ext>
            </a:extLst>
          </p:cNvPr>
          <p:cNvSpPr>
            <a:spLocks noGrp="1"/>
          </p:cNvSpPr>
          <p:nvPr>
            <p:ph idx="1"/>
          </p:nvPr>
        </p:nvSpPr>
        <p:spPr>
          <a:xfrm>
            <a:off x="386861" y="386862"/>
            <a:ext cx="11368453" cy="6013938"/>
          </a:xfrm>
        </p:spPr>
        <p:txBody>
          <a:bodyPr numCol="3">
            <a:normAutofit lnSpcReduction="10000"/>
          </a:bodyPr>
          <a:lstStyle/>
          <a:p>
            <a:pPr marL="0" indent="0">
              <a:buNone/>
            </a:pPr>
            <a:r>
              <a:rPr lang="pt-BR" dirty="0"/>
              <a:t>ACOLIA</a:t>
            </a:r>
          </a:p>
          <a:p>
            <a:pPr marL="0" indent="0">
              <a:buNone/>
            </a:pPr>
            <a:r>
              <a:rPr lang="pt-BR" dirty="0"/>
              <a:t>ACOLÚRIA</a:t>
            </a:r>
          </a:p>
          <a:p>
            <a:pPr marL="0" indent="0">
              <a:buNone/>
            </a:pPr>
            <a:r>
              <a:rPr lang="pt-BR" dirty="0"/>
              <a:t>ACOMIA</a:t>
            </a:r>
          </a:p>
          <a:p>
            <a:pPr marL="0" indent="0">
              <a:buNone/>
            </a:pPr>
            <a:r>
              <a:rPr lang="pt-BR" dirty="0"/>
              <a:t>ACONURESE </a:t>
            </a:r>
          </a:p>
          <a:p>
            <a:pPr marL="0" indent="0">
              <a:buNone/>
            </a:pPr>
            <a:r>
              <a:rPr lang="pt-BR" dirty="0"/>
              <a:t>ACORIA</a:t>
            </a:r>
          </a:p>
          <a:p>
            <a:pPr marL="0" indent="0">
              <a:buNone/>
            </a:pPr>
            <a:r>
              <a:rPr lang="pt-BR" dirty="0"/>
              <a:t>ACUIDADE</a:t>
            </a:r>
          </a:p>
          <a:p>
            <a:pPr marL="0" indent="0">
              <a:buNone/>
            </a:pPr>
            <a:r>
              <a:rPr lang="pt-BR" dirty="0"/>
              <a:t>AFAGIA</a:t>
            </a:r>
          </a:p>
          <a:p>
            <a:pPr marL="0" indent="0">
              <a:buNone/>
            </a:pPr>
            <a:r>
              <a:rPr lang="pt-BR" dirty="0"/>
              <a:t>AFASIA</a:t>
            </a:r>
          </a:p>
          <a:p>
            <a:pPr marL="0" indent="0">
              <a:buNone/>
            </a:pPr>
            <a:r>
              <a:rPr lang="pt-BR" dirty="0"/>
              <a:t>AFONIA</a:t>
            </a:r>
          </a:p>
          <a:p>
            <a:pPr marL="0" indent="0">
              <a:buNone/>
            </a:pPr>
            <a:r>
              <a:rPr lang="pt-BR" dirty="0"/>
              <a:t>AFTA</a:t>
            </a:r>
          </a:p>
          <a:p>
            <a:pPr marL="0" indent="0">
              <a:buNone/>
            </a:pPr>
            <a:r>
              <a:rPr lang="pt-BR" dirty="0"/>
              <a:t>ALGESIA</a:t>
            </a:r>
          </a:p>
          <a:p>
            <a:pPr marL="0" indent="0">
              <a:buNone/>
            </a:pPr>
            <a:r>
              <a:rPr lang="pt-BR" dirty="0"/>
              <a:t>ALGIA</a:t>
            </a:r>
          </a:p>
          <a:p>
            <a:pPr marL="0" indent="0">
              <a:buNone/>
            </a:pPr>
            <a:r>
              <a:rPr lang="pt-BR" dirty="0"/>
              <a:t>ALOPECIA</a:t>
            </a:r>
          </a:p>
          <a:p>
            <a:pPr marL="0" indent="0">
              <a:buNone/>
            </a:pPr>
            <a:r>
              <a:rPr lang="pt-BR" dirty="0"/>
              <a:t>AMENORREIA</a:t>
            </a:r>
          </a:p>
          <a:p>
            <a:pPr marL="0" indent="0">
              <a:buNone/>
            </a:pPr>
            <a:r>
              <a:rPr lang="pt-BR" dirty="0"/>
              <a:t>AMNÉSIA</a:t>
            </a:r>
          </a:p>
          <a:p>
            <a:pPr marL="0" indent="0">
              <a:buNone/>
            </a:pPr>
            <a:r>
              <a:rPr lang="pt-BR" dirty="0"/>
              <a:t>AMPOLA</a:t>
            </a:r>
          </a:p>
          <a:p>
            <a:pPr marL="0" indent="0">
              <a:buNone/>
            </a:pPr>
            <a:r>
              <a:rPr lang="pt-BR" dirty="0"/>
              <a:t>AMPUTAÇÃO </a:t>
            </a:r>
          </a:p>
          <a:p>
            <a:pPr marL="0" indent="0">
              <a:buNone/>
            </a:pPr>
            <a:r>
              <a:rPr lang="pt-BR" dirty="0"/>
              <a:t>ANAFILAXIA</a:t>
            </a:r>
          </a:p>
          <a:p>
            <a:pPr marL="0" indent="0">
              <a:buNone/>
            </a:pPr>
            <a:r>
              <a:rPr lang="pt-BR" dirty="0"/>
              <a:t>ANALGESIA</a:t>
            </a:r>
          </a:p>
          <a:p>
            <a:pPr marL="0" indent="0">
              <a:buNone/>
            </a:pPr>
            <a:r>
              <a:rPr lang="pt-BR" dirty="0"/>
              <a:t>ANALGÉSICO</a:t>
            </a:r>
          </a:p>
          <a:p>
            <a:pPr marL="0" indent="0">
              <a:buNone/>
            </a:pPr>
            <a:r>
              <a:rPr lang="pt-BR" dirty="0"/>
              <a:t>ANAMNESE</a:t>
            </a:r>
          </a:p>
          <a:p>
            <a:pPr marL="0" indent="0">
              <a:buNone/>
            </a:pPr>
            <a:r>
              <a:rPr lang="pt-BR" dirty="0"/>
              <a:t>ANASARCA</a:t>
            </a:r>
          </a:p>
          <a:p>
            <a:pPr marL="0" indent="0">
              <a:buNone/>
            </a:pPr>
            <a:r>
              <a:rPr lang="pt-BR" dirty="0"/>
              <a:t>ANASTOMOSE</a:t>
            </a:r>
          </a:p>
          <a:p>
            <a:pPr marL="0" indent="0">
              <a:buNone/>
            </a:pPr>
            <a:r>
              <a:rPr lang="pt-BR" dirty="0"/>
              <a:t>ANEMIA</a:t>
            </a:r>
          </a:p>
          <a:p>
            <a:pPr marL="0" indent="0">
              <a:buNone/>
            </a:pPr>
            <a:r>
              <a:rPr lang="pt-BR" dirty="0"/>
              <a:t>ANESTESIA</a:t>
            </a:r>
          </a:p>
          <a:p>
            <a:pPr marL="0" indent="0">
              <a:buNone/>
            </a:pPr>
            <a:r>
              <a:rPr lang="pt-BR" dirty="0"/>
              <a:t>ANEURISMA</a:t>
            </a:r>
          </a:p>
          <a:p>
            <a:pPr marL="0" indent="0">
              <a:buNone/>
            </a:pPr>
            <a:r>
              <a:rPr lang="pt-BR" dirty="0"/>
              <a:t>ANEXITE</a:t>
            </a:r>
          </a:p>
          <a:p>
            <a:pPr marL="0" indent="0">
              <a:buNone/>
            </a:pPr>
            <a:r>
              <a:rPr lang="pt-BR" dirty="0"/>
              <a:t>ANISOCORIA</a:t>
            </a:r>
          </a:p>
          <a:p>
            <a:pPr marL="0" indent="0">
              <a:buNone/>
            </a:pPr>
            <a:r>
              <a:rPr lang="pt-BR" dirty="0"/>
              <a:t>ANOREXIA</a:t>
            </a:r>
          </a:p>
          <a:p>
            <a:pPr marL="0" indent="0">
              <a:buNone/>
            </a:pPr>
            <a:r>
              <a:rPr lang="pt-BR" dirty="0"/>
              <a:t>ANÚRIA</a:t>
            </a:r>
          </a:p>
          <a:p>
            <a:pPr marL="0" indent="0">
              <a:buNone/>
            </a:pPr>
            <a:r>
              <a:rPr lang="pt-BR" dirty="0"/>
              <a:t>APATIA</a:t>
            </a:r>
          </a:p>
          <a:p>
            <a:pPr marL="0" indent="0">
              <a:buNone/>
            </a:pPr>
            <a:r>
              <a:rPr lang="pt-BR" dirty="0"/>
              <a:t>APNEIA</a:t>
            </a:r>
          </a:p>
          <a:p>
            <a:pPr marL="0" indent="0">
              <a:buNone/>
            </a:pPr>
            <a:r>
              <a:rPr lang="pt-BR" dirty="0"/>
              <a:t>ARRITMIA</a:t>
            </a:r>
          </a:p>
          <a:p>
            <a:pPr marL="0" indent="0">
              <a:buNone/>
            </a:pPr>
            <a:r>
              <a:rPr lang="pt-BR" dirty="0"/>
              <a:t>ASCITE</a:t>
            </a:r>
          </a:p>
          <a:p>
            <a:pPr marL="0" indent="0">
              <a:buNone/>
            </a:pPr>
            <a:r>
              <a:rPr lang="pt-BR" dirty="0"/>
              <a:t>ANTAGONISTA</a:t>
            </a:r>
          </a:p>
          <a:p>
            <a:pPr marL="0" indent="0">
              <a:buNone/>
            </a:pPr>
            <a:r>
              <a:rPr lang="pt-BR" dirty="0"/>
              <a:t>ANTÁLGICO</a:t>
            </a:r>
          </a:p>
          <a:p>
            <a:pPr marL="0" indent="0">
              <a:buNone/>
            </a:pPr>
            <a:r>
              <a:rPr lang="pt-BR" dirty="0"/>
              <a:t>ANTECUBITAL</a:t>
            </a:r>
          </a:p>
          <a:p>
            <a:pPr marL="0" indent="0">
              <a:buNone/>
            </a:pPr>
            <a:r>
              <a:rPr lang="pt-BR" dirty="0"/>
              <a:t>ANTIÁCIDO</a:t>
            </a:r>
          </a:p>
          <a:p>
            <a:pPr marL="0" indent="0">
              <a:buNone/>
            </a:pPr>
            <a:r>
              <a:rPr lang="pt-BR" dirty="0"/>
              <a:t>ANTIBIÓTICO</a:t>
            </a:r>
          </a:p>
          <a:p>
            <a:pPr marL="0" indent="0">
              <a:buNone/>
            </a:pPr>
            <a:r>
              <a:rPr lang="pt-BR" dirty="0"/>
              <a:t>ANTICORPO</a:t>
            </a:r>
          </a:p>
          <a:p>
            <a:pPr marL="0" indent="0">
              <a:buNone/>
            </a:pPr>
            <a:r>
              <a:rPr lang="pt-BR" dirty="0"/>
              <a:t>ANTÍGENO</a:t>
            </a:r>
          </a:p>
          <a:p>
            <a:pPr marL="0" indent="0">
              <a:buNone/>
            </a:pPr>
            <a:r>
              <a:rPr lang="pt-BR" dirty="0"/>
              <a:t>ASTENIA</a:t>
            </a:r>
          </a:p>
          <a:p>
            <a:pPr marL="0" indent="0">
              <a:buNone/>
            </a:pPr>
            <a:r>
              <a:rPr lang="pt-BR" dirty="0"/>
              <a:t>AUSCULTA</a:t>
            </a:r>
          </a:p>
          <a:p>
            <a:pPr marL="0" indent="0">
              <a:buNone/>
            </a:pPr>
            <a:r>
              <a:rPr lang="pt-BR" dirty="0"/>
              <a:t>AUTOPSIA</a:t>
            </a:r>
          </a:p>
          <a:p>
            <a:pPr marL="0" indent="0">
              <a:buNone/>
            </a:pPr>
            <a:r>
              <a:rPr lang="pt-BR" dirty="0"/>
              <a:t>AZIA</a:t>
            </a:r>
          </a:p>
          <a:p>
            <a:pPr marL="0" indent="0">
              <a:buNone/>
            </a:pPr>
            <a:r>
              <a:rPr lang="pt-BR" dirty="0"/>
              <a:t>AZOSPERMIA</a:t>
            </a:r>
          </a:p>
          <a:p>
            <a:pPr marL="0" indent="0">
              <a:buNone/>
            </a:pPr>
            <a:r>
              <a:rPr lang="pt-BR" dirty="0"/>
              <a:t>BACTEREMIA</a:t>
            </a:r>
          </a:p>
          <a:p>
            <a:pPr marL="0" indent="0">
              <a:buNone/>
            </a:pPr>
            <a:r>
              <a:rPr lang="pt-BR" dirty="0"/>
              <a:t>BRADI</a:t>
            </a:r>
          </a:p>
          <a:p>
            <a:pPr marL="0" indent="0">
              <a:buNone/>
            </a:pPr>
            <a:r>
              <a:rPr lang="pt-BR" dirty="0"/>
              <a:t>BRADICARDIA</a:t>
            </a:r>
          </a:p>
          <a:p>
            <a:pPr marL="0" indent="0">
              <a:buNone/>
            </a:pPr>
            <a:r>
              <a:rPr lang="pt-BR" dirty="0"/>
              <a:t>BRADIPNEIA</a:t>
            </a:r>
          </a:p>
          <a:p>
            <a:pPr marL="0" indent="0">
              <a:buNone/>
            </a:pPr>
            <a:endParaRPr lang="pt-BR" dirty="0"/>
          </a:p>
        </p:txBody>
      </p:sp>
    </p:spTree>
    <p:extLst>
      <p:ext uri="{BB962C8B-B14F-4D97-AF65-F5344CB8AC3E}">
        <p14:creationId xmlns:p14="http://schemas.microsoft.com/office/powerpoint/2010/main" val="2561808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9B46606B-81E5-4517-9517-810E8DF1A81E}"/>
              </a:ext>
            </a:extLst>
          </p:cNvPr>
          <p:cNvSpPr>
            <a:spLocks noGrp="1"/>
          </p:cNvSpPr>
          <p:nvPr>
            <p:ph idx="1"/>
          </p:nvPr>
        </p:nvSpPr>
        <p:spPr>
          <a:xfrm>
            <a:off x="386861" y="369277"/>
            <a:ext cx="11412415" cy="6084277"/>
          </a:xfrm>
        </p:spPr>
        <p:txBody>
          <a:bodyPr numCol="3">
            <a:normAutofit/>
          </a:bodyPr>
          <a:lstStyle/>
          <a:p>
            <a:pPr marL="0" indent="0">
              <a:buNone/>
            </a:pPr>
            <a:r>
              <a:rPr lang="pt-BR" dirty="0"/>
              <a:t>BALANÇO HÍDRICO</a:t>
            </a:r>
          </a:p>
          <a:p>
            <a:pPr marL="0" indent="0">
              <a:buNone/>
            </a:pPr>
            <a:r>
              <a:rPr lang="pt-BR" dirty="0"/>
              <a:t>BIOPSIA</a:t>
            </a:r>
          </a:p>
          <a:p>
            <a:pPr marL="0" indent="0">
              <a:buNone/>
            </a:pPr>
            <a:r>
              <a:rPr lang="pt-BR" dirty="0"/>
              <a:t>CALEMIA</a:t>
            </a:r>
          </a:p>
          <a:p>
            <a:pPr marL="0" indent="0">
              <a:buNone/>
            </a:pPr>
            <a:r>
              <a:rPr lang="pt-BR" dirty="0"/>
              <a:t>CAQUEXIA</a:t>
            </a:r>
          </a:p>
          <a:p>
            <a:pPr marL="0" indent="0">
              <a:buNone/>
            </a:pPr>
            <a:r>
              <a:rPr lang="pt-BR" dirty="0"/>
              <a:t>CATALASE</a:t>
            </a:r>
          </a:p>
          <a:p>
            <a:pPr marL="0" indent="0">
              <a:buNone/>
            </a:pPr>
            <a:r>
              <a:rPr lang="pt-BR" dirty="0"/>
              <a:t>CATARRO</a:t>
            </a:r>
          </a:p>
          <a:p>
            <a:pPr marL="0" indent="0">
              <a:buNone/>
            </a:pPr>
            <a:r>
              <a:rPr lang="pt-BR" dirty="0"/>
              <a:t>CATETER</a:t>
            </a:r>
          </a:p>
          <a:p>
            <a:pPr marL="0" indent="0">
              <a:buNone/>
            </a:pPr>
            <a:r>
              <a:rPr lang="pt-BR" dirty="0"/>
              <a:t>CAFALALGIA</a:t>
            </a:r>
          </a:p>
          <a:p>
            <a:pPr marL="0" indent="0">
              <a:buNone/>
            </a:pPr>
            <a:r>
              <a:rPr lang="pt-BR" dirty="0"/>
              <a:t>CERUME</a:t>
            </a:r>
          </a:p>
          <a:p>
            <a:pPr marL="0" indent="0">
              <a:buNone/>
            </a:pPr>
            <a:r>
              <a:rPr lang="pt-BR" dirty="0"/>
              <a:t>CIANOSE</a:t>
            </a:r>
          </a:p>
          <a:p>
            <a:pPr marL="0" indent="0">
              <a:buNone/>
            </a:pPr>
            <a:r>
              <a:rPr lang="pt-BR" dirty="0"/>
              <a:t>CICATRIZAÇÃO</a:t>
            </a:r>
          </a:p>
          <a:p>
            <a:pPr marL="0" indent="0">
              <a:buNone/>
            </a:pPr>
            <a:r>
              <a:rPr lang="pt-BR" dirty="0"/>
              <a:t>CISTALGIA</a:t>
            </a:r>
          </a:p>
          <a:p>
            <a:pPr marL="0" indent="0">
              <a:buNone/>
            </a:pPr>
            <a:r>
              <a:rPr lang="pt-BR" dirty="0"/>
              <a:t>CISTITE</a:t>
            </a:r>
          </a:p>
          <a:p>
            <a:pPr marL="0" indent="0">
              <a:buNone/>
            </a:pPr>
            <a:r>
              <a:rPr lang="pt-BR" dirty="0"/>
              <a:t>CLAUDICAÇÃO</a:t>
            </a:r>
          </a:p>
          <a:p>
            <a:pPr marL="0" indent="0">
              <a:buNone/>
            </a:pPr>
            <a:r>
              <a:rPr lang="pt-BR" dirty="0"/>
              <a:t>COAGULAÇÃO</a:t>
            </a:r>
          </a:p>
          <a:p>
            <a:pPr marL="0" indent="0">
              <a:buNone/>
            </a:pPr>
            <a:r>
              <a:rPr lang="pt-BR" dirty="0"/>
              <a:t>COLÚRIA</a:t>
            </a:r>
          </a:p>
          <a:p>
            <a:pPr marL="0" indent="0">
              <a:buNone/>
            </a:pPr>
            <a:r>
              <a:rPr lang="pt-BR" dirty="0"/>
              <a:t>COMA</a:t>
            </a:r>
          </a:p>
          <a:p>
            <a:pPr marL="0" indent="0">
              <a:buNone/>
            </a:pPr>
            <a:r>
              <a:rPr lang="pt-BR" dirty="0"/>
              <a:t>CONSCIÊNCIA</a:t>
            </a:r>
          </a:p>
          <a:p>
            <a:pPr marL="0" indent="0">
              <a:buNone/>
            </a:pPr>
            <a:r>
              <a:rPr lang="pt-BR" dirty="0"/>
              <a:t>CONSTIPAÇÃO</a:t>
            </a:r>
          </a:p>
          <a:p>
            <a:pPr marL="0" indent="0">
              <a:buNone/>
            </a:pPr>
            <a:r>
              <a:rPr lang="pt-BR" dirty="0"/>
              <a:t>CONTACTANDO</a:t>
            </a:r>
          </a:p>
          <a:p>
            <a:pPr marL="0" indent="0">
              <a:buNone/>
            </a:pPr>
            <a:r>
              <a:rPr lang="pt-BR" dirty="0"/>
              <a:t>CONVULSÃO</a:t>
            </a:r>
          </a:p>
          <a:p>
            <a:pPr marL="0" indent="0">
              <a:buNone/>
            </a:pPr>
            <a:r>
              <a:rPr lang="pt-BR" dirty="0"/>
              <a:t>CRÔNICO</a:t>
            </a:r>
          </a:p>
          <a:p>
            <a:pPr marL="0" indent="0">
              <a:buNone/>
            </a:pPr>
            <a:r>
              <a:rPr lang="pt-BR" dirty="0"/>
              <a:t>CULTURA</a:t>
            </a:r>
          </a:p>
          <a:p>
            <a:pPr marL="0" indent="0">
              <a:buNone/>
            </a:pPr>
            <a:r>
              <a:rPr lang="pt-BR" dirty="0"/>
              <a:t>DEFECAÇÃO</a:t>
            </a:r>
          </a:p>
          <a:p>
            <a:pPr marL="0" indent="0">
              <a:buNone/>
            </a:pPr>
            <a:r>
              <a:rPr lang="pt-BR" dirty="0"/>
              <a:t>DEGLUTICAÇÃO</a:t>
            </a:r>
          </a:p>
          <a:p>
            <a:pPr marL="0" indent="0">
              <a:buNone/>
            </a:pPr>
            <a:r>
              <a:rPr lang="pt-BR" dirty="0"/>
              <a:t>DEISCÊNCIA</a:t>
            </a:r>
          </a:p>
          <a:p>
            <a:pPr marL="0" indent="0">
              <a:buNone/>
            </a:pPr>
            <a:r>
              <a:rPr lang="pt-BR" dirty="0"/>
              <a:t>DEMÊNCIA</a:t>
            </a:r>
          </a:p>
          <a:p>
            <a:pPr marL="0" indent="0">
              <a:buNone/>
            </a:pPr>
            <a:r>
              <a:rPr lang="pt-BR" dirty="0"/>
              <a:t>DIARRÉIA</a:t>
            </a:r>
          </a:p>
          <a:p>
            <a:pPr marL="0" indent="0">
              <a:buNone/>
            </a:pPr>
            <a:r>
              <a:rPr lang="pt-BR" dirty="0"/>
              <a:t>DIFONIA</a:t>
            </a:r>
          </a:p>
          <a:p>
            <a:pPr marL="0" indent="0">
              <a:buNone/>
            </a:pPr>
            <a:r>
              <a:rPr lang="pt-BR" dirty="0"/>
              <a:t>DISARTRIA</a:t>
            </a:r>
          </a:p>
          <a:p>
            <a:pPr marL="0" indent="0">
              <a:buNone/>
            </a:pPr>
            <a:r>
              <a:rPr lang="pt-BR" dirty="0"/>
              <a:t>DISEMESIA</a:t>
            </a:r>
          </a:p>
          <a:p>
            <a:pPr marL="0" indent="0">
              <a:buNone/>
            </a:pPr>
            <a:r>
              <a:rPr lang="pt-BR" dirty="0"/>
              <a:t>DISCORIA</a:t>
            </a:r>
          </a:p>
          <a:p>
            <a:pPr marL="0" indent="0">
              <a:buNone/>
            </a:pPr>
            <a:r>
              <a:rPr lang="pt-BR" dirty="0"/>
              <a:t>DIPLOPIA</a:t>
            </a:r>
          </a:p>
          <a:p>
            <a:pPr marL="0" indent="0">
              <a:buNone/>
            </a:pPr>
            <a:r>
              <a:rPr lang="pt-BR" dirty="0"/>
              <a:t>DISFASIA</a:t>
            </a:r>
          </a:p>
          <a:p>
            <a:pPr marL="0" indent="0">
              <a:buNone/>
            </a:pPr>
            <a:r>
              <a:rPr lang="pt-BR" dirty="0"/>
              <a:t>DISFAGIA</a:t>
            </a:r>
          </a:p>
          <a:p>
            <a:pPr marL="0" indent="0">
              <a:buNone/>
            </a:pPr>
            <a:r>
              <a:rPr lang="pt-BR" dirty="0"/>
              <a:t>DISFONIA</a:t>
            </a:r>
          </a:p>
          <a:p>
            <a:pPr marL="0" indent="0">
              <a:buNone/>
            </a:pPr>
            <a:r>
              <a:rPr lang="pt-BR" dirty="0"/>
              <a:t>DISLALIA</a:t>
            </a:r>
          </a:p>
          <a:p>
            <a:pPr marL="0" indent="0">
              <a:buNone/>
            </a:pPr>
            <a:r>
              <a:rPr lang="pt-BR" dirty="0"/>
              <a:t>DISLEXIA</a:t>
            </a:r>
          </a:p>
          <a:p>
            <a:pPr marL="0" indent="0">
              <a:buNone/>
            </a:pPr>
            <a:r>
              <a:rPr lang="pt-BR" dirty="0"/>
              <a:t>DISPAREUNIA</a:t>
            </a:r>
          </a:p>
          <a:p>
            <a:pPr marL="0" indent="0">
              <a:buNone/>
            </a:pPr>
            <a:r>
              <a:rPr lang="pt-BR" dirty="0"/>
              <a:t>DISPLASIA</a:t>
            </a:r>
          </a:p>
          <a:p>
            <a:pPr marL="0" indent="0">
              <a:buNone/>
            </a:pPr>
            <a:r>
              <a:rPr lang="pt-BR" dirty="0"/>
              <a:t>DISPEPSIA</a:t>
            </a:r>
          </a:p>
          <a:p>
            <a:pPr marL="0" indent="0">
              <a:buNone/>
            </a:pPr>
            <a:r>
              <a:rPr lang="pt-BR" dirty="0"/>
              <a:t>DISPNEIA</a:t>
            </a:r>
          </a:p>
          <a:p>
            <a:pPr marL="0" indent="0">
              <a:buNone/>
            </a:pPr>
            <a:r>
              <a:rPr lang="pt-BR" dirty="0"/>
              <a:t>DISÚRIA</a:t>
            </a:r>
          </a:p>
          <a:p>
            <a:pPr marL="0" indent="0">
              <a:buNone/>
            </a:pPr>
            <a:r>
              <a:rPr lang="pt-BR" dirty="0"/>
              <a:t>DIURESE</a:t>
            </a:r>
          </a:p>
          <a:p>
            <a:pPr marL="0" indent="0">
              <a:buNone/>
            </a:pPr>
            <a:r>
              <a:rPr lang="pt-BR" dirty="0"/>
              <a:t>EDEMA</a:t>
            </a:r>
          </a:p>
          <a:p>
            <a:pPr marL="0" indent="0">
              <a:buNone/>
            </a:pPr>
            <a:r>
              <a:rPr lang="pt-BR" dirty="0"/>
              <a:t>EMESE</a:t>
            </a:r>
          </a:p>
          <a:p>
            <a:pPr marL="0" indent="0">
              <a:buNone/>
            </a:pPr>
            <a:r>
              <a:rPr lang="pt-BR" dirty="0"/>
              <a:t>EMPIEMA</a:t>
            </a:r>
          </a:p>
          <a:p>
            <a:pPr marL="0" indent="0">
              <a:buNone/>
            </a:pPr>
            <a:endParaRPr lang="pt-BR" dirty="0"/>
          </a:p>
        </p:txBody>
      </p:sp>
    </p:spTree>
    <p:extLst>
      <p:ext uri="{BB962C8B-B14F-4D97-AF65-F5344CB8AC3E}">
        <p14:creationId xmlns:p14="http://schemas.microsoft.com/office/powerpoint/2010/main" val="3757342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094FBFC-6C89-48DC-8BC8-7C36915A8B29}"/>
              </a:ext>
            </a:extLst>
          </p:cNvPr>
          <p:cNvSpPr>
            <a:spLocks noGrp="1"/>
          </p:cNvSpPr>
          <p:nvPr>
            <p:ph idx="1"/>
          </p:nvPr>
        </p:nvSpPr>
        <p:spPr>
          <a:xfrm>
            <a:off x="404446" y="360485"/>
            <a:ext cx="11377246" cy="6040315"/>
          </a:xfrm>
        </p:spPr>
        <p:txBody>
          <a:bodyPr numCol="3"/>
          <a:lstStyle/>
          <a:p>
            <a:pPr marL="0" indent="0">
              <a:buNone/>
            </a:pPr>
            <a:r>
              <a:rPr lang="pt-BR" dirty="0"/>
              <a:t>ENTERORRAGIA</a:t>
            </a:r>
          </a:p>
          <a:p>
            <a:pPr marL="0" indent="0">
              <a:buNone/>
            </a:pPr>
            <a:r>
              <a:rPr lang="pt-BR" dirty="0"/>
              <a:t>ENTUBAÇÃO</a:t>
            </a:r>
          </a:p>
          <a:p>
            <a:pPr marL="0" indent="0">
              <a:buNone/>
            </a:pPr>
            <a:r>
              <a:rPr lang="pt-BR" dirty="0"/>
              <a:t>ENURESE</a:t>
            </a:r>
          </a:p>
          <a:p>
            <a:pPr marL="0" indent="0">
              <a:buNone/>
            </a:pPr>
            <a:r>
              <a:rPr lang="pt-BR" dirty="0"/>
              <a:t>EPISTAXE</a:t>
            </a:r>
          </a:p>
          <a:p>
            <a:pPr marL="0" indent="0">
              <a:buNone/>
            </a:pPr>
            <a:r>
              <a:rPr lang="pt-BR" dirty="0"/>
              <a:t>EQUIMOSE</a:t>
            </a:r>
          </a:p>
          <a:p>
            <a:pPr marL="0" indent="0">
              <a:buNone/>
            </a:pPr>
            <a:r>
              <a:rPr lang="pt-BR" dirty="0"/>
              <a:t>ERITEMA</a:t>
            </a:r>
          </a:p>
          <a:p>
            <a:pPr marL="0" indent="0">
              <a:buNone/>
            </a:pPr>
            <a:r>
              <a:rPr lang="pt-BR" dirty="0"/>
              <a:t>ERUCTAÇÃO</a:t>
            </a:r>
          </a:p>
          <a:p>
            <a:pPr marL="0" indent="0">
              <a:buNone/>
            </a:pPr>
            <a:r>
              <a:rPr lang="pt-BR" dirty="0"/>
              <a:t>ERUPÇÃO</a:t>
            </a:r>
          </a:p>
          <a:p>
            <a:pPr marL="0" indent="0">
              <a:buNone/>
            </a:pPr>
            <a:r>
              <a:rPr lang="pt-BR" dirty="0"/>
              <a:t>ESPLENOMEGALIA</a:t>
            </a:r>
          </a:p>
          <a:p>
            <a:pPr marL="0" indent="0">
              <a:buNone/>
            </a:pPr>
            <a:r>
              <a:rPr lang="pt-BR" dirty="0"/>
              <a:t>ESCARRO</a:t>
            </a:r>
          </a:p>
          <a:p>
            <a:pPr marL="0" indent="0">
              <a:buNone/>
            </a:pPr>
            <a:r>
              <a:rPr lang="pt-BR" dirty="0"/>
              <a:t>EUPNÉIA</a:t>
            </a:r>
          </a:p>
          <a:p>
            <a:pPr marL="0" indent="0">
              <a:buNone/>
            </a:pPr>
            <a:r>
              <a:rPr lang="pt-BR" dirty="0"/>
              <a:t>EXSUDATO</a:t>
            </a:r>
          </a:p>
          <a:p>
            <a:pPr marL="0" indent="0">
              <a:buNone/>
            </a:pPr>
            <a:r>
              <a:rPr lang="pt-BR" dirty="0"/>
              <a:t>EXTUBAÇÃO</a:t>
            </a:r>
          </a:p>
          <a:p>
            <a:pPr marL="0" indent="0">
              <a:buNone/>
            </a:pPr>
            <a:r>
              <a:rPr lang="pt-BR" dirty="0"/>
              <a:t>EXOFTALMIA</a:t>
            </a:r>
          </a:p>
          <a:p>
            <a:pPr marL="0" indent="0">
              <a:buNone/>
            </a:pPr>
            <a:r>
              <a:rPr lang="pt-BR" dirty="0"/>
              <a:t>EXPECTORAÇÃO</a:t>
            </a:r>
          </a:p>
          <a:p>
            <a:pPr marL="0" indent="0">
              <a:buNone/>
            </a:pPr>
            <a:r>
              <a:rPr lang="pt-BR" dirty="0"/>
              <a:t>FADIGA</a:t>
            </a:r>
          </a:p>
          <a:p>
            <a:pPr marL="0" indent="0">
              <a:buNone/>
            </a:pPr>
            <a:r>
              <a:rPr lang="pt-BR" dirty="0"/>
              <a:t>FAGIA</a:t>
            </a:r>
          </a:p>
          <a:p>
            <a:pPr marL="0" indent="0">
              <a:buNone/>
            </a:pPr>
            <a:r>
              <a:rPr lang="pt-BR" dirty="0"/>
              <a:t>FALA</a:t>
            </a:r>
          </a:p>
          <a:p>
            <a:pPr marL="0" indent="0">
              <a:buNone/>
            </a:pPr>
            <a:r>
              <a:rPr lang="pt-BR" dirty="0"/>
              <a:t>FALANGE</a:t>
            </a:r>
          </a:p>
          <a:p>
            <a:pPr marL="0" indent="0">
              <a:buNone/>
            </a:pPr>
            <a:r>
              <a:rPr lang="pt-BR" dirty="0"/>
              <a:t>FALCIFORME</a:t>
            </a:r>
          </a:p>
          <a:p>
            <a:pPr marL="0" indent="0">
              <a:buNone/>
            </a:pPr>
            <a:r>
              <a:rPr lang="pt-BR" dirty="0"/>
              <a:t>FASIA</a:t>
            </a:r>
          </a:p>
          <a:p>
            <a:pPr marL="0" indent="0">
              <a:buNone/>
            </a:pPr>
            <a:r>
              <a:rPr lang="pt-BR" dirty="0"/>
              <a:t>FEBRE</a:t>
            </a:r>
          </a:p>
          <a:p>
            <a:pPr marL="0" indent="0">
              <a:buNone/>
            </a:pPr>
            <a:r>
              <a:rPr lang="pt-BR" dirty="0"/>
              <a:t>FECALOMA</a:t>
            </a:r>
          </a:p>
          <a:p>
            <a:pPr marL="0" indent="0">
              <a:buNone/>
            </a:pPr>
            <a:r>
              <a:rPr lang="pt-BR" dirty="0"/>
              <a:t>FENESTRAÇÃO</a:t>
            </a:r>
          </a:p>
          <a:p>
            <a:pPr marL="0" indent="0">
              <a:buNone/>
            </a:pPr>
            <a:r>
              <a:rPr lang="pt-BR" dirty="0"/>
              <a:t>FÉTIDO</a:t>
            </a:r>
          </a:p>
          <a:p>
            <a:pPr marL="0" indent="0">
              <a:buNone/>
            </a:pPr>
            <a:r>
              <a:rPr lang="pt-BR" dirty="0"/>
              <a:t>FEZES</a:t>
            </a:r>
          </a:p>
          <a:p>
            <a:pPr marL="0" indent="0">
              <a:buNone/>
            </a:pPr>
            <a:r>
              <a:rPr lang="pt-BR" dirty="0"/>
              <a:t>FILIFORME</a:t>
            </a:r>
          </a:p>
          <a:p>
            <a:pPr marL="0" indent="0">
              <a:buNone/>
            </a:pPr>
            <a:r>
              <a:rPr lang="pt-BR" dirty="0"/>
              <a:t>FILIÓIDE</a:t>
            </a:r>
          </a:p>
          <a:p>
            <a:pPr marL="0" indent="0">
              <a:buNone/>
            </a:pPr>
            <a:r>
              <a:rPr lang="pt-BR" dirty="0"/>
              <a:t>FÍSTULA</a:t>
            </a:r>
          </a:p>
          <a:p>
            <a:pPr marL="0" indent="0">
              <a:buNone/>
            </a:pPr>
            <a:r>
              <a:rPr lang="pt-BR" dirty="0"/>
              <a:t>FLATULÊNCIA</a:t>
            </a:r>
          </a:p>
          <a:p>
            <a:pPr marL="0" indent="0">
              <a:buNone/>
            </a:pPr>
            <a:r>
              <a:rPr lang="pt-BR" dirty="0"/>
              <a:t>FLEBOTOMIA</a:t>
            </a:r>
          </a:p>
          <a:p>
            <a:pPr marL="0" indent="0">
              <a:buNone/>
            </a:pPr>
            <a:r>
              <a:rPr lang="pt-BR" dirty="0"/>
              <a:t>FLICTENA</a:t>
            </a:r>
          </a:p>
          <a:p>
            <a:pPr marL="0" indent="0">
              <a:buNone/>
            </a:pPr>
            <a:r>
              <a:rPr lang="pt-BR" dirty="0"/>
              <a:t>FLUTTER</a:t>
            </a:r>
          </a:p>
          <a:p>
            <a:pPr marL="0" indent="0">
              <a:buNone/>
            </a:pPr>
            <a:r>
              <a:rPr lang="pt-BR" dirty="0"/>
              <a:t>FLUXO</a:t>
            </a:r>
          </a:p>
          <a:p>
            <a:pPr marL="0" indent="0">
              <a:buNone/>
            </a:pPr>
            <a:r>
              <a:rPr lang="pt-BR" dirty="0"/>
              <a:t>FRATURA</a:t>
            </a:r>
          </a:p>
          <a:p>
            <a:pPr marL="0" indent="0">
              <a:buNone/>
            </a:pPr>
            <a:r>
              <a:rPr lang="pt-BR" dirty="0"/>
              <a:t>FRÊMITO</a:t>
            </a:r>
          </a:p>
          <a:p>
            <a:pPr marL="0" indent="0">
              <a:buNone/>
            </a:pPr>
            <a:r>
              <a:rPr lang="pt-BR" dirty="0"/>
              <a:t>GASTRALGIA</a:t>
            </a:r>
          </a:p>
          <a:p>
            <a:pPr marL="0" indent="0">
              <a:buNone/>
            </a:pPr>
            <a:r>
              <a:rPr lang="pt-BR" dirty="0"/>
              <a:t>GENITÁLIA</a:t>
            </a:r>
          </a:p>
          <a:p>
            <a:pPr marL="0" indent="0">
              <a:buNone/>
            </a:pPr>
            <a:r>
              <a:rPr lang="pt-BR" dirty="0"/>
              <a:t>GLICEMIA</a:t>
            </a:r>
          </a:p>
          <a:p>
            <a:pPr marL="0" indent="0">
              <a:buNone/>
            </a:pPr>
            <a:r>
              <a:rPr lang="pt-BR" dirty="0"/>
              <a:t>GLICOSÚRIA</a:t>
            </a:r>
          </a:p>
          <a:p>
            <a:pPr marL="0" indent="0">
              <a:buNone/>
            </a:pPr>
            <a:r>
              <a:rPr lang="pt-BR" dirty="0"/>
              <a:t>HALITOSE</a:t>
            </a:r>
          </a:p>
          <a:p>
            <a:pPr marL="0" indent="0">
              <a:buNone/>
            </a:pPr>
            <a:r>
              <a:rPr lang="pt-BR" dirty="0"/>
              <a:t>HEMATÊMESE</a:t>
            </a:r>
          </a:p>
          <a:p>
            <a:pPr marL="0" indent="0">
              <a:buNone/>
            </a:pPr>
            <a:r>
              <a:rPr lang="pt-BR" dirty="0"/>
              <a:t>HEMÁTICO</a:t>
            </a:r>
          </a:p>
          <a:p>
            <a:pPr marL="0" indent="0">
              <a:buNone/>
            </a:pPr>
            <a:r>
              <a:rPr lang="pt-BR" dirty="0"/>
              <a:t>HEMATOMA</a:t>
            </a:r>
          </a:p>
          <a:p>
            <a:pPr marL="0" indent="0">
              <a:buNone/>
            </a:pPr>
            <a:r>
              <a:rPr lang="pt-BR" dirty="0"/>
              <a:t>HEMATÚRIA</a:t>
            </a:r>
          </a:p>
          <a:p>
            <a:pPr marL="0" indent="0">
              <a:buNone/>
            </a:pPr>
            <a:r>
              <a:rPr lang="pt-BR" dirty="0"/>
              <a:t>HEMI</a:t>
            </a:r>
          </a:p>
          <a:p>
            <a:pPr marL="0" indent="0">
              <a:buNone/>
            </a:pPr>
            <a:r>
              <a:rPr lang="pt-BR" dirty="0"/>
              <a:t>HEMIPARESIA</a:t>
            </a:r>
          </a:p>
        </p:txBody>
      </p:sp>
      <p:sp>
        <p:nvSpPr>
          <p:cNvPr id="4" name="Espaço Reservado para Data 3">
            <a:extLst>
              <a:ext uri="{FF2B5EF4-FFF2-40B4-BE49-F238E27FC236}">
                <a16:creationId xmlns:a16="http://schemas.microsoft.com/office/drawing/2014/main" id="{08B2B2A4-AFA1-4136-9695-38F6F583993A}"/>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1756063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FCBD9FED-E954-4531-B83A-AA6333033D76}"/>
              </a:ext>
            </a:extLst>
          </p:cNvPr>
          <p:cNvSpPr>
            <a:spLocks noGrp="1"/>
          </p:cNvSpPr>
          <p:nvPr>
            <p:ph idx="1"/>
          </p:nvPr>
        </p:nvSpPr>
        <p:spPr>
          <a:xfrm>
            <a:off x="378069" y="378069"/>
            <a:ext cx="11421208" cy="6093069"/>
          </a:xfrm>
        </p:spPr>
        <p:txBody>
          <a:bodyPr numCol="3"/>
          <a:lstStyle/>
          <a:p>
            <a:pPr marL="0" indent="0">
              <a:buNone/>
            </a:pPr>
            <a:r>
              <a:rPr lang="pt-BR" dirty="0"/>
              <a:t>HEMIPLEGIA</a:t>
            </a:r>
          </a:p>
          <a:p>
            <a:pPr marL="0" indent="0">
              <a:buNone/>
            </a:pPr>
            <a:r>
              <a:rPr lang="pt-BR" dirty="0"/>
              <a:t>HEMOPTISE</a:t>
            </a:r>
          </a:p>
          <a:p>
            <a:pPr marL="0" indent="0">
              <a:buNone/>
            </a:pPr>
            <a:r>
              <a:rPr lang="pt-BR" dirty="0"/>
              <a:t>HEMORRAGIA</a:t>
            </a:r>
          </a:p>
          <a:p>
            <a:pPr marL="0" indent="0">
              <a:buNone/>
            </a:pPr>
            <a:r>
              <a:rPr lang="pt-BR" dirty="0"/>
              <a:t>HEMOSTASIA</a:t>
            </a:r>
          </a:p>
          <a:p>
            <a:pPr marL="0" indent="0">
              <a:buNone/>
            </a:pPr>
            <a:r>
              <a:rPr lang="pt-BR" dirty="0"/>
              <a:t>HEMOSTÁTICO</a:t>
            </a:r>
          </a:p>
          <a:p>
            <a:pPr marL="0" indent="0">
              <a:buNone/>
            </a:pPr>
            <a:r>
              <a:rPr lang="pt-BR" dirty="0"/>
              <a:t>HEMOTERAPIA</a:t>
            </a:r>
          </a:p>
          <a:p>
            <a:pPr marL="0" indent="0">
              <a:buNone/>
            </a:pPr>
            <a:r>
              <a:rPr lang="pt-BR" dirty="0"/>
              <a:t>HEMOTÓRAX</a:t>
            </a:r>
          </a:p>
          <a:p>
            <a:pPr marL="0" indent="0">
              <a:buNone/>
            </a:pPr>
            <a:r>
              <a:rPr lang="pt-BR" dirty="0"/>
              <a:t>HEPATOMEGALIA</a:t>
            </a:r>
          </a:p>
          <a:p>
            <a:pPr marL="0" indent="0">
              <a:buNone/>
            </a:pPr>
            <a:r>
              <a:rPr lang="pt-BR" dirty="0"/>
              <a:t>HEPATOESPLENOMEGALIA</a:t>
            </a:r>
          </a:p>
          <a:p>
            <a:pPr marL="0" indent="0">
              <a:buNone/>
            </a:pPr>
            <a:r>
              <a:rPr lang="pt-BR" dirty="0"/>
              <a:t>HÉRNIA</a:t>
            </a:r>
          </a:p>
          <a:p>
            <a:pPr marL="0" indent="0">
              <a:buNone/>
            </a:pPr>
            <a:r>
              <a:rPr lang="pt-BR" dirty="0"/>
              <a:t>HIDROTÓRAX</a:t>
            </a:r>
          </a:p>
          <a:p>
            <a:pPr marL="0" indent="0">
              <a:buNone/>
            </a:pPr>
            <a:r>
              <a:rPr lang="pt-BR" dirty="0"/>
              <a:t>HIPERTENSÃO</a:t>
            </a:r>
          </a:p>
          <a:p>
            <a:pPr marL="0" indent="0">
              <a:buNone/>
            </a:pPr>
            <a:r>
              <a:rPr lang="pt-BR" dirty="0"/>
              <a:t>HIPERTENSÃO ARTERIAL</a:t>
            </a:r>
          </a:p>
          <a:p>
            <a:pPr marL="0" indent="0">
              <a:buNone/>
            </a:pPr>
            <a:r>
              <a:rPr lang="pt-BR" dirty="0"/>
              <a:t>HIPERTERMIA</a:t>
            </a:r>
          </a:p>
          <a:p>
            <a:pPr marL="0" indent="0">
              <a:buNone/>
            </a:pPr>
            <a:r>
              <a:rPr lang="pt-BR" dirty="0"/>
              <a:t>HIPERTONIA</a:t>
            </a:r>
          </a:p>
          <a:p>
            <a:pPr marL="0" indent="0">
              <a:buNone/>
            </a:pPr>
            <a:r>
              <a:rPr lang="pt-BR" dirty="0"/>
              <a:t>HIPERTÔNICO</a:t>
            </a:r>
          </a:p>
          <a:p>
            <a:pPr marL="0" indent="0">
              <a:buNone/>
            </a:pPr>
            <a:r>
              <a:rPr lang="pt-BR" dirty="0"/>
              <a:t>HIPOTONIA</a:t>
            </a:r>
          </a:p>
          <a:p>
            <a:pPr marL="0" indent="0">
              <a:buNone/>
            </a:pPr>
            <a:r>
              <a:rPr lang="pt-BR" dirty="0"/>
              <a:t>HIPOVOLEMIA</a:t>
            </a:r>
          </a:p>
          <a:p>
            <a:pPr marL="0" indent="0">
              <a:buNone/>
            </a:pPr>
            <a:r>
              <a:rPr lang="pt-BR" dirty="0"/>
              <a:t>HIPÓXIA</a:t>
            </a:r>
          </a:p>
          <a:p>
            <a:pPr marL="0" indent="0">
              <a:buNone/>
            </a:pPr>
            <a:r>
              <a:rPr lang="pt-BR" dirty="0"/>
              <a:t>IATROGÊNICO</a:t>
            </a:r>
          </a:p>
          <a:p>
            <a:pPr marL="0" indent="0">
              <a:buNone/>
            </a:pPr>
            <a:r>
              <a:rPr lang="pt-BR" dirty="0"/>
              <a:t>ICTERÍCIA</a:t>
            </a:r>
          </a:p>
          <a:p>
            <a:pPr marL="0" indent="0">
              <a:buNone/>
            </a:pPr>
            <a:r>
              <a:rPr lang="pt-BR" dirty="0"/>
              <a:t>INCISÃO</a:t>
            </a:r>
          </a:p>
          <a:p>
            <a:pPr marL="0" indent="0">
              <a:buNone/>
            </a:pPr>
            <a:r>
              <a:rPr lang="pt-BR" dirty="0"/>
              <a:t>ISOCORIA</a:t>
            </a:r>
          </a:p>
          <a:p>
            <a:pPr marL="0" indent="0">
              <a:buNone/>
            </a:pPr>
            <a:r>
              <a:rPr lang="pt-BR" dirty="0"/>
              <a:t>ISQUEMIA</a:t>
            </a:r>
          </a:p>
          <a:p>
            <a:pPr marL="0" indent="0">
              <a:buNone/>
            </a:pPr>
            <a:r>
              <a:rPr lang="pt-BR" dirty="0"/>
              <a:t>JEJUNO</a:t>
            </a:r>
          </a:p>
          <a:p>
            <a:pPr marL="0" indent="0">
              <a:buNone/>
            </a:pPr>
            <a:r>
              <a:rPr lang="pt-BR" dirty="0"/>
              <a:t>JUGULAR</a:t>
            </a:r>
          </a:p>
          <a:p>
            <a:pPr marL="0" indent="0">
              <a:buNone/>
            </a:pPr>
            <a:r>
              <a:rPr lang="pt-BR" dirty="0"/>
              <a:t>LÁBIL</a:t>
            </a:r>
          </a:p>
          <a:p>
            <a:pPr marL="0" indent="0">
              <a:buNone/>
            </a:pPr>
            <a:r>
              <a:rPr lang="pt-BR" dirty="0"/>
              <a:t>LACERAR</a:t>
            </a:r>
          </a:p>
          <a:p>
            <a:pPr marL="0" indent="0">
              <a:buNone/>
            </a:pPr>
            <a:r>
              <a:rPr lang="pt-BR" dirty="0"/>
              <a:t>LACTAR</a:t>
            </a:r>
          </a:p>
          <a:p>
            <a:pPr marL="0" indent="0">
              <a:buNone/>
            </a:pPr>
            <a:r>
              <a:rPr lang="pt-BR" dirty="0"/>
              <a:t>LACTENTE</a:t>
            </a:r>
          </a:p>
          <a:p>
            <a:pPr marL="0" indent="0">
              <a:buNone/>
            </a:pPr>
            <a:r>
              <a:rPr lang="pt-BR" dirty="0"/>
              <a:t>LALIA</a:t>
            </a:r>
          </a:p>
          <a:p>
            <a:pPr marL="0" indent="0">
              <a:buNone/>
            </a:pPr>
            <a:r>
              <a:rPr lang="pt-BR" dirty="0"/>
              <a:t>LANCETAR</a:t>
            </a:r>
          </a:p>
          <a:p>
            <a:pPr marL="0" indent="0">
              <a:buNone/>
            </a:pPr>
            <a:r>
              <a:rPr lang="pt-BR" dirty="0"/>
              <a:t>LETAL</a:t>
            </a:r>
          </a:p>
          <a:p>
            <a:pPr marL="0" indent="0">
              <a:buNone/>
            </a:pPr>
            <a:r>
              <a:rPr lang="pt-BR" dirty="0"/>
              <a:t>LETARGIA</a:t>
            </a:r>
          </a:p>
          <a:p>
            <a:pPr marL="0" indent="0">
              <a:buNone/>
            </a:pPr>
            <a:r>
              <a:rPr lang="pt-BR" dirty="0"/>
              <a:t>LEUCOCITOSE</a:t>
            </a:r>
          </a:p>
          <a:p>
            <a:pPr marL="0" indent="0">
              <a:buNone/>
            </a:pPr>
            <a:r>
              <a:rPr lang="pt-BR" dirty="0"/>
              <a:t>LEUCOPENIA</a:t>
            </a:r>
          </a:p>
          <a:p>
            <a:pPr marL="0" indent="0">
              <a:buNone/>
            </a:pPr>
            <a:r>
              <a:rPr lang="pt-BR" dirty="0"/>
              <a:t>LEUCORRÉIA</a:t>
            </a:r>
          </a:p>
          <a:p>
            <a:pPr marL="0" indent="0">
              <a:buNone/>
            </a:pPr>
            <a:r>
              <a:rPr lang="pt-BR" dirty="0"/>
              <a:t>LEUCOSE</a:t>
            </a:r>
          </a:p>
          <a:p>
            <a:pPr marL="0" indent="0">
              <a:buNone/>
            </a:pPr>
            <a:r>
              <a:rPr lang="pt-BR" dirty="0"/>
              <a:t>LÚMEN</a:t>
            </a:r>
          </a:p>
          <a:p>
            <a:pPr marL="0" indent="0">
              <a:buNone/>
            </a:pPr>
            <a:r>
              <a:rPr lang="pt-BR" dirty="0"/>
              <a:t>MEATO</a:t>
            </a:r>
          </a:p>
          <a:p>
            <a:pPr marL="0" indent="0">
              <a:buNone/>
            </a:pPr>
            <a:r>
              <a:rPr lang="pt-BR" dirty="0"/>
              <a:t>MENARCA</a:t>
            </a:r>
          </a:p>
          <a:p>
            <a:pPr marL="0" indent="0">
              <a:buNone/>
            </a:pPr>
            <a:r>
              <a:rPr lang="pt-BR" dirty="0"/>
              <a:t>MENORREIA</a:t>
            </a:r>
          </a:p>
          <a:p>
            <a:pPr marL="0" indent="0">
              <a:buNone/>
            </a:pPr>
            <a:r>
              <a:rPr lang="pt-BR" dirty="0"/>
              <a:t>METRORRAGIA</a:t>
            </a:r>
          </a:p>
          <a:p>
            <a:pPr marL="0" indent="0">
              <a:buNone/>
            </a:pPr>
            <a:r>
              <a:rPr lang="pt-BR" dirty="0"/>
              <a:t>MELENA</a:t>
            </a:r>
          </a:p>
          <a:p>
            <a:pPr marL="0" indent="0">
              <a:buNone/>
            </a:pPr>
            <a:r>
              <a:rPr lang="pt-BR" dirty="0"/>
              <a:t>METEORISMO</a:t>
            </a:r>
          </a:p>
          <a:p>
            <a:pPr marL="0" indent="0">
              <a:buNone/>
            </a:pPr>
            <a:r>
              <a:rPr lang="pt-BR" dirty="0"/>
              <a:t>MIALGIA</a:t>
            </a:r>
          </a:p>
          <a:p>
            <a:pPr marL="0" indent="0">
              <a:buNone/>
            </a:pPr>
            <a:r>
              <a:rPr lang="pt-BR" dirty="0"/>
              <a:t>MIASTENIA</a:t>
            </a:r>
          </a:p>
          <a:p>
            <a:pPr marL="0" indent="0">
              <a:buNone/>
            </a:pPr>
            <a:r>
              <a:rPr lang="pt-BR" dirty="0"/>
              <a:t>MICÇÃO</a:t>
            </a:r>
          </a:p>
        </p:txBody>
      </p:sp>
      <p:sp>
        <p:nvSpPr>
          <p:cNvPr id="4" name="Espaço Reservado para Data 3">
            <a:extLst>
              <a:ext uri="{FF2B5EF4-FFF2-40B4-BE49-F238E27FC236}">
                <a16:creationId xmlns:a16="http://schemas.microsoft.com/office/drawing/2014/main" id="{07F103DE-5B7E-4A2A-9CB0-631E00EF8FD5}"/>
              </a:ext>
            </a:extLst>
          </p:cNvPr>
          <p:cNvSpPr>
            <a:spLocks noGrp="1"/>
          </p:cNvSpPr>
          <p:nvPr>
            <p:ph type="dt" sz="half" idx="10"/>
          </p:nvPr>
        </p:nvSpPr>
        <p:spPr/>
        <p:txBody>
          <a:bodyPr/>
          <a:lstStyle/>
          <a:p>
            <a:pPr rtl="0"/>
            <a:fld id="{D48C737E-092E-4203-A347-8410086932C6}" type="datetime1">
              <a:rPr lang="pt-BR" smtClean="0"/>
              <a:t>03/03/2022</a:t>
            </a:fld>
            <a:endParaRPr lang="en-US"/>
          </a:p>
        </p:txBody>
      </p:sp>
    </p:spTree>
    <p:extLst>
      <p:ext uri="{BB962C8B-B14F-4D97-AF65-F5344CB8AC3E}">
        <p14:creationId xmlns:p14="http://schemas.microsoft.com/office/powerpoint/2010/main" val="4079159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FB1860D1-BC7D-4D6E-9ADC-94D2EF32247F}"/>
              </a:ext>
            </a:extLst>
          </p:cNvPr>
          <p:cNvSpPr>
            <a:spLocks noGrp="1"/>
          </p:cNvSpPr>
          <p:nvPr>
            <p:ph idx="1"/>
          </p:nvPr>
        </p:nvSpPr>
        <p:spPr>
          <a:xfrm>
            <a:off x="378069" y="369277"/>
            <a:ext cx="11403623" cy="6031523"/>
          </a:xfrm>
        </p:spPr>
        <p:txBody>
          <a:bodyPr numCol="3">
            <a:normAutofit fontScale="92500" lnSpcReduction="20000"/>
          </a:bodyPr>
          <a:lstStyle/>
          <a:p>
            <a:pPr marL="0" indent="0">
              <a:buNone/>
            </a:pPr>
            <a:r>
              <a:rPr lang="pt-BR" dirty="0"/>
              <a:t>MIDRÍASE</a:t>
            </a:r>
          </a:p>
          <a:p>
            <a:pPr marL="0" indent="0">
              <a:buNone/>
            </a:pPr>
            <a:r>
              <a:rPr lang="pt-BR" dirty="0"/>
              <a:t>MIDRIÁTICO</a:t>
            </a:r>
          </a:p>
          <a:p>
            <a:pPr marL="0" indent="0">
              <a:buNone/>
            </a:pPr>
            <a:r>
              <a:rPr lang="pt-BR" dirty="0"/>
              <a:t>MIOSE</a:t>
            </a:r>
          </a:p>
          <a:p>
            <a:pPr marL="0" indent="0">
              <a:buNone/>
            </a:pPr>
            <a:r>
              <a:rPr lang="pt-BR" dirty="0"/>
              <a:t>NECROSE</a:t>
            </a:r>
          </a:p>
          <a:p>
            <a:pPr marL="0" indent="0">
              <a:buNone/>
            </a:pPr>
            <a:r>
              <a:rPr lang="pt-BR" dirty="0"/>
              <a:t>NICTÚRIA</a:t>
            </a:r>
          </a:p>
          <a:p>
            <a:pPr marL="0" indent="0">
              <a:buNone/>
            </a:pPr>
            <a:r>
              <a:rPr lang="pt-BR" dirty="0"/>
              <a:t>NISTAGMO</a:t>
            </a:r>
          </a:p>
          <a:p>
            <a:pPr marL="0" indent="0">
              <a:buNone/>
            </a:pPr>
            <a:r>
              <a:rPr lang="pt-BR" dirty="0"/>
              <a:t>NORMOCARDIA</a:t>
            </a:r>
          </a:p>
          <a:p>
            <a:pPr marL="0" indent="0">
              <a:buNone/>
            </a:pPr>
            <a:r>
              <a:rPr lang="pt-BR" dirty="0"/>
              <a:t>NORMOTENSÃO</a:t>
            </a:r>
          </a:p>
          <a:p>
            <a:pPr marL="0" indent="0">
              <a:buNone/>
            </a:pPr>
            <a:r>
              <a:rPr lang="pt-BR" dirty="0"/>
              <a:t>ODINOFAGIA</a:t>
            </a:r>
          </a:p>
          <a:p>
            <a:pPr marL="0" indent="0">
              <a:buNone/>
            </a:pPr>
            <a:r>
              <a:rPr lang="pt-BR" dirty="0"/>
              <a:t>OLIGÚRIA</a:t>
            </a:r>
          </a:p>
          <a:p>
            <a:pPr marL="0" indent="0">
              <a:buNone/>
            </a:pPr>
            <a:r>
              <a:rPr lang="pt-BR" dirty="0"/>
              <a:t>ORTOPNEIA</a:t>
            </a:r>
          </a:p>
          <a:p>
            <a:pPr marL="0" indent="0">
              <a:buNone/>
            </a:pPr>
            <a:r>
              <a:rPr lang="pt-BR" dirty="0"/>
              <a:t>PALIATIVO</a:t>
            </a:r>
          </a:p>
          <a:p>
            <a:pPr marL="0" indent="0">
              <a:buNone/>
            </a:pPr>
            <a:r>
              <a:rPr lang="pt-BR" dirty="0"/>
              <a:t>PARALISIA</a:t>
            </a:r>
          </a:p>
          <a:p>
            <a:pPr marL="0" indent="0">
              <a:buNone/>
            </a:pPr>
            <a:r>
              <a:rPr lang="pt-BR" dirty="0"/>
              <a:t>PARAPLEGIA</a:t>
            </a:r>
          </a:p>
          <a:p>
            <a:pPr marL="0" indent="0">
              <a:buNone/>
            </a:pPr>
            <a:r>
              <a:rPr lang="pt-BR" dirty="0"/>
              <a:t>PARESIA</a:t>
            </a:r>
          </a:p>
          <a:p>
            <a:pPr marL="0" indent="0">
              <a:buNone/>
            </a:pPr>
            <a:r>
              <a:rPr lang="pt-BR" dirty="0"/>
              <a:t>PARESTESIA</a:t>
            </a:r>
          </a:p>
          <a:p>
            <a:pPr marL="0" indent="0">
              <a:buNone/>
            </a:pPr>
            <a:r>
              <a:rPr lang="pt-BR" dirty="0"/>
              <a:t>PEDIALGIA</a:t>
            </a:r>
          </a:p>
          <a:p>
            <a:pPr marL="0" indent="0">
              <a:buNone/>
            </a:pPr>
            <a:r>
              <a:rPr lang="pt-BR" dirty="0"/>
              <a:t>PEDICULOSE</a:t>
            </a:r>
          </a:p>
          <a:p>
            <a:pPr marL="0" indent="0">
              <a:buNone/>
            </a:pPr>
            <a:r>
              <a:rPr lang="pt-BR" dirty="0"/>
              <a:t>PETÉQUIA</a:t>
            </a:r>
          </a:p>
          <a:p>
            <a:pPr marL="0" indent="0">
              <a:buNone/>
            </a:pPr>
            <a:r>
              <a:rPr lang="pt-BR" dirty="0"/>
              <a:t>PIREXIA</a:t>
            </a:r>
          </a:p>
          <a:p>
            <a:pPr marL="0" indent="0">
              <a:buNone/>
            </a:pPr>
            <a:r>
              <a:rPr lang="pt-BR" dirty="0"/>
              <a:t>PIROSE</a:t>
            </a:r>
          </a:p>
          <a:p>
            <a:pPr marL="0" indent="0">
              <a:buNone/>
            </a:pPr>
            <a:r>
              <a:rPr lang="pt-BR" dirty="0"/>
              <a:t>PIÚRIA</a:t>
            </a:r>
          </a:p>
          <a:p>
            <a:pPr marL="0" indent="0">
              <a:buNone/>
            </a:pPr>
            <a:r>
              <a:rPr lang="pt-BR" dirty="0"/>
              <a:t>PNEUMOTÓRAX</a:t>
            </a:r>
          </a:p>
          <a:p>
            <a:pPr marL="0" indent="0">
              <a:buNone/>
            </a:pPr>
            <a:r>
              <a:rPr lang="pt-BR" dirty="0"/>
              <a:t>PRESSOR</a:t>
            </a:r>
          </a:p>
          <a:p>
            <a:pPr marL="0" indent="0">
              <a:buNone/>
            </a:pPr>
            <a:r>
              <a:rPr lang="pt-BR" dirty="0"/>
              <a:t>PROLAPSO</a:t>
            </a:r>
          </a:p>
          <a:p>
            <a:pPr marL="0" indent="0">
              <a:buNone/>
            </a:pPr>
            <a:r>
              <a:rPr lang="pt-BR" dirty="0"/>
              <a:t>POLACIÚRIA</a:t>
            </a:r>
          </a:p>
          <a:p>
            <a:pPr marL="0" indent="0">
              <a:buNone/>
            </a:pPr>
            <a:r>
              <a:rPr lang="pt-BR" dirty="0"/>
              <a:t>POLIDIPSIA</a:t>
            </a:r>
          </a:p>
          <a:p>
            <a:pPr marL="0" indent="0">
              <a:buNone/>
            </a:pPr>
            <a:r>
              <a:rPr lang="pt-BR" dirty="0"/>
              <a:t>POLIFAGIA</a:t>
            </a:r>
          </a:p>
          <a:p>
            <a:pPr marL="0" indent="0">
              <a:buNone/>
            </a:pPr>
            <a:r>
              <a:rPr lang="pt-BR" dirty="0"/>
              <a:t>POLIÚRIA</a:t>
            </a:r>
          </a:p>
          <a:p>
            <a:pPr marL="0" indent="0">
              <a:buNone/>
            </a:pPr>
            <a:r>
              <a:rPr lang="pt-BR" dirty="0"/>
              <a:t>PRURIDO</a:t>
            </a:r>
          </a:p>
          <a:p>
            <a:pPr marL="0" indent="0">
              <a:buNone/>
            </a:pPr>
            <a:r>
              <a:rPr lang="pt-BR" dirty="0"/>
              <a:t>PSEUDO</a:t>
            </a:r>
          </a:p>
          <a:p>
            <a:pPr marL="0" indent="0">
              <a:buNone/>
            </a:pPr>
            <a:r>
              <a:rPr lang="pt-BR" dirty="0"/>
              <a:t>PTOSE PALPEBRAL</a:t>
            </a:r>
          </a:p>
          <a:p>
            <a:pPr marL="0" indent="0">
              <a:buNone/>
            </a:pPr>
            <a:r>
              <a:rPr lang="pt-BR" dirty="0"/>
              <a:t>PULSO</a:t>
            </a:r>
          </a:p>
          <a:p>
            <a:pPr marL="0" indent="0">
              <a:buNone/>
            </a:pPr>
            <a:r>
              <a:rPr lang="pt-BR" dirty="0"/>
              <a:t>PÚTRIDO</a:t>
            </a:r>
          </a:p>
          <a:p>
            <a:pPr marL="0" indent="0">
              <a:buNone/>
            </a:pPr>
            <a:r>
              <a:rPr lang="pt-BR" dirty="0"/>
              <a:t>RESPIRAÇÃO</a:t>
            </a:r>
          </a:p>
          <a:p>
            <a:pPr marL="0" indent="0">
              <a:buNone/>
            </a:pPr>
            <a:r>
              <a:rPr lang="pt-BR" dirty="0"/>
              <a:t>RESSUSCITAÇÃO</a:t>
            </a:r>
          </a:p>
          <a:p>
            <a:pPr marL="0" indent="0">
              <a:buNone/>
            </a:pPr>
            <a:r>
              <a:rPr lang="pt-BR" dirty="0"/>
              <a:t>SEPTICEMIA</a:t>
            </a:r>
          </a:p>
          <a:p>
            <a:pPr marL="0" indent="0">
              <a:buNone/>
            </a:pPr>
            <a:r>
              <a:rPr lang="pt-BR" dirty="0"/>
              <a:t>SEROSO</a:t>
            </a:r>
          </a:p>
          <a:p>
            <a:pPr marL="0" indent="0">
              <a:buNone/>
            </a:pPr>
            <a:r>
              <a:rPr lang="pt-BR" dirty="0"/>
              <a:t>SHUNT</a:t>
            </a:r>
          </a:p>
          <a:p>
            <a:pPr marL="0" indent="0">
              <a:buNone/>
            </a:pPr>
            <a:r>
              <a:rPr lang="pt-BR" dirty="0"/>
              <a:t>SIALORREIA</a:t>
            </a:r>
          </a:p>
          <a:p>
            <a:pPr marL="0" indent="0">
              <a:buNone/>
            </a:pPr>
            <a:r>
              <a:rPr lang="pt-BR" dirty="0"/>
              <a:t>SIALOSQUIESE</a:t>
            </a:r>
          </a:p>
          <a:p>
            <a:pPr marL="0" indent="0">
              <a:buNone/>
            </a:pPr>
            <a:r>
              <a:rPr lang="pt-BR" dirty="0"/>
              <a:t>SIBILANTE</a:t>
            </a:r>
          </a:p>
          <a:p>
            <a:pPr marL="0" indent="0">
              <a:buNone/>
            </a:pPr>
            <a:r>
              <a:rPr lang="pt-BR" dirty="0"/>
              <a:t>SIBILO</a:t>
            </a:r>
          </a:p>
          <a:p>
            <a:pPr marL="0" indent="0">
              <a:buNone/>
            </a:pPr>
            <a:r>
              <a:rPr lang="pt-BR" dirty="0"/>
              <a:t>SUCÇÃO</a:t>
            </a:r>
          </a:p>
          <a:p>
            <a:pPr marL="0" indent="0">
              <a:buNone/>
            </a:pPr>
            <a:r>
              <a:rPr lang="pt-BR" dirty="0"/>
              <a:t>SUTURA</a:t>
            </a:r>
          </a:p>
          <a:p>
            <a:pPr marL="0" indent="0">
              <a:buNone/>
            </a:pPr>
            <a:r>
              <a:rPr lang="pt-BR" dirty="0"/>
              <a:t>TAQUI</a:t>
            </a:r>
          </a:p>
          <a:p>
            <a:pPr marL="0" indent="0">
              <a:buNone/>
            </a:pPr>
            <a:r>
              <a:rPr lang="pt-BR" dirty="0"/>
              <a:t>TAQUICARDIA</a:t>
            </a:r>
          </a:p>
          <a:p>
            <a:pPr marL="0" indent="0">
              <a:buNone/>
            </a:pPr>
            <a:r>
              <a:rPr lang="pt-BR" dirty="0"/>
              <a:t>TAQUIFAGIA</a:t>
            </a:r>
          </a:p>
          <a:p>
            <a:pPr marL="0" indent="0">
              <a:buNone/>
            </a:pPr>
            <a:r>
              <a:rPr lang="pt-BR" dirty="0"/>
              <a:t>TAQUIPNEIA</a:t>
            </a:r>
          </a:p>
          <a:p>
            <a:pPr marL="0" indent="0">
              <a:buNone/>
            </a:pPr>
            <a:r>
              <a:rPr lang="pt-BR" dirty="0"/>
              <a:t>TELANGIECTASIA</a:t>
            </a:r>
          </a:p>
          <a:p>
            <a:pPr marL="0" indent="0">
              <a:buNone/>
            </a:pPr>
            <a:r>
              <a:rPr lang="pt-BR" dirty="0"/>
              <a:t>TETRAPARESIA</a:t>
            </a:r>
          </a:p>
          <a:p>
            <a:pPr marL="0" indent="0">
              <a:buNone/>
            </a:pPr>
            <a:r>
              <a:rPr lang="pt-BR" dirty="0"/>
              <a:t>TETRAPLEGIA</a:t>
            </a:r>
          </a:p>
          <a:p>
            <a:pPr marL="0" indent="0">
              <a:buNone/>
            </a:pPr>
            <a:r>
              <a:rPr lang="pt-BR" dirty="0"/>
              <a:t>ULCERA</a:t>
            </a:r>
          </a:p>
          <a:p>
            <a:pPr marL="0" indent="0">
              <a:buNone/>
            </a:pPr>
            <a:r>
              <a:rPr lang="pt-BR" dirty="0"/>
              <a:t>VASO</a:t>
            </a:r>
          </a:p>
          <a:p>
            <a:pPr marL="0" indent="0">
              <a:buNone/>
            </a:pPr>
            <a:r>
              <a:rPr lang="pt-BR"/>
              <a:t>XEROSTOMIA</a:t>
            </a:r>
            <a:endParaRPr lang="pt-BR" dirty="0"/>
          </a:p>
          <a:p>
            <a:pPr marL="0" indent="0">
              <a:buNone/>
            </a:pPr>
            <a:endParaRPr lang="pt-BR" dirty="0"/>
          </a:p>
        </p:txBody>
      </p:sp>
      <p:sp>
        <p:nvSpPr>
          <p:cNvPr id="4" name="Espaço Reservado para Data 3">
            <a:extLst>
              <a:ext uri="{FF2B5EF4-FFF2-40B4-BE49-F238E27FC236}">
                <a16:creationId xmlns:a16="http://schemas.microsoft.com/office/drawing/2014/main" id="{06B6DD11-FC33-49A3-AD7F-A3BAEBB64558}"/>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19358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AD686-C011-4B31-82D0-E575A2072BEB}"/>
              </a:ext>
            </a:extLst>
          </p:cNvPr>
          <p:cNvSpPr>
            <a:spLocks noGrp="1"/>
          </p:cNvSpPr>
          <p:nvPr>
            <p:ph type="title"/>
          </p:nvPr>
        </p:nvSpPr>
        <p:spPr/>
        <p:txBody>
          <a:bodyPr/>
          <a:lstStyle/>
          <a:p>
            <a:pPr algn="ctr"/>
            <a:r>
              <a:rPr lang="pt-BR" dirty="0"/>
              <a:t>PROCEDIMENTO DE ENFERMAGEM	</a:t>
            </a:r>
          </a:p>
        </p:txBody>
      </p:sp>
      <p:sp>
        <p:nvSpPr>
          <p:cNvPr id="3" name="Espaço Reservado para Conteúdo 2">
            <a:extLst>
              <a:ext uri="{FF2B5EF4-FFF2-40B4-BE49-F238E27FC236}">
                <a16:creationId xmlns:a16="http://schemas.microsoft.com/office/drawing/2014/main" id="{33CC5F44-EA2D-4DF5-85FC-B9388C3C61F2}"/>
              </a:ext>
            </a:extLst>
          </p:cNvPr>
          <p:cNvSpPr>
            <a:spLocks noGrp="1"/>
          </p:cNvSpPr>
          <p:nvPr>
            <p:ph idx="1"/>
          </p:nvPr>
        </p:nvSpPr>
        <p:spPr/>
        <p:txBody>
          <a:bodyPr/>
          <a:lstStyle/>
          <a:p>
            <a:pPr marL="0" indent="0" algn="just">
              <a:buNone/>
            </a:pPr>
            <a:r>
              <a:rPr lang="pt-BR" dirty="0"/>
              <a:t>O PROCEDIMENTO/CUIDADO DE ENFERMAGEM É UMA AÇÃO PLANEJADA QUE VISA ATENDER ÀS NECESSIDADES HUMANAS BÁSICAS “NHB” DO INDIVÍDUO, DEVE SER INSTITUÍDA AO CLIENTE DE FORMA HOLÍSTICA, POR MEIO DA PRESCRIÇÃO DE ENFERMAGEM, A QUAL VISA RESTABELECER AS “NHB” AFETADAS DO CLIENTE.</a:t>
            </a:r>
          </a:p>
          <a:p>
            <a:pPr marL="0" indent="0" algn="just">
              <a:buNone/>
            </a:pPr>
            <a:r>
              <a:rPr lang="pt-BR" dirty="0"/>
              <a:t>A PRESCRIÇÃO DE ENFERMAGEM É PRIVATIVA DO ENFERMEIRO. CONFORME A APLICABILIDADE DA SISTEMATIZAÇÃO DA ASSISTÊNCIA DE ENFERMAGEM “SAE”, ELA NORTEIA OS PROCEDIMENTOS/CUIDADOS DE ENFERMAGEM, ORIENTANDO E CONDUZINDO O PROFISSIONAL QUE IRÁ EXECUTÁ-LA.</a:t>
            </a:r>
          </a:p>
          <a:p>
            <a:pPr marL="0" indent="0" algn="just">
              <a:buNone/>
            </a:pPr>
            <a:r>
              <a:rPr lang="pt-BR" dirty="0"/>
              <a:t>OS PROCEDIMENTOS/CUIDADOS DE ENFERMAGEM DEVEM SER REALIZADOS COM BASE NOS PRINCÍPIOS CIENTÍFICOS E TÉCNICOS. ESSES PROCEDIMENTOS PODEM SER EXECUTADOS POR TODOS OS MEMBROS DA EQUIPE DE ENFERMAGEM. APÓS SUA REALIZAÇÃO O PROFISSIONAL DEVE DESCREVER SUA EXECUÇÃO, RESULTADOS E POSSÍVEIS ALTERAÇÕES DURANTE O PROCEDIMENTO NA ANOTAÇÃO, REGISTRO DE ENFERMAGEM.</a:t>
            </a:r>
          </a:p>
        </p:txBody>
      </p:sp>
      <p:sp>
        <p:nvSpPr>
          <p:cNvPr id="4" name="Espaço Reservado para Data 3">
            <a:extLst>
              <a:ext uri="{FF2B5EF4-FFF2-40B4-BE49-F238E27FC236}">
                <a16:creationId xmlns:a16="http://schemas.microsoft.com/office/drawing/2014/main" id="{EC440283-3C18-4E16-A8B5-AF1A1B05078B}"/>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4110259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5C4C5E-0D09-4515-9BF8-D74404140EB2}"/>
              </a:ext>
            </a:extLst>
          </p:cNvPr>
          <p:cNvSpPr>
            <a:spLocks noGrp="1"/>
          </p:cNvSpPr>
          <p:nvPr>
            <p:ph type="title"/>
          </p:nvPr>
        </p:nvSpPr>
        <p:spPr/>
        <p:txBody>
          <a:bodyPr/>
          <a:lstStyle/>
          <a:p>
            <a:pPr algn="ctr"/>
            <a:r>
              <a:rPr lang="pt-BR" dirty="0"/>
              <a:t>PROCESSO DE ENFERMAGEM</a:t>
            </a:r>
          </a:p>
        </p:txBody>
      </p:sp>
      <p:sp>
        <p:nvSpPr>
          <p:cNvPr id="3" name="Espaço Reservado para Conteúdo 2">
            <a:extLst>
              <a:ext uri="{FF2B5EF4-FFF2-40B4-BE49-F238E27FC236}">
                <a16:creationId xmlns:a16="http://schemas.microsoft.com/office/drawing/2014/main" id="{4362454D-44BB-408E-A79A-F012822675F7}"/>
              </a:ext>
            </a:extLst>
          </p:cNvPr>
          <p:cNvSpPr>
            <a:spLocks noGrp="1"/>
          </p:cNvSpPr>
          <p:nvPr>
            <p:ph idx="1"/>
          </p:nvPr>
        </p:nvSpPr>
        <p:spPr/>
        <p:txBody>
          <a:bodyPr/>
          <a:lstStyle/>
          <a:p>
            <a:pPr marL="0" indent="0">
              <a:buNone/>
            </a:pPr>
            <a:r>
              <a:rPr lang="pt-BR" dirty="0"/>
              <a:t>CONFORTE HORTA (1979), </a:t>
            </a:r>
            <a:r>
              <a:rPr lang="pt-BR" b="1" i="1" u="sng" dirty="0"/>
              <a:t>“É UM PROCESSO QUE PERMITE QUE AS AÇÕES DA EQUIPE DE ENFERMAGEM SE INTEGREM DE FORMA DINÂMICA, VISANDO QUE A ASSISTÊNCIA REALIZADA AO CLIENTE ATENDA SUAS NECESSIDADES HUMANAS BÁSICAS AFETADAS NO PROCESSO SAÚDE/DOENÇA”. </a:t>
            </a:r>
          </a:p>
          <a:p>
            <a:pPr marL="0" indent="0">
              <a:buNone/>
            </a:pPr>
            <a:endParaRPr lang="pt-BR" b="1" i="1" u="sng" dirty="0"/>
          </a:p>
          <a:p>
            <a:pPr marL="0" indent="0">
              <a:buNone/>
            </a:pPr>
            <a:r>
              <a:rPr lang="pt-BR" dirty="0"/>
              <a:t>AS FASES DO PROCESSO COMPREENDEM:</a:t>
            </a:r>
          </a:p>
          <a:p>
            <a:pPr marL="0" indent="0">
              <a:buNone/>
            </a:pPr>
            <a:r>
              <a:rPr lang="pt-BR" b="1" dirty="0"/>
              <a:t>1ª  - HISTÓRICO DE ENFERMAGEM</a:t>
            </a:r>
          </a:p>
          <a:p>
            <a:pPr marL="0" indent="0">
              <a:buNone/>
            </a:pPr>
            <a:r>
              <a:rPr lang="pt-BR" dirty="0"/>
              <a:t>2ª - DIAGNÓSTICO DE ENFERMAGEM	</a:t>
            </a:r>
          </a:p>
          <a:p>
            <a:pPr marL="0" indent="0">
              <a:buNone/>
            </a:pPr>
            <a:r>
              <a:rPr lang="pt-BR" dirty="0"/>
              <a:t>3ª - PLANO ASSISTENCIAL</a:t>
            </a:r>
          </a:p>
          <a:p>
            <a:pPr marL="0" indent="0">
              <a:buNone/>
            </a:pPr>
            <a:r>
              <a:rPr lang="pt-BR" dirty="0"/>
              <a:t>4ª - PRESCRIÇÃO DE ENFERMAGEM</a:t>
            </a:r>
          </a:p>
          <a:p>
            <a:pPr marL="0" indent="0">
              <a:buNone/>
            </a:pPr>
            <a:r>
              <a:rPr lang="pt-BR" b="1" dirty="0"/>
              <a:t>5ª - EVOLUÇÃO DE ENFERMAGEM   (NO CASO DO TÉCNICO: ANOTAÇÃO DE ENFERMAGEM)</a:t>
            </a:r>
          </a:p>
        </p:txBody>
      </p:sp>
      <p:sp>
        <p:nvSpPr>
          <p:cNvPr id="4" name="Espaço Reservado para Data 3">
            <a:extLst>
              <a:ext uri="{FF2B5EF4-FFF2-40B4-BE49-F238E27FC236}">
                <a16:creationId xmlns:a16="http://schemas.microsoft.com/office/drawing/2014/main" id="{AA24D587-26F6-4C52-BDB6-75ECD2A92602}"/>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3437225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85AEA5-003B-4EF2-A5F7-994A8D9BD73C}"/>
              </a:ext>
            </a:extLst>
          </p:cNvPr>
          <p:cNvSpPr>
            <a:spLocks noGrp="1"/>
          </p:cNvSpPr>
          <p:nvPr>
            <p:ph type="title"/>
          </p:nvPr>
        </p:nvSpPr>
        <p:spPr/>
        <p:txBody>
          <a:bodyPr/>
          <a:lstStyle/>
          <a:p>
            <a:pPr algn="ctr"/>
            <a:r>
              <a:rPr lang="pt-BR" dirty="0"/>
              <a:t> CONTEÚDOS QUE DEVEMOS DESCREVER NA ANOTAÇÃO DE ENFERMAGEM</a:t>
            </a:r>
          </a:p>
        </p:txBody>
      </p:sp>
      <p:sp>
        <p:nvSpPr>
          <p:cNvPr id="3" name="Espaço Reservado para Conteúdo 2">
            <a:extLst>
              <a:ext uri="{FF2B5EF4-FFF2-40B4-BE49-F238E27FC236}">
                <a16:creationId xmlns:a16="http://schemas.microsoft.com/office/drawing/2014/main" id="{C50E4F96-256C-4B50-A54E-CE45DC08BD15}"/>
              </a:ext>
            </a:extLst>
          </p:cNvPr>
          <p:cNvSpPr>
            <a:spLocks noGrp="1"/>
          </p:cNvSpPr>
          <p:nvPr>
            <p:ph idx="1"/>
          </p:nvPr>
        </p:nvSpPr>
        <p:spPr>
          <a:xfrm>
            <a:off x="526073" y="2375681"/>
            <a:ext cx="11139854" cy="3717388"/>
          </a:xfrm>
        </p:spPr>
        <p:txBody>
          <a:bodyPr>
            <a:normAutofit/>
          </a:bodyPr>
          <a:lstStyle/>
          <a:p>
            <a:pPr>
              <a:buFont typeface="Wingdings" panose="05000000000000000000" pitchFamily="2" charset="2"/>
              <a:buChar char="Ø"/>
            </a:pPr>
            <a:r>
              <a:rPr lang="pt-BR" b="1" dirty="0"/>
              <a:t>NA ADMISSÃO</a:t>
            </a:r>
            <a:r>
              <a:rPr lang="pt-BR" dirty="0"/>
              <a:t>, DEVEMOS ANOTAR OS DADOS DA ENTREVISTA, ACHADOS DO EXAME FÍSICO E ORIENTAÇÕES MINISTRADAS.</a:t>
            </a:r>
          </a:p>
          <a:p>
            <a:pPr>
              <a:buFont typeface="Wingdings" panose="05000000000000000000" pitchFamily="2" charset="2"/>
              <a:buChar char="Ø"/>
            </a:pPr>
            <a:r>
              <a:rPr lang="pt-BR" b="1" dirty="0"/>
              <a:t>NA EVOLUÇÃO DIÁRIA </a:t>
            </a:r>
            <a:r>
              <a:rPr lang="pt-BR" dirty="0"/>
              <a:t>DEVEMOS DESCREVER:</a:t>
            </a:r>
          </a:p>
          <a:p>
            <a:pPr marL="342900" indent="-342900">
              <a:buFont typeface="+mj-lt"/>
              <a:buAutoNum type="arabicPeriod"/>
            </a:pPr>
            <a:r>
              <a:rPr lang="pt-BR" dirty="0"/>
              <a:t>INICIALMENTE O NÚMERO DE DIAS DE EINTERNAÇÃO E DIAGNÓSTICO;</a:t>
            </a:r>
          </a:p>
          <a:p>
            <a:pPr marL="342900" indent="-342900">
              <a:buFont typeface="+mj-lt"/>
              <a:buAutoNum type="arabicPeriod"/>
            </a:pPr>
            <a:r>
              <a:rPr lang="pt-BR" dirty="0"/>
              <a:t>A DESCRIÇÃO DO EXAME FÍSICO COM INCLUSÃO DA AVALIAÇÃO DO ESTADO MENTAL;</a:t>
            </a:r>
          </a:p>
          <a:p>
            <a:pPr marL="342900" indent="-342900">
              <a:buFont typeface="+mj-lt"/>
              <a:buAutoNum type="arabicPeriod"/>
            </a:pPr>
            <a:r>
              <a:rPr lang="pt-BR" dirty="0"/>
              <a:t>NOVOS PROBLEMAS ENCONTRADOS NO EXAME FÍSICO;</a:t>
            </a:r>
          </a:p>
          <a:p>
            <a:pPr marL="342900" indent="-342900">
              <a:buFont typeface="+mj-lt"/>
              <a:buAutoNum type="arabicPeriod"/>
            </a:pPr>
            <a:r>
              <a:rPr lang="pt-BR" dirty="0"/>
              <a:t>ACEITAÇÃO ALIMENTAR, HÍDRICA, JEJUM (QUANDO FOR O CASO) E ELIMINAÇÕES FISIOLÓGICAS (URINÁRIAS E INTESTINAIS);</a:t>
            </a:r>
          </a:p>
          <a:p>
            <a:pPr marL="342900" indent="-342900">
              <a:buFont typeface="+mj-lt"/>
              <a:buAutoNum type="arabicPeriod"/>
            </a:pPr>
            <a:r>
              <a:rPr lang="pt-BR" dirty="0"/>
              <a:t>MANUTENÇÃO DO SONO E DO REPOUSO;</a:t>
            </a:r>
          </a:p>
          <a:p>
            <a:pPr marL="342900" indent="-342900">
              <a:buFont typeface="+mj-lt"/>
              <a:buAutoNum type="arabicPeriod"/>
            </a:pPr>
            <a:r>
              <a:rPr lang="pt-BR" dirty="0"/>
              <a:t>SINAIS VITAIS;</a:t>
            </a:r>
          </a:p>
          <a:p>
            <a:pPr marL="0" indent="0">
              <a:buNone/>
            </a:pPr>
            <a:endParaRPr lang="pt-BR" dirty="0"/>
          </a:p>
        </p:txBody>
      </p:sp>
    </p:spTree>
    <p:extLst>
      <p:ext uri="{BB962C8B-B14F-4D97-AF65-F5344CB8AC3E}">
        <p14:creationId xmlns:p14="http://schemas.microsoft.com/office/powerpoint/2010/main" val="2811084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BBAF08-3AD5-456B-84DB-1541D9C30A80}"/>
              </a:ext>
            </a:extLst>
          </p:cNvPr>
          <p:cNvSpPr>
            <a:spLocks noGrp="1"/>
          </p:cNvSpPr>
          <p:nvPr>
            <p:ph type="title"/>
          </p:nvPr>
        </p:nvSpPr>
        <p:spPr/>
        <p:txBody>
          <a:bodyPr/>
          <a:lstStyle/>
          <a:p>
            <a:pPr algn="ctr"/>
            <a:r>
              <a:rPr lang="pt-BR" dirty="0"/>
              <a:t>CONTEÚDOS QUE DEVEMOS DESCREVER NA ANOTAÇÃO DE ENFERMAGEM</a:t>
            </a:r>
          </a:p>
        </p:txBody>
      </p:sp>
      <p:sp>
        <p:nvSpPr>
          <p:cNvPr id="3" name="Espaço Reservado para Conteúdo 2">
            <a:extLst>
              <a:ext uri="{FF2B5EF4-FFF2-40B4-BE49-F238E27FC236}">
                <a16:creationId xmlns:a16="http://schemas.microsoft.com/office/drawing/2014/main" id="{ECCB07D6-170C-4308-9275-6ECA06013A24}"/>
              </a:ext>
            </a:extLst>
          </p:cNvPr>
          <p:cNvSpPr>
            <a:spLocks noGrp="1"/>
          </p:cNvSpPr>
          <p:nvPr>
            <p:ph idx="1"/>
          </p:nvPr>
        </p:nvSpPr>
        <p:spPr/>
        <p:txBody>
          <a:bodyPr/>
          <a:lstStyle/>
          <a:p>
            <a:pPr marL="0" indent="0">
              <a:buNone/>
            </a:pPr>
            <a:r>
              <a:rPr lang="pt-BR" dirty="0"/>
              <a:t>7. PRESENÇA DE DISPOSITIVOS VENOSOS (CARACTERÍSTICAS/IDENTIFICAÇÃO);</a:t>
            </a:r>
          </a:p>
          <a:p>
            <a:pPr marL="0" indent="0">
              <a:buNone/>
            </a:pPr>
            <a:r>
              <a:rPr lang="pt-BR" dirty="0"/>
              <a:t>8. PRESENÇA DE OUTROS DISPOSITIVOS COMO SONDAS, DRENOS E CURATIVOS;</a:t>
            </a:r>
          </a:p>
          <a:p>
            <a:pPr marL="0" indent="0">
              <a:buNone/>
            </a:pPr>
            <a:r>
              <a:rPr lang="pt-BR" dirty="0"/>
              <a:t>9. COLETA E RESULTADO DE EXAMES;</a:t>
            </a:r>
          </a:p>
          <a:p>
            <a:pPr marL="0" indent="0">
              <a:buNone/>
            </a:pPr>
            <a:r>
              <a:rPr lang="pt-BR" dirty="0"/>
              <a:t>10. AÇÕES DIÁRIAS PARA AÇÕES DE AUTOCUIDADO.</a:t>
            </a:r>
          </a:p>
          <a:p>
            <a:pPr marL="0" indent="0">
              <a:buNone/>
            </a:pPr>
            <a:endParaRPr lang="pt-BR" dirty="0"/>
          </a:p>
        </p:txBody>
      </p:sp>
      <p:sp>
        <p:nvSpPr>
          <p:cNvPr id="4" name="Espaço Reservado para Data 3">
            <a:extLst>
              <a:ext uri="{FF2B5EF4-FFF2-40B4-BE49-F238E27FC236}">
                <a16:creationId xmlns:a16="http://schemas.microsoft.com/office/drawing/2014/main" id="{A7B82303-B20D-43C4-8193-631EA35F1E22}"/>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3729267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BB7FBC-6AC1-417D-808E-76062518A130}"/>
              </a:ext>
            </a:extLst>
          </p:cNvPr>
          <p:cNvSpPr>
            <a:spLocks noGrp="1"/>
          </p:cNvSpPr>
          <p:nvPr>
            <p:ph type="title"/>
          </p:nvPr>
        </p:nvSpPr>
        <p:spPr/>
        <p:txBody>
          <a:bodyPr/>
          <a:lstStyle/>
          <a:p>
            <a:pPr algn="ctr"/>
            <a:r>
              <a:rPr lang="pt-BR" dirty="0"/>
              <a:t>TÉCNICOS EM ENFERMAGEM USAM:</a:t>
            </a:r>
          </a:p>
        </p:txBody>
      </p:sp>
      <p:sp>
        <p:nvSpPr>
          <p:cNvPr id="3" name="Espaço Reservado para Conteúdo 2">
            <a:extLst>
              <a:ext uri="{FF2B5EF4-FFF2-40B4-BE49-F238E27FC236}">
                <a16:creationId xmlns:a16="http://schemas.microsoft.com/office/drawing/2014/main" id="{F5325775-1E68-41B3-A0D9-D37F255ECE76}"/>
              </a:ext>
            </a:extLst>
          </p:cNvPr>
          <p:cNvSpPr>
            <a:spLocks noGrp="1"/>
          </p:cNvSpPr>
          <p:nvPr>
            <p:ph idx="1"/>
          </p:nvPr>
        </p:nvSpPr>
        <p:spPr/>
        <p:txBody>
          <a:bodyPr>
            <a:normAutofit/>
          </a:bodyPr>
          <a:lstStyle/>
          <a:p>
            <a:pPr marL="0" indent="0" algn="ctr">
              <a:buNone/>
            </a:pPr>
            <a:r>
              <a:rPr lang="pt-BR" sz="8000" dirty="0">
                <a:latin typeface="Century Gothic" panose="020B0502020202020204" pitchFamily="34" charset="0"/>
              </a:rPr>
              <a:t>SOAP</a:t>
            </a:r>
          </a:p>
        </p:txBody>
      </p:sp>
      <p:sp>
        <p:nvSpPr>
          <p:cNvPr id="4" name="Espaço Reservado para Data 3">
            <a:extLst>
              <a:ext uri="{FF2B5EF4-FFF2-40B4-BE49-F238E27FC236}">
                <a16:creationId xmlns:a16="http://schemas.microsoft.com/office/drawing/2014/main" id="{658FB463-9852-485E-9C33-0815253A476A}"/>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1855109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0C7DC6-386A-41A2-A24E-DEEE3A495AD3}"/>
              </a:ext>
            </a:extLst>
          </p:cNvPr>
          <p:cNvSpPr>
            <a:spLocks noGrp="1"/>
          </p:cNvSpPr>
          <p:nvPr>
            <p:ph type="title"/>
          </p:nvPr>
        </p:nvSpPr>
        <p:spPr/>
        <p:txBody>
          <a:bodyPr/>
          <a:lstStyle/>
          <a:p>
            <a:r>
              <a:rPr lang="pt-BR" dirty="0"/>
              <a:t> </a:t>
            </a:r>
          </a:p>
        </p:txBody>
      </p:sp>
      <p:sp>
        <p:nvSpPr>
          <p:cNvPr id="3" name="Espaço Reservado para Conteúdo 2">
            <a:extLst>
              <a:ext uri="{FF2B5EF4-FFF2-40B4-BE49-F238E27FC236}">
                <a16:creationId xmlns:a16="http://schemas.microsoft.com/office/drawing/2014/main" id="{019CB026-243C-49B3-927B-14EF1AB8DA87}"/>
              </a:ext>
            </a:extLst>
          </p:cNvPr>
          <p:cNvSpPr>
            <a:spLocks noGrp="1"/>
          </p:cNvSpPr>
          <p:nvPr>
            <p:ph idx="1"/>
          </p:nvPr>
        </p:nvSpPr>
        <p:spPr>
          <a:xfrm>
            <a:off x="606669" y="571500"/>
            <a:ext cx="11051931" cy="5758962"/>
          </a:xfrm>
        </p:spPr>
        <p:txBody>
          <a:bodyPr/>
          <a:lstStyle/>
          <a:p>
            <a:pPr marL="0" indent="0" algn="just">
              <a:buNone/>
            </a:pPr>
            <a:r>
              <a:rPr lang="pt-BR" b="1" dirty="0"/>
              <a:t>EXEMPLO:</a:t>
            </a:r>
          </a:p>
          <a:p>
            <a:pPr marL="0" indent="0" algn="just">
              <a:buNone/>
            </a:pPr>
            <a:endParaRPr lang="pt-BR" dirty="0"/>
          </a:p>
          <a:p>
            <a:pPr marL="0" indent="0" algn="just">
              <a:buNone/>
            </a:pPr>
            <a:r>
              <a:rPr lang="pt-BR" dirty="0"/>
              <a:t>12HS – 3ºDI POR PANCREATITE. PACIENTE QUEIXA-SE DE ALGIA ABDOMINAL EM REGIÃO MESOGASTRICA COM EVA DE Nº 06 E NAUSEAS FREQUENTES PORÉM SEM ÊMESE. CALMO, LOTE, COMUNICATIVO, ESCLERAS ICTÉRICAS, DEAMBULA SEM AUXÍLIO. ACEITANDO ESTADO DE JEJUM IMPOSTO PELO DIAGNÓSTICO. MANTEM AVP COM JELCO Nº 18 EM REGIÃO ANTERIOR PROXIMAL DE ANTEBRAÇO ESQUERDO´COM FLUIDOTERAPIA MEDICAMENTOSA EM CURSO. ABOMEN DISTENDIDO +, DOLOROSO A PALPAÇÃO EM REGIÃO DE HD E MESOGÁSTRICA, SOM DE PERCUSSÃO. SONDA  FOLLEY Nº18 INSERIDA EM 02/03, COM BOM DÉBITO URINÁRIO, URINA DE COLORAÇÃO AMARELO AMBAR, DISCRETA PIÚRIA PRESENTE E ODOR INTENSO CARACTERÍSTICO. RELATA ELIMINAÇÕES INTESTINAIS DE COLORAÇÃO ESBRANQUIÇADAS. MMII COM DISCRETO EDEMA – SINAL DE GODETT ++/4. LÂMINA UNGUEAL DE 3º METATARSO APRESENTANDO ONICOMICOSE. ENCAMINHADO PARA BANHO DE ASPERSÃO SEM AUXÍLIO. AFERIDO SINAIS VITAIS, APRESENTANDO HIPERTENSÃO SISTÓLICA, NORMOCARDICO, AFEBRIL, EUPNEICO, OXIGENAÇÃO LIMITROFE EM AA. ADMINISTRADO MEDICAÇÕES CPM. ORIENTADO QUANTO AOS CUIDADOS GERAIS E A MANTER JEJUM CONFORME PRESCRIÇÃO MÉDICA. COMUNICO PACIENTE E ACOMPANHANTE QUE A RM DE ABDOMEN SUPERIOR FOI AGENDADA PARA AS 16HS DO DIA CORRENTE. REPASSO INFORMAÇÕES PARA EQUIPE VESPERTINA. DANIELA ALBERTI GONÇALVES COREN/SC 567897 TE.</a:t>
            </a:r>
          </a:p>
        </p:txBody>
      </p:sp>
      <p:sp>
        <p:nvSpPr>
          <p:cNvPr id="4" name="Espaço Reservado para Data 3">
            <a:extLst>
              <a:ext uri="{FF2B5EF4-FFF2-40B4-BE49-F238E27FC236}">
                <a16:creationId xmlns:a16="http://schemas.microsoft.com/office/drawing/2014/main" id="{B11B4B08-287C-4107-81D0-F8E8F44A6929}"/>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1076599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C24B04-71AF-4987-B9A6-CAAC2AD30DEB}"/>
              </a:ext>
            </a:extLst>
          </p:cNvPr>
          <p:cNvSpPr>
            <a:spLocks noGrp="1"/>
          </p:cNvSpPr>
          <p:nvPr>
            <p:ph type="title"/>
          </p:nvPr>
        </p:nvSpPr>
        <p:spPr>
          <a:xfrm>
            <a:off x="1295400" y="2181248"/>
            <a:ext cx="10058400" cy="1371600"/>
          </a:xfrm>
        </p:spPr>
        <p:txBody>
          <a:bodyPr/>
          <a:lstStyle/>
          <a:p>
            <a:pPr algn="ctr"/>
            <a:r>
              <a:rPr lang="pt-BR" dirty="0"/>
              <a:t>MAS E SE ACONTECEU ALGO APÓS?</a:t>
            </a:r>
          </a:p>
        </p:txBody>
      </p:sp>
      <p:sp>
        <p:nvSpPr>
          <p:cNvPr id="4" name="Espaço Reservado para Data 3">
            <a:extLst>
              <a:ext uri="{FF2B5EF4-FFF2-40B4-BE49-F238E27FC236}">
                <a16:creationId xmlns:a16="http://schemas.microsoft.com/office/drawing/2014/main" id="{BF17420E-6663-4455-BDA0-3BEA22B2C0D9}"/>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310196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66B8659-9D43-44BB-85DF-355A2663C70E}"/>
              </a:ext>
            </a:extLst>
          </p:cNvPr>
          <p:cNvSpPr>
            <a:spLocks noGrp="1"/>
          </p:cNvSpPr>
          <p:nvPr>
            <p:ph idx="1"/>
          </p:nvPr>
        </p:nvSpPr>
        <p:spPr>
          <a:xfrm>
            <a:off x="873369" y="1065628"/>
            <a:ext cx="10058400" cy="3849624"/>
          </a:xfrm>
        </p:spPr>
        <p:txBody>
          <a:bodyPr>
            <a:normAutofit fontScale="92500" lnSpcReduction="10000"/>
          </a:bodyPr>
          <a:lstStyle/>
          <a:p>
            <a:pPr marL="0" indent="0" algn="just">
              <a:buNone/>
            </a:pPr>
            <a:r>
              <a:rPr lang="pt-BR" dirty="0"/>
              <a:t>12HS – 3ºDI POR PANCREATITE. PACIENTE QUEIXA-SE DE ALGIA ABDOMINAL EM REGIÃO MESOGASTRICA COM EVA DE Nº 06 E NAUSEAS FREQUENTES PORÉM SEM ÊMESE. CALMO, LOTE, COMUNICATIVO, ESCLERAS ICTÉRICAS, DEAMBULA SEM AUXÍLIO. ACEITANDO ESTADO DE JEJUM IMPOSTO PELO DIAGNÓSTICO. MANTEM AVP COM JELCO Nº 18 EM REGIÃO ANTERIOR PROXIMAL DE ANTEBRAÇO ESQUERDO´COM FLUIDOTERAPIA MEDICAMENTOSA EM CURSO. ABOMEN DISTENDIDO +, DOLOROSO A PALPAÇÃO EM REGIÃO DE HD E MESOGÁSTRICA, SOM DE PERCUSSÃO. SONDA  FOLLEY Nº18 INSERIDA EM 02/03, COM BOM DÉBITO URINÁRIO, URINA DE COLORAÇÃO AMARELO AMBAR, DISCRETA PIÚRIA PRESENTE E ODOR INTENSO CARACTERÍSTICO. RELATA ELIMINAÇÕES INTESTINAIS DE COLORAÇÃO ESBRANQUIÇADAS. MMII COM DISCRETO EDEMA – SINAL DE GODETT ++/4. LÂMINA UNGUEAL DE 3º METATARSO APRESENTANDO ONICOMICOSE. ENCAMINHADO PARA BANHO DE ASPERSÃO SEM AUXÍLIO. AFERIDO SINAIS VITAIS, APRESENTANDO HIPERTENSÃO SISTÓLICA, NORMOCARDICO, AFEBRIL, EUPNEICO, OXIGENAÇÃO LIMITROFE EM AA. ADMINISTRADO MEDICAÇÕES CPM. ORIENTADO QUANTO AOS CUIDADOS GERAIS E A MANTER JEJUM CONFORME PRESCRIÇÃO MÉDICA. COMUNICO PACIENTE E ACOMPANHANTE QUE A RM DE ABDOMEN SUPERIOR FOI AGENDADA PARA AS 16HS DO DIA CORRENTE. REPASSO INFORMAÇÕES PARA EQUIPE VESPERTINA. DANIELA ALBERTI GONÇALVES COREN/SC 567897 TE.</a:t>
            </a:r>
          </a:p>
          <a:p>
            <a:pPr marL="0" indent="0" algn="just">
              <a:buNone/>
            </a:pPr>
            <a:r>
              <a:rPr lang="pt-BR" b="1" dirty="0"/>
              <a:t>12:40HS – PACIENTE APRESENTOU QUADRO DE ÊMESE EM GRANDE QUANTIDADE DE COLORAÇÃO ESVERDEADA, CARACTERÍSTICAS DE BILIOSO. COMUNICO ENFERMEIRA LORENA SOBRE O OCORRIDO E ADMINISTRO NAUSEDRON EV CPM. DANIELA ALBERTI GONÇALVES COREN/SC 567897 TE.</a:t>
            </a:r>
          </a:p>
          <a:p>
            <a:pPr marL="0" indent="0" algn="just">
              <a:buNone/>
            </a:pPr>
            <a:endParaRPr lang="pt-BR" dirty="0"/>
          </a:p>
        </p:txBody>
      </p:sp>
      <p:sp>
        <p:nvSpPr>
          <p:cNvPr id="4" name="Espaço Reservado para Data 3">
            <a:extLst>
              <a:ext uri="{FF2B5EF4-FFF2-40B4-BE49-F238E27FC236}">
                <a16:creationId xmlns:a16="http://schemas.microsoft.com/office/drawing/2014/main" id="{741DCB32-C37E-434C-A034-F5952570052E}"/>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35011009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4_TF78438558" id="{EFC388B7-E3E7-46E9-90A0-7401A222EB8A}" vid="{685F28B6-3FA5-49C7-9831-35ED941F70C7}"/>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{77B23658-D0F2-408D-8B9F-A2ABACBB5231}tf78438558_win32</Template>
  <TotalTime>123</TotalTime>
  <Words>1197</Words>
  <Application>Microsoft Office PowerPoint</Application>
  <PresentationFormat>Widescreen</PresentationFormat>
  <Paragraphs>297</Paragraphs>
  <Slides>16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Calibri</vt:lpstr>
      <vt:lpstr>Century Gothic</vt:lpstr>
      <vt:lpstr>Garamond</vt:lpstr>
      <vt:lpstr>Wingdings</vt:lpstr>
      <vt:lpstr>SavonVTI</vt:lpstr>
      <vt:lpstr>Conhecendo e descrevendo o cliente</vt:lpstr>
      <vt:lpstr>PROCEDIMENTO DE ENFERMAGEM </vt:lpstr>
      <vt:lpstr>PROCESSO DE ENFERMAGEM</vt:lpstr>
      <vt:lpstr> CONTEÚDOS QUE DEVEMOS DESCREVER NA ANOTAÇÃO DE ENFERMAGEM</vt:lpstr>
      <vt:lpstr>CONTEÚDOS QUE DEVEMOS DESCREVER NA ANOTAÇÃO DE ENFERMAGEM</vt:lpstr>
      <vt:lpstr>TÉCNICOS EM ENFERMAGEM USAM:</vt:lpstr>
      <vt:lpstr> </vt:lpstr>
      <vt:lpstr>MAS E SE ACONTECEU ALGO APÓS?</vt:lpstr>
      <vt:lpstr>Apresentação do PowerPoint</vt:lpstr>
      <vt:lpstr>EXERCÍCIO</vt:lpstr>
      <vt:lpstr>PARA QUE SUA ANOTAÇÃO SEJA ADEQUADA É NECESSÁRIO CONHECER AS TERMINOLOGIAS</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Conhecendo e descrevendo o cliente</dc:title>
  <dc:creator>Proprietário</dc:creator>
  <cp:lastModifiedBy>Proprietário</cp:lastModifiedBy>
  <cp:revision>1</cp:revision>
  <dcterms:created xsi:type="dcterms:W3CDTF">2022-03-03T18:49:24Z</dcterms:created>
  <dcterms:modified xsi:type="dcterms:W3CDTF">2022-03-03T20:52:29Z</dcterms:modified>
</cp:coreProperties>
</file>