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8" r:id="rId17"/>
    <p:sldId id="279" r:id="rId18"/>
    <p:sldId id="273" r:id="rId19"/>
    <p:sldId id="274" r:id="rId20"/>
    <p:sldId id="275" r:id="rId21"/>
    <p:sldId id="277" r:id="rId22"/>
    <p:sldId id="280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February 24,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199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February 24,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54934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February 24,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514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February 24,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71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February 24,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96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February 24, 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766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841D-FB5C-47AB-B2FF-32E855C1EA71}" type="datetime4">
              <a:rPr lang="en-US" smtClean="0"/>
              <a:t>February 24, 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85460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February 24, 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0416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February 24, 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361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February 24,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01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February 24,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57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February 24, 2022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‹nº›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33831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4" r:id="rId7"/>
    <p:sldLayoutId id="2147483690" r:id="rId8"/>
    <p:sldLayoutId id="2147483691" r:id="rId9"/>
    <p:sldLayoutId id="2147483692" r:id="rId10"/>
    <p:sldLayoutId id="2147483693" r:id="rId1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7DA3C418-758E-4180-A5D0-8655D6804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8C8EF06-5EC3-4883-AFAF-D74FF46550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135971" cy="6871648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" name="Picture 3" descr="Lâmpadas brancas, uma amarela em destaque">
            <a:extLst>
              <a:ext uri="{FF2B5EF4-FFF2-40B4-BE49-F238E27FC236}">
                <a16:creationId xmlns:a16="http://schemas.microsoft.com/office/drawing/2014/main" id="{6959036C-67A3-4612-8EEA-FF3D97DF29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7" r="16130" b="2"/>
          <a:stretch/>
        </p:blipFill>
        <p:spPr>
          <a:xfrm>
            <a:off x="3584196" y="-1"/>
            <a:ext cx="8607807" cy="6871647"/>
          </a:xfrm>
          <a:custGeom>
            <a:avLst/>
            <a:gdLst/>
            <a:ahLst/>
            <a:cxnLst/>
            <a:rect l="l" t="t" r="r" b="b"/>
            <a:pathLst>
              <a:path w="8607807" h="6858000">
                <a:moveTo>
                  <a:pt x="8607807" y="0"/>
                </a:moveTo>
                <a:lnTo>
                  <a:pt x="8607807" y="6858000"/>
                </a:lnTo>
                <a:lnTo>
                  <a:pt x="2049693" y="6858000"/>
                </a:lnTo>
                <a:lnTo>
                  <a:pt x="1546051" y="6858000"/>
                </a:lnTo>
                <a:lnTo>
                  <a:pt x="1535751" y="6815348"/>
                </a:lnTo>
                <a:cubicBezTo>
                  <a:pt x="1530460" y="6761684"/>
                  <a:pt x="1515370" y="6604898"/>
                  <a:pt x="1514301" y="6536022"/>
                </a:cubicBezTo>
                <a:cubicBezTo>
                  <a:pt x="1518045" y="6478504"/>
                  <a:pt x="1528503" y="6437797"/>
                  <a:pt x="1529339" y="6402088"/>
                </a:cubicBezTo>
                <a:cubicBezTo>
                  <a:pt x="1525062" y="6346650"/>
                  <a:pt x="1502062" y="6294623"/>
                  <a:pt x="1493941" y="6256398"/>
                </a:cubicBezTo>
                <a:cubicBezTo>
                  <a:pt x="1502669" y="6241770"/>
                  <a:pt x="1469920" y="6187857"/>
                  <a:pt x="1480613" y="6172741"/>
                </a:cubicBezTo>
                <a:cubicBezTo>
                  <a:pt x="1481020" y="6152279"/>
                  <a:pt x="1458164" y="6048753"/>
                  <a:pt x="1443364" y="6006407"/>
                </a:cubicBezTo>
                <a:cubicBezTo>
                  <a:pt x="1426694" y="5958900"/>
                  <a:pt x="1390307" y="5908317"/>
                  <a:pt x="1380584" y="5887691"/>
                </a:cubicBezTo>
                <a:cubicBezTo>
                  <a:pt x="1370860" y="5867065"/>
                  <a:pt x="1392244" y="5909118"/>
                  <a:pt x="1385023" y="5882650"/>
                </a:cubicBezTo>
                <a:cubicBezTo>
                  <a:pt x="1377800" y="5856181"/>
                  <a:pt x="1345702" y="5759038"/>
                  <a:pt x="1337254" y="5728879"/>
                </a:cubicBezTo>
                <a:cubicBezTo>
                  <a:pt x="1353956" y="5727462"/>
                  <a:pt x="1323673" y="5710676"/>
                  <a:pt x="1334321" y="5701696"/>
                </a:cubicBezTo>
                <a:cubicBezTo>
                  <a:pt x="1343675" y="5695367"/>
                  <a:pt x="1336672" y="5688797"/>
                  <a:pt x="1335877" y="5681564"/>
                </a:cubicBezTo>
                <a:cubicBezTo>
                  <a:pt x="1343201" y="5672524"/>
                  <a:pt x="1329617" y="5640839"/>
                  <a:pt x="1319978" y="5632219"/>
                </a:cubicBezTo>
                <a:cubicBezTo>
                  <a:pt x="1286551" y="5611011"/>
                  <a:pt x="1310947" y="5568721"/>
                  <a:pt x="1285321" y="5551224"/>
                </a:cubicBezTo>
                <a:cubicBezTo>
                  <a:pt x="1281540" y="5545203"/>
                  <a:pt x="1279983" y="5539432"/>
                  <a:pt x="1279815" y="5533855"/>
                </a:cubicBezTo>
                <a:lnTo>
                  <a:pt x="1282507" y="5518422"/>
                </a:lnTo>
                <a:lnTo>
                  <a:pt x="1289604" y="5514404"/>
                </a:lnTo>
                <a:lnTo>
                  <a:pt x="1287766" y="5504772"/>
                </a:lnTo>
                <a:lnTo>
                  <a:pt x="1288829" y="5502102"/>
                </a:lnTo>
                <a:cubicBezTo>
                  <a:pt x="1290896" y="5497007"/>
                  <a:pt x="1292688" y="5491968"/>
                  <a:pt x="1293373" y="5486914"/>
                </a:cubicBezTo>
                <a:cubicBezTo>
                  <a:pt x="1288690" y="5472938"/>
                  <a:pt x="1272696" y="5448436"/>
                  <a:pt x="1260736" y="5418245"/>
                </a:cubicBezTo>
                <a:cubicBezTo>
                  <a:pt x="1238579" y="5385699"/>
                  <a:pt x="1238884" y="5340972"/>
                  <a:pt x="1221610" y="5305770"/>
                </a:cubicBezTo>
                <a:lnTo>
                  <a:pt x="1216099" y="5298785"/>
                </a:lnTo>
                <a:lnTo>
                  <a:pt x="1217278" y="5268992"/>
                </a:lnTo>
                <a:cubicBezTo>
                  <a:pt x="1221588" y="5263843"/>
                  <a:pt x="1222716" y="5256480"/>
                  <a:pt x="1218469" y="5250149"/>
                </a:cubicBezTo>
                <a:lnTo>
                  <a:pt x="1206220" y="5142322"/>
                </a:lnTo>
                <a:cubicBezTo>
                  <a:pt x="1205294" y="5106716"/>
                  <a:pt x="1196908" y="5091595"/>
                  <a:pt x="1212921" y="5036513"/>
                </a:cubicBezTo>
                <a:cubicBezTo>
                  <a:pt x="1234138" y="4978012"/>
                  <a:pt x="1204801" y="4893378"/>
                  <a:pt x="1212183" y="4827738"/>
                </a:cubicBezTo>
                <a:cubicBezTo>
                  <a:pt x="1183151" y="4792886"/>
                  <a:pt x="1209228" y="4811487"/>
                  <a:pt x="1202048" y="4774693"/>
                </a:cubicBezTo>
                <a:cubicBezTo>
                  <a:pt x="1202483" y="4751423"/>
                  <a:pt x="1202919" y="4728152"/>
                  <a:pt x="1203354" y="4704882"/>
                </a:cubicBezTo>
                <a:lnTo>
                  <a:pt x="1201502" y="4691500"/>
                </a:lnTo>
                <a:lnTo>
                  <a:pt x="1194919" y="4687895"/>
                </a:lnTo>
                <a:lnTo>
                  <a:pt x="1187792" y="4667873"/>
                </a:lnTo>
                <a:cubicBezTo>
                  <a:pt x="1186060" y="4660351"/>
                  <a:pt x="1185291" y="4652220"/>
                  <a:pt x="1186080" y="4643189"/>
                </a:cubicBezTo>
                <a:cubicBezTo>
                  <a:pt x="1199189" y="4613276"/>
                  <a:pt x="1167081" y="4562691"/>
                  <a:pt x="1184722" y="4525834"/>
                </a:cubicBezTo>
                <a:cubicBezTo>
                  <a:pt x="1182407" y="4490142"/>
                  <a:pt x="1175424" y="4451369"/>
                  <a:pt x="1172188" y="4429037"/>
                </a:cubicBezTo>
                <a:cubicBezTo>
                  <a:pt x="1161331" y="4419671"/>
                  <a:pt x="1178123" y="4389539"/>
                  <a:pt x="1165306" y="4391841"/>
                </a:cubicBezTo>
                <a:cubicBezTo>
                  <a:pt x="1171061" y="4381101"/>
                  <a:pt x="1173552" y="4338138"/>
                  <a:pt x="1168602" y="4327040"/>
                </a:cubicBezTo>
                <a:lnTo>
                  <a:pt x="1178384" y="4271714"/>
                </a:lnTo>
                <a:lnTo>
                  <a:pt x="1177294" y="4266170"/>
                </a:lnTo>
                <a:cubicBezTo>
                  <a:pt x="1177138" y="4260404"/>
                  <a:pt x="1177520" y="4242660"/>
                  <a:pt x="1177448" y="4237120"/>
                </a:cubicBezTo>
                <a:cubicBezTo>
                  <a:pt x="1177252" y="4235726"/>
                  <a:pt x="1177058" y="4234331"/>
                  <a:pt x="1176863" y="4232937"/>
                </a:cubicBezTo>
                <a:lnTo>
                  <a:pt x="1162386" y="4198811"/>
                </a:lnTo>
                <a:cubicBezTo>
                  <a:pt x="1162950" y="4194190"/>
                  <a:pt x="1174655" y="4191224"/>
                  <a:pt x="1174343" y="4184054"/>
                </a:cubicBezTo>
                <a:lnTo>
                  <a:pt x="1160516" y="4155792"/>
                </a:lnTo>
                <a:lnTo>
                  <a:pt x="1161365" y="4150364"/>
                </a:lnTo>
                <a:lnTo>
                  <a:pt x="1144878" y="4068165"/>
                </a:lnTo>
                <a:lnTo>
                  <a:pt x="1123687" y="3997737"/>
                </a:lnTo>
                <a:lnTo>
                  <a:pt x="1096720" y="3746801"/>
                </a:lnTo>
                <a:cubicBezTo>
                  <a:pt x="1083618" y="3632695"/>
                  <a:pt x="1064313" y="3629437"/>
                  <a:pt x="1047682" y="3510652"/>
                </a:cubicBezTo>
                <a:cubicBezTo>
                  <a:pt x="1048550" y="3470281"/>
                  <a:pt x="1049418" y="3429910"/>
                  <a:pt x="1050285" y="3389539"/>
                </a:cubicBezTo>
                <a:lnTo>
                  <a:pt x="1030166" y="3314219"/>
                </a:lnTo>
                <a:lnTo>
                  <a:pt x="1034128" y="3253967"/>
                </a:lnTo>
                <a:lnTo>
                  <a:pt x="1007751" y="3192563"/>
                </a:lnTo>
                <a:cubicBezTo>
                  <a:pt x="1003323" y="3186732"/>
                  <a:pt x="1001150" y="3181063"/>
                  <a:pt x="1000384" y="3175520"/>
                </a:cubicBezTo>
                <a:cubicBezTo>
                  <a:pt x="1000734" y="3170366"/>
                  <a:pt x="1001085" y="3165212"/>
                  <a:pt x="1001435" y="3160058"/>
                </a:cubicBezTo>
                <a:lnTo>
                  <a:pt x="968918" y="3106456"/>
                </a:lnTo>
                <a:cubicBezTo>
                  <a:pt x="957125" y="3086347"/>
                  <a:pt x="955617" y="3059144"/>
                  <a:pt x="934483" y="3025607"/>
                </a:cubicBezTo>
                <a:cubicBezTo>
                  <a:pt x="914631" y="2991085"/>
                  <a:pt x="908933" y="2999692"/>
                  <a:pt x="879229" y="2942341"/>
                </a:cubicBezTo>
                <a:cubicBezTo>
                  <a:pt x="850845" y="2891400"/>
                  <a:pt x="820829" y="2801223"/>
                  <a:pt x="798666" y="2755714"/>
                </a:cubicBezTo>
                <a:cubicBezTo>
                  <a:pt x="773970" y="2709171"/>
                  <a:pt x="758278" y="2710053"/>
                  <a:pt x="746962" y="2689587"/>
                </a:cubicBezTo>
                <a:lnTo>
                  <a:pt x="712796" y="2609586"/>
                </a:lnTo>
                <a:lnTo>
                  <a:pt x="697701" y="2594856"/>
                </a:lnTo>
                <a:cubicBezTo>
                  <a:pt x="697743" y="2593626"/>
                  <a:pt x="697784" y="2592396"/>
                  <a:pt x="697823" y="2591165"/>
                </a:cubicBezTo>
                <a:lnTo>
                  <a:pt x="679645" y="2567493"/>
                </a:lnTo>
                <a:lnTo>
                  <a:pt x="680789" y="2566723"/>
                </a:lnTo>
                <a:cubicBezTo>
                  <a:pt x="682946" y="2564457"/>
                  <a:pt x="683757" y="2561765"/>
                  <a:pt x="681771" y="2558109"/>
                </a:cubicBezTo>
                <a:cubicBezTo>
                  <a:pt x="705290" y="2557210"/>
                  <a:pt x="688388" y="2553357"/>
                  <a:pt x="680456" y="2542663"/>
                </a:cubicBezTo>
                <a:cubicBezTo>
                  <a:pt x="679482" y="2529115"/>
                  <a:pt x="677183" y="2488664"/>
                  <a:pt x="675922" y="2476820"/>
                </a:cubicBezTo>
                <a:lnTo>
                  <a:pt x="672894" y="2471591"/>
                </a:lnTo>
                <a:lnTo>
                  <a:pt x="673143" y="2471379"/>
                </a:lnTo>
                <a:cubicBezTo>
                  <a:pt x="673152" y="2470017"/>
                  <a:pt x="672405" y="2468214"/>
                  <a:pt x="670567" y="2465654"/>
                </a:cubicBezTo>
                <a:lnTo>
                  <a:pt x="667369" y="2462052"/>
                </a:lnTo>
                <a:lnTo>
                  <a:pt x="661495" y="2451906"/>
                </a:lnTo>
                <a:cubicBezTo>
                  <a:pt x="661510" y="2450510"/>
                  <a:pt x="661525" y="2449113"/>
                  <a:pt x="661540" y="2447717"/>
                </a:cubicBezTo>
                <a:lnTo>
                  <a:pt x="664540" y="2445047"/>
                </a:lnTo>
                <a:lnTo>
                  <a:pt x="663581" y="2444265"/>
                </a:lnTo>
                <a:cubicBezTo>
                  <a:pt x="653014" y="2439598"/>
                  <a:pt x="642406" y="2441014"/>
                  <a:pt x="663129" y="2421760"/>
                </a:cubicBezTo>
                <a:cubicBezTo>
                  <a:pt x="643271" y="2409372"/>
                  <a:pt x="657229" y="2399993"/>
                  <a:pt x="650205" y="2375201"/>
                </a:cubicBezTo>
                <a:cubicBezTo>
                  <a:pt x="634911" y="2369643"/>
                  <a:pt x="634260" y="2360648"/>
                  <a:pt x="638008" y="2350147"/>
                </a:cubicBezTo>
                <a:cubicBezTo>
                  <a:pt x="621083" y="2329939"/>
                  <a:pt x="620949" y="2305558"/>
                  <a:pt x="609851" y="2279762"/>
                </a:cubicBezTo>
                <a:lnTo>
                  <a:pt x="585585" y="2151458"/>
                </a:lnTo>
                <a:lnTo>
                  <a:pt x="581391" y="2148616"/>
                </a:lnTo>
                <a:cubicBezTo>
                  <a:pt x="578821" y="2146496"/>
                  <a:pt x="577525" y="2144881"/>
                  <a:pt x="577083" y="2143541"/>
                </a:cubicBezTo>
                <a:lnTo>
                  <a:pt x="577251" y="2143279"/>
                </a:lnTo>
                <a:lnTo>
                  <a:pt x="546845" y="2081459"/>
                </a:lnTo>
                <a:cubicBezTo>
                  <a:pt x="538270" y="2069798"/>
                  <a:pt x="486356" y="1952009"/>
                  <a:pt x="470837" y="1927526"/>
                </a:cubicBezTo>
                <a:lnTo>
                  <a:pt x="428154" y="1653876"/>
                </a:lnTo>
                <a:lnTo>
                  <a:pt x="392797" y="1507176"/>
                </a:lnTo>
                <a:cubicBezTo>
                  <a:pt x="380165" y="1501458"/>
                  <a:pt x="369910" y="1448213"/>
                  <a:pt x="372847" y="1437646"/>
                </a:cubicBezTo>
                <a:cubicBezTo>
                  <a:pt x="369015" y="1430935"/>
                  <a:pt x="338503" y="1373479"/>
                  <a:pt x="344479" y="1364974"/>
                </a:cubicBezTo>
                <a:cubicBezTo>
                  <a:pt x="332264" y="1339484"/>
                  <a:pt x="321736" y="1307918"/>
                  <a:pt x="299558" y="1284709"/>
                </a:cubicBezTo>
                <a:cubicBezTo>
                  <a:pt x="277380" y="1261500"/>
                  <a:pt x="259203" y="1267387"/>
                  <a:pt x="243216" y="1246922"/>
                </a:cubicBezTo>
                <a:cubicBezTo>
                  <a:pt x="227230" y="1226457"/>
                  <a:pt x="218454" y="1164523"/>
                  <a:pt x="203639" y="1161920"/>
                </a:cubicBezTo>
                <a:cubicBezTo>
                  <a:pt x="192352" y="1142649"/>
                  <a:pt x="198158" y="1131546"/>
                  <a:pt x="169195" y="1085737"/>
                </a:cubicBezTo>
                <a:cubicBezTo>
                  <a:pt x="139228" y="1000958"/>
                  <a:pt x="140891" y="967704"/>
                  <a:pt x="98775" y="908263"/>
                </a:cubicBezTo>
                <a:cubicBezTo>
                  <a:pt x="45025" y="829417"/>
                  <a:pt x="34038" y="815844"/>
                  <a:pt x="43820" y="711217"/>
                </a:cubicBezTo>
                <a:cubicBezTo>
                  <a:pt x="34816" y="658186"/>
                  <a:pt x="43273" y="612368"/>
                  <a:pt x="44748" y="590072"/>
                </a:cubicBezTo>
                <a:lnTo>
                  <a:pt x="36767" y="545639"/>
                </a:lnTo>
                <a:cubicBezTo>
                  <a:pt x="36093" y="527311"/>
                  <a:pt x="35418" y="508983"/>
                  <a:pt x="34744" y="490655"/>
                </a:cubicBezTo>
                <a:cubicBezTo>
                  <a:pt x="34670" y="457530"/>
                  <a:pt x="29296" y="472114"/>
                  <a:pt x="29222" y="438989"/>
                </a:cubicBezTo>
                <a:cubicBezTo>
                  <a:pt x="29152" y="438889"/>
                  <a:pt x="2578" y="396379"/>
                  <a:pt x="2507" y="396276"/>
                </a:cubicBezTo>
                <a:cubicBezTo>
                  <a:pt x="-7796" y="384713"/>
                  <a:pt x="17492" y="336163"/>
                  <a:pt x="9810" y="316602"/>
                </a:cubicBezTo>
                <a:lnTo>
                  <a:pt x="25323" y="268307"/>
                </a:lnTo>
                <a:cubicBezTo>
                  <a:pt x="20582" y="240926"/>
                  <a:pt x="55391" y="238035"/>
                  <a:pt x="50278" y="194719"/>
                </a:cubicBezTo>
                <a:cubicBezTo>
                  <a:pt x="49891" y="157325"/>
                  <a:pt x="41873" y="124589"/>
                  <a:pt x="47653" y="93227"/>
                </a:cubicBezTo>
                <a:cubicBezTo>
                  <a:pt x="41389" y="80085"/>
                  <a:pt x="38874" y="67855"/>
                  <a:pt x="48323" y="56555"/>
                </a:cubicBezTo>
                <a:cubicBezTo>
                  <a:pt x="46028" y="30289"/>
                  <a:pt x="37896" y="18621"/>
                  <a:pt x="38423" y="5312"/>
                </a:cubicBezTo>
                <a:lnTo>
                  <a:pt x="39875" y="1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34BF494-1116-4C36-BCFE-352F00A29F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4307" y="2906973"/>
            <a:ext cx="3639828" cy="2640247"/>
          </a:xfrm>
        </p:spPr>
        <p:txBody>
          <a:bodyPr>
            <a:normAutofit/>
          </a:bodyPr>
          <a:lstStyle/>
          <a:p>
            <a:pPr algn="l"/>
            <a:r>
              <a:rPr lang="pt-BR" dirty="0" err="1"/>
              <a:t>teORIAS</a:t>
            </a:r>
            <a:r>
              <a:rPr lang="pt-BR" dirty="0"/>
              <a:t> DE ENFERMAGEM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1E3E421-CAAF-41B7-866C-2DF8FD4CA6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4307" y="6283569"/>
            <a:ext cx="3439235" cy="955315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ENFERMEIRA DANIELA</a:t>
            </a:r>
          </a:p>
        </p:txBody>
      </p:sp>
    </p:spTree>
    <p:extLst>
      <p:ext uri="{BB962C8B-B14F-4D97-AF65-F5344CB8AC3E}">
        <p14:creationId xmlns:p14="http://schemas.microsoft.com/office/powerpoint/2010/main" val="3233362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217060-4CA6-42C5-B4FC-71F9FB64A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TEORIAS DE ENFERMAGEM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AA46B4-9601-49B2-B5A0-C60BCA243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b="1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Teorias de enfermagem de médio alcance</a:t>
            </a:r>
          </a:p>
          <a:p>
            <a:pPr marL="0" indent="0" algn="just">
              <a:buNone/>
            </a:pPr>
            <a:br>
              <a:rPr lang="pt-BR" dirty="0"/>
            </a:b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Teorias de enfermagem de médio alcance são mais estreitas no escopo do que grandes teorias de enfermagem e oferecem uma ponte efetiva entre grandes teorias de enfermagem e prática de enfermagem. Eles apresentam conceitos e um nível mais baixo de abstração e guiam as pesquisas baseadas em teoria e estratégias de prática de enfermagem. Uma das características da teoria de médio alcance, comparada às grandes teorias, é que as teorias de médio alcance são mais tangíveis e verificáveis por meio de testes. As funções das teorias de médio alcance incluem descrever, explicar ou prever fenômenos. As teorias de médio alcance são simples, diretas, gerais e consideram um número limitado de variáveis e um aspecto limitado da realidade.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7456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8EA2E6-0F4E-451B-95D3-5A494FC2E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TEORIAS DE ENFERMAGEM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7E9948D-B226-437D-A2A7-0C2E05F02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b="1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Teorias da prática de enfermagem</a:t>
            </a:r>
          </a:p>
          <a:p>
            <a:pPr marL="0" indent="0" algn="just">
              <a:buNone/>
            </a:pPr>
            <a:br>
              <a:rPr lang="pt-BR" dirty="0"/>
            </a:b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Teorias de prática de enfermagem têm o escopo mais limitado e nível de abstração e são desenvolvidas para uso dentro de uma gama específica de situações de enfermagem. Teorias de prática de enfermagem fornecem quadros para intervenções de enfermagem e prever resultados </a:t>
            </a: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eo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 impacto da prática de enfermagem. A capacidade dessas teorias é limitada e analisa um aspecto estreito de um fenômeno. As teorias de prática de enfermagem são geralmente definidas para uma comunidade ou disciplina exata.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1085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1518A3-611B-4ED2-8915-B6B5A9856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TEORIAS DE ENFERMAGEM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CAB872-24CD-4A30-A549-AE0FE3F7D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b="1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Modelos de enfermagem</a:t>
            </a:r>
          </a:p>
          <a:p>
            <a:pPr marL="0" indent="0" algn="just">
              <a:buNone/>
            </a:pPr>
            <a:br>
              <a:rPr lang="pt-BR" dirty="0"/>
            </a:b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Modelos de enfermagem são geralmente descritos como uma representação da realidade ou uma maneira mais simples de organizar um fenômeno complexo. O modelo de enfermagem é uma consolidação dos dois conceitos e do pressuposto que os combinam em um arranjo significativo. Um modelo é uma maneira de apresentar uma situação de tal forma que mostre os termos lógicos para mostrar a estrutura da ideia original. O termo modelo de enfermagem não pode ser usado de forma intercambiável com a teoria de enfermagem.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2726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3AEC8D-38B1-4776-9F2E-A6BD33C07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COMPONENTES DA MODELAGEM DE ENFERMAGEM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AD957E6-7A27-42DD-B1E4-6EB5B4B71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Existem três principais componentes-chave para um modelo de enfermagem:</a:t>
            </a:r>
          </a:p>
          <a:p>
            <a:pPr marL="0" indent="0" algn="l">
              <a:buNone/>
            </a:pPr>
            <a:endParaRPr lang="pt-BR" b="0" i="0" dirty="0">
              <a:solidFill>
                <a:srgbClr val="303030"/>
              </a:solidFill>
              <a:effectLst/>
              <a:latin typeface="Open Sans" panose="020B0606030504020204" pitchFamily="34" charset="0"/>
            </a:endParaRPr>
          </a:p>
          <a:p>
            <a:pPr marL="0" indent="0" algn="l">
              <a:buNone/>
            </a:pP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– Declaração de objetivo que a enfermeira está tentando alcançar</a:t>
            </a:r>
            <a:b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</a:b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– Conjunto de crenças e valores</a:t>
            </a:r>
            <a:b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</a:b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– Conscientização, habilidades e conhecimentos que o enfermeiro precisa praticar.</a:t>
            </a:r>
          </a:p>
          <a:p>
            <a:pPr marL="0" indent="0" algn="l">
              <a:buNone/>
            </a:pPr>
            <a:endParaRPr lang="pt-BR" b="0" i="0" dirty="0">
              <a:solidFill>
                <a:srgbClr val="303030"/>
              </a:solidFill>
              <a:effectLst/>
              <a:latin typeface="Open Sans" panose="020B0606030504020204" pitchFamily="34" charset="0"/>
            </a:endParaRPr>
          </a:p>
          <a:p>
            <a:pPr marL="0" indent="0" algn="l">
              <a:buNone/>
            </a:pP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O primeiro passo importante no desenvolvimento de ideias sobre a enfermagem é estabelecer a abordagem do corpo essencial para a enfermagem, em seguida, analisar as crenças e valores em torno deles.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1811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47BBDA-DF78-41E3-A920-28866E2F0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CONCEITOS COMUNS DE MODELAGEMDE ENFERMAGEM: UM METAPARAGIGMA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4278B5-CCF7-465F-8EB9-CB3C0A1F2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0879" y="2256447"/>
            <a:ext cx="9810604" cy="4428753"/>
          </a:xfrm>
        </p:spPr>
        <p:txBody>
          <a:bodyPr/>
          <a:lstStyle/>
          <a:p>
            <a:pPr marL="0" indent="0" algn="just">
              <a:buNone/>
            </a:pP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Um </a:t>
            </a: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metaparadigma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 contém visões de mundo filosóficas e conceitos que são únicos para uma disciplina e define limites que a separam de outras disciplinas. Um </a:t>
            </a: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metaparadigma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 destina-se a ajudar os outros a conduzir pesquisas e utilizar os conceitos para a academia dentro dessa disciplina. O </a:t>
            </a: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metaparadigma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 de enfermagem consiste em quatro conceitos principais: </a:t>
            </a:r>
            <a:r>
              <a:rPr lang="pt-BR" b="1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pessoa, saúde, meio ambiente e enfermagem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marL="0" indent="0" algn="just">
              <a:buNone/>
            </a:pPr>
            <a:endParaRPr lang="pt-BR" b="0" i="0" dirty="0">
              <a:solidFill>
                <a:srgbClr val="303030"/>
              </a:solidFill>
              <a:effectLst/>
              <a:latin typeface="Open Sans" panose="020B0606030504020204" pitchFamily="34" charset="0"/>
            </a:endParaRPr>
          </a:p>
          <a:p>
            <a:pPr marL="0" indent="0" algn="l">
              <a:buNone/>
            </a:pP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– A pessoa (paciente)</a:t>
            </a:r>
            <a:b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</a:b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- O ambiente</a:t>
            </a:r>
            <a:b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</a:b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- Saúde</a:t>
            </a:r>
            <a:b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</a:b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– Enfermagem (objetivos, funções de papéis)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8373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30E30F-7164-4213-9177-285D8A41E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2614247"/>
            <a:ext cx="9810604" cy="1216024"/>
          </a:xfrm>
        </p:spPr>
        <p:txBody>
          <a:bodyPr>
            <a:normAutofit fontScale="90000"/>
          </a:bodyPr>
          <a:lstStyle/>
          <a:p>
            <a:r>
              <a:rPr lang="pt-BR" b="1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Cada teoria é regularmente definida e descrita por um teórico de enfermagem. O principal ponto focal de enfermagem dos quatro diferentes conceitos comuns é a pessoa (paciente).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109672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BF73F1-D927-4142-82D8-A56994BF0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Teóricos de enfermagem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6FB759-E542-42A7-BC27-F83568734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5946" y="1957509"/>
            <a:ext cx="9885537" cy="44287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Anne Casey: modelo de enfermagem de Casey</a:t>
            </a:r>
            <a:br>
              <a:rPr lang="pt-BR" dirty="0"/>
            </a:b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Betty </a:t>
            </a: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Neuman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: modelo de sistemas </a:t>
            </a: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Neuman</a:t>
            </a:r>
            <a:br>
              <a:rPr lang="pt-BR" dirty="0"/>
            </a:b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Callista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 Roy: modelo de adaptação da enfermagem</a:t>
            </a:r>
            <a:br>
              <a:rPr lang="pt-BR" dirty="0"/>
            </a:b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Carl O. </a:t>
            </a: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Helvie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: </a:t>
            </a: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Helvie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 teoria da energia de enfermagem e saúde</a:t>
            </a:r>
            <a:br>
              <a:rPr lang="pt-BR" dirty="0"/>
            </a:b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Dorothea Orem: teoria de enfermagem déficit de autocuidado</a:t>
            </a:r>
            <a:br>
              <a:rPr lang="pt-BR" dirty="0"/>
            </a:b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Faye </a:t>
            </a: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Abdellah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: abordagem centrada no paciente para a enfermagem</a:t>
            </a:r>
            <a:br>
              <a:rPr lang="pt-BR" dirty="0"/>
            </a:b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Hildegard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Peplau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: Teoria das relações interpessoais</a:t>
            </a:r>
            <a:br>
              <a:rPr lang="pt-BR" dirty="0"/>
            </a:b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Kari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Martinsen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 O cuidado adequado deve envolver observação objetiva e resposta perceptiva.</a:t>
            </a:r>
            <a:br>
              <a:rPr lang="pt-BR" dirty="0"/>
            </a:b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Katharine </a:t>
            </a: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Kolcaba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: Teoria do Conforto</a:t>
            </a:r>
            <a:br>
              <a:rPr lang="pt-BR" dirty="0"/>
            </a:b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Katie Love, PhD: Educação de Enfermagem Holística Capacitada</a:t>
            </a:r>
            <a:br>
              <a:rPr lang="pt-BR" dirty="0"/>
            </a:b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Marie </a:t>
            </a: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Manthey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: Enfermagem Primária</a:t>
            </a:r>
            <a:br>
              <a:rPr lang="pt-BR" dirty="0"/>
            </a:b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80840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6E5C3F-65EA-4062-B923-62383C8FE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Teóricos de enfermagem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E9183A7-88FC-4628-B4D5-C8E40380A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Margaret A. Newman: Saúde como expansão da teoria da consciência</a:t>
            </a:r>
            <a:br>
              <a:rPr lang="pt-BR" dirty="0"/>
            </a:b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Martha E. Rogers: Ciência de seres humanos unitários</a:t>
            </a:r>
            <a:br>
              <a:rPr lang="pt-BR" dirty="0"/>
            </a:b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Merle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Mishel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: Incerteza da Teoria da Doença 1988, teoria </a:t>
            </a: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reconceptualizada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 1990</a:t>
            </a:r>
            <a:br>
              <a:rPr lang="pt-BR" dirty="0"/>
            </a:b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Ramona T </a:t>
            </a: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Mercer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: teoria do desempenho do papel materno</a:t>
            </a:r>
            <a:br>
              <a:rPr lang="pt-BR" dirty="0"/>
            </a:b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Rosemarie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 Rizzo-Parse: </a:t>
            </a: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Human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 tornando teoria</a:t>
            </a:r>
          </a:p>
          <a:p>
            <a:pPr marL="0" indent="0">
              <a:buNone/>
            </a:pP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Virginia Henderson: teoria da necessidade de Henderson</a:t>
            </a:r>
            <a:br>
              <a:rPr lang="pt-BR" dirty="0"/>
            </a:b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Erickson, </a:t>
            </a: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Tomlin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 &amp; </a:t>
            </a: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Swain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: Modelagem e modelagem de papéis</a:t>
            </a:r>
            <a:br>
              <a:rPr lang="pt-BR" dirty="0"/>
            </a:b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Moyra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 Allen: modelo de </a:t>
            </a: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McGill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 de enfermagem</a:t>
            </a:r>
            <a:br>
              <a:rPr lang="pt-BR" dirty="0"/>
            </a:b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Nancy </a:t>
            </a: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Roper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Winifred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 W. Logan e Alison J. Tierney: modelo </a:t>
            </a: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Roper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-Logan-Tierney de enfermagem</a:t>
            </a:r>
            <a:br>
              <a:rPr lang="pt-BR" dirty="0"/>
            </a:b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Michel </a:t>
            </a: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Nadot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: Modelo de mediador cultural</a:t>
            </a:r>
          </a:p>
          <a:p>
            <a:pPr marL="0" indent="0">
              <a:buNone/>
            </a:pPr>
            <a:r>
              <a:rPr lang="pt-BR" b="1" dirty="0">
                <a:solidFill>
                  <a:srgbClr val="FF0000"/>
                </a:solidFill>
                <a:latin typeface="Open Sans" panose="020B0606030504020204" pitchFamily="34" charset="0"/>
              </a:rPr>
              <a:t>Wanda A. Horta: teoria das necessidades humanas básicas</a:t>
            </a:r>
            <a:endParaRPr lang="pt-BR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47169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005915AC-E3EA-4A08-927E-0570D644F0D0}"/>
              </a:ext>
            </a:extLst>
          </p:cNvPr>
          <p:cNvSpPr/>
          <p:nvPr/>
        </p:nvSpPr>
        <p:spPr>
          <a:xfrm>
            <a:off x="475993" y="2809074"/>
            <a:ext cx="99211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SENTIU FALTA DE ALGUÉM??</a:t>
            </a:r>
            <a:endParaRPr lang="pt-BR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234393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F3C9B0-B004-4157-88A5-5C5A526D3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226907"/>
            <a:ext cx="9810604" cy="1216024"/>
          </a:xfrm>
        </p:spPr>
        <p:txBody>
          <a:bodyPr/>
          <a:lstStyle/>
          <a:p>
            <a:pPr algn="ctr"/>
            <a:r>
              <a:rPr lang="pt-BR" dirty="0"/>
              <a:t>FLORENCE NIGHTINGALE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C62C790-6626-451C-AD5C-D3FCF509B09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7016" y="1442931"/>
            <a:ext cx="5879882" cy="5154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790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8E41AD-2C54-431B-88D6-CEFDCFAD7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Daniela Alberti </a:t>
            </a:r>
            <a:r>
              <a:rPr lang="pt-BR" dirty="0" err="1"/>
              <a:t>gonçalves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85D5D3D-7CC1-4859-A6FF-078549928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202" y="2142147"/>
            <a:ext cx="9810604" cy="4428753"/>
          </a:xfrm>
        </p:spPr>
        <p:txBody>
          <a:bodyPr/>
          <a:lstStyle/>
          <a:p>
            <a:r>
              <a:rPr lang="pt-BR" dirty="0"/>
              <a:t>GRADUADA EM BACHAREL DE ENFERMAGEM – ENFERMEIRA PELA UNIVERSIDADE DO CONTESTADO CAMPUS MAFRA (12/2015);</a:t>
            </a:r>
          </a:p>
          <a:p>
            <a:endParaRPr lang="pt-BR" dirty="0"/>
          </a:p>
          <a:p>
            <a:r>
              <a:rPr lang="pt-BR" dirty="0"/>
              <a:t>PÓS GRADUADA EM MBA GESTÃO DE SAÚDE E CONTROLE DE INFECÇÃO PELA FIESP (12/2017);</a:t>
            </a:r>
          </a:p>
          <a:p>
            <a:endParaRPr lang="pt-BR" dirty="0"/>
          </a:p>
          <a:p>
            <a:r>
              <a:rPr lang="pt-BR" dirty="0"/>
              <a:t>PÓS GRADUAÇÃO EM ANDAMENTO:  ENFERMAGEM DO TRABALHO PELA ANHANGUERA E TUTORIA </a:t>
            </a:r>
            <a:r>
              <a:rPr lang="pt-BR" dirty="0" err="1"/>
              <a:t>EaD</a:t>
            </a:r>
            <a:r>
              <a:rPr lang="pt-BR" dirty="0"/>
              <a:t> PELA FACULDADE SÃO LUIS;</a:t>
            </a:r>
          </a:p>
          <a:p>
            <a:endParaRPr lang="pt-BR" dirty="0"/>
          </a:p>
          <a:p>
            <a:r>
              <a:rPr lang="pt-BR" dirty="0"/>
              <a:t>TÉCNICA EM ENFERMAGEM PELA ESCOLA TÉCNICA DAMA.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03842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FA41EF9-79B4-4DE0-A176-F50709346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Intencionalmente omitido desta lista é que a mais famosa de todas as enfermeiras, Florence </a:t>
            </a: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Nightingale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Nightingale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 nunca formulou uma teoria da ciência de enfermagem, mas foi postumamente credenciado com a formulação de alguns por outros que categorizaram seu diário pessoal e suas comunicações em uma estrutura teórica, embora muitos defendem a teoria de Florence, A Teoria Ambiental.</a:t>
            </a:r>
          </a:p>
          <a:p>
            <a:pPr marL="0" indent="0" algn="just">
              <a:buNone/>
            </a:pPr>
            <a:endParaRPr lang="pt-BR" b="0" i="0" dirty="0">
              <a:solidFill>
                <a:srgbClr val="303030"/>
              </a:solidFill>
              <a:effectLst/>
              <a:latin typeface="Open Sans" panose="020B0606030504020204" pitchFamily="34" charset="0"/>
            </a:endParaRPr>
          </a:p>
          <a:p>
            <a:pPr marL="0" indent="0" algn="just">
              <a:buNone/>
            </a:pP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Também não estão incluídas as muitas enfermeiras que melhoraram as </a:t>
            </a: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idéias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 desses teóricos sem desenvolver sua própria visão teórica.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338706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E73717DF-CCDD-4F03-BF67-7B703BEE040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932" y="679330"/>
            <a:ext cx="7660542" cy="5745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07118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612EFF-605C-4254-B78C-C78157973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93096F1E-E243-4D4E-A948-2756FF88062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268" y="1493716"/>
            <a:ext cx="8855366" cy="353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7726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5D3F40-F434-4B1E-98A1-19F458E0C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experiência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96C4762-676F-4A66-9F14-ABD4F01D4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0879" y="2317994"/>
            <a:ext cx="9810604" cy="4428753"/>
          </a:xfrm>
        </p:spPr>
        <p:txBody>
          <a:bodyPr/>
          <a:lstStyle/>
          <a:p>
            <a:r>
              <a:rPr lang="pt-BR" dirty="0"/>
              <a:t>HOSPITAIS</a:t>
            </a:r>
          </a:p>
          <a:p>
            <a:endParaRPr lang="pt-BR" dirty="0"/>
          </a:p>
          <a:p>
            <a:r>
              <a:rPr lang="pt-BR" dirty="0"/>
              <a:t>CLÍNICA DE IMAGEM</a:t>
            </a:r>
          </a:p>
          <a:p>
            <a:endParaRPr lang="pt-BR" dirty="0"/>
          </a:p>
          <a:p>
            <a:r>
              <a:rPr lang="pt-BR" dirty="0"/>
              <a:t>DOCÊNCIA EM 02 INSTITUIÇÕES (CURSO TÉCNICO E FACULDADE)</a:t>
            </a:r>
          </a:p>
          <a:p>
            <a:endParaRPr lang="pt-BR" dirty="0"/>
          </a:p>
          <a:p>
            <a:r>
              <a:rPr lang="pt-BR" dirty="0"/>
              <a:t>CUIDADORA DE IDOSOS E CRIANÇAS.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4988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594E8C-E898-4961-94DA-A183B4186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ementa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1D83D02-F58D-49D9-931C-BAB9F529D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t-BR" dirty="0"/>
              <a:t>TEORISTAS DE ENFERMAGEM</a:t>
            </a:r>
          </a:p>
          <a:p>
            <a:pPr>
              <a:buFontTx/>
              <a:buChar char="-"/>
            </a:pPr>
            <a:r>
              <a:rPr lang="pt-BR" dirty="0"/>
              <a:t>APLICABILIDADE NO ÂMBITO DE TRABALHO</a:t>
            </a:r>
          </a:p>
          <a:p>
            <a:pPr>
              <a:buFontTx/>
              <a:buChar char="-"/>
            </a:pPr>
            <a:r>
              <a:rPr lang="pt-BR" dirty="0"/>
              <a:t>AVALIAÇÃO DE QUAL MÉTODO UTILIZAR BEM COMO O ENGLOBAMENTO DE TEORIAS </a:t>
            </a:r>
          </a:p>
        </p:txBody>
      </p:sp>
    </p:spTree>
    <p:extLst>
      <p:ext uri="{BB962C8B-B14F-4D97-AF65-F5344CB8AC3E}">
        <p14:creationId xmlns:p14="http://schemas.microsoft.com/office/powerpoint/2010/main" val="3112768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721FD2-C369-4442-AB4B-A36935A0E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MÉTODO DE AVALIAÇÃO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06346A-75B8-4499-9992-B4E7763D3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SALA INVERTIDA – 20 PONTOS</a:t>
            </a:r>
          </a:p>
          <a:p>
            <a:r>
              <a:rPr lang="pt-BR" dirty="0"/>
              <a:t>ENADE – 20 PONTOS</a:t>
            </a:r>
          </a:p>
          <a:p>
            <a:r>
              <a:rPr lang="pt-BR" dirty="0"/>
              <a:t>PRINCÍPIOS, ÉTICA, VALORES – 20</a:t>
            </a:r>
          </a:p>
          <a:p>
            <a:pPr marL="0" indent="0">
              <a:buNone/>
            </a:pPr>
            <a:r>
              <a:rPr lang="pt-BR" dirty="0"/>
              <a:t>= 60 PONTOS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PROVA – 50 PONTOS</a:t>
            </a:r>
          </a:p>
          <a:p>
            <a:r>
              <a:rPr lang="pt-BR" dirty="0"/>
              <a:t>TRABALHO INDIVIDUAL – 30 PONTOS</a:t>
            </a:r>
          </a:p>
          <a:p>
            <a:r>
              <a:rPr lang="pt-BR" dirty="0"/>
              <a:t>TRABALHO COLETIVO (TEATRO) – 30 PONTOS</a:t>
            </a:r>
          </a:p>
          <a:p>
            <a:r>
              <a:rPr lang="pt-BR" dirty="0"/>
              <a:t>ESTUDO DE CASO – 30 PONTOS.</a:t>
            </a:r>
          </a:p>
        </p:txBody>
      </p:sp>
    </p:spTree>
    <p:extLst>
      <p:ext uri="{BB962C8B-B14F-4D97-AF65-F5344CB8AC3E}">
        <p14:creationId xmlns:p14="http://schemas.microsoft.com/office/powerpoint/2010/main" val="2999159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DFDD59-0DF7-4100-AAA2-87F07236C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1049216"/>
            <a:ext cx="9810604" cy="1216024"/>
          </a:xfrm>
        </p:spPr>
        <p:txBody>
          <a:bodyPr>
            <a:normAutofit fontScale="90000"/>
          </a:bodyPr>
          <a:lstStyle/>
          <a:p>
            <a:r>
              <a:rPr lang="pt-BR" i="0" dirty="0">
                <a:solidFill>
                  <a:srgbClr val="303030"/>
                </a:solidFill>
                <a:effectLst/>
              </a:rPr>
              <a:t>A teoria de enfermagem é definida como uma estruturação criativa e rigorosa de </a:t>
            </a:r>
            <a:r>
              <a:rPr lang="pt-BR" i="0" dirty="0" err="1">
                <a:solidFill>
                  <a:srgbClr val="303030"/>
                </a:solidFill>
                <a:effectLst/>
              </a:rPr>
              <a:t>idéias</a:t>
            </a:r>
            <a:r>
              <a:rPr lang="pt-BR" i="0" dirty="0">
                <a:solidFill>
                  <a:srgbClr val="303030"/>
                </a:solidFill>
                <a:effectLst/>
              </a:rPr>
              <a:t> que projetam uma visão tentativa, sistemática e sistemática dos fenômenos.</a:t>
            </a:r>
            <a:br>
              <a:rPr lang="pt-BR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128A28-F153-4C58-B192-6362B91EA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0879" y="3337901"/>
            <a:ext cx="9810604" cy="4428753"/>
          </a:xfrm>
        </p:spPr>
        <p:txBody>
          <a:bodyPr/>
          <a:lstStyle/>
          <a:p>
            <a:pPr marL="0" indent="0" algn="just">
              <a:buNone/>
            </a:pP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Através da investigação sistemática, seja na pesquisa ou na prática de enfermagem, os enfermeiros são capazes de desenvolver conhecimentos relevantes para melhorar o atendimento aos pacientes. Teoria refere-se a "um grupo coerente de proposições gerais usadas como princípios de explicação".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8523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E86ACA-BB3C-4A90-B67F-494D0E150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95301"/>
            <a:ext cx="9810604" cy="1216024"/>
          </a:xfrm>
        </p:spPr>
        <p:txBody>
          <a:bodyPr/>
          <a:lstStyle/>
          <a:p>
            <a:r>
              <a:rPr lang="pt-BR" dirty="0"/>
              <a:t>A IMPORTÃNCIA DAS TEORIAS DE ENFERMAGEM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5F57CC-C059-480E-BE18-1B8FCD056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4"/>
            <a:ext cx="10175683" cy="442875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Na primeira parte da história da enfermagem, havia pouco conhecimento formal de enfermagem. Com o desenvolvimento da educação em enfermagem, a necessidade de categorizar o conhecimento levou ao desenvolvimento da teoria de enfermagem para ajudar os enfermeiros a avaliar situações de atendimento ao cliente cada vez mais complexas.</a:t>
            </a:r>
          </a:p>
          <a:p>
            <a:pPr marL="0" indent="0" algn="just">
              <a:buNone/>
            </a:pP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As teorias de enfermagem fornecem um plano de reflexão para examinar uma determinada direção em que o plano precisa se encaminhar. À medida que novas situações são encontradas, essa estrutura fornece um arranjo para gerenciamento, investigação e tomada de decisão. Teorias de enfermagem também administram uma estrutura para se comunicar com outros enfermeiros e com outros representantes e membros da equipe de saúde. As teorias de enfermagem auxiliam o desenvolvimento da enfermagem na formulação de crenças, valores e objetivos. Eles ajudam a definir as diferentes contribuições particulares da enfermagem ao cuidado com os clientes. Teoria de enfermagem orienta pesquisa e prática.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1215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396E46-36D6-43E8-8221-4A6917BFB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TEORIAS EMPRESTADAS E COMPARTILHADAS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7FA39BF-E413-4F21-986E-D786F9D2C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0879" y="2599347"/>
            <a:ext cx="9810604" cy="4428753"/>
          </a:xfrm>
        </p:spPr>
        <p:txBody>
          <a:bodyPr/>
          <a:lstStyle/>
          <a:p>
            <a:pPr marL="0" indent="0" algn="just">
              <a:buNone/>
            </a:pP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Nem todas as teorias da enfermagem são teorias únicas de enfermagem; muitos são emprestados ou compartilhados com outras disciplinas. Teorias desenvolvidas por </a:t>
            </a: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Neuman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, Watson, Parse, Orlando e </a:t>
            </a:r>
            <a:r>
              <a:rPr lang="pt-BR" b="0" i="0" dirty="0" err="1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Peplau</a:t>
            </a: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 são consideradas teorias únicas de enfermagem. Teorias e conceitos originados em ciências afins foram emprestados por enfermeiros para explicar e explorar fenômenos específicos da enfermagem.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252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80608-0657-41B0-B274-C1305D615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TEORIAS DE ENFERMAGEM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1F1D61-A3F5-4FB1-B515-63075E0DD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b="1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Grandes teorias de enfermagem</a:t>
            </a:r>
          </a:p>
          <a:p>
            <a:pPr marL="0" indent="0" algn="just">
              <a:buNone/>
            </a:pPr>
            <a:br>
              <a:rPr lang="pt-BR" dirty="0"/>
            </a:br>
            <a:r>
              <a:rPr lang="pt-BR" b="0" i="0" dirty="0">
                <a:solidFill>
                  <a:srgbClr val="303030"/>
                </a:solidFill>
                <a:effectLst/>
                <a:latin typeface="Open Sans" panose="020B0606030504020204" pitchFamily="34" charset="0"/>
              </a:rPr>
              <a:t>As grandes teorias de enfermagem têm o escopo mais amplo e apresentam conceitos e proposições gerais. Teorias nesse nível podem refletir e fornecer intuições úteis para a prática, mas não são projetadas para testes empíricos. Isso limita o uso de grandes teorias de enfermagem para direcionar, explicar e prever a enfermagem em determinadas situações. No entanto, essas teorias podem conter conceitos que podem ser testados empiricamente. Teorias neste nível destinam-se a ser pertinentes a todas as instâncias de enfermagem. As grandes teorias consistem em estruturas conceituais que definem perspectivas amplas para a prática e formas de olhar para os fenômenos de enfermagem com base nas perspectivas.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7524603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eVTI">
  <a:themeElements>
    <a:clrScheme name="AnalogousFromRegularSeedLeftStep">
      <a:dk1>
        <a:srgbClr val="000000"/>
      </a:dk1>
      <a:lt1>
        <a:srgbClr val="FFFFFF"/>
      </a:lt1>
      <a:dk2>
        <a:srgbClr val="321C1C"/>
      </a:dk2>
      <a:lt2>
        <a:srgbClr val="F1F0F3"/>
      </a:lt2>
      <a:accent1>
        <a:srgbClr val="87AB36"/>
      </a:accent1>
      <a:accent2>
        <a:srgbClr val="AFA02C"/>
      </a:accent2>
      <a:accent3>
        <a:srgbClr val="CE8441"/>
      </a:accent3>
      <a:accent4>
        <a:srgbClr val="BD3830"/>
      </a:accent4>
      <a:accent5>
        <a:srgbClr val="CE4174"/>
      </a:accent5>
      <a:accent6>
        <a:srgbClr val="BD309D"/>
      </a:accent6>
      <a:hlink>
        <a:srgbClr val="7956C6"/>
      </a:hlink>
      <a:folHlink>
        <a:srgbClr val="7F7F7F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1436</Words>
  <Application>Microsoft Office PowerPoint</Application>
  <PresentationFormat>Widescreen</PresentationFormat>
  <Paragraphs>73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6" baseType="lpstr">
      <vt:lpstr>Arial</vt:lpstr>
      <vt:lpstr>Bembo</vt:lpstr>
      <vt:lpstr>Open Sans</vt:lpstr>
      <vt:lpstr>ArchiveVTI</vt:lpstr>
      <vt:lpstr>teORIAS DE ENFERMAGEM</vt:lpstr>
      <vt:lpstr>Daniela Alberti gonçalves</vt:lpstr>
      <vt:lpstr>experiência</vt:lpstr>
      <vt:lpstr>ementa</vt:lpstr>
      <vt:lpstr>MÉTODO DE AVALIAÇÃO</vt:lpstr>
      <vt:lpstr>A teoria de enfermagem é definida como uma estruturação criativa e rigorosa de idéias que projetam uma visão tentativa, sistemática e sistemática dos fenômenos. </vt:lpstr>
      <vt:lpstr>A IMPORTÃNCIA DAS TEORIAS DE ENFERMAGEM</vt:lpstr>
      <vt:lpstr>TEORIAS EMPRESTADAS E COMPARTILHADAS</vt:lpstr>
      <vt:lpstr>TIPOS DE TEORIAS DE ENFERMAGEM</vt:lpstr>
      <vt:lpstr>TIPOS DE TEORIAS DE ENFERMAGEM</vt:lpstr>
      <vt:lpstr>TIPOS DE TEORIAS DE ENFERMAGEM</vt:lpstr>
      <vt:lpstr>TIPOS DE TEORIAS DE ENFERMAGEM</vt:lpstr>
      <vt:lpstr>COMPONENTES DA MODELAGEM DE ENFERMAGEM</vt:lpstr>
      <vt:lpstr>CONCEITOS COMUNS DE MODELAGEMDE ENFERMAGEM: UM METAPARAGIGMA</vt:lpstr>
      <vt:lpstr>Cada teoria é regularmente definida e descrita por um teórico de enfermagem. O principal ponto focal de enfermagem dos quatro diferentes conceitos comuns é a pessoa (paciente).</vt:lpstr>
      <vt:lpstr>Teóricos de enfermagem</vt:lpstr>
      <vt:lpstr>Teóricos de enfermagem</vt:lpstr>
      <vt:lpstr>Apresentação do PowerPoint</vt:lpstr>
      <vt:lpstr>FLORENCE NIGHTINGALE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teORIAS DE ENFERMAGEM</dc:title>
  <dc:creator>Proprietário</dc:creator>
  <cp:lastModifiedBy>Proprietário</cp:lastModifiedBy>
  <cp:revision>1</cp:revision>
  <dcterms:created xsi:type="dcterms:W3CDTF">2022-02-24T17:27:14Z</dcterms:created>
  <dcterms:modified xsi:type="dcterms:W3CDTF">2022-02-24T18:59:30Z</dcterms:modified>
</cp:coreProperties>
</file>