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170B22-A4BB-4708-B0CE-A73E8306129B}" type="datetime1">
              <a:rPr lang="pt-BR" smtClean="0"/>
              <a:t>23/02/2022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245E56-2EE9-450B-A671-BE5C90BAC91C}" type="datetime1">
              <a:rPr lang="pt-BR" smtClean="0"/>
              <a:t>23/02/2022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2F3AF6F7-5911-45C3-BE0F-7F38FEFE43FA}" type="datetime1">
              <a:rPr lang="pt-BR" smtClean="0"/>
              <a:t>23/02/2022</a:t>
            </a:fld>
            <a:endParaRPr lang="en-US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0C3F0E-1EAD-419A-B8F3-CB7CDE6B1E86}" type="datetime1">
              <a:rPr lang="pt-BR" smtClean="0"/>
              <a:t>23/02/2022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74CCBA-3812-426F-BA8C-8BC3E97D7FB5}" type="datetime1">
              <a:rPr lang="pt-BR" smtClean="0"/>
              <a:t>23/02/2022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8C737E-092E-4203-A347-8410086932C6}" type="datetime1">
              <a:rPr lang="pt-BR" smtClean="0"/>
              <a:t>23/02/2022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494319B4-ED34-4D08-91C0-F7E8BD9417E6}" type="datetime1">
              <a:rPr lang="pt-BR" smtClean="0"/>
              <a:t>23/02/2022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D1C28D-3F4C-4305-9CD5-9949626E9ED5}" type="datetime1">
              <a:rPr lang="pt-BR" smtClean="0"/>
              <a:t>23/02/2022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5F8630-DFFC-437C-A718-61BE3F548C4E}" type="datetime1">
              <a:rPr lang="pt-BR" smtClean="0"/>
              <a:t>23/02/2022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12AD8E-909B-47FE-B3D6-961E1D2E7A49}" type="datetime1">
              <a:rPr lang="pt-BR" smtClean="0"/>
              <a:t>23/02/2022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0BF672-AFC3-4C39-AA84-C1113D4307F1}" type="datetime1">
              <a:rPr lang="pt-BR" smtClean="0"/>
              <a:t>23/02/2022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B01F5550-97CC-4F3B-A34B-FE39BFD06EF0}" type="datetime1">
              <a:rPr lang="pt-BR" smtClean="0"/>
              <a:t>23/02/2022</a:t>
            </a:fld>
            <a:endParaRPr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dirty="0"/>
              <a:t>Clique no ícone para adicionar uma imagem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7975B8C2-382E-4F5E-B0CE-7E0EEF75E017}" type="datetime1">
              <a:rPr lang="pt-BR" smtClean="0"/>
              <a:t>23/02/2022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1DF2A3A-30FD-464E-8202-27A276433376}" type="datetime1">
              <a:rPr lang="pt-BR" smtClean="0"/>
              <a:t>23/02/2022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tângulo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pt-BR" sz="4400" dirty="0">
                <a:solidFill>
                  <a:schemeClr val="tx1"/>
                </a:solidFill>
              </a:rPr>
              <a:t>Sinais vitais</a:t>
            </a:r>
            <a:br>
              <a:rPr lang="pt-BR" sz="4400" dirty="0">
                <a:solidFill>
                  <a:schemeClr val="tx1"/>
                </a:solidFill>
              </a:rPr>
            </a:br>
            <a:r>
              <a:rPr lang="pt-BR" sz="4400" dirty="0">
                <a:solidFill>
                  <a:schemeClr val="tx1"/>
                </a:solidFill>
              </a:rPr>
              <a:t>aula 02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BR" dirty="0">
                <a:solidFill>
                  <a:schemeClr val="tx1"/>
                </a:solidFill>
              </a:rPr>
              <a:t>ENFERMEIRA DANIELA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5E5BF-BA87-4648-8F4A-9633E09C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2771"/>
            <a:ext cx="10058400" cy="1371600"/>
          </a:xfrm>
        </p:spPr>
        <p:txBody>
          <a:bodyPr/>
          <a:lstStyle/>
          <a:p>
            <a:pPr algn="ctr"/>
            <a:r>
              <a:rPr lang="pt-BR" dirty="0"/>
              <a:t>PRESSÃO ARTERIAL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681B5C-F4EC-4D04-8E7F-985614A6F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177" y="1504187"/>
            <a:ext cx="10937631" cy="47031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A PRESSÃO ARTERIAL É A MEDIDA DA PRESSÃO EXERCIDA PELO SANGUE NA PAREDE DAS ARTÉRIAS.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A PRESSÃO OU TENSÃO ARTERIAL DEPENDE DA FORÇA DE CONTRAÇÃO DO CORAÇÃO, DA QUANTIDADE DE SANGUE CIRCULANTE E DA RESISTÊNCIA DAS PAREDES DO VASO.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AO MEDIR A PA CONSIDERAMOS: A PRESSÃO MÁXIMA (</a:t>
            </a:r>
            <a:r>
              <a:rPr lang="pt-BR" sz="2000" b="1" dirty="0"/>
              <a:t>SISTÓLICA</a:t>
            </a:r>
            <a:r>
              <a:rPr lang="pt-BR" sz="2000" dirty="0"/>
              <a:t>) É O RESULTADO DA CONTRAÇÃO DOS VENTRÍCULOS PARA EJETAR O SANGUE NAS GRANDES ARTÉRIAS, E A PRESSÃO MÍNIMA (</a:t>
            </a:r>
            <a:r>
              <a:rPr lang="pt-BR" sz="2000" b="1" dirty="0"/>
              <a:t>DIASTÓLICA</a:t>
            </a:r>
            <a:r>
              <a:rPr lang="pt-BR" sz="2000" dirty="0"/>
              <a:t>) É A QUE OCORRE ASSIM QUE O CORAÇÃO RELAXA NA SUA CONTRATILIDADE.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95B749-FCF0-4253-AE4D-EDCE6F55B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8C737E-092E-4203-A347-8410086932C6}" type="datetime1">
              <a:rPr lang="pt-BR" smtClean="0"/>
              <a:t>23/02/2022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7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9C705-3F65-492D-8B6C-4B1EAF01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MENSURAÇÃO DO MANGUITO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4FA6328A-3C1E-4B00-8383-A395AF428F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123901"/>
              </p:ext>
            </p:extLst>
          </p:nvPr>
        </p:nvGraphicFramePr>
        <p:xfrm>
          <a:off x="1066800" y="2103438"/>
          <a:ext cx="100584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5672450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408471826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26733271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591685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TIPO DE MANGUITO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CIRCUNFERÊNCIA DO BRAÇO NO PONTO MÉDIO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LARGURA DA BOLSA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COMPRIMENTO DA BOLSA (CM)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551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RECÉM-NASCIDO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&lt;10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039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CRIANÇA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 –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874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INFANTIL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16 –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396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ADULTO PEQUENO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 –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02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ADULTO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27 – 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98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ADULTO GRANDE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35 – 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912033"/>
                  </a:ext>
                </a:extLst>
              </a:tr>
            </a:tbl>
          </a:graphicData>
        </a:graphic>
      </p:graphicFrame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F65D1B-E5A0-4CB3-80E9-C8B26C95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8C737E-092E-4203-A347-8410086932C6}" type="datetime1">
              <a:rPr lang="pt-BR" smtClean="0"/>
              <a:t>23/02/2022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2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3BC0C-4CCB-49B2-8487-DAC267267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CLASSIFICAÇÃO DA PRESSÃO ARTERIAL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D13D0E89-4CC2-4EE1-97C9-0D9E984C1A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342209"/>
              </p:ext>
            </p:extLst>
          </p:nvPr>
        </p:nvGraphicFramePr>
        <p:xfrm>
          <a:off x="1066800" y="2103438"/>
          <a:ext cx="1005839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978192604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452125459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511977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CLASSIFICAÇÃO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PAS (mmHg)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PAD (mmHg)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135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ÓTIMA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&lt; ou = 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&lt;ou= 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220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NORMAL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&lt;ou= 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&lt;ou= 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75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LIMÍTROFE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130 – 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85 – 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277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HIPERTENSÃO ESTÁGIO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140 – 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90 – 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653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HIPERTENSÃO ESTÁGIO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160 – 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 – 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133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HIPERTENSÃO ESTÁGIO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&gt; ou = 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&gt; ou = 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063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HIPERTENSÃO SISTÓLICA ISOLADA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&gt;140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&lt;90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533614"/>
                  </a:ext>
                </a:extLst>
              </a:tr>
            </a:tbl>
          </a:graphicData>
        </a:graphic>
      </p:graphicFrame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477E6D-0F3A-43DE-AB73-2294D1A1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8C737E-092E-4203-A347-8410086932C6}" type="datetime1">
              <a:rPr lang="pt-BR" smtClean="0"/>
              <a:t>23/02/2022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7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FD1D4-82E6-4B71-810D-35193CEA7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62916"/>
            <a:ext cx="10058400" cy="1371600"/>
          </a:xfrm>
        </p:spPr>
        <p:txBody>
          <a:bodyPr/>
          <a:lstStyle/>
          <a:p>
            <a:pPr algn="ctr"/>
            <a:r>
              <a:rPr lang="pt-BR" dirty="0"/>
              <a:t>INFORMAÇÕES COMPLEMENTARES</a:t>
            </a:r>
            <a:br>
              <a:rPr lang="pt-BR" dirty="0"/>
            </a:br>
            <a:r>
              <a:rPr lang="pt-BR" dirty="0"/>
              <a:t>Leitura Falsamente </a:t>
            </a:r>
            <a:r>
              <a:rPr lang="pt-BR" dirty="0">
                <a:solidFill>
                  <a:srgbClr val="FF0000"/>
                </a:solidFill>
              </a:rPr>
              <a:t>Alta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7DE485B6-5035-451F-AA67-9477493DB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613356"/>
              </p:ext>
            </p:extLst>
          </p:nvPr>
        </p:nvGraphicFramePr>
        <p:xfrm>
          <a:off x="1066800" y="2103438"/>
          <a:ext cx="100584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935110451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135604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PROBLEMA E CAUSA POSSÍVEL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AÇÃO DE ENFERMAGEM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899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MANGUITO MUITO PEQUENO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VERIFIQUE SE O MANGUITO É 20% MAIS LARGO DO QUE A CIRCUNFERÊNCIA DO BRAÇO OU PERNA UTILIZADA NA MEDIDA.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907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MANGUITO PRESO DE FORMA MUITO FOLGADA, REDUZINDO A LARGURA EFETIVA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APERTE O MANGUITO.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30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ESVAZIAMENTO LENTO DO MANGUITO, CAUSANDO UMA CONGESTÃO VENOSA NO BRAÇO OU PERNA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NUNCA ESVAZIE O MANGUITO COM VELOCIDADE INFERIOR A 2 mmHg/BATIDA DO CORAÇÃO.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301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MEDIDA FEITA EM HORÁRIO INADEQUADO – APÓS O PACIENTE TER FEITO REFEIÇÕES, ANDADO, ESTADO ANSIOSO OU FLEXIONADO OS MUSCULOS DO BRAÇO.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ADIAR A MEDIDA DA PA OU AUXILIE NO RELAXAMENTO DO CLIENTE ANTES DE AFERIR SUA PRESSÃO ARTERIAL NOVAMENTE.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285868"/>
                  </a:ext>
                </a:extLst>
              </a:tr>
            </a:tbl>
          </a:graphicData>
        </a:graphic>
      </p:graphicFrame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6B7DA9-B6A6-48C9-A445-B7EEBE40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8C737E-092E-4203-A347-8410086932C6}" type="datetime1">
              <a:rPr lang="pt-BR" smtClean="0"/>
              <a:t>23/02/2022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3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6CF93-6E97-4F34-94A7-A1E6A486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INFORMAÇÕES COMPLEMENTARES</a:t>
            </a:r>
            <a:br>
              <a:rPr lang="pt-BR" dirty="0"/>
            </a:br>
            <a:r>
              <a:rPr lang="pt-BR" dirty="0"/>
              <a:t>Leitura Falsamente </a:t>
            </a:r>
            <a:r>
              <a:rPr lang="pt-BR" dirty="0">
                <a:solidFill>
                  <a:schemeClr val="accent3"/>
                </a:solidFill>
              </a:rPr>
              <a:t>Baixa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0977218E-17AF-4B19-9122-11D3F09FA5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592178"/>
              </p:ext>
            </p:extLst>
          </p:nvPr>
        </p:nvGraphicFramePr>
        <p:xfrm>
          <a:off x="1066800" y="1912646"/>
          <a:ext cx="100584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582165489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5314143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PROBLEMA E CAUSA POSSÍVEL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AÇÃO DE ENFERMAGEM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43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POSIÇÃO INCORRETA DO BRAÇO OU DA PERNA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VERIFICAR SE PERNA OU BRAÇO ESTÃO NIVELADOS COM O CORAÇÃO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088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RELÓGIO (MANOMETRO) ABAIXO DOS OLHOS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SEMPRE POSICIONAR VIRADO PARA SI PARA UMA ADEQUADA VISUALIZAÇÃO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034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FALHA NA PERCEPÇÃO DA LACUNA DE AUSCULTA (O SOM DESAPARECE POR 10 OU 15 mmHg E RETORNA)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ESTIME A PRESSÃO SISTÓLICA COM A PALPAÇÃO ANTES DE MEDI-LA DE FATO. EM SEGUIDA, COMPARE ESSA PRESSÃO CONTRA A PRESSÃO MEDIDA.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672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SONS DE BAIXO VOLUME INAUDÍVEIS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ANTES DE INFLAR NOVAMENTE O MANGUITO, INSTRUA O PACIENTE A ERGUER O BRAÇO, E APÓS INSUFLAR O MANGUITO, DEVE-SE ORIENTAR BAIXAR O MEMBRO ABAIXO DA LINHA CORPORAL E AFERIR.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398362"/>
                  </a:ext>
                </a:extLst>
              </a:tr>
            </a:tbl>
          </a:graphicData>
        </a:graphic>
      </p:graphicFrame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596BEA-DE82-4791-ACFE-38A3B29B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8C737E-092E-4203-A347-8410086932C6}" type="datetime1">
              <a:rPr lang="pt-BR" smtClean="0"/>
              <a:t>23/02/2022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8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DAD80-0735-4ECF-8B0B-11B7884CA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COMPLICAÇÕES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A48055-9923-47B4-BA5B-035C1E1A0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NUNCA AFERIR PRESSÃO ARTERIAL EM BRAÇO CORRESPONDENTE A MASTECTOMIA (PARCIAL OU TOTAL) </a:t>
            </a:r>
          </a:p>
          <a:p>
            <a:pPr marL="0" indent="0" algn="ctr">
              <a:buNone/>
            </a:pPr>
            <a:r>
              <a:rPr lang="pt-BR" b="1" u="sng" dirty="0">
                <a:solidFill>
                  <a:srgbClr val="FF0000"/>
                </a:solidFill>
              </a:rPr>
              <a:t>ESSA AÇÃO PDOE REDUZIR UMA CIRCULAÇÃO LINFÁTICA JÁ COMPROMETIDA, PIORAR EDEMAS E PREJUDICAR O BRAÇO</a:t>
            </a:r>
          </a:p>
          <a:p>
            <a:pPr marL="0" indent="0" algn="ctr">
              <a:buNone/>
            </a:pPr>
            <a:endParaRPr lang="pt-BR" b="1" u="sng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NÃO AFERIR PRESSÃO ARTERIAL EM BRAÇO QUE POSSUIR IMPLANTADO UMA FÍSTULA ARTERIOVENOSA OU SHUNT</a:t>
            </a:r>
          </a:p>
          <a:p>
            <a:pPr marL="0" indent="0" algn="ctr">
              <a:buNone/>
            </a:pPr>
            <a:r>
              <a:rPr lang="pt-BR" b="1" u="sng" dirty="0">
                <a:solidFill>
                  <a:schemeClr val="accent2"/>
                </a:solidFill>
              </a:rPr>
              <a:t>O FLUXO SANGUÍNEO NO INTERIOR DO DISPOSITIVO VASCULAR PODE SER COMPROMETIDO</a:t>
            </a:r>
          </a:p>
          <a:p>
            <a:pPr marL="0" indent="0" algn="ctr">
              <a:buNone/>
            </a:pPr>
            <a:endParaRPr lang="pt-BR" b="1" u="sng" dirty="0">
              <a:solidFill>
                <a:schemeClr val="accent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DEVE-SE EVITAR AFERIR A PRESSÃO ARTERIAL EM MEMBRO QUE ESTIVER COM ACESSO VENOSO, LESÕES CUTÂNEAS E ÓSSEAS OU AINDA COM EDEMA IMPORTANTE, QUE TENHA SIDO PICADO POR ALGUM ANIMAL PEÇONHENTO.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6D9D89-DACE-4D58-A0D1-8A4ADA78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8C737E-092E-4203-A347-8410086932C6}" type="datetime1">
              <a:rPr lang="pt-BR" smtClean="0"/>
              <a:t>23/02/2022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6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0C6D4-36EB-442F-9305-CBA067A84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D6688732-E1A2-4449-9E4B-DCE590214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96" y="364812"/>
            <a:ext cx="9258757" cy="6128378"/>
          </a:xfrm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85EF6D-A414-4B63-95A2-C32576D3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8C737E-092E-4203-A347-8410086932C6}" type="datetime1">
              <a:rPr lang="pt-BR" smtClean="0"/>
              <a:t>23/02/2022</a:t>
            </a:fld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23E8841-2781-4D70-99CC-92F0295D1074}"/>
              </a:ext>
            </a:extLst>
          </p:cNvPr>
          <p:cNvSpPr/>
          <p:nvPr/>
        </p:nvSpPr>
        <p:spPr>
          <a:xfrm>
            <a:off x="-284273" y="364811"/>
            <a:ext cx="77841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BORA PARA A PRÁTICA?</a:t>
            </a:r>
          </a:p>
        </p:txBody>
      </p:sp>
    </p:spTree>
    <p:extLst>
      <p:ext uri="{BB962C8B-B14F-4D97-AF65-F5344CB8AC3E}">
        <p14:creationId xmlns:p14="http://schemas.microsoft.com/office/powerpoint/2010/main" val="2279425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14_TF78438558" id="{EFC388B7-E3E7-46E9-90A0-7401A222EB8A}" vid="{685F28B6-3FA5-49C7-9831-35ED941F70C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{E1F46FB9-8F0F-401D-A815-34FCD7FC9E56}tf78438558_win32</Template>
  <TotalTime>62</TotalTime>
  <Words>587</Words>
  <Application>Microsoft Office PowerPoint</Application>
  <PresentationFormat>Widescreen</PresentationFormat>
  <Paragraphs>100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Calibri</vt:lpstr>
      <vt:lpstr>Century Gothic</vt:lpstr>
      <vt:lpstr>Garamond</vt:lpstr>
      <vt:lpstr>Wingdings</vt:lpstr>
      <vt:lpstr>SavonVTI</vt:lpstr>
      <vt:lpstr>Sinais vitais aula 02</vt:lpstr>
      <vt:lpstr>PRESSÃO ARTERIAL</vt:lpstr>
      <vt:lpstr>MENSURAÇÃO DO MANGUITO</vt:lpstr>
      <vt:lpstr>CLASSIFICAÇÃO DA PRESSÃO ARTERIAL</vt:lpstr>
      <vt:lpstr>INFORMAÇÕES COMPLEMENTARES Leitura Falsamente Alta</vt:lpstr>
      <vt:lpstr>INFORMAÇÕES COMPLEMENTARES Leitura Falsamente Baixa</vt:lpstr>
      <vt:lpstr>COMPLICAÇÕES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Sinais vitais aula 02</dc:title>
  <dc:creator>Proprietário</dc:creator>
  <cp:lastModifiedBy>Proprietário</cp:lastModifiedBy>
  <cp:revision>1</cp:revision>
  <dcterms:created xsi:type="dcterms:W3CDTF">2022-02-23T19:05:38Z</dcterms:created>
  <dcterms:modified xsi:type="dcterms:W3CDTF">2022-02-23T20:08:24Z</dcterms:modified>
</cp:coreProperties>
</file>