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70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79440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64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21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90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70453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90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83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95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83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102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377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60C5AF1-6D3C-421F-BF81-8DFBC9AD68DF}" type="datetimeFigureOut">
              <a:rPr lang="pt-BR" smtClean="0"/>
              <a:t>07/12/2021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7849547-28F3-48ED-B768-2C5BA2D802B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680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5B5A2B3-5EC4-4A9B-8655-A11000EBC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Portaria N° 1.172/2004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42D4A6E-9325-4AF3-8951-78B41DB64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Vigilância das doenças transmissíveis</a:t>
            </a:r>
          </a:p>
          <a:p>
            <a:r>
              <a:rPr lang="pt-BR" dirty="0"/>
              <a:t>Vigilância das doenças e agravos não transmissíveis e dos seus fatores de risco</a:t>
            </a:r>
          </a:p>
          <a:p>
            <a:r>
              <a:rPr lang="pt-BR" dirty="0"/>
              <a:t>Vigilância ambiental em saúde</a:t>
            </a:r>
          </a:p>
          <a:p>
            <a:r>
              <a:rPr lang="pt-BR" dirty="0"/>
              <a:t>Vigilância da situação de saúde.</a:t>
            </a:r>
          </a:p>
        </p:txBody>
      </p:sp>
    </p:spTree>
    <p:extLst>
      <p:ext uri="{BB962C8B-B14F-4D97-AF65-F5344CB8AC3E}">
        <p14:creationId xmlns:p14="http://schemas.microsoft.com/office/powerpoint/2010/main" val="1853105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18F8D-134D-4D75-9BB6-DE5665BA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de informação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78BFD2-2BFF-4DCE-BC75-20AE3FB9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Cadastros: cartão SUS </a:t>
            </a:r>
          </a:p>
          <a:p>
            <a:endParaRPr lang="pt-BR" dirty="0"/>
          </a:p>
          <a:p>
            <a:r>
              <a:rPr lang="pt-BR" dirty="0"/>
              <a:t>Interoperabilidade entre os vários sistemas</a:t>
            </a:r>
          </a:p>
        </p:txBody>
      </p:sp>
    </p:spTree>
    <p:extLst>
      <p:ext uri="{BB962C8B-B14F-4D97-AF65-F5344CB8AC3E}">
        <p14:creationId xmlns:p14="http://schemas.microsoft.com/office/powerpoint/2010/main" val="165026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B86294-4F81-4D9B-810B-A3BB564690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Integrar para cooperar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43A9AC-5129-4B13-B152-63DBD442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incorporação da vigilância em saúde na APS precisa ser compreendida como parte do processo de reorientação do modelo de atenção</a:t>
            </a:r>
          </a:p>
        </p:txBody>
      </p:sp>
    </p:spTree>
    <p:extLst>
      <p:ext uri="{BB962C8B-B14F-4D97-AF65-F5344CB8AC3E}">
        <p14:creationId xmlns:p14="http://schemas.microsoft.com/office/powerpoint/2010/main" val="3130293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48CCE-9FF8-4D2E-8978-92D57DE4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</a:rPr>
              <a:t>Diretrizes de Integração: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BBED25-36BF-42E9-A159-8CD3515BA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b="1" i="1" dirty="0"/>
              <a:t>Integração de Territórios da AB/VS:</a:t>
            </a:r>
          </a:p>
          <a:p>
            <a:pPr marL="0" indent="0">
              <a:buNone/>
            </a:pPr>
            <a:r>
              <a:rPr lang="pt-BR" altLang="pt-BR" b="1" i="1" dirty="0"/>
              <a:t>Permite eleger prioridades para o enfrentamento dos problemas identificados nos territórios de atuação, definindo ações mais adequadas;</a:t>
            </a:r>
          </a:p>
          <a:p>
            <a:r>
              <a:rPr lang="pt-BR" altLang="pt-BR" b="1" i="1" dirty="0"/>
              <a:t>Planejamento e programação:</a:t>
            </a:r>
          </a:p>
          <a:p>
            <a:pPr marL="0" indent="0">
              <a:buNone/>
            </a:pPr>
            <a:r>
              <a:rPr lang="pt-BR" altLang="pt-BR" b="1" i="1" dirty="0"/>
              <a:t>Ferramenta de gestão da vigilância em saúde que incorpora dois princípios fundamentais presentes na formulação da estratégia Saúde da Família: a </a:t>
            </a:r>
            <a:r>
              <a:rPr lang="pt-BR" altLang="pt-BR" b="1" i="1" dirty="0" err="1"/>
              <a:t>co-responsabilidade</a:t>
            </a:r>
            <a:r>
              <a:rPr lang="pt-BR" altLang="pt-BR" b="1" i="1" dirty="0"/>
              <a:t> sanitária e a participação social;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5980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E4C76-6CD0-431D-B29C-A1640F775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</a:rPr>
              <a:t>Diretrizes de Integração: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8169F5-91E5-4B8E-AE12-4AAE4C072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just"/>
            <a:r>
              <a:rPr lang="pt-BR" altLang="pt-BR" b="1" i="1" dirty="0"/>
              <a:t>Monitoramento e avaliação:</a:t>
            </a:r>
          </a:p>
          <a:p>
            <a:pPr marL="609600" indent="-609600" algn="just">
              <a:buNone/>
            </a:pPr>
            <a:r>
              <a:rPr lang="pt-BR" altLang="pt-BR" sz="3200" b="1" i="1" dirty="0"/>
              <a:t>     </a:t>
            </a:r>
            <a:r>
              <a:rPr lang="pt-BR" altLang="pt-BR" b="1" i="1" dirty="0"/>
              <a:t> Contínuo acompanhamento das atividades realizadas de forma a contribuir com seu aprimoramento, constituindo-se em ferramenta de apoio ao processo decisório;</a:t>
            </a:r>
          </a:p>
          <a:p>
            <a:pPr marL="609600" indent="-609600" algn="just"/>
            <a:r>
              <a:rPr lang="pt-BR" altLang="pt-BR" b="1" i="1" dirty="0"/>
              <a:t>Educação Permanente em Saúde:</a:t>
            </a:r>
            <a:endParaRPr lang="pt-BR" altLang="pt-BR" sz="3200" b="1" i="1" dirty="0"/>
          </a:p>
          <a:p>
            <a:pPr marL="609600" indent="-609600" algn="just">
              <a:buNone/>
            </a:pPr>
            <a:r>
              <a:rPr lang="pt-BR" altLang="pt-BR" sz="3200" b="1" i="1" dirty="0"/>
              <a:t>      </a:t>
            </a:r>
            <a:r>
              <a:rPr lang="pt-BR" altLang="pt-BR" b="1" i="1" dirty="0"/>
              <a:t>Formação e qualificação das equipes, cuja missão é ter capacidade para resolver os problemas que lhe são apresentados, ainda que a solução extrapole aquele nível de atenção;</a:t>
            </a:r>
            <a:r>
              <a:rPr lang="pt-BR" altLang="pt-BR" sz="3200" dirty="0"/>
              <a:t> </a:t>
            </a:r>
            <a:endParaRPr lang="pt-BR" altLang="pt-BR" sz="3200" b="1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5608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8ADC9E-CC85-4900-9E7C-207B590F0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</a:rPr>
              <a:t>Diretrizes de Integração: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1AE87E-F5BC-40E9-87B4-2F3828A1C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altLang="pt-BR" b="1" i="1" dirty="0"/>
              <a:t>Organização do Processo de Trabalho :</a:t>
            </a:r>
          </a:p>
          <a:p>
            <a:pPr algn="just">
              <a:buNone/>
            </a:pPr>
            <a:r>
              <a:rPr lang="pt-BR" altLang="pt-BR" b="1" i="1" dirty="0"/>
              <a:t>   Ao propor a integralidade do cuidado, necessariamente devem-se rever os processos de trabalho, na tentativa de integrar os vários atores envolvidos tanto na atenção básica como na vigilância em saúde;</a:t>
            </a:r>
            <a:r>
              <a:rPr lang="pt-BR" altLang="pt-BR" dirty="0"/>
              <a:t> </a:t>
            </a:r>
            <a:endParaRPr lang="pt-BR" altLang="pt-BR" b="1" i="1" dirty="0"/>
          </a:p>
          <a:p>
            <a:pPr algn="just"/>
            <a:r>
              <a:rPr lang="pt-BR" altLang="pt-BR" b="1" i="1" dirty="0"/>
              <a:t>Participação e controle social : </a:t>
            </a:r>
          </a:p>
          <a:p>
            <a:pPr algn="just">
              <a:buNone/>
            </a:pPr>
            <a:r>
              <a:rPr lang="pt-BR" altLang="pt-BR" dirty="0"/>
              <a:t>   </a:t>
            </a:r>
            <a:r>
              <a:rPr lang="pt-BR" altLang="pt-BR" b="1" i="1" dirty="0"/>
              <a:t>Como forma de democratizar a gestão e atender as reais necessidades da população; </a:t>
            </a:r>
          </a:p>
          <a:p>
            <a:pPr algn="just"/>
            <a:r>
              <a:rPr lang="pt-BR" altLang="pt-BR" b="1" i="1" dirty="0"/>
              <a:t>Promoção em Saúde:</a:t>
            </a:r>
          </a:p>
          <a:p>
            <a:pPr algn="just">
              <a:buNone/>
            </a:pPr>
            <a:r>
              <a:rPr lang="pt-BR" altLang="pt-BR" b="1" i="1" dirty="0"/>
              <a:t>   Visa romper com  a excessiva fragmentação na abordagem do processo saúde – adoecimento e reduzir a vulnerabilidade, os riscos e os danos que neles se produzem.</a:t>
            </a:r>
            <a:r>
              <a:rPr lang="pt-BR" altLang="pt-BR" dirty="0"/>
              <a:t> </a:t>
            </a:r>
            <a:endParaRPr lang="pt-BR" altLang="pt-BR" b="1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595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9D9FA4F-9D49-4037-A245-E467095CA322}"/>
              </a:ext>
            </a:extLst>
          </p:cNvPr>
          <p:cNvSpPr/>
          <p:nvPr/>
        </p:nvSpPr>
        <p:spPr>
          <a:xfrm>
            <a:off x="1046921" y="2274838"/>
            <a:ext cx="93560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“A vigilância em saúde inclui, além da área tradicional de vigilância epidemiológica das doenças transmissíveis, novos objetos: promoção da saúde, vigilância de doenças e agravos não transmissíveis, vigilância em saúde ambiental e monitoramento da situação de saúde, que necessitam de sistemas permanentes e contínuos de monitoramento, com o objetivo de desencadear ações oportunas para reduzir e eliminar riscos” </a:t>
            </a:r>
          </a:p>
          <a:p>
            <a:endParaRPr lang="pt-BR" dirty="0"/>
          </a:p>
          <a:p>
            <a:r>
              <a:rPr lang="pt-BR" dirty="0"/>
              <a:t>Vigilância em Saúde no SUS - SVS - 2006 </a:t>
            </a:r>
          </a:p>
        </p:txBody>
      </p:sp>
    </p:spTree>
    <p:extLst>
      <p:ext uri="{BB962C8B-B14F-4D97-AF65-F5344CB8AC3E}">
        <p14:creationId xmlns:p14="http://schemas.microsoft.com/office/powerpoint/2010/main" val="278947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3751C-1863-4C21-9DDB-55D63217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Prioridades e Desafios da SVS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E88EF7-ADDE-4C24-8A2E-04B66BB87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Ampliação do objeto de vigilância em saúde publica articulando as ações de vigilância, prevenção, controle e promoção da saúde visando: </a:t>
            </a:r>
          </a:p>
          <a:p>
            <a:r>
              <a:rPr lang="pt-BR" dirty="0"/>
              <a:t>Reduzir a morbimortalidade por doenças transmissíveis e responder as doenças emergentes e </a:t>
            </a:r>
            <a:r>
              <a:rPr lang="pt-BR" dirty="0" err="1"/>
              <a:t>reemergentes</a:t>
            </a:r>
            <a:endParaRPr lang="pt-BR" dirty="0"/>
          </a:p>
          <a:p>
            <a:r>
              <a:rPr lang="pt-BR" dirty="0"/>
              <a:t>Implementar a vigilância DANT e seus fatores de risco e reduzir a prevalência e incidência desses agravos no contexto da transição demográfica, nutricional e epidemiológica </a:t>
            </a:r>
          </a:p>
          <a:p>
            <a:r>
              <a:rPr lang="pt-BR" dirty="0"/>
              <a:t>Implementar a vigilância e intervenção sobre os fatores e situações de risco ambientais </a:t>
            </a:r>
          </a:p>
          <a:p>
            <a:r>
              <a:rPr lang="pt-BR" dirty="0"/>
              <a:t>Fortalecer as ações de promoção da saúde: Política Nacional de Promoção da Saúde</a:t>
            </a:r>
          </a:p>
          <a:p>
            <a:r>
              <a:rPr lang="pt-BR" dirty="0"/>
              <a:t>Melhorar e qualificar os sistemas de informações epidemiológicos, com integração com bases de dados de outros setores e aprimorar a capacidade de análise de situação de saúde das três esferas de governo</a:t>
            </a:r>
          </a:p>
        </p:txBody>
      </p:sp>
    </p:spTree>
    <p:extLst>
      <p:ext uri="{BB962C8B-B14F-4D97-AF65-F5344CB8AC3E}">
        <p14:creationId xmlns:p14="http://schemas.microsoft.com/office/powerpoint/2010/main" val="150139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F9A390-FEB9-4A63-B48E-5423529C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Prioridades e Desafios da SVS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866384-D8A0-4CA1-A614-839EC6C13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Fortalecer a capacidade de respostas as urgências e emergências de saúde pública de interesse nacional e internacional</a:t>
            </a:r>
          </a:p>
          <a:p>
            <a:r>
              <a:rPr lang="pt-BR" dirty="0"/>
              <a:t>Fortalecimento do processo de descentralização </a:t>
            </a:r>
          </a:p>
          <a:p>
            <a:r>
              <a:rPr lang="pt-BR" dirty="0"/>
              <a:t>Integração com a assistência a saúde: </a:t>
            </a:r>
          </a:p>
          <a:p>
            <a:pPr marL="0" indent="0">
              <a:buNone/>
            </a:pPr>
            <a:r>
              <a:rPr lang="pt-BR" dirty="0"/>
              <a:t>Integração da vigilância com a atenção básica </a:t>
            </a:r>
          </a:p>
          <a:p>
            <a:pPr marL="0" indent="0">
              <a:buNone/>
            </a:pPr>
            <a:r>
              <a:rPr lang="pt-BR" dirty="0"/>
              <a:t> Articulação da vigilância, prevenção e promoção no âmbito das redes de atenção à saúde</a:t>
            </a:r>
          </a:p>
          <a:p>
            <a:r>
              <a:rPr lang="pt-BR" dirty="0"/>
              <a:t>Existência de mecanismos ágeis e eficientes de informação e comunicação </a:t>
            </a:r>
          </a:p>
          <a:p>
            <a:r>
              <a:rPr lang="pt-BR" dirty="0"/>
              <a:t>Apoio a pesquisas e aos processos de avaliação políticas e programas de saúde</a:t>
            </a:r>
          </a:p>
        </p:txBody>
      </p:sp>
    </p:spTree>
    <p:extLst>
      <p:ext uri="{BB962C8B-B14F-4D97-AF65-F5344CB8AC3E}">
        <p14:creationId xmlns:p14="http://schemas.microsoft.com/office/powerpoint/2010/main" val="413220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039A2-E93B-450E-91CE-45BE39162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487" y="2419212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Integração da Vigilância nas Redes de Atenção à Saúde</a:t>
            </a:r>
          </a:p>
        </p:txBody>
      </p:sp>
    </p:spTree>
    <p:extLst>
      <p:ext uri="{BB962C8B-B14F-4D97-AF65-F5344CB8AC3E}">
        <p14:creationId xmlns:p14="http://schemas.microsoft.com/office/powerpoint/2010/main" val="96132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08512-5A3C-4253-92BD-89E62017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Vigilância em Saúde: reconhecer que....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B77B6E-91CE-493C-8DFA-0CF91A4F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Os problemas de saúde ocorrem em espaços territoriais concretos </a:t>
            </a:r>
          </a:p>
          <a:p>
            <a:endParaRPr lang="pt-BR" dirty="0"/>
          </a:p>
          <a:p>
            <a:r>
              <a:rPr lang="pt-BR" dirty="0"/>
              <a:t>Os grupos populacionais que vivem nestes espaços compartilham problemas de saúde </a:t>
            </a:r>
          </a:p>
          <a:p>
            <a:endParaRPr lang="pt-BR" dirty="0"/>
          </a:p>
          <a:p>
            <a:r>
              <a:rPr lang="pt-BR" dirty="0"/>
              <a:t>A resolução destes problemas implica ações de promoção, prevenção, controle e recuperação</a:t>
            </a:r>
          </a:p>
          <a:p>
            <a:endParaRPr lang="pt-BR" dirty="0"/>
          </a:p>
          <a:p>
            <a:r>
              <a:rPr lang="pt-BR" dirty="0"/>
              <a:t> A vigilância em saúde deve atuar de forma integrada com a rede de atenção</a:t>
            </a:r>
          </a:p>
        </p:txBody>
      </p:sp>
    </p:spTree>
    <p:extLst>
      <p:ext uri="{BB962C8B-B14F-4D97-AF65-F5344CB8AC3E}">
        <p14:creationId xmlns:p14="http://schemas.microsoft.com/office/powerpoint/2010/main" val="203909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14421-BB6C-4A16-9A78-33B6DA2C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2C377C-E228-4521-A208-5E5EE346FB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VIGILÂNCIA E SAÚDE </a:t>
            </a:r>
          </a:p>
          <a:p>
            <a:pPr marL="0" indent="0" algn="ctr">
              <a:buNone/>
            </a:pPr>
            <a:r>
              <a:rPr lang="pt-BR" dirty="0"/>
              <a:t>Conjunto articulado de ações destinadas a controlar determinantes, riscos e danos à saúde de populações que vivem em determinados territórios, sob a ótica da integralidade do cuidado – abordagem individual e coletiva dos problemas de saúde </a:t>
            </a:r>
          </a:p>
          <a:p>
            <a:pPr marL="0" indent="0">
              <a:buNone/>
            </a:pPr>
            <a:r>
              <a:rPr lang="pt-BR" dirty="0"/>
              <a:t> Vigilância Epidemiológica, Ambiental e Sanitária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BBC4E0-3EE3-4CA2-A585-E30C212E50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ATENÇÃO BÁSICA </a:t>
            </a:r>
          </a:p>
          <a:p>
            <a:pPr marL="0" indent="0" algn="ctr">
              <a:buNone/>
            </a:pPr>
            <a:r>
              <a:rPr lang="pt-BR" dirty="0"/>
              <a:t>Conjunto de ações de saúde no âmbito individual e coletivo, que abrangem a promoção e a proteção da saúde, a prevenção de agravos, o diagnóstico, o tratamento, a reabilitação e a manutenção da saúde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Política Nacional de Atenção Básica</a:t>
            </a:r>
          </a:p>
        </p:txBody>
      </p:sp>
    </p:spTree>
    <p:extLst>
      <p:ext uri="{BB962C8B-B14F-4D97-AF65-F5344CB8AC3E}">
        <p14:creationId xmlns:p14="http://schemas.microsoft.com/office/powerpoint/2010/main" val="256267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86503-F98B-49E1-A508-F98A4E4C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Pressupostos comuns - VS e AP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246C7F-BFFF-445D-BC87-0C94227F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Foco nas pessoas e no território vivo </a:t>
            </a:r>
          </a:p>
          <a:p>
            <a:r>
              <a:rPr lang="pt-BR" dirty="0"/>
              <a:t> Envolvimento da população na identificação de problemas e fortalezas das comunidades </a:t>
            </a:r>
          </a:p>
          <a:p>
            <a:r>
              <a:rPr lang="pt-BR" dirty="0"/>
              <a:t>Planejamento das necessidades do território vivo </a:t>
            </a:r>
          </a:p>
          <a:p>
            <a:r>
              <a:rPr lang="pt-BR" dirty="0"/>
              <a:t>Promoção da saúde como ação transversal </a:t>
            </a:r>
          </a:p>
          <a:p>
            <a:r>
              <a:rPr lang="pt-BR" dirty="0"/>
              <a:t>Trabalho em equipe</a:t>
            </a:r>
          </a:p>
          <a:p>
            <a:r>
              <a:rPr lang="pt-BR" dirty="0"/>
              <a:t> Vínculo e </a:t>
            </a:r>
            <a:r>
              <a:rPr lang="pt-BR" dirty="0" err="1"/>
              <a:t>co-responsabilização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445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B4011-A60C-4B4C-9BE6-FFE47CEE5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de Situação de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6A68D9-E32C-4285-B528-7839F1CFA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Identificar problemas e necessidades de saúde </a:t>
            </a:r>
          </a:p>
          <a:p>
            <a:r>
              <a:rPr lang="pt-BR" dirty="0"/>
              <a:t>Identificar perfis e tendências </a:t>
            </a:r>
          </a:p>
          <a:p>
            <a:r>
              <a:rPr lang="pt-BR" dirty="0"/>
              <a:t>Foco na intervenção no território</a:t>
            </a:r>
          </a:p>
        </p:txBody>
      </p:sp>
    </p:spTree>
    <p:extLst>
      <p:ext uri="{BB962C8B-B14F-4D97-AF65-F5344CB8AC3E}">
        <p14:creationId xmlns:p14="http://schemas.microsoft.com/office/powerpoint/2010/main" val="4254336657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47</TotalTime>
  <Words>803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Franklin Gothic Book</vt:lpstr>
      <vt:lpstr>Cortar</vt:lpstr>
      <vt:lpstr>Portaria N° 1.172/2004</vt:lpstr>
      <vt:lpstr>Apresentação do PowerPoint</vt:lpstr>
      <vt:lpstr>Prioridades e Desafios da SVS</vt:lpstr>
      <vt:lpstr>Prioridades e Desafios da SVS</vt:lpstr>
      <vt:lpstr>Integração da Vigilância nas Redes de Atenção à Saúde</vt:lpstr>
      <vt:lpstr>Vigilância em Saúde: reconhecer que....</vt:lpstr>
      <vt:lpstr>REFERENCIAL TEÓRICO</vt:lpstr>
      <vt:lpstr>Pressupostos comuns - VS e AP</vt:lpstr>
      <vt:lpstr>Análise de Situação de Saúde</vt:lpstr>
      <vt:lpstr>Sistemas de informação</vt:lpstr>
      <vt:lpstr>Integrar para cooperar</vt:lpstr>
      <vt:lpstr>Diretrizes de Integração:</vt:lpstr>
      <vt:lpstr>Diretrizes de Integração:</vt:lpstr>
      <vt:lpstr>Diretrizes de Integração: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Portaria N° 1.172</dc:title>
  <dc:creator>User</dc:creator>
  <cp:lastModifiedBy>User</cp:lastModifiedBy>
  <cp:revision>10</cp:revision>
  <dcterms:created xsi:type="dcterms:W3CDTF">2020-10-24T20:52:02Z</dcterms:created>
  <dcterms:modified xsi:type="dcterms:W3CDTF">2021-12-08T00:44:38Z</dcterms:modified>
</cp:coreProperties>
</file>