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63" r:id="rId3"/>
    <p:sldId id="257" r:id="rId4"/>
    <p:sldId id="258" r:id="rId5"/>
    <p:sldId id="276" r:id="rId6"/>
    <p:sldId id="259" r:id="rId7"/>
    <p:sldId id="260" r:id="rId8"/>
    <p:sldId id="261" r:id="rId9"/>
    <p:sldId id="279" r:id="rId10"/>
    <p:sldId id="262" r:id="rId11"/>
    <p:sldId id="264" r:id="rId12"/>
    <p:sldId id="265" r:id="rId13"/>
    <p:sldId id="266" r:id="rId14"/>
    <p:sldId id="267" r:id="rId15"/>
    <p:sldId id="268" r:id="rId16"/>
    <p:sldId id="280" r:id="rId17"/>
    <p:sldId id="281" r:id="rId18"/>
    <p:sldId id="269" r:id="rId19"/>
    <p:sldId id="282" r:id="rId20"/>
    <p:sldId id="273" r:id="rId21"/>
    <p:sldId id="270" r:id="rId22"/>
    <p:sldId id="271" r:id="rId23"/>
    <p:sldId id="272" r:id="rId24"/>
    <p:sldId id="274" r:id="rId25"/>
    <p:sldId id="275" r:id="rId26"/>
    <p:sldId id="277" r:id="rId27"/>
    <p:sldId id="283" r:id="rId28"/>
    <p:sldId id="284" r:id="rId29"/>
    <p:sldId id="27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804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8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3832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461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998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043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200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372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44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74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95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84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5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09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922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8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99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FC5E8B9-08BB-4441-AA93-A8813664CAE2}" type="datetimeFigureOut">
              <a:rPr lang="pt-BR" smtClean="0"/>
              <a:pPr/>
              <a:t>18/11/2021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3CD9B2-97E3-4006-875A-2F425835348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14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1867" TargetMode="External"/><Relationship Id="rId3" Type="http://schemas.openxmlformats.org/officeDocument/2006/relationships/hyperlink" Target="https://pt.wikipedia.org/wiki/Parto" TargetMode="External"/><Relationship Id="rId7" Type="http://schemas.openxmlformats.org/officeDocument/2006/relationships/hyperlink" Target="https://pt.wikipedia.org/wiki/Manobra_de_Kristeller" TargetMode="External"/><Relationship Id="rId2" Type="http://schemas.openxmlformats.org/officeDocument/2006/relationships/hyperlink" Target="https://pt.wikipedia.org/wiki/Obstetr%C3%ADci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wikipedia.org/w/index.php?title=Samuel_Kristeller&amp;action=edit&amp;redlink=1" TargetMode="External"/><Relationship Id="rId5" Type="http://schemas.openxmlformats.org/officeDocument/2006/relationships/hyperlink" Target="https://pt.wikipedia.org/wiki/Beb%C3%AA" TargetMode="External"/><Relationship Id="rId4" Type="http://schemas.openxmlformats.org/officeDocument/2006/relationships/hyperlink" Target="https://pt.wikipedia.org/wiki/%C3%9Atero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U2lzeiBV7w&amp;has_verified=1" TargetMode="External"/><Relationship Id="rId2" Type="http://schemas.openxmlformats.org/officeDocument/2006/relationships/hyperlink" Target="https://www.youtube.com/watch?v=6oq74b79lro&amp;t=111s&amp;has_verified=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185FF-1729-4050-AE36-2AB397113C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VIAS DE PARTO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B52D8B-B8E1-424D-8BF4-131C3100D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endParaRPr lang="pt-BR" dirty="0"/>
          </a:p>
          <a:p>
            <a:pPr algn="r"/>
            <a:r>
              <a:rPr lang="pt-BR" dirty="0"/>
              <a:t>ENFERMEIRA DANIELA ALBERTI GONÇALVES</a:t>
            </a:r>
          </a:p>
        </p:txBody>
      </p:sp>
    </p:spTree>
    <p:extLst>
      <p:ext uri="{BB962C8B-B14F-4D97-AF65-F5344CB8AC3E}">
        <p14:creationId xmlns:p14="http://schemas.microsoft.com/office/powerpoint/2010/main" val="1862721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309F-8CC7-409A-A98F-009FE0858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/>
              <a:t>FASES DO PARTO NORMAL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06CE3-41A6-4538-A0AE-BE9432C55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141" y="2220286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O parto normal será dividido em 04 fases, sendo elas:</a:t>
            </a:r>
          </a:p>
          <a:p>
            <a:pPr marL="0" indent="0">
              <a:buNone/>
            </a:pPr>
            <a:r>
              <a:rPr lang="pt-BR" dirty="0"/>
              <a:t>1ª - Fase da Dilatação (Subdividida em Latente e Ativa)</a:t>
            </a:r>
          </a:p>
          <a:p>
            <a:pPr marL="0" indent="0">
              <a:buNone/>
            </a:pPr>
            <a:r>
              <a:rPr lang="pt-BR" dirty="0"/>
              <a:t>2ª - Fase da Expulsão</a:t>
            </a:r>
          </a:p>
          <a:p>
            <a:pPr marL="0" indent="0">
              <a:buNone/>
            </a:pPr>
            <a:r>
              <a:rPr lang="pt-BR" dirty="0"/>
              <a:t>3ª - Dequitação Placentária</a:t>
            </a:r>
          </a:p>
          <a:p>
            <a:pPr marL="0" indent="0">
              <a:buNone/>
            </a:pPr>
            <a:r>
              <a:rPr lang="pt-BR" dirty="0"/>
              <a:t>4ª - Período de </a:t>
            </a:r>
            <a:r>
              <a:rPr lang="pt-BR" dirty="0" err="1"/>
              <a:t>Greenberg</a:t>
            </a:r>
            <a:r>
              <a:rPr lang="pt-BR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E41FFA-80F7-4C52-A2EC-B93416EE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842" y="165682"/>
            <a:ext cx="4075651" cy="611347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971870" y="4760509"/>
            <a:ext cx="323398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Dá 1ª à  3ª fase</a:t>
            </a:r>
          </a:p>
          <a:p>
            <a:pPr algn="ctr"/>
            <a:r>
              <a:rPr lang="pt-BR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 controle de </a:t>
            </a:r>
            <a:r>
              <a:rPr lang="pt-BR" sz="2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bcf</a:t>
            </a:r>
            <a:r>
              <a:rPr lang="pt-BR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deve ser </a:t>
            </a:r>
          </a:p>
          <a:p>
            <a:pPr algn="ctr"/>
            <a:r>
              <a:rPr lang="pt-B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Rigoroso!</a:t>
            </a:r>
            <a:endParaRPr lang="pt-BR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4976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F8C9-0908-4592-9BF7-82B9607E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dirty="0"/>
              <a:t>FASES DO PARTO NORMAL</a:t>
            </a:r>
            <a:br>
              <a:rPr lang="pt-BR" dirty="0"/>
            </a:br>
            <a:r>
              <a:rPr lang="pt-BR" dirty="0"/>
              <a:t>1ª - Fase da Dilatação (Subdividida em Latente e Ativa)</a:t>
            </a:r>
            <a:br>
              <a:rPr lang="pt-BR" dirty="0"/>
            </a:b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3F9EB-A6B8-42CA-8076-16F2D102A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39193"/>
            <a:ext cx="10018713" cy="463911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t-BR" dirty="0">
                <a:latin typeface="Roboto Light"/>
              </a:rPr>
              <a:t>A fase mais longa do trabalho de parto!</a:t>
            </a:r>
          </a:p>
          <a:p>
            <a:pPr algn="l" fontAlgn="t">
              <a:lnSpc>
                <a:spcPct val="170000"/>
              </a:lnSpc>
            </a:pPr>
            <a:r>
              <a:rPr lang="pt-BR" b="0" i="0" dirty="0">
                <a:solidFill>
                  <a:srgbClr val="404040"/>
                </a:solidFill>
                <a:effectLst/>
                <a:latin typeface="Roboto Light"/>
              </a:rPr>
              <a:t>A primeira fase do parto é caracterizado pela presença de contrações e ao processo de dilatação do colo do útero e do canal de parto até que atinja 10 cm.</a:t>
            </a:r>
          </a:p>
          <a:p>
            <a:pPr algn="l" fontAlgn="t">
              <a:lnSpc>
                <a:spcPct val="170000"/>
              </a:lnSpc>
            </a:pPr>
            <a:r>
              <a:rPr lang="pt-BR" b="0" i="0" dirty="0">
                <a:solidFill>
                  <a:srgbClr val="404040"/>
                </a:solidFill>
                <a:effectLst/>
                <a:latin typeface="Roboto Light"/>
              </a:rPr>
              <a:t>Esta fase é dividida em </a:t>
            </a:r>
            <a:r>
              <a:rPr lang="pt-BR" b="1" i="0" dirty="0">
                <a:solidFill>
                  <a:srgbClr val="404040"/>
                </a:solidFill>
                <a:effectLst/>
                <a:latin typeface="Roboto Light"/>
              </a:rPr>
              <a:t>latente (ou pródomos)</a:t>
            </a:r>
            <a:r>
              <a:rPr lang="pt-BR" b="0" i="0" dirty="0">
                <a:solidFill>
                  <a:srgbClr val="404040"/>
                </a:solidFill>
                <a:effectLst/>
                <a:latin typeface="Roboto Light"/>
              </a:rPr>
              <a:t>, em que a dilatação do colo do útero é menor que 5 cm e é caracterizada pelo aumento gradual da atividade uterina, presença de contrações uterinas irregulares e aumento das secreções cervicais, havendo perda do tampão mucoso.</a:t>
            </a:r>
            <a:r>
              <a:rPr lang="pt-BR" b="0" i="0" dirty="0">
                <a:solidFill>
                  <a:srgbClr val="888888"/>
                </a:solidFill>
                <a:effectLst/>
                <a:latin typeface="Roboto Light"/>
              </a:rPr>
              <a:t> </a:t>
            </a:r>
            <a:r>
              <a:rPr lang="pt-BR" b="0" i="0" dirty="0">
                <a:effectLst/>
                <a:latin typeface="Roboto Light"/>
              </a:rPr>
              <a:t>Nesta fase o útero começa a se preparar para o parto que se aproxima. A gestante pode ter algumas contrações dolorosas, porém sem ritmo regular. As dores melhoram em repouso, ou com um banho quente. Pode ocorrer a perda do tampão mucoso, que é uma substância gelatinosa produzida no colo do útero e escorre quando este começa a se abrir. Pode haver uma pequena dilatação, que não evolui ao longo do tempo. O tempo de duração dos pródromos é bastante variável e pode ir de algumas horas a alguns dias.</a:t>
            </a:r>
          </a:p>
          <a:p>
            <a:pPr marL="0" indent="0" algn="l" fontAlgn="t">
              <a:buNone/>
            </a:pPr>
            <a:endParaRPr lang="pt-BR" b="0" i="0" dirty="0">
              <a:solidFill>
                <a:srgbClr val="404040"/>
              </a:solidFill>
              <a:effectLst/>
              <a:latin typeface="Helvetica" panose="020B0604020202020204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0363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E002-76FD-41B2-8EFF-DF55ABE13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/>
              <a:t>O QUE FAZER NESTA FASE: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1690C-8D4A-4A4B-83C4-916FA095C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256639"/>
            <a:ext cx="10018713" cy="3534561"/>
          </a:xfrm>
        </p:spPr>
        <p:txBody>
          <a:bodyPr>
            <a:normAutofit lnSpcReduction="10000"/>
          </a:bodyPr>
          <a:lstStyle/>
          <a:p>
            <a:pPr algn="l" fontAlgn="t"/>
            <a:r>
              <a:rPr lang="pt-BR" b="0" i="0" dirty="0">
                <a:solidFill>
                  <a:srgbClr val="404040"/>
                </a:solidFill>
                <a:effectLst/>
                <a:latin typeface="Roboto Light"/>
              </a:rPr>
              <a:t>Nesta fase a grávida deve ir para a maternidade ou hospital para ter assistência dos profissionais de saúde. Para diminuir as dores a grávida deve inspirar de forma lenta e profunda durante cada contração, como se estivesse cheirando uma flor e expirar como se estivesse apagando uma vela.</a:t>
            </a:r>
          </a:p>
          <a:p>
            <a:pPr algn="l" fontAlgn="t"/>
            <a:r>
              <a:rPr lang="pt-BR" b="0" i="0" dirty="0">
                <a:solidFill>
                  <a:srgbClr val="404040"/>
                </a:solidFill>
                <a:effectLst/>
                <a:latin typeface="Roboto Light"/>
              </a:rPr>
              <a:t>Além disso, pode caminhar lentamente ou subir escadas, pois ajudará o feto a posicionar-se para sair e, caso a mulher esteja deitada pode virar-se para o lado esquerdo, para facilitar uma melhor oxigenação do feto e diminuir a dor.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CD4FB-DB7D-4C49-A9DD-881B41E5A9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87943" y="255165"/>
            <a:ext cx="2439491" cy="162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92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9CF0-FA16-41AC-8776-14C0A7A4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/>
              <a:t>O QUE FAZER NESTA FASE: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05FDC-7ABB-4695-B12B-FB062FE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230772"/>
            <a:ext cx="10018713" cy="3124201"/>
          </a:xfrm>
        </p:spPr>
        <p:txBody>
          <a:bodyPr>
            <a:normAutofit fontScale="92500" lnSpcReduction="20000"/>
          </a:bodyPr>
          <a:lstStyle/>
          <a:p>
            <a:r>
              <a:rPr lang="pt-BR" dirty="0">
                <a:latin typeface="Roboto Light"/>
              </a:rPr>
              <a:t>Ingerir liquidos (água, chás, sucos naturais) e alimentos leves;</a:t>
            </a:r>
          </a:p>
          <a:p>
            <a:r>
              <a:rPr lang="pt-BR" dirty="0">
                <a:latin typeface="Roboto Light"/>
              </a:rPr>
              <a:t>Instruir e reafirmar seus direitos gerais.</a:t>
            </a:r>
          </a:p>
          <a:p>
            <a:r>
              <a:rPr lang="pt-BR" dirty="0">
                <a:latin typeface="Roboto Light"/>
              </a:rPr>
              <a:t>Orientar exercícios de agachamento, banho e afins, como já mencionado anteriormente.</a:t>
            </a:r>
          </a:p>
          <a:p>
            <a:r>
              <a:rPr lang="pt-BR" dirty="0">
                <a:latin typeface="Roboto Light"/>
              </a:rPr>
              <a:t>Garantir a presença de Acompanhante de Livre escolha durante todo o processo PPP – Pré parto, Parto e Pós parto.</a:t>
            </a:r>
          </a:p>
          <a:p>
            <a:r>
              <a:rPr lang="pt-BR" b="0" i="0" dirty="0">
                <a:solidFill>
                  <a:srgbClr val="404040"/>
                </a:solidFill>
                <a:effectLst/>
                <a:latin typeface="Roboto Light"/>
              </a:rPr>
              <a:t>No hospital, durante a primeira fase do trabalho de parto é realizado o toque vaginal a cada 4 horas para acompanhar a dilatação e encorajar movimentos para a posição vertical.</a:t>
            </a:r>
            <a:endParaRPr lang="pt-BR" dirty="0"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358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61ED-9A9D-4919-92EC-76A7EF204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dirty="0"/>
              <a:t>FASES DO PARTO NORMAL</a:t>
            </a:r>
            <a:br>
              <a:rPr lang="pt-BR" b="0" i="0" dirty="0">
                <a:solidFill>
                  <a:srgbClr val="404040"/>
                </a:solidFill>
                <a:effectLst/>
                <a:latin typeface="Rubik"/>
              </a:rPr>
            </a:br>
            <a:r>
              <a:rPr lang="pt-BR" b="0" i="0" dirty="0">
                <a:solidFill>
                  <a:srgbClr val="404040"/>
                </a:solidFill>
                <a:effectLst/>
                <a:latin typeface="Rubik"/>
              </a:rPr>
              <a:t>2ª - Fase da Expulsão</a:t>
            </a:r>
            <a:br>
              <a:rPr lang="pt-BR" b="0" i="0" dirty="0">
                <a:solidFill>
                  <a:srgbClr val="404040"/>
                </a:solidFill>
                <a:effectLst/>
                <a:latin typeface="Rubik"/>
              </a:rPr>
            </a:b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CB158-D99B-4EB2-8553-BAE3D84CA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811" y="2520193"/>
            <a:ext cx="10018713" cy="3652007"/>
          </a:xfrm>
        </p:spPr>
        <p:txBody>
          <a:bodyPr>
            <a:normAutofit fontScale="92500" lnSpcReduction="10000"/>
          </a:bodyPr>
          <a:lstStyle/>
          <a:p>
            <a:pPr algn="l" fontAlgn="t"/>
            <a:r>
              <a:rPr lang="pt-BR" b="0" i="0" dirty="0">
                <a:solidFill>
                  <a:srgbClr val="404040"/>
                </a:solidFill>
                <a:effectLst/>
                <a:latin typeface="Helvetica" panose="020B0604020202020204" pitchFamily="34" charset="0"/>
              </a:rPr>
              <a:t>O seguimento da fase ativa do trabalho de parto se dá pela fase de expulsão, em que o colo do útero já atingiu a dilatação máxima e se inicia a fase do período expulsivo, que pode demorar entre 2 e 3 horas.</a:t>
            </a:r>
          </a:p>
          <a:p>
            <a:pPr algn="l" fontAlgn="t"/>
            <a:r>
              <a:rPr lang="pt-BR" b="0" i="0" dirty="0">
                <a:solidFill>
                  <a:srgbClr val="404040"/>
                </a:solidFill>
                <a:effectLst/>
                <a:latin typeface="Helvetica" panose="020B0604020202020204" pitchFamily="34" charset="0"/>
              </a:rPr>
              <a:t>O início da fase de expulsão recebe o nome de período de transição, que é relativamente curta e bastante dolorosa e o colo do útero adquire uma dilatação entre 8 e 10 cm ao final do período. Ao ser verificada dilatação adequada, a mulher deve começar a fazer força para a descida da apresentação fetal. Além disso, a posição para realização do parto pode ser escolhida pela gestante, desde que esteja confortável e que favoreça a segunda fase do trabalho de parto.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651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55AD-D7A9-4B08-8BFA-A5BC9177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/>
              <a:t>FASES DO PARTO NORMAL</a:t>
            </a:r>
            <a:br>
              <a:rPr lang="pt-BR" b="0" i="0" dirty="0">
                <a:solidFill>
                  <a:srgbClr val="404040"/>
                </a:solidFill>
                <a:effectLst/>
                <a:latin typeface="Rubik"/>
              </a:rPr>
            </a:br>
            <a:r>
              <a:rPr lang="pt-BR" b="0" i="0" dirty="0">
                <a:solidFill>
                  <a:srgbClr val="404040"/>
                </a:solidFill>
                <a:effectLst/>
                <a:latin typeface="Rubik"/>
              </a:rPr>
              <a:t>2ª - Fase da Expulsão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9C4D2-B1FB-4C61-84D0-1882EBC8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587" y="2743201"/>
            <a:ext cx="10018713" cy="3352801"/>
          </a:xfrm>
        </p:spPr>
        <p:txBody>
          <a:bodyPr>
            <a:normAutofit fontScale="92500" lnSpcReduction="10000"/>
          </a:bodyPr>
          <a:lstStyle/>
          <a:p>
            <a:pPr algn="l" fontAlgn="t"/>
            <a:r>
              <a:rPr lang="pt-BR" b="0" i="0" dirty="0">
                <a:solidFill>
                  <a:srgbClr val="404040"/>
                </a:solidFill>
                <a:effectLst/>
                <a:latin typeface="Helvetica" panose="020B0604020202020204" pitchFamily="34" charset="0"/>
              </a:rPr>
              <a:t>O seguimento da fase ativa do trabalho de parto se dá pela fase de expulsão, em que o colo do útero já atingiu a dilatação máxima e se inicia a fase do período expulsivo, que pode demorar entre 2 e 3 horas.</a:t>
            </a:r>
          </a:p>
          <a:p>
            <a:pPr algn="l" fontAlgn="t"/>
            <a:r>
              <a:rPr lang="pt-BR" b="0" i="0" dirty="0">
                <a:solidFill>
                  <a:srgbClr val="404040"/>
                </a:solidFill>
                <a:effectLst/>
                <a:latin typeface="Helvetica" panose="020B0604020202020204" pitchFamily="34" charset="0"/>
              </a:rPr>
              <a:t>O início da fase de expulsão recebe o nome de período de transição, que é relativamente curta e bastante dolorosa e o colo do útero adquire uma dilatação entre 8 e 10 cm ao final do período. </a:t>
            </a:r>
            <a:r>
              <a:rPr lang="pt-BR" b="0" i="0" dirty="0">
                <a:solidFill>
                  <a:schemeClr val="accent4"/>
                </a:solidFill>
                <a:effectLst/>
                <a:latin typeface="Helvetica" panose="020B0604020202020204" pitchFamily="34" charset="0"/>
              </a:rPr>
              <a:t>Ao ser verificada dilatação adequada, a mulher deve começar a fazer força para a descida*** </a:t>
            </a:r>
            <a:r>
              <a:rPr lang="pt-BR" b="0" i="0" dirty="0">
                <a:solidFill>
                  <a:srgbClr val="404040"/>
                </a:solidFill>
                <a:effectLst/>
                <a:latin typeface="Helvetica" panose="020B0604020202020204" pitchFamily="34" charset="0"/>
              </a:rPr>
              <a:t>da apresentação fetal. Além disso, a posição para realização do parto pode ser escolhida pela gestante, desde que esteja confortável e que favoreça a segunda fase do trabalho de parto.</a:t>
            </a:r>
          </a:p>
          <a:p>
            <a:endParaRPr lang="pt-B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45C05C-DCCD-45A7-8916-50FFA3D3F0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97757" y="255513"/>
            <a:ext cx="1742985" cy="261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67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partonormal (1).jpg"/>
          <p:cNvPicPr>
            <a:picLocks noGrp="1" noChangeAspect="1"/>
          </p:cNvPicPr>
          <p:nvPr>
            <p:ph idx="1"/>
          </p:nvPr>
        </p:nvPicPr>
        <p:blipFill>
          <a:blip r:embed="rId2"/>
          <a:srcRect b="65347"/>
          <a:stretch>
            <a:fillRect/>
          </a:stretch>
        </p:blipFill>
        <p:spPr>
          <a:xfrm>
            <a:off x="1389413" y="938150"/>
            <a:ext cx="9711505" cy="516576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partonormal (1).jpg"/>
          <p:cNvPicPr>
            <a:picLocks noGrp="1" noChangeAspect="1"/>
          </p:cNvPicPr>
          <p:nvPr>
            <p:ph idx="1"/>
          </p:nvPr>
        </p:nvPicPr>
        <p:blipFill>
          <a:blip r:embed="rId2"/>
          <a:srcRect t="36269" b="25340"/>
          <a:stretch>
            <a:fillRect/>
          </a:stretch>
        </p:blipFill>
        <p:spPr>
          <a:xfrm>
            <a:off x="2876568" y="415636"/>
            <a:ext cx="8947297" cy="5272644"/>
          </a:xfrm>
        </p:spPr>
      </p:pic>
      <p:sp>
        <p:nvSpPr>
          <p:cNvPr id="5" name="Retângulo 4"/>
          <p:cNvSpPr/>
          <p:nvPr/>
        </p:nvSpPr>
        <p:spPr>
          <a:xfrm rot="20318610">
            <a:off x="1148017" y="5164272"/>
            <a:ext cx="247395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Isso é exceção</a:t>
            </a:r>
          </a:p>
        </p:txBody>
      </p:sp>
      <p:sp>
        <p:nvSpPr>
          <p:cNvPr id="6" name="Seta dobrada 5"/>
          <p:cNvSpPr/>
          <p:nvPr/>
        </p:nvSpPr>
        <p:spPr>
          <a:xfrm>
            <a:off x="2755076" y="4417621"/>
            <a:ext cx="439387" cy="51063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B937-C8ED-4819-B467-DFC719EE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dirty="0"/>
              <a:t>FASES DO PARTO NORMAL</a:t>
            </a:r>
            <a:br>
              <a:rPr lang="pt-BR" b="0" i="0" dirty="0">
                <a:solidFill>
                  <a:srgbClr val="404040"/>
                </a:solidFill>
                <a:effectLst/>
                <a:latin typeface="Rubik"/>
              </a:rPr>
            </a:br>
            <a:r>
              <a:rPr lang="pt-BR" b="0" i="0" dirty="0">
                <a:solidFill>
                  <a:srgbClr val="404040"/>
                </a:solidFill>
                <a:effectLst/>
                <a:latin typeface="Rubik"/>
              </a:rPr>
              <a:t>3ª Fase – Dequitação placentária</a:t>
            </a:r>
            <a:br>
              <a:rPr lang="pt-BR" b="0" i="0" dirty="0">
                <a:solidFill>
                  <a:srgbClr val="404040"/>
                </a:solidFill>
                <a:effectLst/>
                <a:latin typeface="Rubik"/>
              </a:rPr>
            </a:b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A971C-BCC1-4004-A19C-1C9C4B71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807" y="2104937"/>
            <a:ext cx="10018713" cy="3124201"/>
          </a:xfrm>
        </p:spPr>
        <p:txBody>
          <a:bodyPr/>
          <a:lstStyle/>
          <a:p>
            <a:r>
              <a:rPr lang="pt-BR" b="0" i="0" dirty="0">
                <a:solidFill>
                  <a:srgbClr val="404040"/>
                </a:solidFill>
                <a:effectLst/>
                <a:latin typeface="Helvetica" panose="020B0604020202020204" pitchFamily="34" charset="0"/>
              </a:rPr>
              <a:t>A fase da dequitação é a fase 3 do trabalho de parto e ocorre depois do nascimento do bebê, sendo caracterizada pela saída da placenta, que pode sair espontaneamente ou ser retirada pelo médico. Nessa fase é normalmente feita a administração de ocitocina, que é um hormônio que favorece o trabalho de parto e o nascimento do bebê.</a:t>
            </a:r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57DE4-F256-4E31-BC03-58FBF35465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3873" y="4807678"/>
            <a:ext cx="3505899" cy="18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9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partonormal (1).jpg"/>
          <p:cNvPicPr>
            <a:picLocks noGrp="1" noChangeAspect="1"/>
          </p:cNvPicPr>
          <p:nvPr>
            <p:ph idx="1"/>
          </p:nvPr>
        </p:nvPicPr>
        <p:blipFill>
          <a:blip r:embed="rId2"/>
          <a:srcRect t="74659" b="4435"/>
          <a:stretch>
            <a:fillRect/>
          </a:stretch>
        </p:blipFill>
        <p:spPr>
          <a:xfrm>
            <a:off x="2243724" y="1911928"/>
            <a:ext cx="8800327" cy="282407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E135A-DDC6-4E36-A080-3C6060B42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978" y="310392"/>
            <a:ext cx="10018713" cy="4781725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MENSAGEM: </a:t>
            </a:r>
          </a:p>
          <a:p>
            <a:pPr marL="0" indent="0">
              <a:buNone/>
            </a:pPr>
            <a:r>
              <a:rPr lang="pt-BR" dirty="0"/>
              <a:t>INDEPENDENTEMENTE DA FORMA EM QUE O NEONATO VIRÁ AO MUNDO, O PROFISSIONAL QUE ESTIVER ASSISTINDO À ESTA MÃE E FAMÍLIA DEVERÁ, OBRIGATORIAMENTE, AGIR COM:</a:t>
            </a:r>
          </a:p>
          <a:p>
            <a:pPr marL="0" indent="0">
              <a:buNone/>
            </a:pPr>
            <a:r>
              <a:rPr lang="pt-BR" dirty="0"/>
              <a:t> ÉTICA, EMPATIA, RESPEITO, CLAREZA, RESPONSABILIDADE, PONTUALIDADE E DISCRIÇÃO.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3C453-4B0B-4A38-8511-DB8B60659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882" y="3774334"/>
            <a:ext cx="5126809" cy="27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72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D9F0A-3B78-4091-9935-7C9BECC0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4ª Fase – Período do GREENBERG</a:t>
            </a:r>
            <a:endParaRPr lang="pt-B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C1CA4-A5ED-49EC-BFA1-31BB3596F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686" y="1487965"/>
            <a:ext cx="10018713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/>
              <a:t>VOCÊ SABE O QUE É???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0ECF7-185A-4C30-9E77-550F80F27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602" y="3212405"/>
            <a:ext cx="5484497" cy="28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5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0EF7-A6B5-40E1-B216-516F9132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/>
              <a:t>GREENBERG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13E51-FA68-4656-ADDB-52D8D0A28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253" y="2180438"/>
            <a:ext cx="10018713" cy="3124201"/>
          </a:xfrm>
        </p:spPr>
        <p:txBody>
          <a:bodyPr/>
          <a:lstStyle/>
          <a:p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 período de </a:t>
            </a:r>
            <a:r>
              <a:rPr lang="pt-B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Greenberg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corresponde à primeira hora depois da saída da placenta. É de fundamental importância nos processos hemostáticos (impedir o sangramento excessivo). </a:t>
            </a:r>
            <a:r>
              <a:rPr lang="pt-BR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Durante esse período, há a possibilidade maior de ocorrerem grandes hemorragias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9426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90CBC-8CB7-47EF-9126-FFF026A3F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dirty="0"/>
              <a:t>GREENBERG</a:t>
            </a:r>
            <a:br>
              <a:rPr lang="pt-BR" dirty="0"/>
            </a:br>
            <a:r>
              <a:rPr lang="pt-BR" dirty="0"/>
              <a:t>O QUE FAZER NESTE PERÍODO:</a:t>
            </a:r>
            <a:br>
              <a:rPr lang="pt-BR" dirty="0"/>
            </a:b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CF730-751B-4B75-92BD-6A48500E7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AFERIR SINAIS VITAIS A CADA 15 MINUTOS COM INÍCIO IMEDIATO PÓS DEQUITAÇÃO PLACENTÁRIA, ATÉ COMPLETAR A 1ª HORA PÓS PARTO. E APÓS A CADA 30 MINUTOS ATÉ COMPLETAR 2 HS PÓS PARTO.</a:t>
            </a:r>
          </a:p>
          <a:p>
            <a:r>
              <a:rPr lang="pt-BR" dirty="0"/>
              <a:t>AVALIAR CONTRAÇÃO UTERINA, AVALIANDO O TÔNUS MUSCULAR DO ÚTERO.</a:t>
            </a:r>
          </a:p>
          <a:p>
            <a:r>
              <a:rPr lang="pt-BR" dirty="0"/>
              <a:t>AVALIAR E MENSURAR* (SEMPRE QUE POSSÍVEL*) O SANGRAMENTO VAGINAL (LÓQUIOS).</a:t>
            </a:r>
          </a:p>
        </p:txBody>
      </p:sp>
    </p:spTree>
    <p:extLst>
      <p:ext uri="{BB962C8B-B14F-4D97-AF65-F5344CB8AC3E}">
        <p14:creationId xmlns:p14="http://schemas.microsoft.com/office/powerpoint/2010/main" val="1588222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C5D4F-3122-4053-9A98-9B0F81103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368" y="81793"/>
            <a:ext cx="10018713" cy="1752599"/>
          </a:xfrm>
        </p:spPr>
        <p:txBody>
          <a:bodyPr/>
          <a:lstStyle/>
          <a:p>
            <a:pPr algn="l"/>
            <a:r>
              <a:rPr lang="pt-BR" dirty="0"/>
              <a:t>LÓQUIOS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A32FD-A1F2-4666-8BBD-862D0F471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367" y="1713101"/>
            <a:ext cx="10018713" cy="4427640"/>
          </a:xfrm>
        </p:spPr>
        <p:txBody>
          <a:bodyPr>
            <a:normAutofit fontScale="70000" lnSpcReduction="20000"/>
          </a:bodyPr>
          <a:lstStyle/>
          <a:p>
            <a:r>
              <a:rPr lang="pt-BR" sz="2800" dirty="0"/>
              <a:t>Produto de transudato e exsudato misturados com elementos celulares descamados e sangue que procedem da ferida placentária, do colo uterino e da vagina.</a:t>
            </a:r>
          </a:p>
          <a:p>
            <a:r>
              <a:rPr lang="pt-BR" sz="2800" dirty="0"/>
              <a:t>Classificação dos Lóquios: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Rubros (vermelhos ou sanguinolento): constituindo-se de sangue vivo, dura cerca de 02 à 04 dias Pós parto.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Serosanguinolenta: entre o 03º e 04º dia até cerca do 10º dia. Sua coloração passa para rósea acastanhada, resultate de alterações da hemoglobina, redução do número de hemáceas e aumento dos leucócitos.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Serosos: Observados após o 10º dia pós parto e tem coloração branca/serosa, confundindo-se com secreção cervicovaginal normal.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/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Quanto ao odor, é característico ao de sangue; ***Atenção: Lóquios com odores fétidos e em permanência de sangramento por vários dias, são sinais sugestivos de restos placentários, tendo a necessidade de realização de USG transvaginal + avaliação médica.</a:t>
            </a:r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7376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5DD46-01E4-4621-AF4E-E04ECA9C6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AMAMENTAÇÃO PRECOCE E O PUERPÉRIO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CF606-7DD6-4EDC-8567-A1C7779C5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086" y="1295401"/>
            <a:ext cx="10018713" cy="3124201"/>
          </a:xfrm>
        </p:spPr>
        <p:txBody>
          <a:bodyPr/>
          <a:lstStyle/>
          <a:p>
            <a:r>
              <a:rPr lang="pt-BR" dirty="0"/>
              <a:t>A Amamentação precoce auxilia a reduzir riscos de complicações pós parto, como a hemorragia uterina decorrente do baixo tônus muscular do útero. O ato de amamentar gera o hormônio occitocina (chamado de hormônio do amor) que é um auxiliador protagonista na contratibilidade uterina.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71608-AC1C-436C-ACB5-07D77B44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433" y="3688126"/>
            <a:ext cx="4258811" cy="28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84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4D65-9207-49ED-B7BC-AA6800013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/>
              <a:t>PUERPÉRIO: CLASSIFICAÇÕES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24FF-8F91-4C2C-ABD8-7FCDB7330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061" y="2085108"/>
            <a:ext cx="10018713" cy="3124201"/>
          </a:xfrm>
        </p:spPr>
        <p:txBody>
          <a:bodyPr/>
          <a:lstStyle/>
          <a:p>
            <a:r>
              <a:rPr lang="pt-BR" dirty="0"/>
              <a:t>IMEDIATO: Corresponde às duas (2) primeiras horas após parto;</a:t>
            </a:r>
          </a:p>
          <a:p>
            <a:r>
              <a:rPr lang="pt-BR" dirty="0"/>
              <a:t>MEDIATO: Compreende do segundo ao décimo dia.</a:t>
            </a:r>
          </a:p>
          <a:p>
            <a:r>
              <a:rPr lang="pt-BR" dirty="0"/>
              <a:t>TARDIO: Do 11º dia mantem-se até o 42º dia.</a:t>
            </a:r>
          </a:p>
          <a:p>
            <a:r>
              <a:rPr lang="pt-BR" dirty="0"/>
              <a:t>REMOTO: Após 42 dias Pós Parto.</a:t>
            </a:r>
          </a:p>
        </p:txBody>
      </p:sp>
      <p:sp>
        <p:nvSpPr>
          <p:cNvPr id="4" name="Retângulo 3"/>
          <p:cNvSpPr/>
          <p:nvPr/>
        </p:nvSpPr>
        <p:spPr>
          <a:xfrm rot="20376099">
            <a:off x="6964425" y="3452311"/>
            <a:ext cx="517250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ESSE CONCEITO</a:t>
            </a:r>
          </a:p>
          <a:p>
            <a:pPr algn="ctr"/>
            <a:r>
              <a:rPr lang="pt-B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VALE TAMBÉM </a:t>
            </a:r>
          </a:p>
          <a:p>
            <a:pPr algn="ctr"/>
            <a:r>
              <a:rPr lang="pt-B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PARA CESÁREA</a:t>
            </a:r>
          </a:p>
        </p:txBody>
      </p:sp>
    </p:spTree>
    <p:extLst>
      <p:ext uri="{BB962C8B-B14F-4D97-AF65-F5344CB8AC3E}">
        <p14:creationId xmlns:p14="http://schemas.microsoft.com/office/powerpoint/2010/main" val="3560252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6186" y="234538"/>
            <a:ext cx="10018713" cy="1752599"/>
          </a:xfrm>
        </p:spPr>
        <p:txBody>
          <a:bodyPr/>
          <a:lstStyle/>
          <a:p>
            <a:pPr algn="l"/>
            <a:r>
              <a:rPr lang="pt-BR" dirty="0"/>
              <a:t>INTERVENÇÃO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82430" y="1681347"/>
            <a:ext cx="10018713" cy="4826331"/>
          </a:xfrm>
        </p:spPr>
        <p:txBody>
          <a:bodyPr/>
          <a:lstStyle/>
          <a:p>
            <a:r>
              <a:rPr lang="pt-BR" dirty="0"/>
              <a:t>EPISIOTOMIA:  é uma incisão efetuada na região do períneo (área muscular entre a vagina e o ânus) para ampliar o canal de parto. Seu uso se justifica em alguns casos, como necessidade de parto instrumentalizado, sofrimento fetal, acesso para </a:t>
            </a:r>
            <a:r>
              <a:rPr lang="pt-BR" dirty="0" err="1"/>
              <a:t>fletir</a:t>
            </a:r>
            <a:r>
              <a:rPr lang="pt-BR" dirty="0"/>
              <a:t> a cabeça do bebê. É geralmente realizada com anestesia local. </a:t>
            </a:r>
          </a:p>
          <a:p>
            <a:r>
              <a:rPr lang="pt-BR" dirty="0"/>
              <a:t>MANOBRA DE KRISTELLER: é uma técnica </a:t>
            </a:r>
            <a:r>
              <a:rPr lang="pt-BR" dirty="0">
                <a:hlinkClick r:id="rId2" tooltip="Obstetrícia"/>
              </a:rPr>
              <a:t>obstétrica</a:t>
            </a:r>
            <a:r>
              <a:rPr lang="pt-BR" dirty="0"/>
              <a:t> obsoleta executada durante o </a:t>
            </a:r>
            <a:r>
              <a:rPr lang="pt-BR" dirty="0">
                <a:hlinkClick r:id="rId3" tooltip="Parto"/>
              </a:rPr>
              <a:t>parto</a:t>
            </a:r>
            <a:r>
              <a:rPr lang="pt-BR" dirty="0"/>
              <a:t>. Consiste na aplicação de pressão na parte superior do </a:t>
            </a:r>
            <a:r>
              <a:rPr lang="pt-BR" dirty="0">
                <a:hlinkClick r:id="rId4" tooltip="Útero"/>
              </a:rPr>
              <a:t>útero</a:t>
            </a:r>
            <a:r>
              <a:rPr lang="pt-BR" dirty="0"/>
              <a:t> com o objetivo de facilitar a saída do </a:t>
            </a:r>
            <a:r>
              <a:rPr lang="pt-BR" dirty="0">
                <a:hlinkClick r:id="rId5" tooltip="Bebê"/>
              </a:rPr>
              <a:t>bebê</a:t>
            </a:r>
            <a:r>
              <a:rPr lang="pt-BR" dirty="0"/>
              <a:t>. A manobra foi idealizada pelo ginecologista alemão </a:t>
            </a:r>
            <a:r>
              <a:rPr lang="pt-BR" dirty="0">
                <a:hlinkClick r:id="rId6" tooltip="Samuel Kristeller (página não existe)"/>
              </a:rPr>
              <a:t>Samuel </a:t>
            </a:r>
            <a:r>
              <a:rPr lang="pt-BR" dirty="0" err="1">
                <a:hlinkClick r:id="rId6" tooltip="Samuel Kristeller (página não existe)"/>
              </a:rPr>
              <a:t>Kristeller</a:t>
            </a:r>
            <a:r>
              <a:rPr lang="pt-BR" dirty="0"/>
              <a:t>,</a:t>
            </a:r>
            <a:r>
              <a:rPr lang="pt-BR" baseline="30000" dirty="0">
                <a:hlinkClick r:id="rId7"/>
              </a:rPr>
              <a:t>[1]</a:t>
            </a:r>
            <a:r>
              <a:rPr lang="pt-BR" dirty="0"/>
              <a:t> que a descreveu em </a:t>
            </a:r>
            <a:r>
              <a:rPr lang="pt-BR" dirty="0">
                <a:hlinkClick r:id="rId8" tooltip="1867"/>
              </a:rPr>
              <a:t>1867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09251-E760-409B-AE6B-40EA65C9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arto vaginal">
            <a:hlinkClick r:id="" action="ppaction://media"/>
            <a:extLst>
              <a:ext uri="{FF2B5EF4-FFF2-40B4-BE49-F238E27FC236}">
                <a16:creationId xmlns:a16="http://schemas.microsoft.com/office/drawing/2014/main" id="{6A78EC5E-8763-4886-A248-1D8564B376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701" y="685800"/>
            <a:ext cx="9528988" cy="5359546"/>
          </a:xfrm>
        </p:spPr>
      </p:pic>
    </p:spTree>
    <p:extLst>
      <p:ext uri="{BB962C8B-B14F-4D97-AF65-F5344CB8AC3E}">
        <p14:creationId xmlns:p14="http://schemas.microsoft.com/office/powerpoint/2010/main" val="73529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6C8D4-1A8F-4E57-A158-A9C66495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92A705-9D03-49DF-99B2-4AFEDD3B9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586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43687" y="422563"/>
            <a:ext cx="10018713" cy="3124201"/>
          </a:xfrm>
        </p:spPr>
        <p:txBody>
          <a:bodyPr/>
          <a:lstStyle/>
          <a:p>
            <a:r>
              <a:rPr lang="pt-BR" dirty="0">
                <a:hlinkClick r:id="rId2"/>
              </a:rPr>
              <a:t>https://www.youtube.com/watch?v=6oq74b79lro&amp;t=111s&amp;has_verified=1</a:t>
            </a:r>
            <a:endParaRPr lang="pt-BR" dirty="0"/>
          </a:p>
          <a:p>
            <a:r>
              <a:rPr lang="pt-BR" dirty="0"/>
              <a:t>EPISIOTOMIA</a:t>
            </a:r>
          </a:p>
          <a:p>
            <a:endParaRPr lang="pt-BR" dirty="0"/>
          </a:p>
          <a:p>
            <a:pPr>
              <a:buNone/>
            </a:pPr>
            <a:r>
              <a:rPr lang="pt-BR" dirty="0">
                <a:hlinkClick r:id="rId3"/>
              </a:rPr>
              <a:t>https://www.youtube.com/watch?v=SU2lzeiBV7w&amp;has_verified=1</a:t>
            </a:r>
            <a:endParaRPr lang="pt-BR" dirty="0"/>
          </a:p>
          <a:p>
            <a:pPr>
              <a:buNone/>
            </a:pPr>
            <a:r>
              <a:rPr lang="pt-BR" dirty="0"/>
              <a:t>Parto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2438-20A3-4E0C-9ADF-AF0533F32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2EE5D-920A-48F6-A29D-2A306F569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339828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pt-BR" b="1" i="0" dirty="0">
                <a:solidFill>
                  <a:srgbClr val="233624"/>
                </a:solidFill>
                <a:effectLst/>
                <a:latin typeface="Roboto Light"/>
              </a:rPr>
              <a:t>Parto é o nome dado ao momento em que o bebê deixa o útero da mulher, finalizando o período de gestação. Trata-se, portanto, do nascimento da criança. </a:t>
            </a:r>
          </a:p>
          <a:p>
            <a:pPr marL="0" indent="0">
              <a:buNone/>
            </a:pPr>
            <a:r>
              <a:rPr lang="pt-BR" b="0" i="0" dirty="0">
                <a:solidFill>
                  <a:srgbClr val="233624"/>
                </a:solidFill>
                <a:effectLst/>
                <a:latin typeface="Roboto Light"/>
              </a:rPr>
              <a:t>O parto pode ocorrer de diferentes formas, sendo classificado basicamente em parto normal e cesárea.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691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BB763-D97E-4E09-B3CA-DFCE3E38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PARTO NORMAL (VAGINAL) E </a:t>
            </a:r>
            <a:br>
              <a:rPr lang="pt-BR" dirty="0"/>
            </a:br>
            <a:r>
              <a:rPr lang="pt-BR" dirty="0"/>
              <a:t> CESAREANA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58608-0D2F-4F14-A772-1C3BDD09E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O corpo feminino apresenta anatomia específica para parir por via vaginal, sendo que ao longo do período gravídico a mulher sofre alterações estruturais e hormonais que irão auxilia-la no processo de parir. Nem toda mulher obterá o sucesso e/ou naturalidade do ato de parir, e por vezes a intervenção cirúrgica com uma cesareana será necessária.</a:t>
            </a:r>
          </a:p>
        </p:txBody>
      </p:sp>
    </p:spTree>
    <p:extLst>
      <p:ext uri="{BB962C8B-B14F-4D97-AF65-F5344CB8AC3E}">
        <p14:creationId xmlns:p14="http://schemas.microsoft.com/office/powerpoint/2010/main" val="3080574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TRABALHO DE PARTO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72435" y="1740724"/>
            <a:ext cx="10018713" cy="3124201"/>
          </a:xfrm>
        </p:spPr>
        <p:txBody>
          <a:bodyPr/>
          <a:lstStyle/>
          <a:p>
            <a:r>
              <a:rPr lang="pt-BR" dirty="0"/>
              <a:t>É o processo fisiológico pelo qual o útero expele ou tenta expelir os produtos conceptuais (feto, líquido amniótico, placenta e membranas)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889A8-4A5E-4CB9-AB4A-F5B7E437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PARTO NORMAL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22F47B-9962-4367-9569-E064ACA5F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419" y="2667000"/>
            <a:ext cx="78105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58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F743-6FDF-44EC-9B48-5BE54EDAC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/>
              <a:t>DEFINIÇÃO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5AD58-F249-48B5-849C-8F1D52986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892089"/>
            <a:ext cx="10018713" cy="3124201"/>
          </a:xfrm>
        </p:spPr>
        <p:txBody>
          <a:bodyPr/>
          <a:lstStyle/>
          <a:p>
            <a:r>
              <a:rPr lang="pt-BR" b="1" i="0" dirty="0">
                <a:solidFill>
                  <a:srgbClr val="233624"/>
                </a:solidFill>
                <a:effectLst/>
                <a:latin typeface="Roboto Light"/>
              </a:rPr>
              <a:t>O parto normal é aquele em que se observa o nascimento da criança de maneira espontânea, entre 37 e 42 semana, pela via vaginal.</a:t>
            </a:r>
            <a:r>
              <a:rPr lang="pt-BR" b="0" i="0" dirty="0">
                <a:solidFill>
                  <a:srgbClr val="233624"/>
                </a:solidFill>
                <a:effectLst/>
                <a:latin typeface="Roboto Light"/>
              </a:rPr>
              <a:t> De acordo com o Ministério da Saúde, esse é o parto mais seguro e o mais aconselhado caso não ocorra nenhum problema com a mãe ou com a criança que inviabilize esse tipo nascimento.</a:t>
            </a:r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B92BFD-ED24-481B-A693-1796FE1B2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495" y="4345126"/>
            <a:ext cx="4713505" cy="26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16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9900-DEBD-440D-953A-26D2AC760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/>
              <a:t>PARTO NORMAL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54923-37C7-4951-B85E-33CA24FCD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222383"/>
            <a:ext cx="10018713" cy="3124201"/>
          </a:xfrm>
        </p:spPr>
        <p:txBody>
          <a:bodyPr/>
          <a:lstStyle/>
          <a:p>
            <a:r>
              <a:rPr lang="pt-BR" i="0" dirty="0">
                <a:solidFill>
                  <a:srgbClr val="233624"/>
                </a:solidFill>
                <a:effectLst/>
                <a:latin typeface="Roboto Light"/>
              </a:rPr>
              <a:t>A segurança desse parto está no fato de que os riscos de infecção, hemorragia e nascimento prematuro do bebê são menores. Visto que através da via vaginal, na grande maioria das vezes quando trata-se de um parto com baixa intervenção, não contará com procedimentos invasivos (corte de musculatura, suturas e afins).</a:t>
            </a:r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7CB43-2133-4DE4-9B7F-47D2DE958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976" y="345434"/>
            <a:ext cx="2950048" cy="221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61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8067" y="187036"/>
            <a:ext cx="10018713" cy="1752599"/>
          </a:xfrm>
        </p:spPr>
        <p:txBody>
          <a:bodyPr/>
          <a:lstStyle/>
          <a:p>
            <a:pPr algn="l"/>
            <a:r>
              <a:rPr lang="pt-BR" dirty="0"/>
              <a:t>Quanto à integridade das membranas placentárias (Bolsa Amniótica)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86189" y="1752599"/>
            <a:ext cx="10018713" cy="4695702"/>
          </a:xfrm>
        </p:spPr>
        <p:txBody>
          <a:bodyPr>
            <a:normAutofit/>
          </a:bodyPr>
          <a:lstStyle/>
          <a:p>
            <a:r>
              <a:rPr lang="pt-BR" b="1" dirty="0"/>
              <a:t>Bolsa Íntegra: </a:t>
            </a:r>
            <a:r>
              <a:rPr lang="pt-BR" dirty="0"/>
              <a:t>a bolsa permanece intacta conservando o liquido amniótico junto ao feto.</a:t>
            </a:r>
          </a:p>
          <a:p>
            <a:r>
              <a:rPr lang="pt-BR" b="1" dirty="0"/>
              <a:t>Bolsa Rota: </a:t>
            </a:r>
            <a:r>
              <a:rPr lang="pt-BR" dirty="0"/>
              <a:t>quando a bolsa estoura – isso pode acontecer de forma prematura, antes mesmo do início do trabalho de parto, devendo ser avaliado a coloração/aspecto do liquido bem como o odor</a:t>
            </a:r>
          </a:p>
          <a:p>
            <a:pPr>
              <a:buFont typeface="Wingdings" pitchFamily="2" charset="2"/>
              <a:buChar char="Ø"/>
            </a:pPr>
            <a:r>
              <a:rPr lang="pt-BR" dirty="0"/>
              <a:t>Claro liquido e com grumos, odor de água sanitária (Excelente, o esperado)</a:t>
            </a:r>
          </a:p>
          <a:p>
            <a:pPr>
              <a:buFont typeface="Wingdings" pitchFamily="2" charset="2"/>
              <a:buChar char="Ø"/>
            </a:pPr>
            <a:r>
              <a:rPr lang="pt-BR" dirty="0"/>
              <a:t>Liquido e esverdeado com odor de fezes (Atenção: mecônio!!!)</a:t>
            </a:r>
          </a:p>
          <a:p>
            <a:pPr>
              <a:buFont typeface="Wingdings" pitchFamily="2" charset="2"/>
              <a:buChar char="Ø"/>
            </a:pPr>
            <a:r>
              <a:rPr lang="pt-BR" dirty="0"/>
              <a:t>Espesso esverdeado (pegajoso tipo </a:t>
            </a:r>
            <a:r>
              <a:rPr lang="pt-BR" dirty="0" err="1"/>
              <a:t>pische</a:t>
            </a:r>
            <a:r>
              <a:rPr lang="pt-BR" dirty="0"/>
              <a:t>) e odor de fezes – (EMERGÊNCIA: Mecônio espesso)</a:t>
            </a:r>
          </a:p>
          <a:p>
            <a:pPr>
              <a:buFont typeface="Wingdings" pitchFamily="2" charset="2"/>
              <a:buChar char="Ø"/>
            </a:pPr>
            <a:r>
              <a:rPr lang="pt-BR" dirty="0"/>
              <a:t>Sanguinolento (Emergência: descolamento placentário).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1644</TotalTime>
  <Words>1805</Words>
  <Application>Microsoft Office PowerPoint</Application>
  <PresentationFormat>Widescreen</PresentationFormat>
  <Paragraphs>90</Paragraphs>
  <Slides>29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6" baseType="lpstr">
      <vt:lpstr>Arial</vt:lpstr>
      <vt:lpstr>Corbel</vt:lpstr>
      <vt:lpstr>Helvetica</vt:lpstr>
      <vt:lpstr>Roboto Light</vt:lpstr>
      <vt:lpstr>Rubik</vt:lpstr>
      <vt:lpstr>Wingdings</vt:lpstr>
      <vt:lpstr>Parallax</vt:lpstr>
      <vt:lpstr>VIAS DE PARTO</vt:lpstr>
      <vt:lpstr>Apresentação do PowerPoint</vt:lpstr>
      <vt:lpstr>INTRODUÇÃO</vt:lpstr>
      <vt:lpstr>PARTO NORMAL (VAGINAL) E   CESAREANA</vt:lpstr>
      <vt:lpstr>TRABALHO DE PARTO</vt:lpstr>
      <vt:lpstr>PARTO NORMAL</vt:lpstr>
      <vt:lpstr>DEFINIÇÃO</vt:lpstr>
      <vt:lpstr>PARTO NORMAL</vt:lpstr>
      <vt:lpstr>Quanto à integridade das membranas placentárias (Bolsa Amniótica)</vt:lpstr>
      <vt:lpstr>FASES DO PARTO NORMAL</vt:lpstr>
      <vt:lpstr>FASES DO PARTO NORMAL 1ª - Fase da Dilatação (Subdividida em Latente e Ativa) </vt:lpstr>
      <vt:lpstr>O QUE FAZER NESTA FASE:</vt:lpstr>
      <vt:lpstr>O QUE FAZER NESTA FASE:</vt:lpstr>
      <vt:lpstr>FASES DO PARTO NORMAL 2ª - Fase da Expulsão </vt:lpstr>
      <vt:lpstr>FASES DO PARTO NORMAL 2ª - Fase da Expulsão</vt:lpstr>
      <vt:lpstr>Apresentação do PowerPoint</vt:lpstr>
      <vt:lpstr>Apresentação do PowerPoint</vt:lpstr>
      <vt:lpstr>FASES DO PARTO NORMAL 3ª Fase – Dequitação placentária </vt:lpstr>
      <vt:lpstr>Apresentação do PowerPoint</vt:lpstr>
      <vt:lpstr>4ª Fase – Período do GREENBERG</vt:lpstr>
      <vt:lpstr>GREENBERG</vt:lpstr>
      <vt:lpstr>GREENBERG O QUE FAZER NESTE PERÍODO: </vt:lpstr>
      <vt:lpstr>LÓQUIOS</vt:lpstr>
      <vt:lpstr>AMAMENTAÇÃO PRECOCE E O PUERPÉRIO</vt:lpstr>
      <vt:lpstr>PUERPÉRIO: CLASSIFICAÇÕES</vt:lpstr>
      <vt:lpstr>INTERVENÇÃO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VIAS DE PARTO E VARIAÇÕES DE NASCIMENTOS</dc:title>
  <dc:creator>Jucelma Freitas</dc:creator>
  <cp:lastModifiedBy>Proprietário</cp:lastModifiedBy>
  <cp:revision>22</cp:revision>
  <dcterms:created xsi:type="dcterms:W3CDTF">2020-11-05T02:54:21Z</dcterms:created>
  <dcterms:modified xsi:type="dcterms:W3CDTF">2021-11-19T22:36:13Z</dcterms:modified>
</cp:coreProperties>
</file>