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8" r:id="rId2"/>
    <p:sldId id="299" r:id="rId3"/>
    <p:sldId id="283" r:id="rId4"/>
    <p:sldId id="282" r:id="rId5"/>
    <p:sldId id="277" r:id="rId6"/>
    <p:sldId id="296" r:id="rId7"/>
    <p:sldId id="301" r:id="rId8"/>
    <p:sldId id="257" r:id="rId9"/>
    <p:sldId id="262" r:id="rId10"/>
    <p:sldId id="259" r:id="rId11"/>
    <p:sldId id="266" r:id="rId12"/>
    <p:sldId id="267" r:id="rId13"/>
    <p:sldId id="311" r:id="rId14"/>
    <p:sldId id="270" r:id="rId15"/>
    <p:sldId id="261" r:id="rId16"/>
    <p:sldId id="316" r:id="rId17"/>
    <p:sldId id="302" r:id="rId18"/>
    <p:sldId id="318" r:id="rId19"/>
    <p:sldId id="273" r:id="rId20"/>
    <p:sldId id="31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40486-4310-4799-B226-09CEE35F4372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65503-5806-4985-89AB-EE00FA6C13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4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0BA076D5-12F6-4B46-A369-E857D0413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3ABB64-F761-4F45-861B-0E4534F0C6E1}" type="slidenum">
              <a:rPr lang="pt-BR" altLang="pt-BR"/>
              <a:pPr>
                <a:spcBef>
                  <a:spcPct val="0"/>
                </a:spcBef>
              </a:pPr>
              <a:t>3</a:t>
            </a:fld>
            <a:endParaRPr lang="pt-BR" altLang="pt-BR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57993CD-E1BD-4B99-B3AA-C492D422A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58591DF-5463-4F6C-A5B2-C09E282AE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altLang="pt-BR"/>
              <a:t>O estado de saúde pode representar suscetibilidade para a doença; pode, porque as atividade preventivas eficazes como as vacinações eliminam o estado suscetível.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32">
            <a:extLst>
              <a:ext uri="{FF2B5EF4-FFF2-40B4-BE49-F238E27FC236}">
                <a16:creationId xmlns:a16="http://schemas.microsoft.com/office/drawing/2014/main" id="{2E63A36D-CDCB-4894-ADDB-6A80627FF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06" y="1743283"/>
            <a:ext cx="7143750" cy="17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pt-BR" altLang="pt-BR" sz="2800" b="1" dirty="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dirty="0"/>
              <a:t>História Natural da Doença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dirty="0"/>
              <a:t>&amp;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dirty="0"/>
              <a:t>Vigilância Epidemiológica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30304A8-6E53-442C-B219-E43F1B76C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VIGILÂNCIA EPIDEMIOLÓGICA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45F647-ADD8-482A-867D-DF1C2C8B0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Ampliação de seu conceito abrangendo também as medidas diretas de controle, incorporando ações de:</a:t>
            </a:r>
          </a:p>
          <a:p>
            <a:endParaRPr lang="pt-BR" altLang="pt-BR" dirty="0"/>
          </a:p>
          <a:p>
            <a:pPr algn="ctr"/>
            <a:r>
              <a:rPr lang="pt-BR" altLang="pt-BR" dirty="0"/>
              <a:t>MONITORAMENTO</a:t>
            </a:r>
          </a:p>
          <a:p>
            <a:pPr algn="ctr"/>
            <a:r>
              <a:rPr lang="pt-BR" altLang="pt-BR" dirty="0"/>
              <a:t>AVALIAÇÃO</a:t>
            </a:r>
          </a:p>
          <a:p>
            <a:pPr algn="ctr"/>
            <a:r>
              <a:rPr lang="pt-BR" altLang="pt-BR" dirty="0"/>
              <a:t>PESQUISA </a:t>
            </a:r>
          </a:p>
          <a:p>
            <a:pPr algn="ctr"/>
            <a:r>
              <a:rPr lang="pt-BR" altLang="pt-BR" dirty="0"/>
              <a:t>INTERVENÇÃO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:a16="http://schemas.microsoft.com/office/drawing/2014/main" id="{BE69369D-331A-4CE9-A4E7-24DE466FA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285751"/>
            <a:ext cx="777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NÍVEIS DE AÇÃO DA VIGILÂNCIA EPIDEMIOLÓGICA</a:t>
            </a:r>
            <a:endParaRPr lang="pt-BR" altLang="pt-BR" sz="2400" dirty="0"/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6BA59798-E3AA-48B7-AD0D-7286DC062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234315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A87E5251-494D-474E-9BDA-D624096AA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181" y="942975"/>
            <a:ext cx="4797425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FEEB6A0E-36AC-42AC-953D-738ECE12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214313"/>
            <a:ext cx="6858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 ATIVIDADES DE VIGILÂNCIA</a:t>
            </a:r>
            <a:r>
              <a:rPr lang="pt-BR" altLang="pt-BR" sz="3600" dirty="0"/>
              <a:t> 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98CE6020-056A-40BD-BA22-A6C7DEA74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143001"/>
            <a:ext cx="6477000" cy="49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 </a:t>
            </a:r>
            <a:r>
              <a:rPr lang="pt-BR" altLang="pt-BR" sz="2400" dirty="0">
                <a:cs typeface="Times New Roman" panose="02020603050405020304" pitchFamily="18" charset="0"/>
              </a:rPr>
              <a:t>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Notificação</a:t>
            </a:r>
            <a:endParaRPr lang="pt-BR" altLang="pt-BR" sz="2400" u="sng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cs typeface="Times New Roman" panose="02020603050405020304" pitchFamily="18" charset="0"/>
              </a:rPr>
              <a:t>  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Coleta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dados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cs typeface="Times New Roman" panose="02020603050405020304" pitchFamily="18" charset="0"/>
              </a:rPr>
              <a:t>   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Processamento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dados coletados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 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Análise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interpretação dos dados 	processados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cs typeface="Times New Roman" panose="02020603050405020304" pitchFamily="18" charset="0"/>
              </a:rPr>
              <a:t>    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Recomendação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das medidas de 	controle apropriadas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cs typeface="Times New Roman" panose="02020603050405020304" pitchFamily="18" charset="0"/>
              </a:rPr>
              <a:t> 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Promoção das ações de controle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	indicadas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pt-BR" alt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·</a:t>
            </a:r>
            <a:r>
              <a:rPr lang="pt-BR" altLang="pt-BR" sz="2400" dirty="0">
                <a:cs typeface="Times New Roman" panose="02020603050405020304" pitchFamily="18" charset="0"/>
              </a:rPr>
              <a:t> 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Avaliação da eficácia e efetividade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das 	medidas adotadas</a:t>
            </a:r>
            <a:endParaRPr lang="pt-BR" altLang="pt-BR" sz="24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Divulgação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informações pertinentes</a:t>
            </a:r>
            <a:endParaRPr lang="pt-BR" altLang="pt-B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383E736-5901-4F7F-B416-ECA16C8D9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/>
              <a:t>INVESTIGAÇÃO EPIDEMIOLÓGICA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22CF75A-482B-4D41-91E6-635B4FD37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pt-BR" altLang="pt-BR"/>
          </a:p>
          <a:p>
            <a:pPr algn="ctr" eaLnBrk="1" hangingPunct="1"/>
            <a:r>
              <a:rPr lang="pt-BR" altLang="pt-BR"/>
              <a:t>No processo de vigilância de um agravo à saúde da população algumas vezes haverá necessidade da realização de investigações epidemiológicas para o diagnóstico da situação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001299A-B7DB-4827-8895-758DEF1C6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INVESTIGAÇÃO LABORATORIAL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A9A293E-1D70-4FEF-8BB0-D09EFFE22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/>
              <a:t>Essencial a investigação laboratorial dos casos suspeitos para conclusão diagnóstica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/>
              <a:t>Laboratórios de Saúde Pública constituem os serviços que possibilitam a análise dos dados laboratoriais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/>
              <a:t>Controle sistemático de todo o processo: obtenção, envio da amostra, análise, e o retorno dos resultados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EDAD989-2817-4D99-B8C1-2A07BCA04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/>
              <a:t>OBJETIVOS DOS SISTEMAS DE VIGILÂNCIA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81E160-3BE4-422A-84FD-106C9B982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altLang="pt-BR"/>
              <a:t>Identificar  problemas de saúde pública</a:t>
            </a:r>
          </a:p>
          <a:p>
            <a:pPr algn="ctr"/>
            <a:r>
              <a:rPr lang="pt-BR" altLang="pt-BR"/>
              <a:t>Detectar epidemias</a:t>
            </a:r>
          </a:p>
          <a:p>
            <a:pPr algn="ctr"/>
            <a:r>
              <a:rPr lang="pt-BR" altLang="pt-BR"/>
              <a:t>Documentar a disseminação de doenças</a:t>
            </a:r>
          </a:p>
          <a:p>
            <a:pPr algn="ctr"/>
            <a:r>
              <a:rPr lang="pt-BR" altLang="pt-BR"/>
              <a:t>Estimar a magnitude da morbidade e mortalidade causadas por agravos</a:t>
            </a:r>
          </a:p>
          <a:p>
            <a:pPr algn="ctr"/>
            <a:r>
              <a:rPr lang="pt-BR" altLang="pt-BR"/>
              <a:t>Identificar os fatores de risco que envolvem a ocorrência de doenças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4AED9F5-11E5-4333-8A9F-9A7DA59FA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/>
              <a:t>OBJETIVOS DOS SISTEMAS DE VIGILÂNCIA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23FB9FE-B6A8-44A8-9556-CDC51F03E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altLang="pt-BR"/>
              <a:t>Recomendar, com bases objetivas e científicas, as medidas necessárias para prevenir ou controlar agravos à saúde</a:t>
            </a:r>
          </a:p>
          <a:p>
            <a:pPr algn="ctr"/>
            <a:r>
              <a:rPr lang="pt-BR" altLang="pt-BR"/>
              <a:t>Avaliar o impacto de medidas de intervenção por meio de coleta e análise sistemática de informações relativas ao específico agravo, objeto dessas medidas</a:t>
            </a:r>
          </a:p>
        </p:txBody>
      </p:sp>
    </p:spTree>
    <p:extLst>
      <p:ext uri="{BB962C8B-B14F-4D97-AF65-F5344CB8AC3E}">
        <p14:creationId xmlns:p14="http://schemas.microsoft.com/office/powerpoint/2010/main" val="4259401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D045A25-07CF-43AA-9603-2AD8F6D62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FONTES DE INFORMAÇÕES DE SAÚDE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6BA7698-ADC5-4CD7-A5BF-D6C9C1368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Serviços de saúde</a:t>
            </a:r>
          </a:p>
          <a:p>
            <a:r>
              <a:rPr lang="pt-BR" altLang="pt-BR"/>
              <a:t>Registros de óbitos</a:t>
            </a:r>
          </a:p>
          <a:p>
            <a:r>
              <a:rPr lang="pt-BR" altLang="pt-BR"/>
              <a:t>Laboratórios</a:t>
            </a:r>
          </a:p>
          <a:p>
            <a:r>
              <a:rPr lang="pt-BR" altLang="pt-BR"/>
              <a:t>Comunidade</a:t>
            </a:r>
          </a:p>
          <a:p>
            <a:r>
              <a:rPr lang="pt-BR" altLang="pt-BR"/>
              <a:t>Buscas especiais de casos</a:t>
            </a:r>
          </a:p>
          <a:p>
            <a:r>
              <a:rPr lang="pt-BR" altLang="pt-BR"/>
              <a:t>Investigações de surto</a:t>
            </a:r>
          </a:p>
          <a:p>
            <a:r>
              <a:rPr lang="pt-BR" altLang="pt-BR"/>
              <a:t>Levantamentos especiais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B6242A90-1C10-4CCA-9B9A-E6D527CD5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altLang="pt-BR" sz="3600" dirty="0"/>
              <a:t>USO DA INFORMAÇÃO NO PLANEJAMENTO DE SAÚDE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C9630661-642C-4AE2-A8D6-F790D4C9F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8671" y="2506062"/>
            <a:ext cx="9603275" cy="3450613"/>
          </a:xfrm>
        </p:spPr>
        <p:txBody>
          <a:bodyPr/>
          <a:lstStyle/>
          <a:p>
            <a:pPr algn="ctr"/>
            <a:r>
              <a:rPr lang="pt-BR" altLang="pt-BR" dirty="0"/>
              <a:t>Cobertura dos sistemas de notificação e vigilância</a:t>
            </a:r>
          </a:p>
          <a:p>
            <a:pPr algn="ctr"/>
            <a:r>
              <a:rPr lang="pt-BR" altLang="pt-BR" dirty="0"/>
              <a:t>Melhoria nos programas de saúde comunitária</a:t>
            </a:r>
          </a:p>
          <a:p>
            <a:pPr algn="ctr"/>
            <a:r>
              <a:rPr lang="pt-BR" altLang="pt-BR" dirty="0"/>
              <a:t>Uso da informação em educação para a saúde</a:t>
            </a:r>
          </a:p>
          <a:p>
            <a:pPr algn="ctr"/>
            <a:r>
              <a:rPr lang="pt-BR" altLang="pt-BR" dirty="0"/>
              <a:t>Mudança nos indicadores de saúde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97D90F0B-755A-4B02-96BE-FD04CE949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500064"/>
            <a:ext cx="8358188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3600" b="1" dirty="0">
                <a:latin typeface="Arial" panose="020B0604020202020204" pitchFamily="34" charset="0"/>
              </a:rPr>
              <a:t>Limitações do Sistema de Vigilância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36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latin typeface="Arial" panose="020B0604020202020204" pitchFamily="34" charset="0"/>
              </a:rPr>
              <a:t> Subnotificação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latin typeface="Arial" panose="020B0604020202020204" pitchFamily="34" charset="0"/>
              </a:rPr>
              <a:t> Baixa representatividade 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latin typeface="Arial" panose="020B0604020202020204" pitchFamily="34" charset="0"/>
              </a:rPr>
              <a:t> Baixo grau de oportunidade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latin typeface="Arial" panose="020B0604020202020204" pitchFamily="34" charset="0"/>
              </a:rPr>
              <a:t> Inconsistência na definição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1">
            <a:extLst>
              <a:ext uri="{FF2B5EF4-FFF2-40B4-BE49-F238E27FC236}">
                <a16:creationId xmlns:a16="http://schemas.microsoft.com/office/drawing/2014/main" id="{038D9957-0D33-44AC-A137-410D3E7F8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6756" y="2428875"/>
            <a:ext cx="7217553" cy="25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2400" b="1" dirty="0"/>
          </a:p>
          <a:p>
            <a:pPr lvl="1" algn="just" eaLnBrk="1" hangingPunct="1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400" dirty="0"/>
              <a:t>  Estrutura geográfica, social, política e econômica</a:t>
            </a:r>
          </a:p>
          <a:p>
            <a:pPr lvl="1" algn="just" eaLnBrk="1" hangingPunct="1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400" dirty="0"/>
              <a:t>  Condições individuais</a:t>
            </a:r>
          </a:p>
          <a:p>
            <a:pPr lvl="1" algn="just" eaLnBrk="1" hangingPunct="1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400" dirty="0"/>
              <a:t>  Presença de agentes </a:t>
            </a:r>
          </a:p>
        </p:txBody>
      </p:sp>
      <p:sp>
        <p:nvSpPr>
          <p:cNvPr id="5123" name="CaixaDeTexto 2">
            <a:extLst>
              <a:ext uri="{FF2B5EF4-FFF2-40B4-BE49-F238E27FC236}">
                <a16:creationId xmlns:a16="http://schemas.microsoft.com/office/drawing/2014/main" id="{9C8C2C97-9853-4B6B-A7ED-A36E1E03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9" y="1"/>
            <a:ext cx="75723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4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4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/>
              <a:t>A História Natural da Doença orienta ações coletivas e individuais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imagem de icebergs">
            <a:extLst>
              <a:ext uri="{FF2B5EF4-FFF2-40B4-BE49-F238E27FC236}">
                <a16:creationId xmlns:a16="http://schemas.microsoft.com/office/drawing/2014/main" id="{85BB5114-E48F-4116-AB9E-451C70A8D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035" y="848140"/>
            <a:ext cx="6877878" cy="477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00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img1">
            <a:extLst>
              <a:ext uri="{FF2B5EF4-FFF2-40B4-BE49-F238E27FC236}">
                <a16:creationId xmlns:a16="http://schemas.microsoft.com/office/drawing/2014/main" id="{F13AB497-652D-43F4-AFB0-CA55E2DB9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7" t="18504" r="5078" b="9055"/>
          <a:stretch>
            <a:fillRect/>
          </a:stretch>
        </p:blipFill>
        <p:spPr bwMode="auto">
          <a:xfrm>
            <a:off x="2809876" y="1285875"/>
            <a:ext cx="6480175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>
            <a:extLst>
              <a:ext uri="{FF2B5EF4-FFF2-40B4-BE49-F238E27FC236}">
                <a16:creationId xmlns:a16="http://schemas.microsoft.com/office/drawing/2014/main" id="{F38DEC36-697E-4304-B9DD-BF635EA07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"/>
            <a:ext cx="76327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b="1" dirty="0">
                <a:latin typeface="Verdana" panose="020B0604030504040204" pitchFamily="34" charset="0"/>
              </a:rPr>
              <a:t>Entendimento do binômio saúde-doença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img3">
            <a:extLst>
              <a:ext uri="{FF2B5EF4-FFF2-40B4-BE49-F238E27FC236}">
                <a16:creationId xmlns:a16="http://schemas.microsoft.com/office/drawing/2014/main" id="{97B6DF61-B7D2-4EEA-89E1-F2F655164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t="15276" r="6201" b="6961"/>
          <a:stretch>
            <a:fillRect/>
          </a:stretch>
        </p:blipFill>
        <p:spPr bwMode="auto">
          <a:xfrm>
            <a:off x="3309939" y="1785939"/>
            <a:ext cx="5761037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7">
            <a:extLst>
              <a:ext uri="{FF2B5EF4-FFF2-40B4-BE49-F238E27FC236}">
                <a16:creationId xmlns:a16="http://schemas.microsoft.com/office/drawing/2014/main" id="{FF809C1D-3F18-4658-9F21-E363BD460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333376"/>
            <a:ext cx="79486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/>
              <a:t>História Natural da Doença: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/>
              <a:t>Foco na saúde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7">
            <a:extLst>
              <a:ext uri="{FF2B5EF4-FFF2-40B4-BE49-F238E27FC236}">
                <a16:creationId xmlns:a16="http://schemas.microsoft.com/office/drawing/2014/main" id="{68D0BF7F-6045-4778-A48C-E761189AB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1214438"/>
            <a:ext cx="8085138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400" b="1" dirty="0"/>
              <a:t>A História Natural da Doença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/>
              <a:t>Reflexão sobre o valor do conhecimento e das experiências no modo de adoecer, evoluir da doença, desfechos e como prevenir e vigiar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1">
            <a:extLst>
              <a:ext uri="{FF2B5EF4-FFF2-40B4-BE49-F238E27FC236}">
                <a16:creationId xmlns:a16="http://schemas.microsoft.com/office/drawing/2014/main" id="{BF402A98-C7EE-4858-BEB6-7F40BCFB6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7" y="1045473"/>
            <a:ext cx="728662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400" b="1" dirty="0">
                <a:latin typeface="Verdana" panose="020B0604030504040204" pitchFamily="34" charset="0"/>
              </a:rPr>
              <a:t>Vigilância Epidemiológica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CDBAD9-D4FB-4012-9B8A-F34CC4A88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47961"/>
          </a:xfrm>
        </p:spPr>
        <p:txBody>
          <a:bodyPr>
            <a:normAutofit/>
          </a:bodyPr>
          <a:lstStyle/>
          <a:p>
            <a:pPr algn="ctr"/>
            <a:endParaRPr lang="pt-BR" altLang="pt-BR" b="1" dirty="0"/>
          </a:p>
          <a:p>
            <a:pPr algn="ctr"/>
            <a:r>
              <a:rPr lang="pt-BR" altLang="pt-BR" b="1" dirty="0"/>
              <a:t>INFORMAÇÃO</a:t>
            </a:r>
          </a:p>
          <a:p>
            <a:pPr algn="ctr"/>
            <a:r>
              <a:rPr lang="pt-BR" altLang="pt-BR" b="1" dirty="0"/>
              <a:t>DECISÃO</a:t>
            </a:r>
          </a:p>
          <a:p>
            <a:pPr algn="ctr"/>
            <a:r>
              <a:rPr lang="pt-BR" altLang="pt-BR" b="1" dirty="0"/>
              <a:t>AÇÃO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2C0F5063-D73B-477F-AD17-2CA6E05CB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539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Definição:</a:t>
            </a:r>
          </a:p>
          <a:p>
            <a:pPr algn="ctr"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Lei 8.080/90: Lei Orgânica da Saúde:</a:t>
            </a:r>
          </a:p>
          <a:p>
            <a:pPr algn="ctr"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“um conjunto de ações que proporciona o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conhecimento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detecção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prevenção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de qualquer mudança nos fatores determinantes e condicionantes de saúde individual ou coletiva, com a finalidade de recomendar e adotar as medidas de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prevenção e controle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das doenças ou agravos".</a:t>
            </a:r>
            <a:endParaRPr lang="pt-BR" altLang="pt-B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3AB116-6891-40F0-84A2-5B8BE0491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07096" y="2044147"/>
            <a:ext cx="7620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dirty="0"/>
              <a:t>Alerta permanente:</a:t>
            </a:r>
            <a:br>
              <a:rPr lang="pt-BR" altLang="pt-BR" dirty="0"/>
            </a:br>
            <a:br>
              <a:rPr lang="pt-BR" altLang="pt-BR" dirty="0"/>
            </a:br>
            <a:r>
              <a:rPr lang="pt-BR" altLang="pt-BR" dirty="0"/>
              <a:t>1 -frequência e distribuição das doenças</a:t>
            </a:r>
            <a:br>
              <a:rPr lang="pt-BR" altLang="pt-BR" dirty="0"/>
            </a:br>
            <a:r>
              <a:rPr lang="pt-BR" altLang="pt-BR" dirty="0"/>
              <a:t>2 -fatores ou condições que propiciam o aumento do risco de transmissão ou gravidade das doenças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A1FA599-7652-414C-9C8C-C2F21F015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ATIVIDADES DA VIGILÂNCIA EPIDEMIOLÓGICA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B083B08-C51B-4134-B0A8-CF674135A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Coleta, consolidação, análise e interpretação de dados</a:t>
            </a:r>
          </a:p>
          <a:p>
            <a:pPr algn="ctr" eaLnBrk="1" hangingPunct="1"/>
            <a:r>
              <a:rPr lang="pt-BR" altLang="pt-BR"/>
              <a:t>Investigação epidemiológica</a:t>
            </a:r>
          </a:p>
          <a:p>
            <a:pPr algn="ctr" eaLnBrk="1" hangingPunct="1"/>
            <a:r>
              <a:rPr lang="pt-BR" altLang="pt-BR"/>
              <a:t>Recomendação, execução e avaliação de medidas de controle</a:t>
            </a:r>
          </a:p>
          <a:p>
            <a:pPr algn="ctr" eaLnBrk="1" hangingPunct="1"/>
            <a:r>
              <a:rPr lang="pt-BR" altLang="pt-BR"/>
              <a:t>Divulgação de informações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42</TotalTime>
  <Words>457</Words>
  <Application>Microsoft Office PowerPoint</Application>
  <PresentationFormat>Widescreen</PresentationFormat>
  <Paragraphs>86</Paragraphs>
  <Slides>20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Arial Unicode MS</vt:lpstr>
      <vt:lpstr>Calibri</vt:lpstr>
      <vt:lpstr>Gill Sans MT</vt:lpstr>
      <vt:lpstr>Symbol</vt:lpstr>
      <vt:lpstr>Times New Roman</vt:lpstr>
      <vt:lpstr>Verdana</vt:lpstr>
      <vt:lpstr>Galeria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Alerta permanente:  1 -frequência e distribuição das doenças 2 -fatores ou condições que propiciam o aumento do risco de transmissão ou gravidade das doenças</vt:lpstr>
      <vt:lpstr>ATIVIDADES DA VIGILÂNCIA EPIDEMIOLÓGICA</vt:lpstr>
      <vt:lpstr>VIGILÂNCIA EPIDEMIOLÓGICA</vt:lpstr>
      <vt:lpstr>Apresentação do PowerPoint</vt:lpstr>
      <vt:lpstr>Apresentação do PowerPoint</vt:lpstr>
      <vt:lpstr>INVESTIGAÇÃO EPIDEMIOLÓGICA</vt:lpstr>
      <vt:lpstr>INVESTIGAÇÃO LABORATORIAL</vt:lpstr>
      <vt:lpstr>OBJETIVOS DOS SISTEMAS DE VIGILÂNCIA</vt:lpstr>
      <vt:lpstr>OBJETIVOS DOS SISTEMAS DE VIGILÂNCIA</vt:lpstr>
      <vt:lpstr>FONTES DE INFORMAÇÕES DE SAÚDE</vt:lpstr>
      <vt:lpstr>USO DA INFORMAÇÃO NO PLANEJAMENTO DE SAÚDE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13</cp:revision>
  <dcterms:created xsi:type="dcterms:W3CDTF">2020-09-05T00:05:56Z</dcterms:created>
  <dcterms:modified xsi:type="dcterms:W3CDTF">2021-12-08T00:50:06Z</dcterms:modified>
</cp:coreProperties>
</file>