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1A56B8B-90F6-41EC-AC37-F033ED2A57FF}" type="datetime1">
              <a:rPr lang="pt-BR" smtClean="0"/>
              <a:t>06/12/2021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BA983AA-2481-4371-917C-6457CA055053}" type="datetime1">
              <a:rPr lang="pt-BR" smtClean="0"/>
              <a:t>06/12/2021</a:t>
            </a:fld>
            <a:endParaRPr lang="en-US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/>
              <a:t>Clique para editar o texto Mestre</a:t>
            </a:r>
            <a:endParaRPr lang="en-US"/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Retângu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tângu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tângu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ector Reto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64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20" name="Espaço Reservado para Data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A97FF641-F313-4AD0-BA92-8145B9101A50}" type="datetime1">
              <a:rPr lang="pt-BR" smtClean="0"/>
              <a:t>06/12/2021</a:t>
            </a:fld>
            <a:endParaRPr lang="en-US" dirty="0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Espaço reservado para o número do slide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288EE4-F830-4159-BFF9-E721BA7AE0AB}" type="datetime1">
              <a:rPr lang="pt-BR" smtClean="0"/>
              <a:t>06/12/2021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6B8899-C6DA-43D3-8986-CFC20CD4B104}" type="datetime1">
              <a:rPr lang="pt-BR" smtClean="0"/>
              <a:t>06/12/2021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E62EC5-0DC6-4A78-BB05-D67BCA50AA36}" type="datetime1">
              <a:rPr lang="pt-BR" smtClean="0"/>
              <a:t>06/12/2021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Retângu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tângu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tângu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64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0D1A4693-2F41-43D3-BCDB-D5059F2986DB}" type="datetime1">
              <a:rPr lang="pt-BR" smtClean="0"/>
              <a:t>06/12/2021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BB8AB2-DE16-44F3-8F59-40B18FC602F6}" type="datetime1">
              <a:rPr lang="pt-BR" smtClean="0"/>
              <a:t>06/12/2021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CA5D35-0539-48FA-A753-0871E1ECAF0D}" type="datetime1">
              <a:rPr lang="pt-BR" smtClean="0"/>
              <a:t>06/12/2021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A371F0-AB78-4B7A-B042-3B5D124F9CC4}" type="datetime1">
              <a:rPr lang="pt-BR" smtClean="0"/>
              <a:t>06/12/2021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E59013-4240-4BCB-9D6D-0402FB62C003}" type="datetime1">
              <a:rPr lang="pt-BR" smtClean="0"/>
              <a:t>06/12/2021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590243F5-F020-403B-84E8-3610E6C6CB4F}" type="datetime1">
              <a:rPr lang="pt-BR" smtClean="0"/>
              <a:t>06/12/2021</a:t>
            </a:fld>
            <a:endParaRPr lang="en-US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Espaço Reservado para o Número do Slide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imagem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dirty="0"/>
              <a:t>Clique no ícone para adicionar uma imagem</a:t>
            </a:r>
            <a:endParaRPr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5D7AD476-FCE1-4F4C-AFD1-546A99681531}" type="datetime1">
              <a:rPr lang="pt-BR" smtClean="0"/>
              <a:t>06/12/2021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tângulo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tângu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/>
              <a:t>Clique para editar o estilo de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643713A-F4DD-4FBD-9DD6-C5B4A339B115}" type="datetime1">
              <a:rPr lang="pt-BR" smtClean="0"/>
              <a:t>06/12/2021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infopedia.pt/dicionarios/termos-medicos/Manobr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/index.php?title=Occipito&amp;action=edit&amp;redlink=1" TargetMode="External"/><Relationship Id="rId2" Type="http://schemas.openxmlformats.org/officeDocument/2006/relationships/hyperlink" Target="https://pt.wikipedia.org/wiki/Per%C3%ADne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malha, mesa, vermelha, coberta&#10;&#10;Descrição gerada automaticamente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4" name="Retângulo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Retângulo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 rtlCol="0">
            <a:normAutofit/>
          </a:bodyPr>
          <a:lstStyle/>
          <a:p>
            <a:pPr rtl="0"/>
            <a:r>
              <a:rPr lang="pt-BR" sz="4400" dirty="0">
                <a:solidFill>
                  <a:schemeClr val="tx1"/>
                </a:solidFill>
              </a:rPr>
              <a:t>M</a:t>
            </a:r>
            <a:r>
              <a:rPr lang="pt-br" sz="4400" dirty="0">
                <a:solidFill>
                  <a:schemeClr val="tx1"/>
                </a:solidFill>
              </a:rPr>
              <a:t>anobras na obstetrícia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chemeClr val="tx1"/>
                </a:solidFill>
              </a:rPr>
              <a:t>ENFERMEIRA DANIELA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186BD8-E011-4FD9-A95A-71D2D13B2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MANOBRA DE MCROBERTS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28FD05-8D5A-41C5-9C9D-476A176BE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1800" dirty="0">
                <a:latin typeface="Century Gothic" panose="020B0502020202020204" pitchFamily="34" charset="0"/>
              </a:rPr>
              <a:t>Consiste na flexão extrema dos membros inferiores (pernas e </a:t>
            </a:r>
            <a:r>
              <a:rPr lang="pt-BR" sz="1800" dirty="0" err="1">
                <a:latin typeface="Century Gothic" panose="020B0502020202020204" pitchFamily="34" charset="0"/>
              </a:rPr>
              <a:t>hiperflexão</a:t>
            </a:r>
            <a:r>
              <a:rPr lang="pt-BR" sz="1800" dirty="0">
                <a:latin typeface="Century Gothic" panose="020B0502020202020204" pitchFamily="34" charset="0"/>
              </a:rPr>
              <a:t> das coxas) – auxilia na saída do feto.</a:t>
            </a:r>
          </a:p>
          <a:p>
            <a:pPr marL="0" indent="0">
              <a:buNone/>
            </a:pPr>
            <a:endParaRPr lang="pt-BR" sz="1800" dirty="0">
              <a:latin typeface="Century Gothic" panose="020B0502020202020204" pitchFamily="34" charset="0"/>
            </a:endParaRP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1BE17C-7FDA-4645-921E-4340D7667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06/12/2021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A3D57EE-E824-442D-8064-9EF5B29AE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207" y="2692644"/>
            <a:ext cx="38100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736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2742A2-1E07-45C5-911C-84B6C4BE7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MANOBRA DE RUBIN I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1260FA-079A-416B-9FF1-607305268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1800" dirty="0">
                <a:latin typeface="Century Gothic" panose="020B0502020202020204" pitchFamily="34" charset="0"/>
              </a:rPr>
              <a:t>Realizar pressão </a:t>
            </a:r>
            <a:r>
              <a:rPr lang="pt-BR" sz="1800" dirty="0" err="1">
                <a:latin typeface="Century Gothic" panose="020B0502020202020204" pitchFamily="34" charset="0"/>
              </a:rPr>
              <a:t>suprapúbica</a:t>
            </a:r>
            <a:r>
              <a:rPr lang="pt-BR" sz="1800" dirty="0">
                <a:latin typeface="Century Gothic" panose="020B0502020202020204" pitchFamily="34" charset="0"/>
              </a:rPr>
              <a:t> externa.</a:t>
            </a:r>
          </a:p>
          <a:p>
            <a:pPr marL="0" indent="0" algn="ctr">
              <a:buNone/>
            </a:pPr>
            <a:endParaRPr lang="pt-BR" sz="1800" dirty="0">
              <a:latin typeface="Century Gothic" panose="020B0502020202020204" pitchFamily="34" charset="0"/>
            </a:endParaRP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0DDB14-D69D-4170-9FA1-6C6B00BB6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06/12/2021</a:t>
            </a:fld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CFB86BD-E991-4C50-9FD6-C2B17C3C49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0" t="17859" r="12864" b="9375"/>
          <a:stretch/>
        </p:blipFill>
        <p:spPr bwMode="auto">
          <a:xfrm>
            <a:off x="4223238" y="2676644"/>
            <a:ext cx="3745524" cy="336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718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E8DB5D-CD4F-425D-992B-B82FA5DB1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MANOBRA DE JACQUEMIER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4B0C2E-0A4F-4835-A53F-73411319E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06/12/2021</a:t>
            </a:fld>
            <a:endParaRPr lang="en-US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4ECECED2-3154-4D20-BCE8-59569C018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1800" b="0" i="0" u="none" strike="noStrike" dirty="0">
                <a:effectLst/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Manobra</a:t>
            </a:r>
            <a:r>
              <a:rPr lang="pt-BR" sz="1800" b="0" i="0" dirty="0">
                <a:effectLst/>
                <a:latin typeface="Century Gothic" panose="020B0502020202020204" pitchFamily="34" charset="0"/>
              </a:rPr>
              <a:t> obstétrica que consiste em desprender manualmente o braço anterior e a seguir o posterior, depois da </a:t>
            </a:r>
            <a:r>
              <a:rPr lang="pt-BR" sz="1800" b="0" i="0" dirty="0" err="1">
                <a:effectLst/>
                <a:latin typeface="Century Gothic" panose="020B0502020202020204" pitchFamily="34" charset="0"/>
              </a:rPr>
              <a:t>embriotomia</a:t>
            </a:r>
            <a:r>
              <a:rPr lang="pt-BR" sz="1800" b="0" i="0" dirty="0">
                <a:effectLst/>
                <a:latin typeface="Century Gothic" panose="020B0502020202020204" pitchFamily="34" charset="0"/>
              </a:rPr>
              <a:t> cefálica, e em situações de dificuldade de extração do feto por encravamento dos ombros.</a:t>
            </a:r>
            <a:endParaRPr lang="pt-BR" sz="1800" dirty="0">
              <a:latin typeface="Century Gothic" panose="020B0502020202020204" pitchFamily="34" charset="0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816DAF45-A187-49F8-9864-1194C51B48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6" t="11226" r="18508" b="8625"/>
          <a:stretch/>
        </p:blipFill>
        <p:spPr bwMode="auto">
          <a:xfrm>
            <a:off x="6937130" y="2973559"/>
            <a:ext cx="3446585" cy="327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619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401FAA-082E-44D6-999E-B319ACCD0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MANOBRA DE GASKIN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B17B36-F582-4D1A-AEEC-3FC23EC5D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7887C0-4560-48F1-A4CA-2E282269B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06/12/2021</a:t>
            </a:fld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6CD8A1C-EAB4-49A3-AB10-E64AB4CD38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9" t="27116" r="18362" b="6546"/>
          <a:stretch/>
        </p:blipFill>
        <p:spPr bwMode="auto">
          <a:xfrm>
            <a:off x="2368062" y="2014193"/>
            <a:ext cx="7781777" cy="433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725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7EA213-B47D-466C-A148-21E275E14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MANOBRA DE BRACHT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D820F7-807F-4B25-917A-B14E8E7B3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1800" b="0" i="0" dirty="0">
                <a:effectLst/>
                <a:latin typeface="Century Gothic" panose="020B0502020202020204" pitchFamily="34" charset="0"/>
              </a:rPr>
              <a:t>Manobra utilizado para partos de fetos extraídos de dorso para a frente e em direção ao abdómen da parturiente</a:t>
            </a:r>
            <a:endParaRPr lang="pt-BR" sz="1800" dirty="0">
              <a:latin typeface="Century Gothic" panose="020B0502020202020204" pitchFamily="34" charset="0"/>
            </a:endParaRP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6869B0-F6C3-4ACA-91E9-1363145EB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06/12/2021</a:t>
            </a:fld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35215C4-1BCD-4DA9-94E2-479ABC3508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42"/>
          <a:stretch/>
        </p:blipFill>
        <p:spPr bwMode="auto">
          <a:xfrm>
            <a:off x="3804138" y="2760029"/>
            <a:ext cx="4434254" cy="364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850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DF2041-226F-4D40-8023-2C8F43504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MANOBRAS DE LEOPOLD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D0055C-FE01-433A-8FEA-AE144A5CE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1800" b="0" i="0" dirty="0">
                <a:effectLst/>
                <a:latin typeface="Century Gothic" panose="020B0502020202020204" pitchFamily="34" charset="0"/>
              </a:rPr>
              <a:t>Christian Gerhard </a:t>
            </a:r>
            <a:r>
              <a:rPr lang="pt-BR" sz="1800" b="0" i="0" dirty="0" err="1">
                <a:effectLst/>
                <a:latin typeface="Century Gothic" panose="020B0502020202020204" pitchFamily="34" charset="0"/>
              </a:rPr>
              <a:t>Leopold</a:t>
            </a:r>
            <a:r>
              <a:rPr lang="pt-BR" sz="1800" b="0" i="0" dirty="0">
                <a:effectLst/>
                <a:latin typeface="Century Gothic" panose="020B0502020202020204" pitchFamily="34" charset="0"/>
              </a:rPr>
              <a:t> 1846-1911, em 1894, criou tais manobras para determinar a posição do feto no útero.</a:t>
            </a:r>
          </a:p>
          <a:p>
            <a:pPr marL="0" indent="0">
              <a:buNone/>
            </a:pPr>
            <a:endParaRPr lang="pt-BR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pt-BR" sz="1800" dirty="0">
              <a:latin typeface="Century Gothic" panose="020B0502020202020204" pitchFamily="34" charset="0"/>
            </a:endParaRP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3857CF-A3FD-40DB-A112-C65234A5C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06/12/2021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6B0C156-2E81-48C5-8BE2-254FD9C7E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191" y="2505075"/>
            <a:ext cx="268605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35BFF677-09DA-403F-A910-29D72A7C3993}"/>
              </a:ext>
            </a:extLst>
          </p:cNvPr>
          <p:cNvSpPr/>
          <p:nvPr/>
        </p:nvSpPr>
        <p:spPr>
          <a:xfrm rot="20249260">
            <a:off x="7633309" y="3319028"/>
            <a:ext cx="35899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ESTÁTICA </a:t>
            </a:r>
          </a:p>
          <a:p>
            <a:pPr algn="ctr"/>
            <a:r>
              <a:rPr lang="pt-B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FETAL</a:t>
            </a:r>
            <a:endParaRPr lang="pt-BR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9264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C0606A-4E19-43D5-B70C-C042CB446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PRIMEIRA MANOBRA DE LEOPOLD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4971CB-BCE3-44DF-B293-BBDC6E863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1800" b="0" i="0" dirty="0">
                <a:effectLst/>
                <a:latin typeface="Century Gothic" panose="020B0502020202020204" pitchFamily="34" charset="0"/>
              </a:rPr>
              <a:t>A primeira delas tem como objetivo, palpar o fundo do útero, que é a parte mais superior, e avaliar qual parte fetal ocupa aquele espaço. Se for a cabeça palparemos algo mais dura e arredondada), se for o polo pélvico, a sensação é de uma massa nodular, diagnosticamos a </a:t>
            </a:r>
            <a:r>
              <a:rPr lang="pt-BR" sz="1800" b="1" i="0" dirty="0">
                <a:effectLst/>
                <a:latin typeface="Century Gothic" panose="020B0502020202020204" pitchFamily="34" charset="0"/>
              </a:rPr>
              <a:t>situação fetal</a:t>
            </a:r>
            <a:r>
              <a:rPr lang="pt-BR" sz="1800" b="0" i="0" dirty="0">
                <a:effectLst/>
                <a:latin typeface="Century Gothic" panose="020B0502020202020204" pitchFamily="34" charset="0"/>
              </a:rPr>
              <a:t>. Já é possível, então, inferir que a apresentação é a oposta, se palpamos polo cefálico no fundo uterino, possível a apresentação é pélvica. Se palparmos a pelve, a apresentação deve ser cefálica.</a:t>
            </a:r>
            <a:endParaRPr lang="pt-BR" sz="1800" dirty="0">
              <a:latin typeface="Century Gothic" panose="020B0502020202020204" pitchFamily="34" charset="0"/>
            </a:endParaRP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634F22-5536-4402-80B9-BAB5CA2E5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06/12/2021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0FB010B-CD71-46A0-BAEF-CA949641EB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t="2124" r="74484" b="23135"/>
          <a:stretch/>
        </p:blipFill>
        <p:spPr bwMode="auto">
          <a:xfrm>
            <a:off x="4765431" y="4133739"/>
            <a:ext cx="1767254" cy="190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408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26BB47-04EA-43ED-A2F9-A7A8F7300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SEGUNDA MANOBRA DE LEOPOLD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167672-D0AF-4B7E-B9DC-2DCA4EF3A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1800" b="0" i="0" dirty="0">
                <a:effectLst/>
                <a:latin typeface="Century Gothic" panose="020B0502020202020204" pitchFamily="34" charset="0"/>
              </a:rPr>
              <a:t>Na segunda manobra, as mãos do examinador vão para as laterais do abdome materno, e exercem pressão de cada lado. A pressão é suave, mas profunda. De um lado, deveremos sentir algo firme e resistente, esse será o dorso (e é provável que seja lá o melhor foco de ausculta dos batimentos cardíacos fetais), do outro lado deveremos palpar várias partes pequenas, irregulares e móveis, são os membros fetais. Assim, daremos o diagnóstico de </a:t>
            </a:r>
            <a:r>
              <a:rPr lang="pt-BR" sz="1800" b="1" i="0" dirty="0">
                <a:effectLst/>
                <a:latin typeface="Century Gothic" panose="020B0502020202020204" pitchFamily="34" charset="0"/>
              </a:rPr>
              <a:t>orientação fetal</a:t>
            </a:r>
            <a:r>
              <a:rPr lang="pt-BR" sz="1800" b="0" i="0" dirty="0">
                <a:effectLst/>
                <a:latin typeface="Century Gothic" panose="020B0502020202020204" pitchFamily="34" charset="0"/>
              </a:rPr>
              <a:t> (dorso à direita, esquerda, anterior, ou posterior).</a:t>
            </a:r>
            <a:endParaRPr lang="pt-BR" sz="1800" dirty="0">
              <a:latin typeface="Century Gothic" panose="020B0502020202020204" pitchFamily="34" charset="0"/>
            </a:endParaRP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0A92EB9-9F70-4961-9ADD-D10EFB485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06/12/2021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C3C13E3-8664-408B-B355-CE4A97B007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6" t="2124" r="50000" b="22789"/>
          <a:stretch/>
        </p:blipFill>
        <p:spPr bwMode="auto">
          <a:xfrm>
            <a:off x="5046783" y="4298682"/>
            <a:ext cx="1541585" cy="191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795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3B720E-FF10-4D91-B9BB-22410C84A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TERCEIRA MANOBRA DE LEOPOLD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E8F6EE-55C6-470E-8B30-53311D32E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1800" b="0" i="0" dirty="0">
                <a:effectLst/>
                <a:latin typeface="Century Gothic" panose="020B0502020202020204" pitchFamily="34" charset="0"/>
              </a:rPr>
              <a:t>A terceira das manobras de </a:t>
            </a:r>
            <a:r>
              <a:rPr lang="pt-BR" sz="1800" b="0" i="0" dirty="0" err="1">
                <a:effectLst/>
                <a:latin typeface="Century Gothic" panose="020B0502020202020204" pitchFamily="34" charset="0"/>
              </a:rPr>
              <a:t>Leopold</a:t>
            </a:r>
            <a:r>
              <a:rPr lang="pt-BR" sz="1800" b="0" i="0" dirty="0">
                <a:effectLst/>
                <a:latin typeface="Century Gothic" panose="020B0502020202020204" pitchFamily="34" charset="0"/>
              </a:rPr>
              <a:t> é um pouco mais difícil para iniciantes na semiologia obstétrica, que muitas vezes tem receio de imprimir muita força na compressão. Utiliza-se o polegar e os dedos de uma das mãos a parte inferior do abdome materno exatamente acima da sínfise pubiana. O objetivo é procurar o polo fetal que se insinua em direção a pelve. Serve para o diagnóstico da </a:t>
            </a:r>
            <a:r>
              <a:rPr lang="pt-BR" sz="1800" b="1" i="0" dirty="0">
                <a:effectLst/>
                <a:latin typeface="Century Gothic" panose="020B0502020202020204" pitchFamily="34" charset="0"/>
              </a:rPr>
              <a:t>apresentação fetal</a:t>
            </a:r>
            <a:r>
              <a:rPr lang="pt-BR" sz="1800" b="0" i="0" dirty="0">
                <a:effectLst/>
                <a:latin typeface="Century Gothic" panose="020B0502020202020204" pitchFamily="34" charset="0"/>
              </a:rPr>
              <a:t>.  Também podemos avaliar a sua mobilidade. A quarta manobra vai auxiliar e complementar os achados da terceira, quando o segmento de apresentação está profundamente encaixado.</a:t>
            </a:r>
            <a:endParaRPr lang="pt-BR" sz="1800" dirty="0">
              <a:latin typeface="Century Gothic" panose="020B0502020202020204" pitchFamily="34" charset="0"/>
            </a:endParaRP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1EE596-67E5-4A7D-AAEA-07D2C78C0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06/12/2021</a:t>
            </a:fld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2B5F46D-8C08-4913-9776-B222958A5F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4" t="1779" r="28453" b="23823"/>
          <a:stretch/>
        </p:blipFill>
        <p:spPr bwMode="auto">
          <a:xfrm>
            <a:off x="5379426" y="4431323"/>
            <a:ext cx="1433147" cy="189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752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60F98-E0C3-4A3F-A575-27CB2C810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QUARTA MANOBRA DE LEODOLP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9C58E5-4932-407A-A95F-8E9AE86E5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1800" b="0" i="0" dirty="0">
                <a:effectLst/>
                <a:latin typeface="Century Gothic" panose="020B0502020202020204" pitchFamily="34" charset="0"/>
              </a:rPr>
              <a:t>Para realizar a quarta manobra, o examinador coloca-se de frente para os pés da mãe e, com as extremidades de seus três primeiros dedos de cada mão, exerce pressão profunda na direção do eixo da entrada da pelve. É muito comum, quando por exemplo essa manobra é feita no trabalho de parto, podemos perceber a insinuação fetal – se a apresentação é cefálica, e, na manobra anterior, perceber nitidamente o ombro fetal. Essas manobras podem ser feitas mesmo durante entre as contrações. A quarta manobra, então, procura determinar o grau de penetração da apresentação na pelve e seu grau de flexão.</a:t>
            </a:r>
            <a:endParaRPr lang="pt-BR" sz="1800" dirty="0">
              <a:latin typeface="Century Gothic" panose="020B0502020202020204" pitchFamily="34" charset="0"/>
            </a:endParaRP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CB1263-C205-4921-9C74-2B25C12C1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06/12/2021</a:t>
            </a:fld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EA6F481-34DA-4593-8901-221283D43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1" t="2812" r="1530" b="23479"/>
          <a:stretch/>
        </p:blipFill>
        <p:spPr bwMode="auto">
          <a:xfrm>
            <a:off x="6348046" y="4422531"/>
            <a:ext cx="1661748" cy="188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484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5FEAF-5C5B-4C55-B05F-6651E0A87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pt-BR" dirty="0"/>
              <a:t>MANOBRA DE RITGEN</a:t>
            </a:r>
            <a:br>
              <a:rPr lang="pt-BR" dirty="0"/>
            </a:br>
            <a:r>
              <a:rPr lang="pt-BR" dirty="0"/>
              <a:t>MANOBRA </a:t>
            </a:r>
            <a:r>
              <a:rPr lang="pt-BR" b="1" u="sng" dirty="0"/>
              <a:t>MODIFICADA DE RITGEN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7765A8-C00F-486C-8FA0-51DC0744D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1800" dirty="0">
                <a:latin typeface="Century Gothic" panose="020B0502020202020204" pitchFamily="34" charset="0"/>
              </a:rPr>
              <a:t>U</a:t>
            </a:r>
            <a:r>
              <a:rPr lang="pt-BR" sz="1800" b="0" i="0" dirty="0">
                <a:effectLst/>
                <a:latin typeface="Century Gothic" panose="020B0502020202020204" pitchFamily="34" charset="0"/>
              </a:rPr>
              <a:t>tilizada atualmente é na verdade a Manobra modificada de </a:t>
            </a:r>
            <a:r>
              <a:rPr lang="pt-BR" sz="1800" b="0" i="0" dirty="0" err="1">
                <a:effectLst/>
                <a:latin typeface="Century Gothic" panose="020B0502020202020204" pitchFamily="34" charset="0"/>
              </a:rPr>
              <a:t>Ritgen</a:t>
            </a:r>
            <a:r>
              <a:rPr lang="pt-BR" sz="1800" b="0" i="0" dirty="0">
                <a:effectLst/>
                <a:latin typeface="Century Gothic" panose="020B0502020202020204" pitchFamily="34" charset="0"/>
              </a:rPr>
              <a:t>. Ela consiste na proteção do </a:t>
            </a:r>
            <a:r>
              <a:rPr lang="pt-BR" sz="1800" b="0" i="0" u="none" strike="noStrike" dirty="0">
                <a:effectLst/>
                <a:latin typeface="Century Gothic" panose="020B0502020202020204" pitchFamily="34" charset="0"/>
                <a:hlinkClick r:id="rId2" tooltip="Períne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períneo</a:t>
            </a:r>
            <a:r>
              <a:rPr lang="pt-BR" sz="1800" b="0" i="0" dirty="0">
                <a:effectLst/>
                <a:latin typeface="Century Gothic" panose="020B0502020202020204" pitchFamily="34" charset="0"/>
              </a:rPr>
              <a:t>, através de preensão do mesmo por parte do médico ou enfermeiro obstetra utilizando uma de suas mãos com a ajuda de uma compressa. A outra mão deve ser utilizada para sustentar o </a:t>
            </a:r>
            <a:r>
              <a:rPr lang="pt-BR" sz="1800" b="0" i="0" u="none" strike="noStrike" dirty="0" err="1">
                <a:effectLst/>
                <a:latin typeface="Century Gothic" panose="020B0502020202020204" pitchFamily="34" charset="0"/>
                <a:hlinkClick r:id="rId3" tooltip="Occipito (página não exist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occipito</a:t>
            </a:r>
            <a:r>
              <a:rPr lang="pt-BR" sz="1800" b="0" i="0" dirty="0">
                <a:effectLst/>
                <a:latin typeface="Century Gothic" panose="020B0502020202020204" pitchFamily="34" charset="0"/>
              </a:rPr>
              <a:t> do bebê.</a:t>
            </a:r>
            <a:endParaRPr lang="pt-BR" sz="1800" dirty="0">
              <a:latin typeface="Century Gothic" panose="020B0502020202020204" pitchFamily="34" charset="0"/>
            </a:endParaRP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3B5E074-F963-45C3-A241-C4249F19B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06/12/2021</a:t>
            </a:fld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67E9BEC-0171-49B4-8535-91CDBB3EFB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r="5238" b="9877"/>
          <a:stretch/>
        </p:blipFill>
        <p:spPr bwMode="auto">
          <a:xfrm>
            <a:off x="4042996" y="3535264"/>
            <a:ext cx="3790950" cy="276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721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7A7D18-0135-485F-BBC1-0994FA4AC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MANOBRA DE JACOB DUBLIN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8A8EC9-1A42-46A6-8004-85EC0816C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1800" b="0" i="0" dirty="0">
                <a:effectLst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 </a:t>
            </a:r>
            <a:r>
              <a:rPr lang="pt-BR" sz="1800" b="1" i="0" dirty="0">
                <a:effectLst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Manobra</a:t>
            </a:r>
            <a:r>
              <a:rPr lang="pt-BR" sz="1800" b="0" i="0" dirty="0">
                <a:effectLst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do Pescador é uma </a:t>
            </a:r>
            <a:r>
              <a:rPr lang="pt-BR" sz="1800" b="1" i="0" dirty="0">
                <a:effectLst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manobra</a:t>
            </a:r>
            <a:r>
              <a:rPr lang="pt-BR" sz="1800" b="0" i="0" dirty="0">
                <a:effectLst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que auxilia para saber se a placenta está colada ou não no útero. ... A </a:t>
            </a:r>
            <a:r>
              <a:rPr lang="pt-BR" sz="1800" b="1" i="0" dirty="0">
                <a:effectLst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Manobra de Jacob</a:t>
            </a:r>
            <a:r>
              <a:rPr lang="pt-BR" sz="1800" b="0" i="0" dirty="0">
                <a:effectLst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lang="pt-BR" sz="1800" b="1" i="0" dirty="0">
                <a:effectLst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Dublin</a:t>
            </a:r>
            <a:r>
              <a:rPr lang="pt-BR" sz="1800" b="0" i="0" dirty="0">
                <a:effectLst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é a rotação da placenta repetidas vezes se ela sair em modo de </a:t>
            </a:r>
            <a:r>
              <a:rPr lang="pt-BR" sz="1800" b="0" i="0" dirty="0" err="1">
                <a:effectLst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Schultze</a:t>
            </a:r>
            <a:r>
              <a:rPr lang="pt-BR" sz="1800" b="0" i="0" dirty="0">
                <a:effectLst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até que ela saia por inteiro, com as membranas. É uma </a:t>
            </a:r>
            <a:r>
              <a:rPr lang="pt-BR" sz="1800" b="1" i="0" dirty="0">
                <a:effectLst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manobra</a:t>
            </a:r>
            <a:r>
              <a:rPr lang="pt-BR" sz="1800" b="0" i="0" dirty="0">
                <a:effectLst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para a retirada das membranas.</a:t>
            </a:r>
          </a:p>
          <a:p>
            <a:pPr marL="0" indent="0" algn="just">
              <a:buNone/>
            </a:pPr>
            <a:endParaRPr lang="pt-BR" sz="1800" dirty="0"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DF920A1-2C59-4D6D-A1F4-516B5E0A4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06/12/2021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84C1517-E609-42BB-8926-7E7E8410E7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" t="48073" r="53521" b="7797"/>
          <a:stretch/>
        </p:blipFill>
        <p:spPr bwMode="auto">
          <a:xfrm>
            <a:off x="3903785" y="3341076"/>
            <a:ext cx="4070838" cy="325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867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5B6CD6-A189-4604-B39C-66319B2FC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MANOBRA DE BRANDT ANDREWS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1348B9-ADCF-46EB-A3B6-53FBBDF35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1800" b="0" i="0" dirty="0">
                <a:effectLst/>
                <a:latin typeface="Century Gothic" panose="020B0502020202020204" pitchFamily="34" charset="0"/>
              </a:rPr>
              <a:t>A técnica proposta pelos obstetras norte-americanos Murray Brandt e Charles Andrews consiste em facilitar o parto placentário por meio da aplicação de pressão firme, mas sutil, do cordão umbilical, com uma das mãos, mantendo o fundo do olho fixo com a outra. Desta forma, o médico pode avaliar o sangramento, a consistência do útero e a integridade da placenta, para evitar complicações posteriores.</a:t>
            </a:r>
            <a:endParaRPr lang="pt-BR" sz="1800" dirty="0">
              <a:latin typeface="Century Gothic" panose="020B0502020202020204" pitchFamily="34" charset="0"/>
            </a:endParaRP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C69AE4-A6A9-4720-A32D-0CD8666D2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06/12/2021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AD0204E-C888-467A-AC9A-744FD2062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2078" r="5051" b="10495"/>
          <a:stretch/>
        </p:blipFill>
        <p:spPr bwMode="auto">
          <a:xfrm>
            <a:off x="7337577" y="3692770"/>
            <a:ext cx="2731477" cy="262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4457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17_TF56410444" id="{35CCA0FA-4D6E-4DE9-BB56-D00F3F9DC0E1}" vid="{C1FD0161-C62D-4F6E-BF43-DCD4DD87A785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{2FDC15F0-EAE6-4789-9BBD-6F44D07471F0}tf56410444_win32</Template>
  <TotalTime>162</TotalTime>
  <Words>775</Words>
  <Application>Microsoft Office PowerPoint</Application>
  <PresentationFormat>Widescreen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2" baseType="lpstr">
      <vt:lpstr>Arial</vt:lpstr>
      <vt:lpstr>Avenir Next LT Pro</vt:lpstr>
      <vt:lpstr>Avenir Next LT Pro Light</vt:lpstr>
      <vt:lpstr>Calibri</vt:lpstr>
      <vt:lpstr>Century Gothic</vt:lpstr>
      <vt:lpstr>Garamond</vt:lpstr>
      <vt:lpstr>Wingdings</vt:lpstr>
      <vt:lpstr>SavonVTI</vt:lpstr>
      <vt:lpstr>Manobras na obstetrícia</vt:lpstr>
      <vt:lpstr>MANOBRAS DE LEOPOLD</vt:lpstr>
      <vt:lpstr>PRIMEIRA MANOBRA DE LEOPOLD</vt:lpstr>
      <vt:lpstr>SEGUNDA MANOBRA DE LEOPOLD</vt:lpstr>
      <vt:lpstr>TERCEIRA MANOBRA DE LEOPOLD</vt:lpstr>
      <vt:lpstr>QUARTA MANOBRA DE LEODOLP</vt:lpstr>
      <vt:lpstr>MANOBRA DE RITGEN MANOBRA MODIFICADA DE RITGEN</vt:lpstr>
      <vt:lpstr>MANOBRA DE JACOB DUBLIN</vt:lpstr>
      <vt:lpstr>MANOBRA DE BRANDT ANDREWS</vt:lpstr>
      <vt:lpstr>MANOBRA DE MCROBERTS</vt:lpstr>
      <vt:lpstr>MANOBRA DE RUBIN I</vt:lpstr>
      <vt:lpstr>MANOBRA DE JACQUEMIER</vt:lpstr>
      <vt:lpstr>MANOBRA DE GASKIN</vt:lpstr>
      <vt:lpstr>MANOBRA DE BRACHT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Manobras na obstetrícia</dc:title>
  <dc:creator>Proprietário</dc:creator>
  <cp:lastModifiedBy>Proprietário</cp:lastModifiedBy>
  <cp:revision>2</cp:revision>
  <dcterms:created xsi:type="dcterms:W3CDTF">2021-12-06T14:03:25Z</dcterms:created>
  <dcterms:modified xsi:type="dcterms:W3CDTF">2021-12-06T23:27:46Z</dcterms:modified>
</cp:coreProperties>
</file>