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1" r:id="rId5"/>
    <p:sldId id="260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prietário" initials="P" lastIdx="1" clrIdx="0">
    <p:extLst>
      <p:ext uri="{19B8F6BF-5375-455C-9EA6-DF929625EA0E}">
        <p15:presenceInfo xmlns:p15="http://schemas.microsoft.com/office/powerpoint/2012/main" userId="Proprietá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26/11/2021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26/11/2021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26/11/2021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26/11/2021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26/11/2021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26/11/2021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26/11/2021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26/11/2021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26/11/2021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26/11/2021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26/11/2021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26/11/2021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26/11/2021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egredosdomundo.r7.com/como-aliviar-o-estresse/" TargetMode="External"/><Relationship Id="rId2" Type="http://schemas.openxmlformats.org/officeDocument/2006/relationships/hyperlink" Target="https://segredosdomundo.r7.com/medo-de-morre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egredosdomundo.r7.com/como-estudar-em-casa/" TargetMode="External"/><Relationship Id="rId2" Type="http://schemas.openxmlformats.org/officeDocument/2006/relationships/hyperlink" Target="https://segredosdomundo.r7.com/raiva-human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egredosdomundo.r7.com/tracos-de-carat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egredosdomundo.r7.com/25-ilusoes-de-otica-geniais-que-vao-fazer-voce-questionar-a-realidade/" TargetMode="External"/><Relationship Id="rId2" Type="http://schemas.openxmlformats.org/officeDocument/2006/relationships/hyperlink" Target="https://segredosdomundo.r7.com/caligula-curiosidad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ID, EGO E SUPER EGO</a:t>
            </a:r>
            <a:endParaRPr lang="pt-br" sz="4400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</a:t>
            </a:r>
            <a:r>
              <a:rPr lang="pt-br" dirty="0">
                <a:solidFill>
                  <a:schemeClr val="tx1"/>
                </a:solidFill>
              </a:rPr>
              <a:t>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9417F7-83AB-468A-8042-B10BE46A1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10ECF1-574B-4B08-A4B3-AD077608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  <p:pic>
        <p:nvPicPr>
          <p:cNvPr id="5122" name="Picture 2" descr="Id, Ego e Superego: Definição e diferenças entre as instâncias da mente">
            <a:extLst>
              <a:ext uri="{FF2B5EF4-FFF2-40B4-BE49-F238E27FC236}">
                <a16:creationId xmlns:a16="http://schemas.microsoft.com/office/drawing/2014/main" id="{841D3EBC-7629-4CAE-B775-449ABF9290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938" y="568435"/>
            <a:ext cx="8590084" cy="572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759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A58508-91BA-4CF1-B0FA-17CACDA06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COMO O ID, EGO E SUPER EGO SE RELACIONAM?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D77855-A50A-433E-9F69-F658BB90E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600" b="0" i="0" dirty="0">
                <a:effectLst/>
                <a:latin typeface="+mj-lt"/>
              </a:rPr>
              <a:t>Segundo a psicanálise, os </a:t>
            </a:r>
            <a:r>
              <a:rPr lang="pt-BR" sz="1600" b="0" i="0" u="none" strike="noStrike" dirty="0">
                <a:effectLst/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distúrbios psicológicos</a:t>
            </a:r>
            <a:r>
              <a:rPr lang="pt-BR" sz="1600" b="0" i="0" dirty="0">
                <a:effectLst/>
                <a:latin typeface="+mj-lt"/>
              </a:rPr>
              <a:t> surgem quando há conflitos entre o Id, Ego e Superego. Pois, as três instâncias devem trabalhar em conjunto mantendo o equilíbrio psíquico. No entanto, em vários momentos o Id e o Superego tentam assumir o controle da situação. Lembrando que, cada um representa desejos e impulsos opostos.</a:t>
            </a:r>
          </a:p>
          <a:p>
            <a:pPr marL="0" indent="0" algn="l">
              <a:buNone/>
            </a:pPr>
            <a:endParaRPr lang="pt-BR" sz="1600" b="0" i="0" dirty="0">
              <a:effectLst/>
              <a:latin typeface="+mj-lt"/>
            </a:endParaRPr>
          </a:p>
          <a:p>
            <a:pPr marL="0" indent="0" algn="l">
              <a:buNone/>
            </a:pPr>
            <a:r>
              <a:rPr lang="pt-BR" sz="1600" b="0" i="0" dirty="0">
                <a:effectLst/>
                <a:latin typeface="+mj-lt"/>
              </a:rPr>
              <a:t>Enfim, é nessa hora que o Ego começa a trabalhar para garantir o </a:t>
            </a:r>
            <a:r>
              <a:rPr lang="pt-BR" sz="1600" b="0" i="0" u="none" strike="noStrike" dirty="0">
                <a:effectLst/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equilíbrio.</a:t>
            </a:r>
            <a:r>
              <a:rPr lang="pt-BR" sz="1600" b="0" i="0" dirty="0">
                <a:effectLst/>
                <a:latin typeface="+mj-lt"/>
              </a:rPr>
              <a:t> Ou seja, o Ego atua como uma espécie de balança mediadora, avaliando as vontades do Id e do Superego, tentando chegar a um meio termo.</a:t>
            </a:r>
          </a:p>
          <a:p>
            <a:pPr marL="0" indent="0">
              <a:buNone/>
            </a:pPr>
            <a:r>
              <a:rPr lang="pt-BR" sz="1600" b="0" i="0" dirty="0">
                <a:effectLst/>
                <a:latin typeface="+mj-lt"/>
              </a:rPr>
              <a:t>Dessa forma, mantém a pessoa na vida em sociedade, impedindo que ela se comporte irracionalmente. Mas também, não a impede de satisfazer pequenas doses de prazer.</a:t>
            </a:r>
            <a:endParaRPr lang="pt-BR" sz="1600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C4F020-7A8D-4C0C-AA8E-E0B5C66E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13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1C5AF-CDCA-4B5D-9207-8E3C5DF12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EXEMPLO DE COMO SE COMPORTAM ESSES 03 ELEMENTOS: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65C4BF-0380-4ECA-8D74-165E81B12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600" b="0" i="0" dirty="0">
                <a:effectLst/>
                <a:latin typeface="+mj-lt"/>
              </a:rPr>
              <a:t>É domingo, já passa das 00h, você está em um bar com os amigos. Porém, você tem que trabalhar às 08h da manhã. Então, é nesse momento que as três instâncias da mente</a:t>
            </a:r>
            <a:r>
              <a:rPr lang="pt-BR" sz="1600" b="0" i="0" u="none" strike="noStrike" dirty="0">
                <a:effectLst/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humana</a:t>
            </a:r>
            <a:r>
              <a:rPr lang="pt-BR" sz="1600" b="0" i="0" dirty="0">
                <a:effectLst/>
                <a:latin typeface="+mj-lt"/>
              </a:rPr>
              <a:t>, o Id, Ego e Superego, iniciarão uma disputa.</a:t>
            </a:r>
          </a:p>
          <a:p>
            <a:pPr marL="0" indent="0" algn="l">
              <a:buNone/>
            </a:pPr>
            <a:endParaRPr lang="pt-BR" sz="1600" b="0" i="0" dirty="0">
              <a:effectLst/>
              <a:latin typeface="+mj-lt"/>
            </a:endParaRPr>
          </a:p>
          <a:p>
            <a:pPr marL="0" indent="0" algn="l">
              <a:buNone/>
            </a:pPr>
            <a:r>
              <a:rPr lang="pt-BR" sz="1600" b="0" i="0" dirty="0">
                <a:effectLst/>
                <a:latin typeface="+mj-lt"/>
              </a:rPr>
              <a:t>Primeiramente, o Id fará você escolher a opção de ficar, mostrando as vantagens e que não terá problema algum aproveitar mais o encontro com os amigos. No entanto, o Superego vai fazer você se lembrar de suas </a:t>
            </a:r>
            <a:r>
              <a:rPr lang="pt-BR" sz="1600" b="0" i="0" u="none" strike="noStrike" dirty="0">
                <a:effectLst/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responsabilidades</a:t>
            </a:r>
            <a:r>
              <a:rPr lang="pt-BR" sz="1600" b="0" i="0" dirty="0">
                <a:effectLst/>
                <a:latin typeface="+mj-lt"/>
              </a:rPr>
              <a:t>, fazendo você se sentir culpado e com medo das consequências. Portanto, o melhor seria você ir embora.</a:t>
            </a:r>
          </a:p>
          <a:p>
            <a:pPr marL="0" indent="0" algn="l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+mj-lt"/>
              </a:rPr>
              <a:t>Mas, no fim cabe ao Ego tomar uma decisão final. De forma que concilie tanto a vontade do Id quanto a do Superego.</a:t>
            </a:r>
            <a:endParaRPr lang="pt-BR" sz="1600" b="0" i="0" dirty="0">
              <a:effectLst/>
              <a:latin typeface="+mj-lt"/>
            </a:endParaRPr>
          </a:p>
          <a:p>
            <a:pPr marL="0" indent="0">
              <a:buNone/>
            </a:pPr>
            <a:endParaRPr lang="pt-BR" sz="1600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B4B961-B47F-46DA-91C8-269A4000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3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90151C-FD6D-453A-B12F-4C0B9382F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73BF27-5B40-4ECF-A98D-D19A45D92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39C9E5-6EC1-4119-B167-B7D6231B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6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40963-9608-4288-9E88-28ADEB98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9F7057-C94E-416A-B3D4-CBA6065F2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43CCD1C-DF36-4547-AE63-A2E11DE6AC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78"/>
          <a:stretch/>
        </p:blipFill>
        <p:spPr bwMode="auto">
          <a:xfrm>
            <a:off x="3027484" y="725425"/>
            <a:ext cx="6137031" cy="540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13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8D983C-D74B-4682-B2C6-99D599CE3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70811C-0BD5-4482-9151-3D73D8FA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7490F8E8-EAE9-4750-A516-5CE8C567E8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58" y="642594"/>
            <a:ext cx="9895796" cy="556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247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C4584-7569-48FD-9153-88A70471F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945D50-BB7D-465E-9872-D7EA73686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  <p:pic>
        <p:nvPicPr>
          <p:cNvPr id="2054" name="Picture 6" descr="Id, Ego e Superego: Definição e diferenças entre as instâncias da mente">
            <a:extLst>
              <a:ext uri="{FF2B5EF4-FFF2-40B4-BE49-F238E27FC236}">
                <a16:creationId xmlns:a16="http://schemas.microsoft.com/office/drawing/2014/main" id="{A5171206-A5BB-456C-AE0C-3D685E8E8D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161" y="359729"/>
            <a:ext cx="7807569" cy="585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16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A893E-FC6E-4E0B-B05E-C4159FAB8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DESCRIÇÃO: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9E4E25-9D63-4E1E-896C-935CD2854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pt-BR" b="0" i="0" dirty="0">
                <a:effectLst/>
                <a:latin typeface="+mj-lt"/>
              </a:rPr>
              <a:t>No ano de 1923, o pai da psicanálise, Sigmund Freud, desenvolveu a Teoria da Personalidade. Em suma, com a teoria Freud buscou organizar o aparelho psíquico em três estruturas, que são conhecidas como Id, Ego e Superego. Sendo que, cada uma dessas estruturas é responsável por um aspecto da personalidade humana.</a:t>
            </a:r>
          </a:p>
          <a:p>
            <a:pPr algn="l"/>
            <a:endParaRPr lang="pt-BR" b="0" i="0" dirty="0">
              <a:effectLst/>
              <a:latin typeface="+mj-lt"/>
            </a:endParaRPr>
          </a:p>
          <a:p>
            <a:pPr marL="0" indent="0" algn="l">
              <a:buNone/>
            </a:pPr>
            <a:r>
              <a:rPr lang="pt-BR" b="0" i="0" dirty="0">
                <a:effectLst/>
                <a:latin typeface="+mj-lt"/>
              </a:rPr>
              <a:t>Ademais, o Id representa a impulsividade, o Ego representa a racionalidade e o Superego representa a moralidade. Dessa forma, são as três estruturas que determinam a forma como uma pessoa interage consigo mesmo e com as outras pessoas.</a:t>
            </a:r>
          </a:p>
          <a:p>
            <a:pPr marL="0" indent="0" algn="l">
              <a:buNone/>
            </a:pPr>
            <a:r>
              <a:rPr lang="pt-BR" b="0" i="0" dirty="0">
                <a:effectLst/>
                <a:latin typeface="+mj-lt"/>
              </a:rPr>
              <a:t>De acordo com Freud, a mente humana está dividida em três níveis, o </a:t>
            </a:r>
            <a:r>
              <a:rPr lang="pt-BR" b="0" i="0" u="none" strike="noStrike" dirty="0">
                <a:effectLst/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consciente</a:t>
            </a:r>
            <a:r>
              <a:rPr lang="pt-BR" b="0" i="0" dirty="0">
                <a:effectLst/>
                <a:latin typeface="+mj-lt"/>
              </a:rPr>
              <a:t>, pré-consciente e inconsciente. Além disso, o Id, Ego e Superego não são estruturas estáticas ou rígidas. Portanto, podem transitar entre os três níveis mentais de consciência.</a:t>
            </a:r>
          </a:p>
          <a:p>
            <a:pPr marL="0" indent="0">
              <a:buNone/>
            </a:pPr>
            <a:endParaRPr lang="pt-BR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97EA4C-93F8-4928-9EB5-331142E0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0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5E4459-C93B-481C-B625-F5BB8729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F8984A-7A3E-419E-86AD-01020B06E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5E1879B-33C9-4898-9FC5-EEB3B29F3E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1" y="331578"/>
            <a:ext cx="6866791" cy="623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56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2C5D74-CCE0-4A8E-9F00-65AC3F89F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ID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503298-B19D-4453-8AF1-6AA1F2641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+mj-lt"/>
              </a:rPr>
              <a:t>O Id, Ego e Superego são três instâncias da psique humana. Sendo que, o Id é a fonte de energia psíquica ligada à impulsividade. Além disso, está relacionado aos instintos e aos desejos orgânicos. Por exemplo, o prazer, vontades e impulsos primitivos. E está totalmente inconsciente.</a:t>
            </a:r>
          </a:p>
          <a:p>
            <a:pPr marL="0" indent="0">
              <a:buNone/>
            </a:pPr>
            <a:endParaRPr lang="pt-BR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+mj-lt"/>
              </a:rPr>
              <a:t>Ademais, o Id é irracional e está sempre em busca do prazer. Já que é no Id que os impulsos sexuais estão. Por isso, não lida bem com frustrações, procurando por soluções imediatas.</a:t>
            </a:r>
          </a:p>
          <a:p>
            <a:pPr marL="0" indent="0" algn="l">
              <a:buNone/>
            </a:pPr>
            <a:endParaRPr lang="pt-BR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+mj-lt"/>
              </a:rPr>
              <a:t>Dessa forma, essa instância desconhece a razão, o juízo, a lógica e os valores morais. Portanto, não existe o certo ou errado, tempo ou espaço e as consequências não têm importância.</a:t>
            </a:r>
          </a:p>
          <a:p>
            <a:pPr marL="0" indent="0" algn="l">
              <a:buNone/>
            </a:pPr>
            <a:endParaRPr lang="pt-BR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+mj-lt"/>
              </a:rPr>
              <a:t>Enfim, uma pessoa já nasce com o Id. E, é a partir dele que se desenvolvem as outras instâncias, Ego e Superego. Que compõem a personalidade humana.</a:t>
            </a:r>
          </a:p>
          <a:p>
            <a:pPr marL="0" indent="0">
              <a:buNone/>
            </a:pPr>
            <a:endParaRPr lang="pt-BR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B50A6D-4F34-439E-A367-47E6B40A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61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ECDBE-87B3-488D-9DF7-C16573C5F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BD1CC1-A5DE-40DA-9B05-350662F95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0" i="0" dirty="0">
                <a:effectLst/>
                <a:latin typeface="+mj-lt"/>
              </a:rPr>
              <a:t>Segundo Freud, o Ego seria o elemento principal entre o Id, Ego e Superego. Em suma, o Ego evolui a partir do Id, portanto possui elementos do inconsciente. Todavia, funciona principalmente a nível consciente.</a:t>
            </a:r>
          </a:p>
          <a:p>
            <a:pPr marL="0" indent="0" algn="l">
              <a:buNone/>
            </a:pPr>
            <a:r>
              <a:rPr lang="pt-BR" b="0" i="0" dirty="0">
                <a:effectLst/>
                <a:latin typeface="+mj-lt"/>
              </a:rPr>
              <a:t>Também chamado de ‘princípio da realidade’, o Ego é responsável pelo equilíbrio da psique. Pois, ele procura regular os impulsos do Id, considerando inadequado para determinado momento. Ao mesmo tempo, ele tenta satisfazê-lo. Porém, de modo menos imediatista e mais realista.</a:t>
            </a:r>
          </a:p>
          <a:p>
            <a:pPr marL="0" indent="0" algn="l">
              <a:buNone/>
            </a:pPr>
            <a:r>
              <a:rPr lang="pt-BR" b="0" i="0" dirty="0">
                <a:effectLst/>
                <a:latin typeface="+mj-lt"/>
              </a:rPr>
              <a:t>Dessa forma, o Ego será o mediador entre as exigências do Id, as limitações do Superego e a sociedade. E é graças ao Ego, que o ser humano consegue manter a </a:t>
            </a:r>
            <a:r>
              <a:rPr lang="pt-BR" b="0" i="0" strike="noStrike" dirty="0">
                <a:effectLst/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sanidade</a:t>
            </a:r>
            <a:r>
              <a:rPr lang="pt-BR" b="0" i="0" dirty="0">
                <a:effectLst/>
                <a:latin typeface="+mj-lt"/>
              </a:rPr>
              <a:t> da sua personalidade. Contudo, uma pessoa que não possui o Ego bem desenvolvido, consequentemente, também não desenvolverá o Superego. Portanto, será guiada apenas pelos impulsos primitivos do Id.</a:t>
            </a:r>
          </a:p>
          <a:p>
            <a:pPr marL="0" indent="0" algn="l">
              <a:buNone/>
            </a:pPr>
            <a:r>
              <a:rPr lang="pt-BR" b="0" i="0" dirty="0">
                <a:effectLst/>
                <a:latin typeface="+mj-lt"/>
              </a:rPr>
              <a:t>Enfim, o Ego se desenvolve durante o início da infância. E por representar a racionalidade, ele obedece à </a:t>
            </a:r>
            <a:r>
              <a:rPr lang="pt-BR" b="0" i="0" strike="noStrike" dirty="0">
                <a:effectLst/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realidade</a:t>
            </a:r>
            <a:r>
              <a:rPr lang="pt-BR" b="0" i="0" dirty="0">
                <a:effectLst/>
                <a:latin typeface="+mj-lt"/>
              </a:rPr>
              <a:t>. Além disso, é ele que tomará a decisão final na maioria das vezes, sempre buscando o equilíbrio.</a:t>
            </a:r>
          </a:p>
          <a:p>
            <a:pPr marL="0" indent="0">
              <a:buNone/>
            </a:pPr>
            <a:endParaRPr lang="pt-BR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00A6DB-AC6B-427F-B048-FC828CA1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50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70FCA-E2B2-4960-8CD9-CE580DB99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SUPER EGO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79882C-D1A9-4415-BCEB-322D3F750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0" i="0" dirty="0">
                <a:effectLst/>
                <a:latin typeface="+mj-lt"/>
              </a:rPr>
              <a:t>De acordo com Freud, o Superego começa a se desenvolver em uma pessoa a partir dos cinco anos de idade. Pois, é quando se intensifica o contato com a sociedade. Como a escola, por exemplo.</a:t>
            </a:r>
          </a:p>
          <a:p>
            <a:pPr marL="0" indent="0" algn="l">
              <a:buNone/>
            </a:pPr>
            <a:r>
              <a:rPr lang="pt-BR" b="0" i="0" dirty="0">
                <a:effectLst/>
                <a:latin typeface="+mj-lt"/>
              </a:rPr>
              <a:t>Em suma, o Superego se desenvolve a partir do Ego, e representa os ideais, os valores morais e culturais de uma pessoa. Além disso, é consciente e </a:t>
            </a:r>
            <a:r>
              <a:rPr lang="pt-BR" b="0" i="0" u="none" strike="noStrike" dirty="0">
                <a:effectLst/>
                <a:latin typeface="+mj-lt"/>
              </a:rPr>
              <a:t>inconsciente</a:t>
            </a:r>
            <a:r>
              <a:rPr lang="pt-BR" b="0" i="0" dirty="0">
                <a:effectLst/>
                <a:latin typeface="+mj-lt"/>
              </a:rPr>
              <a:t>. Dessa forma, o Superego tem a função de aconselhar o Ego. Ou seja, cabe a ele alertar sobre o que é ou não moralmente aceito. Isso, de acordo com os princípios absorvidos pela pessoa ao longo de sua vida.</a:t>
            </a:r>
          </a:p>
          <a:p>
            <a:pPr marL="0" indent="0" algn="l">
              <a:buNone/>
            </a:pPr>
            <a:r>
              <a:rPr lang="pt-BR" b="0" i="0" dirty="0">
                <a:effectLst/>
                <a:latin typeface="+mj-lt"/>
              </a:rPr>
              <a:t>Entre o Id, Ego e Superego, o último consiste no aspecto social. Ademias, o Superego costuma ser o resultado das imposições e</a:t>
            </a:r>
            <a:r>
              <a:rPr lang="pt-BR" b="0" i="0" u="none" strike="noStrike" dirty="0">
                <a:effectLst/>
                <a:latin typeface="+mj-lt"/>
              </a:rPr>
              <a:t> castigos</a:t>
            </a:r>
            <a:r>
              <a:rPr lang="pt-BR" b="0" i="0" dirty="0">
                <a:effectLst/>
                <a:latin typeface="+mj-lt"/>
              </a:rPr>
              <a:t> sofridos durante a infância. Por isso, ele representa a censura, a culpa e o medo da punição. Enfim, pode ser considerado como uma instância reguladora, que não conhece o meio termo. Onde a moral, ética, a noção do certo e errado, além de todas as imposições sociais estão internalizadas.</a:t>
            </a:r>
          </a:p>
          <a:p>
            <a:pPr marL="0" indent="0">
              <a:buNone/>
            </a:pPr>
            <a:endParaRPr lang="pt-BR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DA7E2D-9693-40F1-B069-B0338BA59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26/11/2021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40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{CEA7E1AF-DA02-496E-A941-9AF6EE6F4678}tf78438558_win32</Template>
  <TotalTime>18</TotalTime>
  <Words>1058</Words>
  <Application>Microsoft Office PowerPoint</Application>
  <PresentationFormat>Widescreen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SavonVTI</vt:lpstr>
      <vt:lpstr>ID, EGO E SUPER EGO</vt:lpstr>
      <vt:lpstr>Apresentação do PowerPoint</vt:lpstr>
      <vt:lpstr>Apresentação do PowerPoint</vt:lpstr>
      <vt:lpstr>Apresentação do PowerPoint</vt:lpstr>
      <vt:lpstr>DESCRIÇÃO:</vt:lpstr>
      <vt:lpstr>Apresentação do PowerPoint</vt:lpstr>
      <vt:lpstr>ID</vt:lpstr>
      <vt:lpstr>EGO</vt:lpstr>
      <vt:lpstr>SUPER EGO</vt:lpstr>
      <vt:lpstr>Apresentação do PowerPoint</vt:lpstr>
      <vt:lpstr>COMO O ID, EGO E SUPER EGO SE RELACIONAM?</vt:lpstr>
      <vt:lpstr>EXEMPLO DE COMO SE COMPORTAM ESSES 03 ELEMENTOS: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ID, EGO E SUPER EGO</dc:title>
  <dc:creator>Proprietário</dc:creator>
  <cp:lastModifiedBy>Proprietário</cp:lastModifiedBy>
  <cp:revision>1</cp:revision>
  <dcterms:created xsi:type="dcterms:W3CDTF">2021-11-26T12:08:09Z</dcterms:created>
  <dcterms:modified xsi:type="dcterms:W3CDTF">2021-11-26T12:27:03Z</dcterms:modified>
</cp:coreProperties>
</file>