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1"/>
  </p:sldMasterIdLst>
  <p:sldIdLst>
    <p:sldId id="256" r:id="rId2"/>
    <p:sldId id="257" r:id="rId3"/>
    <p:sldId id="301" r:id="rId4"/>
    <p:sldId id="258" r:id="rId5"/>
    <p:sldId id="302" r:id="rId6"/>
    <p:sldId id="259" r:id="rId7"/>
    <p:sldId id="286" r:id="rId8"/>
    <p:sldId id="287" r:id="rId9"/>
    <p:sldId id="260" r:id="rId10"/>
    <p:sldId id="288" r:id="rId11"/>
    <p:sldId id="262" r:id="rId12"/>
    <p:sldId id="265" r:id="rId13"/>
    <p:sldId id="266" r:id="rId14"/>
    <p:sldId id="289" r:id="rId15"/>
    <p:sldId id="267" r:id="rId16"/>
    <p:sldId id="264" r:id="rId17"/>
    <p:sldId id="290" r:id="rId18"/>
    <p:sldId id="268" r:id="rId19"/>
    <p:sldId id="269" r:id="rId20"/>
    <p:sldId id="270" r:id="rId21"/>
    <p:sldId id="263" r:id="rId22"/>
    <p:sldId id="271" r:id="rId23"/>
    <p:sldId id="272" r:id="rId24"/>
    <p:sldId id="273" r:id="rId25"/>
    <p:sldId id="291" r:id="rId26"/>
    <p:sldId id="306" r:id="rId27"/>
    <p:sldId id="274" r:id="rId28"/>
    <p:sldId id="292" r:id="rId29"/>
    <p:sldId id="275" r:id="rId30"/>
    <p:sldId id="276" r:id="rId31"/>
    <p:sldId id="279" r:id="rId32"/>
    <p:sldId id="293" r:id="rId33"/>
    <p:sldId id="280" r:id="rId34"/>
    <p:sldId id="294" r:id="rId35"/>
    <p:sldId id="281" r:id="rId36"/>
    <p:sldId id="303" r:id="rId37"/>
    <p:sldId id="282" r:id="rId38"/>
    <p:sldId id="283" r:id="rId39"/>
    <p:sldId id="296" r:id="rId40"/>
    <p:sldId id="297" r:id="rId41"/>
    <p:sldId id="284" r:id="rId42"/>
    <p:sldId id="298" r:id="rId43"/>
    <p:sldId id="285" r:id="rId44"/>
    <p:sldId id="304" r:id="rId45"/>
    <p:sldId id="300" r:id="rId46"/>
    <p:sldId id="305" r:id="rId4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91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Date Placeholder 2"/>
          <p:cNvSpPr>
            <a:spLocks noGrp="1"/>
          </p:cNvSpPr>
          <p:nvPr>
            <p:ph type="dt" sz="half" idx="10"/>
          </p:nvPr>
        </p:nvSpPr>
        <p:spPr/>
        <p:txBody>
          <a:bodyPr/>
          <a:lstStyle/>
          <a:p>
            <a:fld id="{C8D33FF7-6D2B-4462-A9CD-060B348201C4}" type="datetimeFigureOut">
              <a:rPr lang="pt-BR" smtClean="0"/>
              <a:t>15/10/2021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43705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357600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6458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311227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143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22835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071103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48877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64446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15/10/2021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20872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8D33FF7-6D2B-4462-A9CD-060B348201C4}" type="datetimeFigureOut">
              <a:rPr lang="pt-BR" smtClean="0"/>
              <a:t>15/10/2021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33839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8D33FF7-6D2B-4462-A9CD-060B348201C4}" type="datetimeFigureOut">
              <a:rPr lang="pt-BR" smtClean="0"/>
              <a:t>15/10/2021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45179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8D33FF7-6D2B-4462-A9CD-060B348201C4}" type="datetimeFigureOut">
              <a:rPr lang="pt-BR" smtClean="0"/>
              <a:t>15/10/2021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48776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33FF7-6D2B-4462-A9CD-060B348201C4}" type="datetimeFigureOut">
              <a:rPr lang="pt-BR" smtClean="0"/>
              <a:t>15/10/2021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8936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8D33FF7-6D2B-4462-A9CD-060B348201C4}" type="datetimeFigureOut">
              <a:rPr lang="pt-BR" smtClean="0"/>
              <a:t>15/10/2021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9297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8D33FF7-6D2B-4462-A9CD-060B348201C4}" type="datetimeFigureOut">
              <a:rPr lang="pt-BR" smtClean="0"/>
              <a:t>15/10/2021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47187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D33FF7-6D2B-4462-A9CD-060B348201C4}" type="datetimeFigureOut">
              <a:rPr lang="pt-BR" smtClean="0"/>
              <a:t>15/10/2021</a:t>
            </a:fld>
            <a:endParaRPr lang="pt-B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t-B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9F3BE0A-FD79-4748-A5F1-5EB0365C46B4}" type="slidenum">
              <a:rPr lang="pt-BR" smtClean="0"/>
              <a:t>‹nº›</a:t>
            </a:fld>
            <a:endParaRPr lang="pt-BR"/>
          </a:p>
        </p:txBody>
      </p:sp>
    </p:spTree>
    <p:extLst>
      <p:ext uri="{BB962C8B-B14F-4D97-AF65-F5344CB8AC3E}">
        <p14:creationId xmlns:p14="http://schemas.microsoft.com/office/powerpoint/2010/main" val="1019092340"/>
      </p:ext>
    </p:extLst>
  </p:cSld>
  <p:clrMap bg1="dk1" tx1="lt1" bg2="dk2" tx2="lt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scoladapaz.com.br/blog/saiba-quais-sao-materias-do-curso-tecnico-em-enfermagem" TargetMode="External"/><Relationship Id="rId2" Type="http://schemas.openxmlformats.org/officeDocument/2006/relationships/hyperlink" Target="https://www.escoladapaz.com.br/blog/conheca-os-profissionais-que-integram-equipes-de-enfermagem"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hyperlink" Target="https://www.escoladapaz.com.br/blog/quais-sao-funcoes-do-tecnico-em-enfermagem" TargetMode="External"/><Relationship Id="rId2" Type="http://schemas.openxmlformats.org/officeDocument/2006/relationships/hyperlink" Target="http://www.cofen.gov.br/enfermagem-em-numeros"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m2s.com.br/como-fazer-uma-gestao-de-mudanca-em-8-passos/" TargetMode="External"/><Relationship Id="rId2" Type="http://schemas.openxmlformats.org/officeDocument/2006/relationships/hyperlink" Target="https://www.fm2s.com.br/sistema-de-planejamento-hoshin/"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s://www.fm2s.com.br/controle-de-qualidade-2/"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m/search?sxsrf=AOaemvL9jhhr9J3QQKarzNqV_B5FYzvqjg:1633294584296&amp;q=King's+College+de+Londres&amp;stick=H4sIAAAAAAAAAOPgE-LQz9U3KMgyTlLiBLEMTSrSzLSks5Ot9AtS8wtyUoFUUXF-nlVqSmlyYklmft4iVknvzLx09WIF5_ycnNT0VIWUVAWf_LyUotTiHayMADbnMkZTAAAA&amp;sa=X&amp;ved=2ahUKEwi2qoq8kK_zAhVur5UCHXg1D6gQmxMoAXoECEUQAw" TargetMode="External"/><Relationship Id="rId3" Type="http://schemas.openxmlformats.org/officeDocument/2006/relationships/hyperlink" Target="https://www.google.com/search?sxsrf=AOaemvL9jhhr9J3QQKarzNqV_B5FYzvqjg:1633294584296&amp;q=florence+nightingale+nascimento&amp;stick=H4sIAAAAAAAAAOPgE-LQz9U3KMgyTtISy0620i9IzS_ISQVSRcX5eVZJ-UV5i1jl03Lyi1LzklMV8jLTM0oy89ITc4DsxOLkzNzUvJJ8AIJS72pGAAAA&amp;sa=X&amp;ved=2ahUKEwi2qoq8kK_zAhVur5UCHXg1D6gQ6BMoAHoECEcQAg" TargetMode="External"/><Relationship Id="rId7" Type="http://schemas.openxmlformats.org/officeDocument/2006/relationships/hyperlink" Target="https://www.google.com/search?sxsrf=AOaemvL9jhhr9J3QQKarzNqV_B5FYzvqjg:1633294584296&amp;q=florence+nightingale+forma%C3%A7%C3%A3o&amp;stick=H4sIAAAAAAAAAOPgE-LQz9U3KMgyTtKSzk620i9IzS_ISQVSRcX5eVapKaXJiSWZ-XmLWOXTcvKLUvOSUxXyMtMzSjLz0hNzUhXS8otyEw8vP7w4HwCmqYWCSwAAAA&amp;sa=X&amp;ved=2ahUKEwi2qoq8kK_zAhVur5UCHXg1D6gQ6BMoAHoECEUQAg" TargetMode="External"/><Relationship Id="rId2" Type="http://schemas.openxmlformats.org/officeDocument/2006/relationships/hyperlink" Target="https://pt.wikipedia.org/wiki/Florence_Nightingale" TargetMode="External"/><Relationship Id="rId1" Type="http://schemas.openxmlformats.org/officeDocument/2006/relationships/slideLayout" Target="../slideLayouts/slideLayout2.xml"/><Relationship Id="rId6" Type="http://schemas.openxmlformats.org/officeDocument/2006/relationships/hyperlink" Target="https://www.google.com/search?sxsrf=AOaemvL9jhhr9J3QQKarzNqV_B5FYzvqjg:1633294584296&amp;q=Mayfair&amp;stick=H4sIAAAAAAAAAOPgE-LQz9U3KMgyTlICs_KS0tO05LOTrfQLUvMLclL1U1KTUxOLU1PiC1KLivPzrFIyU1MWsbL7JlamJWYW7WBlBAAxnN-9RAAAAA&amp;sa=X&amp;ved=2ahUKEwi2qoq8kK_zAhVur5UCHXg1D6gQmxMoAXoECEgQAw" TargetMode="External"/><Relationship Id="rId11" Type="http://schemas.openxmlformats.org/officeDocument/2006/relationships/hyperlink" Target="https://www.google.com/search?sxsrf=AOaemvL9jhhr9J3QQKarzNqV_B5FYzvqjg:1633294584296&amp;q=Order+of+Merit&amp;stick=H4sIAAAAAAAAAOPgE-LQz9U3KMgyTlLiBLEMy83zzLVks5Ot9BPLE4tSIGR8eWZeXmqRFZhTvIiVz78oJbVIIT9NwTe1KLNkBysjAKd8CZZKAAAA&amp;sa=X&amp;ved=2ahUKEwi2qoq8kK_zAhVur5UCHXg1D6gQmxMoAnoECEAQBA" TargetMode="External"/><Relationship Id="rId5" Type="http://schemas.openxmlformats.org/officeDocument/2006/relationships/hyperlink" Target="https://www.google.com/search?sxsrf=AOaemvL9jhhr9J3QQKarzNqV_B5FYzvqjg:1633294584296&amp;q=florence+nightingale+falecimento&amp;stick=H4sIAAAAAAAAAOPgE-LQz9U3KMgyTtKSz0620i9IzS_ISdVPSU1OTSxOTYkvSC0qzs-zSslMTVnEqpCWk1-UmpecqpCXmZ5RkpmXnpiTqpAGJJIzc1PzSvIB5ElX0FAAAAA&amp;sa=X&amp;ved=2ahUKEwi2qoq8kK_zAhVur5UCHXg1D6gQ6BMoAHoECEgQAg" TargetMode="External"/><Relationship Id="rId10" Type="http://schemas.openxmlformats.org/officeDocument/2006/relationships/hyperlink" Target="https://www.google.com/search?sxsrf=AOaemvL9jhhr9J3QQKarzNqV_B5FYzvqjg:1633294584296&amp;q=Real+Cruz+Vermelha&amp;stick=H4sIAAAAAAAAAOPgE-LQz9U3KMgyTlLiBLFM88riLbVks5Ot9BPLE4tSIGR8eWZeXmqRFZhTvIhVKCg1MUfBuai0SiEstSg3NScjcQcrIwDsuLCCTgAAAA&amp;sa=X&amp;ved=2ahUKEwi2qoq8kK_zAhVur5UCHXg1D6gQmxMoAXoECEAQAw" TargetMode="External"/><Relationship Id="rId4" Type="http://schemas.openxmlformats.org/officeDocument/2006/relationships/hyperlink" Target="https://www.google.com/search?sxsrf=AOaemvL9jhhr9J3QQKarzNqV_B5FYzvqjg:1633294584296&amp;q=Floren%C3%A7a&amp;stick=H4sIAAAAAAAAAOPgE-LQz9U3KMgyTlICs4wNK420xLKTrfQLUvMLclKBVFFxfp5VUn5R3iJWTrec_KLUvMPLE3ewMgIAKNDpnT0AAAA&amp;sa=X&amp;ved=2ahUKEwi2qoq8kK_zAhVur5UCHXg1D6gQmxMoAXoECEcQAw" TargetMode="External"/><Relationship Id="rId9" Type="http://schemas.openxmlformats.org/officeDocument/2006/relationships/hyperlink" Target="https://www.google.com/search?sxsrf=AOaemvL9jhhr9J3QQKarzNqV_B5FYzvqjg:1633294584296&amp;q=florence+nightingale+pr%C3%AAmios&amp;stick=H4sIAAAAAAAAAOPgE-LQz9U3KMgyTtKSzU620k8sTyxKgZDx5Zl5ealFVmBO8SJW2bSc_KLUvORUhbzM9IySzLz0xJxUhYKiw6tyM_OLAWZ-dGRLAAAA&amp;sa=X&amp;ved=2ahUKEwi2qoq8kK_zAhVur5UCHXg1D6gQ6BMoAHoECEAQA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31074" y="-182879"/>
            <a:ext cx="10541726" cy="2194560"/>
          </a:xfrm>
        </p:spPr>
        <p:txBody>
          <a:bodyPr/>
          <a:lstStyle/>
          <a:p>
            <a:r>
              <a:rPr lang="pt-BR" dirty="0" smtClean="0"/>
              <a:t>GESTAO DO TRABALHO EM SAÚDE. (EAD</a:t>
            </a:r>
            <a:r>
              <a:rPr lang="pt-BR" dirty="0" smtClean="0"/>
              <a:t>)- sala d aula invertidada.</a:t>
            </a:r>
            <a:endParaRPr lang="pt-BR" dirty="0"/>
          </a:p>
        </p:txBody>
      </p:sp>
      <p:sp>
        <p:nvSpPr>
          <p:cNvPr id="3" name="Subtítulo 2"/>
          <p:cNvSpPr>
            <a:spLocks noGrp="1"/>
          </p:cNvSpPr>
          <p:nvPr>
            <p:ph type="subTitle" idx="1"/>
          </p:nvPr>
        </p:nvSpPr>
        <p:spPr>
          <a:xfrm>
            <a:off x="5029200" y="5225143"/>
            <a:ext cx="6871062" cy="1463039"/>
          </a:xfrm>
        </p:spPr>
        <p:txBody>
          <a:bodyPr/>
          <a:lstStyle/>
          <a:p>
            <a:r>
              <a:rPr lang="pt-BR" b="1" dirty="0" smtClean="0"/>
              <a:t>PROFESSORA: MARIA EMILIA JUBANSKI</a:t>
            </a:r>
          </a:p>
          <a:p>
            <a:r>
              <a:rPr lang="pt-BR" b="1" dirty="0" smtClean="0"/>
              <a:t>(47) 99189-2315</a:t>
            </a:r>
          </a:p>
          <a:p>
            <a:r>
              <a:rPr lang="pt-BR" b="1" dirty="0" smtClean="0"/>
              <a:t>Mariaemilia.j@gmail.com</a:t>
            </a:r>
            <a:endParaRPr lang="pt-BR" b="1" dirty="0"/>
          </a:p>
        </p:txBody>
      </p:sp>
      <p:pic>
        <p:nvPicPr>
          <p:cNvPr id="1030" name="Picture 6" descr="Gestão, Trabalho e Processo de Trabalho em Saúde (Atualizado) | Rede  Humaniza SUS - O SUS QUE DÁ C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75" y="2246811"/>
            <a:ext cx="4140926" cy="433686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Matriz de Bordado: Símbolo Técnico em Enfermagem no Elo7 | Lu Artes &amp;  Criações (15F4B8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196" name="Picture 4" descr="Matriz de Bordado: Símbolo Técnico em Enfermagem no Elo7 | Lu Artes &amp;amp;  Criações (15F4B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9165" y="2474597"/>
            <a:ext cx="2325189" cy="194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19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4320" y="209006"/>
            <a:ext cx="11704320" cy="6897187"/>
          </a:xfrm>
        </p:spPr>
        <p:txBody>
          <a:bodyPr>
            <a:normAutofit/>
          </a:bodyPr>
          <a:lstStyle/>
          <a:p>
            <a:r>
              <a:rPr lang="pt-BR" dirty="0" smtClean="0"/>
              <a:t>A gerência no contexto da enfermagem, portanto, requer a utilização de instrumentos, tais como :</a:t>
            </a:r>
          </a:p>
          <a:p>
            <a:pPr>
              <a:buFontTx/>
              <a:buChar char="-"/>
            </a:pPr>
            <a:r>
              <a:rPr lang="pt-BR" dirty="0" smtClean="0"/>
              <a:t>ciclo PDCA, </a:t>
            </a:r>
          </a:p>
          <a:p>
            <a:pPr>
              <a:buFontTx/>
              <a:buChar char="-"/>
            </a:pPr>
            <a:r>
              <a:rPr lang="pt-BR" dirty="0" smtClean="0"/>
              <a:t>matriz 5W2H, </a:t>
            </a:r>
          </a:p>
          <a:p>
            <a:pPr>
              <a:buFontTx/>
              <a:buChar char="-"/>
            </a:pPr>
            <a:r>
              <a:rPr lang="pt-BR" dirty="0" smtClean="0"/>
              <a:t>indicadores gerenciais em saúde,</a:t>
            </a:r>
          </a:p>
          <a:p>
            <a:pPr>
              <a:buFontTx/>
              <a:buChar char="-"/>
            </a:pPr>
            <a:r>
              <a:rPr lang="pt-BR" dirty="0" smtClean="0"/>
              <a:t> rede de petição e compromisso, </a:t>
            </a:r>
          </a:p>
          <a:p>
            <a:pPr>
              <a:buFontTx/>
              <a:buChar char="-"/>
            </a:pPr>
            <a:r>
              <a:rPr lang="pt-BR" dirty="0" smtClean="0"/>
              <a:t>matriz de habilidades e </a:t>
            </a:r>
          </a:p>
          <a:p>
            <a:pPr>
              <a:buFontTx/>
              <a:buChar char="-"/>
            </a:pPr>
            <a:r>
              <a:rPr lang="pt-BR" dirty="0" smtClean="0"/>
              <a:t>avaliação de desempenho, (  programas de qualidade e na educação continuada).</a:t>
            </a:r>
          </a:p>
          <a:p>
            <a:pPr marL="0" indent="0">
              <a:buNone/>
            </a:pPr>
            <a:r>
              <a:rPr lang="pt-BR" dirty="0" smtClean="0"/>
              <a:t>OBS: </a:t>
            </a:r>
          </a:p>
          <a:p>
            <a:r>
              <a:rPr lang="pt-BR" dirty="0" smtClean="0"/>
              <a:t>Nesta Unidade de Aprendizagem, você vai conhecer mais sobre as principais ferramentas de gestão na enfermagem, suas atuações, metodologias e impactos nos serviços de saúde. </a:t>
            </a:r>
          </a:p>
          <a:p>
            <a:pPr marL="0" indent="0">
              <a:buNone/>
            </a:pPr>
            <a:endParaRPr lang="pt-BR" dirty="0" smtClean="0"/>
          </a:p>
          <a:p>
            <a:endParaRPr lang="pt-BR" dirty="0" smtClean="0"/>
          </a:p>
          <a:p>
            <a:endParaRPr lang="pt-BR" dirty="0"/>
          </a:p>
        </p:txBody>
      </p:sp>
    </p:spTree>
    <p:extLst>
      <p:ext uri="{BB962C8B-B14F-4D97-AF65-F5344CB8AC3E}">
        <p14:creationId xmlns:p14="http://schemas.microsoft.com/office/powerpoint/2010/main" val="1164035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503" y="1"/>
            <a:ext cx="11926388" cy="1690688"/>
          </a:xfrm>
        </p:spPr>
        <p:txBody>
          <a:bodyPr/>
          <a:lstStyle/>
          <a:p>
            <a:r>
              <a:rPr lang="pt-BR" dirty="0" smtClean="0"/>
              <a:t>Uso do PDCA NA GESTÃO DE ENFERMAGEM.</a:t>
            </a:r>
            <a:endParaRPr lang="pt-BR" dirty="0"/>
          </a:p>
        </p:txBody>
      </p:sp>
      <p:sp>
        <p:nvSpPr>
          <p:cNvPr id="3" name="Espaço Reservado para Conteúdo 2"/>
          <p:cNvSpPr>
            <a:spLocks noGrp="1"/>
          </p:cNvSpPr>
          <p:nvPr>
            <p:ph idx="1"/>
          </p:nvPr>
        </p:nvSpPr>
        <p:spPr>
          <a:xfrm>
            <a:off x="222069" y="1397726"/>
            <a:ext cx="11808822" cy="5342708"/>
          </a:xfrm>
        </p:spPr>
        <p:txBody>
          <a:bodyPr>
            <a:normAutofit fontScale="92500" lnSpcReduction="10000"/>
          </a:bodyPr>
          <a:lstStyle/>
          <a:p>
            <a:r>
              <a:rPr lang="pt-BR" b="1" dirty="0"/>
              <a:t>P: </a:t>
            </a:r>
            <a:r>
              <a:rPr lang="pt-BR" b="1" i="1" dirty="0" err="1"/>
              <a:t>Plan</a:t>
            </a:r>
            <a:r>
              <a:rPr lang="pt-BR" b="1" dirty="0"/>
              <a:t>/Planejar </a:t>
            </a:r>
            <a:r>
              <a:rPr lang="pt-BR" dirty="0"/>
              <a:t>–Estabelecer um plano de ação, ou seja, definir quais são as necessidades e os problemas, bem como traçar os objetivos. Nesse caso, um exemplo seria analisar os indicadores de acidente de trabalho e as taxas de reclamação e propor soluções com base nesses dados, tais como a elaboração de cursos de Educação Continuada para qualificar as equipes e os processos e melhorar os números encontrados.</a:t>
            </a:r>
          </a:p>
          <a:p>
            <a:r>
              <a:rPr lang="pt-BR" b="1" dirty="0"/>
              <a:t>D: </a:t>
            </a:r>
            <a:r>
              <a:rPr lang="pt-BR" b="1" i="1" dirty="0"/>
              <a:t>Do</a:t>
            </a:r>
            <a:r>
              <a:rPr lang="pt-BR" b="1" dirty="0"/>
              <a:t>/Fazer </a:t>
            </a:r>
            <a:r>
              <a:rPr lang="pt-BR" dirty="0"/>
              <a:t>– Colocar em prática o plano elaborado na etapa anterior. Nesse caso, um exemplo seria investir no</a:t>
            </a:r>
            <a:r>
              <a:rPr lang="pt-BR" i="1" dirty="0"/>
              <a:t> </a:t>
            </a:r>
            <a:r>
              <a:rPr lang="pt-BR" i="1" dirty="0" err="1"/>
              <a:t>Moodle</a:t>
            </a:r>
            <a:r>
              <a:rPr lang="pt-BR" dirty="0"/>
              <a:t> como plataforma para estruturação e ministração dos cursos de Educação Permanente. Para isso, deverão ser feitos a contratação de professores, o cadastro da organização e dos profissionais no</a:t>
            </a:r>
            <a:r>
              <a:rPr lang="pt-BR" i="1" dirty="0"/>
              <a:t> </a:t>
            </a:r>
            <a:r>
              <a:rPr lang="pt-BR" i="1" dirty="0" err="1"/>
              <a:t>Moodle</a:t>
            </a:r>
            <a:r>
              <a:rPr lang="pt-BR" dirty="0"/>
              <a:t>, etc.</a:t>
            </a:r>
          </a:p>
          <a:p>
            <a:r>
              <a:rPr lang="pt-BR" b="1" dirty="0"/>
              <a:t>C: </a:t>
            </a:r>
            <a:r>
              <a:rPr lang="pt-BR" b="1" i="1" dirty="0" err="1"/>
              <a:t>Check</a:t>
            </a:r>
            <a:r>
              <a:rPr lang="pt-BR" b="1" dirty="0"/>
              <a:t>/Checar </a:t>
            </a:r>
            <a:r>
              <a:rPr lang="pt-BR" dirty="0"/>
              <a:t>– Avaliar os resultados obtidos a partir da implementação das estratégias. Nesse caso, devem-se verificar os dados atualizados dos indicadores de acidente de trabalho e as taxas de reclamação após a aplicação das medidas de qualificação (ministração do curso de Educação Continuada).</a:t>
            </a:r>
          </a:p>
          <a:p>
            <a:r>
              <a:rPr lang="pt-BR" b="1" dirty="0"/>
              <a:t>A: </a:t>
            </a:r>
            <a:r>
              <a:rPr lang="pt-BR" b="1" i="1" dirty="0" err="1"/>
              <a:t>Action</a:t>
            </a:r>
            <a:r>
              <a:rPr lang="pt-BR" b="1" dirty="0"/>
              <a:t>/Agir </a:t>
            </a:r>
            <a:r>
              <a:rPr lang="pt-BR" dirty="0"/>
              <a:t>– Com base na etapa anterior, verificar a necessidade de realizar ações corretivas, tais como aprofundar ou redirecionar conteúdos do curso de Educação Continuada (conforme os dados/necessidade encontrados), além de analisar os dados de indicadores e taxas. Poderia ser enviado um formulário solicitando </a:t>
            </a:r>
            <a:r>
              <a:rPr lang="pt-BR" i="1" dirty="0"/>
              <a:t>feedback</a:t>
            </a:r>
            <a:r>
              <a:rPr lang="pt-BR" dirty="0"/>
              <a:t> aos participantes do curso.</a:t>
            </a:r>
          </a:p>
          <a:p>
            <a:endParaRPr lang="pt-BR" dirty="0"/>
          </a:p>
        </p:txBody>
      </p:sp>
    </p:spTree>
    <p:extLst>
      <p:ext uri="{BB962C8B-B14F-4D97-AF65-F5344CB8AC3E}">
        <p14:creationId xmlns:p14="http://schemas.microsoft.com/office/powerpoint/2010/main" val="104313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691" y="0"/>
            <a:ext cx="9074921" cy="1201783"/>
          </a:xfrm>
        </p:spPr>
        <p:txBody>
          <a:bodyPr/>
          <a:lstStyle/>
          <a:p>
            <a:r>
              <a:rPr lang="pt-BR" dirty="0" smtClean="0"/>
              <a:t>USO DA MATRIZ 5W2H: </a:t>
            </a:r>
            <a:endParaRPr lang="pt-BR" dirty="0"/>
          </a:p>
        </p:txBody>
      </p:sp>
      <p:sp>
        <p:nvSpPr>
          <p:cNvPr id="3" name="Espaço Reservado para Conteúdo 2"/>
          <p:cNvSpPr>
            <a:spLocks noGrp="1"/>
          </p:cNvSpPr>
          <p:nvPr>
            <p:ph idx="1"/>
          </p:nvPr>
        </p:nvSpPr>
        <p:spPr>
          <a:xfrm>
            <a:off x="0" y="966651"/>
            <a:ext cx="12096206" cy="5773782"/>
          </a:xfrm>
        </p:spPr>
        <p:txBody>
          <a:bodyPr>
            <a:normAutofit/>
          </a:bodyPr>
          <a:lstStyle/>
          <a:p>
            <a:r>
              <a:rPr lang="pt-BR" dirty="0" smtClean="0"/>
              <a:t>Já a matriz 5W2H, também bastante popular, “funciona como um mapeamento de atividades, onde ficará estabelecido </a:t>
            </a:r>
            <a:r>
              <a:rPr lang="pt-BR" sz="3200" b="1" dirty="0" smtClean="0"/>
              <a:t>o que, por que e como será realizada a ação, quem a fará, onde e quando será desenvolvida e quanto ela custará” </a:t>
            </a:r>
            <a:r>
              <a:rPr lang="pt-BR" dirty="0" smtClean="0"/>
              <a:t>(RODRIGUES et al., 2014, p. 260). </a:t>
            </a:r>
          </a:p>
          <a:p>
            <a:r>
              <a:rPr lang="pt-BR" dirty="0" smtClean="0"/>
              <a:t>Além disso, de acordo com Ferreira, Oliveira e Garcia (2014, p. 207), a ferramenta gera “o plano de ação traçado para solucionar o problema a partir do tratamento de suas causas”. </a:t>
            </a:r>
          </a:p>
          <a:p>
            <a:r>
              <a:rPr lang="pt-BR" dirty="0" smtClean="0"/>
              <a:t>Assim, trata-se de um modelo que busca gerar resultados de forma rápida, objetiva, clara e eficiente, por meio da proposição de perguntas orientadas pelo próprio nome, ou seja, cinco perguntas que em inglês iniciam com W e duas que iniciam com H, conforme demonstrado a seguir. </a:t>
            </a:r>
          </a:p>
          <a:p>
            <a:pPr marL="0" indent="0">
              <a:buNone/>
            </a:pPr>
            <a:endParaRPr lang="pt-BR" dirty="0"/>
          </a:p>
        </p:txBody>
      </p:sp>
    </p:spTree>
    <p:extLst>
      <p:ext uri="{BB962C8B-B14F-4D97-AF65-F5344CB8AC3E}">
        <p14:creationId xmlns:p14="http://schemas.microsoft.com/office/powerpoint/2010/main" val="1410959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8823" y="888274"/>
            <a:ext cx="10974977" cy="5288689"/>
          </a:xfrm>
        </p:spPr>
        <p:txBody>
          <a:bodyPr/>
          <a:lstStyle/>
          <a:p>
            <a:r>
              <a:rPr lang="pt-BR" dirty="0" smtClean="0"/>
              <a:t>WHAT:  O que pode ser feito?</a:t>
            </a:r>
          </a:p>
          <a:p>
            <a:r>
              <a:rPr lang="pt-BR" dirty="0" err="1" smtClean="0"/>
              <a:t>Why</a:t>
            </a:r>
            <a:r>
              <a:rPr lang="pt-BR" dirty="0" smtClean="0"/>
              <a:t>:    Por que precisa ser feito? </a:t>
            </a:r>
          </a:p>
          <a:p>
            <a:r>
              <a:rPr lang="pt-BR" dirty="0" smtClean="0"/>
              <a:t>Who: Quem deve fazer? </a:t>
            </a:r>
          </a:p>
          <a:p>
            <a:r>
              <a:rPr lang="pt-BR" dirty="0" err="1" smtClean="0"/>
              <a:t>Where</a:t>
            </a:r>
            <a:r>
              <a:rPr lang="pt-BR" dirty="0" smtClean="0"/>
              <a:t>: Onde será feito? </a:t>
            </a:r>
          </a:p>
          <a:p>
            <a:r>
              <a:rPr lang="pt-BR" dirty="0" smtClean="0"/>
              <a:t> </a:t>
            </a:r>
            <a:r>
              <a:rPr lang="pt-BR" dirty="0" err="1" smtClean="0"/>
              <a:t>When</a:t>
            </a:r>
            <a:r>
              <a:rPr lang="pt-BR" dirty="0" smtClean="0"/>
              <a:t>: Quando deve ser feito? </a:t>
            </a:r>
          </a:p>
          <a:p>
            <a:r>
              <a:rPr lang="pt-BR" dirty="0" smtClean="0"/>
              <a:t> </a:t>
            </a:r>
            <a:r>
              <a:rPr lang="pt-BR" dirty="0" err="1" smtClean="0"/>
              <a:t>How</a:t>
            </a:r>
            <a:r>
              <a:rPr lang="pt-BR" dirty="0" smtClean="0"/>
              <a:t>: Como será feito?</a:t>
            </a:r>
          </a:p>
          <a:p>
            <a:r>
              <a:rPr lang="pt-BR" dirty="0" err="1" smtClean="0"/>
              <a:t>How</a:t>
            </a:r>
            <a:r>
              <a:rPr lang="pt-BR" dirty="0" smtClean="0"/>
              <a:t> </a:t>
            </a:r>
            <a:r>
              <a:rPr lang="pt-BR" dirty="0" err="1" smtClean="0"/>
              <a:t>much</a:t>
            </a:r>
            <a:r>
              <a:rPr lang="pt-BR" dirty="0" smtClean="0"/>
              <a:t>: Quanto custará? </a:t>
            </a:r>
            <a:endParaRPr lang="pt-BR" dirty="0"/>
          </a:p>
        </p:txBody>
      </p:sp>
      <p:pic>
        <p:nvPicPr>
          <p:cNvPr id="8194" name="Picture 2" descr="5W2H: o que é esse método de definição de atividades e como u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291" y="156754"/>
            <a:ext cx="5695406" cy="638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566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 que é 5W2H e como fazer um plano de ação [+ Planilh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05395" y="685799"/>
            <a:ext cx="6286532" cy="57280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atriz de Bordado: Símbolo Técnico em Enfermagem no Elo7 | Lu Artes &amp;amp;  Criações (15F4B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2200" y="0"/>
            <a:ext cx="3549800" cy="159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13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365125"/>
            <a:ext cx="11079480" cy="1325563"/>
          </a:xfrm>
        </p:spPr>
        <p:txBody>
          <a:bodyPr/>
          <a:lstStyle/>
          <a:p>
            <a:r>
              <a:rPr lang="pt-BR" dirty="0" smtClean="0"/>
              <a:t>Os indicadores gerenciais em saúde</a:t>
            </a:r>
            <a:endParaRPr lang="pt-BR" dirty="0"/>
          </a:p>
        </p:txBody>
      </p:sp>
      <p:sp>
        <p:nvSpPr>
          <p:cNvPr id="3" name="Espaço Reservado para Conteúdo 2"/>
          <p:cNvSpPr>
            <a:spLocks noGrp="1"/>
          </p:cNvSpPr>
          <p:nvPr>
            <p:ph idx="1"/>
          </p:nvPr>
        </p:nvSpPr>
        <p:spPr>
          <a:xfrm>
            <a:off x="156755" y="940526"/>
            <a:ext cx="12035246" cy="5773782"/>
          </a:xfrm>
        </p:spPr>
        <p:txBody>
          <a:bodyPr>
            <a:normAutofit/>
          </a:bodyPr>
          <a:lstStyle/>
          <a:p>
            <a:r>
              <a:rPr lang="pt-BR" dirty="0" smtClean="0"/>
              <a:t> </a:t>
            </a:r>
            <a:r>
              <a:rPr lang="pt-BR" dirty="0"/>
              <a:t>S</a:t>
            </a:r>
            <a:r>
              <a:rPr lang="pt-BR" dirty="0" smtClean="0"/>
              <a:t>ão ferramentas que envolvem métricas referentes a dados e informações relevantes para os processos de uma instituição de saúde, como :</a:t>
            </a:r>
          </a:p>
          <a:p>
            <a:pPr>
              <a:buFontTx/>
              <a:buChar char="-"/>
            </a:pPr>
            <a:r>
              <a:rPr lang="pt-BR" dirty="0" smtClean="0"/>
              <a:t>taxa de ocupação hospitalar,</a:t>
            </a:r>
          </a:p>
          <a:p>
            <a:pPr>
              <a:buFontTx/>
              <a:buChar char="-"/>
            </a:pPr>
            <a:r>
              <a:rPr lang="pt-BR" dirty="0" smtClean="0"/>
              <a:t> número de cirurgias realizadas ,</a:t>
            </a:r>
          </a:p>
          <a:p>
            <a:pPr>
              <a:buFontTx/>
              <a:buChar char="-"/>
            </a:pPr>
            <a:r>
              <a:rPr lang="pt-BR" dirty="0" smtClean="0"/>
              <a:t>número de funcionários por leito. </a:t>
            </a:r>
          </a:p>
          <a:p>
            <a:pPr marL="0" indent="0">
              <a:buNone/>
            </a:pPr>
            <a:endParaRPr lang="pt-BR" dirty="0" smtClean="0"/>
          </a:p>
          <a:p>
            <a:pPr marL="0" indent="0">
              <a:buNone/>
            </a:pPr>
            <a:r>
              <a:rPr lang="pt-BR" dirty="0"/>
              <a:t> </a:t>
            </a:r>
            <a:r>
              <a:rPr lang="pt-BR" dirty="0" smtClean="0"/>
              <a:t>    Trata-se, portanto, de “uma informação significativa para a condução do negócio e a tomada de decisão, nos níveis estratégico, administrativo ou operacional” (MACHLINE; PASQUINI, 2011, p. 292). </a:t>
            </a:r>
            <a:endParaRPr lang="pt-BR" dirty="0"/>
          </a:p>
        </p:txBody>
      </p:sp>
      <p:pic>
        <p:nvPicPr>
          <p:cNvPr id="10244" name="Picture 4" descr="Revisão de conceitos: INDICADORES DE SAÚ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273" y="98812"/>
            <a:ext cx="2314303" cy="167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84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atics-marketplace.plataforma.grupoa.education/sagah/a277e96c-6adc-471f-9528-f278bd0f6bf0/4bd9e931-11f8-4c57-9d2c-c6ce581fe86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891" y="-39189"/>
            <a:ext cx="10959737" cy="65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129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1353800" cy="927462"/>
          </a:xfrm>
        </p:spPr>
        <p:txBody>
          <a:bodyPr/>
          <a:lstStyle/>
          <a:p>
            <a:r>
              <a:rPr lang="pt-BR" dirty="0" smtClean="0"/>
              <a:t>Exemplos :</a:t>
            </a:r>
            <a:endParaRPr lang="pt-BR" dirty="0"/>
          </a:p>
        </p:txBody>
      </p:sp>
      <p:pic>
        <p:nvPicPr>
          <p:cNvPr id="11266" name="Picture 2" descr="Revisão de conceitos: INDICADORES DE SAÚ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1" y="1123406"/>
            <a:ext cx="5264330" cy="557783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latório de Indicadores de RH - Secretaria da Saúde - Governo do Estado de  São Pa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172" y="314462"/>
            <a:ext cx="5350512" cy="615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09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069" y="1"/>
            <a:ext cx="11861074" cy="1240970"/>
          </a:xfrm>
        </p:spPr>
        <p:txBody>
          <a:bodyPr/>
          <a:lstStyle/>
          <a:p>
            <a:r>
              <a:rPr lang="pt-BR" dirty="0" smtClean="0"/>
              <a:t>A ferramenta de rede de petição e compromisso</a:t>
            </a:r>
            <a:endParaRPr lang="pt-BR" dirty="0"/>
          </a:p>
        </p:txBody>
      </p:sp>
      <p:sp>
        <p:nvSpPr>
          <p:cNvPr id="3" name="Espaço Reservado para Conteúdo 2"/>
          <p:cNvSpPr>
            <a:spLocks noGrp="1"/>
          </p:cNvSpPr>
          <p:nvPr>
            <p:ph idx="1"/>
          </p:nvPr>
        </p:nvSpPr>
        <p:spPr>
          <a:xfrm>
            <a:off x="222069" y="1005840"/>
            <a:ext cx="11612880" cy="5852159"/>
          </a:xfrm>
        </p:spPr>
        <p:txBody>
          <a:bodyPr>
            <a:normAutofit/>
          </a:bodyPr>
          <a:lstStyle/>
          <a:p>
            <a:r>
              <a:rPr lang="pt-BR" sz="2400" dirty="0"/>
              <a:t>A</a:t>
            </a:r>
            <a:r>
              <a:rPr lang="pt-BR" sz="2400" dirty="0" smtClean="0"/>
              <a:t>juda a identificar problemas ao investigar os processos de trabalho de uma organização, envolvendo as relações </a:t>
            </a:r>
            <a:r>
              <a:rPr lang="pt-BR" sz="2400" dirty="0" err="1" smtClean="0"/>
              <a:t>intra</a:t>
            </a:r>
            <a:r>
              <a:rPr lang="pt-BR" sz="2400" dirty="0" smtClean="0"/>
              <a:t> e interinstitucionais entre os atores envolvidos.</a:t>
            </a:r>
          </a:p>
          <a:p>
            <a:r>
              <a:rPr lang="pt-BR" sz="2400" dirty="0" smtClean="0"/>
              <a:t> Tal ferramenta “reproduz as demandas e pactos entre os diversos atores, na cena da produção da saúde. Funciona como questionadora da ‘rede de conversas’ ao identificar os ruídos presentes nestas relações”. Algumas das principais características dessa ferramenta são:</a:t>
            </a:r>
          </a:p>
          <a:p>
            <a:r>
              <a:rPr lang="pt-BR" sz="2400" dirty="0" smtClean="0"/>
              <a:t>identifica e permite a análise das relações institucionais existentes na produção dos cuidados de saúde;</a:t>
            </a:r>
          </a:p>
          <a:p>
            <a:r>
              <a:rPr lang="pt-BR" sz="2400" dirty="0" smtClean="0"/>
              <a:t>permite verificar pedidos, compromissos, solicitações e demandas entre os atores envolvidos nas redes e dinâmicas profissionais; </a:t>
            </a:r>
          </a:p>
          <a:p>
            <a:r>
              <a:rPr lang="pt-BR" sz="2400" dirty="0" smtClean="0"/>
              <a:t>ajuda a identificar lacunas, mal-entendidos, problemas de comunicação, reclamações, fragilidades, etc. </a:t>
            </a:r>
            <a:endParaRPr lang="pt-BR" sz="2400" dirty="0"/>
          </a:p>
        </p:txBody>
      </p:sp>
    </p:spTree>
    <p:extLst>
      <p:ext uri="{BB962C8B-B14F-4D97-AF65-F5344CB8AC3E}">
        <p14:creationId xmlns:p14="http://schemas.microsoft.com/office/powerpoint/2010/main" val="2063638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566" y="1"/>
            <a:ext cx="11236234" cy="1214845"/>
          </a:xfrm>
        </p:spPr>
        <p:txBody>
          <a:bodyPr/>
          <a:lstStyle/>
          <a:p>
            <a:r>
              <a:rPr lang="pt-BR" dirty="0" smtClean="0"/>
              <a:t> </a:t>
            </a:r>
            <a:r>
              <a:rPr lang="pt-BR" dirty="0"/>
              <a:t>M</a:t>
            </a:r>
            <a:r>
              <a:rPr lang="pt-BR" dirty="0" smtClean="0"/>
              <a:t>atriz de habilidades</a:t>
            </a:r>
            <a:endParaRPr lang="pt-BR" dirty="0"/>
          </a:p>
        </p:txBody>
      </p:sp>
      <p:sp>
        <p:nvSpPr>
          <p:cNvPr id="3" name="Espaço Reservado para Conteúdo 2"/>
          <p:cNvSpPr>
            <a:spLocks noGrp="1"/>
          </p:cNvSpPr>
          <p:nvPr>
            <p:ph idx="1"/>
          </p:nvPr>
        </p:nvSpPr>
        <p:spPr>
          <a:xfrm>
            <a:off x="117565" y="-1763486"/>
            <a:ext cx="11874137" cy="7940449"/>
          </a:xfrm>
        </p:spPr>
        <p:txBody>
          <a:bodyPr/>
          <a:lstStyle/>
          <a:p>
            <a:pPr marL="0" indent="0">
              <a:buNone/>
            </a:pPr>
            <a:r>
              <a:rPr lang="pt-BR" dirty="0" smtClean="0"/>
              <a:t> Geralmente é aplicada por meio de um quadro em que são apresentadas as habilidades dos profissionais, </a:t>
            </a:r>
          </a:p>
          <a:p>
            <a:pPr marL="0" indent="0">
              <a:buNone/>
            </a:pPr>
            <a:r>
              <a:rPr lang="pt-BR" dirty="0" smtClean="0"/>
              <a:t>Ferramentas de gestão na enfermagem, bem como outras informações relevantes às equipes, </a:t>
            </a:r>
            <a:r>
              <a:rPr lang="pt-BR" b="1" dirty="0" smtClean="0"/>
              <a:t>buscando auxiliar na comunicação e no desempenho internos. </a:t>
            </a:r>
          </a:p>
          <a:p>
            <a:pPr marL="0" indent="0">
              <a:buNone/>
            </a:pPr>
            <a:r>
              <a:rPr lang="pt-BR" dirty="0" smtClean="0"/>
              <a:t>Uma vez que as equipes de enfermagem são responsáveis por diversas atividades, como assistenciais ou gerenciais, torna-se fundamental a verificação e avaliação de habilidades e competências.</a:t>
            </a:r>
            <a:endParaRPr lang="pt-BR" dirty="0"/>
          </a:p>
        </p:txBody>
      </p:sp>
      <p:pic>
        <p:nvPicPr>
          <p:cNvPr id="12290" name="Picture 2" descr="Planilha Excel de avaliação por competê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474" y="3994649"/>
            <a:ext cx="3569880" cy="191751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atriz por competências - Blog Manutenção em Fo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72" y="4172222"/>
            <a:ext cx="7236823" cy="211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36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0446" y="209006"/>
            <a:ext cx="11038114" cy="718457"/>
          </a:xfrm>
        </p:spPr>
        <p:txBody>
          <a:bodyPr>
            <a:normAutofit fontScale="90000"/>
          </a:bodyPr>
          <a:lstStyle/>
          <a:p>
            <a:pPr algn="l"/>
            <a:r>
              <a:rPr lang="pt-BR" dirty="0" smtClean="0"/>
              <a:t>Conteúdo:</a:t>
            </a:r>
            <a:endParaRPr lang="pt-BR" dirty="0"/>
          </a:p>
        </p:txBody>
      </p:sp>
      <p:sp>
        <p:nvSpPr>
          <p:cNvPr id="3" name="Subtítulo 2"/>
          <p:cNvSpPr>
            <a:spLocks noGrp="1"/>
          </p:cNvSpPr>
          <p:nvPr>
            <p:ph type="subTitle" idx="1"/>
          </p:nvPr>
        </p:nvSpPr>
        <p:spPr>
          <a:xfrm>
            <a:off x="535578" y="1149531"/>
            <a:ext cx="11207931" cy="5408023"/>
          </a:xfrm>
        </p:spPr>
        <p:txBody>
          <a:bodyPr>
            <a:normAutofit fontScale="77500" lnSpcReduction="20000"/>
          </a:bodyPr>
          <a:lstStyle/>
          <a:p>
            <a:pPr algn="l"/>
            <a:r>
              <a:rPr lang="pt-BR" b="1" dirty="0" smtClean="0">
                <a:latin typeface="Arial" panose="020B0604020202020204" pitchFamily="34" charset="0"/>
                <a:cs typeface="Arial" panose="020B0604020202020204" pitchFamily="34" charset="0"/>
              </a:rPr>
              <a:t>1- NOÇÕES GERAIS DA PROFISSÃO: DEFINIÇÃO E HISTÓRICO.</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2- FERRAMENTAS DE GESTÃO NA ENFERMAGEM.</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3-ESTRUTURA ORGANIZACIONAL DO SERVIÇO DE ENFERMAGEM.</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4- CÓDIGO DE ÉTICA DA PROFISSÃO.</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5- IMPLICAÇÕES ÉTICAS E LEGAIS DO EXERCÍCIO PROFISSIONAL EM ENFERMAGEM.</a:t>
            </a:r>
          </a:p>
          <a:p>
            <a:pPr algn="l"/>
            <a:endParaRPr lang="pt-BR" b="1" dirty="0" smtClean="0">
              <a:latin typeface="Arial" panose="020B0604020202020204" pitchFamily="34" charset="0"/>
              <a:cs typeface="Arial" panose="020B0604020202020204" pitchFamily="34" charset="0"/>
            </a:endParaRPr>
          </a:p>
          <a:p>
            <a:pPr algn="l">
              <a:lnSpc>
                <a:spcPct val="170000"/>
              </a:lnSpc>
            </a:pPr>
            <a:r>
              <a:rPr lang="pt-BR" b="1" dirty="0" smtClean="0">
                <a:latin typeface="Arial" panose="020B0604020202020204" pitchFamily="34" charset="0"/>
                <a:cs typeface="Arial" panose="020B0604020202020204" pitchFamily="34" charset="0"/>
              </a:rPr>
              <a:t>6-INTRODUÇÃO A ENFERMAGEM: DEFINIÇÃO DA PROFISSÃO COMO CIÊNCIA E ARTE. ÁREAS DE ATUAÇÃO E NÍVEIS DE COMPLEXIDADE DA SAÚDE NO BRASIL.</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7-PROCESSO GERENCIAL DOS SERVIÇOS DE SAÚDE</a:t>
            </a:r>
          </a:p>
          <a:p>
            <a:r>
              <a:rPr lang="pt-BR" dirty="0" smtClean="0"/>
              <a:t/>
            </a:r>
            <a:br>
              <a:rPr lang="pt-BR" dirty="0" smtClean="0"/>
            </a:br>
            <a:endParaRPr lang="pt-BR" dirty="0"/>
          </a:p>
          <a:p>
            <a:endParaRPr lang="pt-BR" dirty="0"/>
          </a:p>
        </p:txBody>
      </p:sp>
      <p:pic>
        <p:nvPicPr>
          <p:cNvPr id="4100" name="Picture 4" descr="gestão em enfermagem - Sec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274" y="209006"/>
            <a:ext cx="3709852" cy="302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50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754" y="1"/>
            <a:ext cx="12035246" cy="1423850"/>
          </a:xfrm>
        </p:spPr>
        <p:txBody>
          <a:bodyPr/>
          <a:lstStyle/>
          <a:p>
            <a:r>
              <a:rPr lang="pt-BR" dirty="0"/>
              <a:t>F</a:t>
            </a:r>
            <a:r>
              <a:rPr lang="pt-BR" dirty="0" smtClean="0"/>
              <a:t>erramenta de avaliação de desempenho</a:t>
            </a:r>
            <a:endParaRPr lang="pt-BR" dirty="0"/>
          </a:p>
        </p:txBody>
      </p:sp>
      <p:sp>
        <p:nvSpPr>
          <p:cNvPr id="3" name="Espaço Reservado para Conteúdo 2"/>
          <p:cNvSpPr>
            <a:spLocks noGrp="1"/>
          </p:cNvSpPr>
          <p:nvPr>
            <p:ph idx="1"/>
          </p:nvPr>
        </p:nvSpPr>
        <p:spPr>
          <a:xfrm>
            <a:off x="156754" y="313510"/>
            <a:ext cx="11900263" cy="3840480"/>
          </a:xfrm>
        </p:spPr>
        <p:txBody>
          <a:bodyPr/>
          <a:lstStyle/>
          <a:p>
            <a:r>
              <a:rPr lang="pt-BR" sz="2400" dirty="0">
                <a:latin typeface="Arial" panose="020B0604020202020204" pitchFamily="34" charset="0"/>
                <a:cs typeface="Arial" panose="020B0604020202020204" pitchFamily="34" charset="0"/>
              </a:rPr>
              <a:t>B</a:t>
            </a:r>
            <a:r>
              <a:rPr lang="pt-BR" sz="2400" dirty="0" smtClean="0">
                <a:latin typeface="Arial" panose="020B0604020202020204" pitchFamily="34" charset="0"/>
                <a:cs typeface="Arial" panose="020B0604020202020204" pitchFamily="34" charset="0"/>
              </a:rPr>
              <a:t>usca mensurar a performance dos profissionais envolvidos levando em conta metas, objetivos, resultados, competências, entre outras métricas que possibilitam verificar o potencial atual do profissional e comparar com aquilo que é almejado pela organização, estimulando o desenvolvimento e a evolução contínua por meio de uma abordagem participativa, que promove discussões, questionamentos e diferentes perspectivas acerca da atuação profissional (CARDOSO et al., 2019). </a:t>
            </a:r>
            <a:endParaRPr lang="pt-BR" sz="2400" dirty="0">
              <a:latin typeface="Arial" panose="020B0604020202020204" pitchFamily="34" charset="0"/>
              <a:cs typeface="Arial" panose="020B0604020202020204" pitchFamily="34" charset="0"/>
            </a:endParaRPr>
          </a:p>
        </p:txBody>
      </p:sp>
      <p:pic>
        <p:nvPicPr>
          <p:cNvPr id="14338" name="Picture 2" descr="Avaliação de desempenho: o que é, 9 tipos e como faz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0743" y="4153990"/>
            <a:ext cx="4467497" cy="23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67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3509"/>
            <a:ext cx="11353800" cy="1567543"/>
          </a:xfrm>
        </p:spPr>
        <p:txBody>
          <a:bodyPr/>
          <a:lstStyle/>
          <a:p>
            <a:r>
              <a:rPr lang="pt-BR" dirty="0" smtClean="0"/>
              <a:t>Monitoramento e avaliação:</a:t>
            </a:r>
            <a:endParaRPr lang="pt-BR" dirty="0"/>
          </a:p>
        </p:txBody>
      </p:sp>
      <p:sp>
        <p:nvSpPr>
          <p:cNvPr id="3" name="Espaço Reservado para Conteúdo 2"/>
          <p:cNvSpPr>
            <a:spLocks noGrp="1"/>
          </p:cNvSpPr>
          <p:nvPr>
            <p:ph idx="1"/>
          </p:nvPr>
        </p:nvSpPr>
        <p:spPr>
          <a:xfrm>
            <a:off x="1" y="992777"/>
            <a:ext cx="12004766" cy="5865223"/>
          </a:xfrm>
        </p:spPr>
        <p:txBody>
          <a:bodyPr>
            <a:normAutofit/>
          </a:bodyPr>
          <a:lstStyle/>
          <a:p>
            <a:r>
              <a:rPr lang="pt-BR" sz="2400" dirty="0">
                <a:latin typeface="Arial" panose="020B0604020202020204" pitchFamily="34" charset="0"/>
                <a:cs typeface="Arial" panose="020B0604020202020204" pitchFamily="34" charset="0"/>
              </a:rPr>
              <a:t>Para que o </a:t>
            </a:r>
            <a:r>
              <a:rPr lang="pt-BR" sz="2400" b="1" dirty="0">
                <a:latin typeface="Arial" panose="020B0604020202020204" pitchFamily="34" charset="0"/>
                <a:cs typeface="Arial" panose="020B0604020202020204" pitchFamily="34" charset="0"/>
              </a:rPr>
              <a:t>gerenciamento de processos e atividades de enfermagem </a:t>
            </a:r>
            <a:r>
              <a:rPr lang="pt-BR" sz="2400" dirty="0">
                <a:latin typeface="Arial" panose="020B0604020202020204" pitchFamily="34" charset="0"/>
                <a:cs typeface="Arial" panose="020B0604020202020204" pitchFamily="34" charset="0"/>
              </a:rPr>
              <a:t>seja eficiente, tornam-se cruciais o monitoramento e a avaliação contínua dos resultados. Para isso, ferramentas administrativas como os indicadores têm um papel fundamental na melhoria e na qualificação da atuação da gestão. </a:t>
            </a:r>
            <a:endParaRPr lang="pt-BR" sz="2400" dirty="0" smtClean="0">
              <a:latin typeface="Arial" panose="020B0604020202020204" pitchFamily="34" charset="0"/>
              <a:cs typeface="Arial" panose="020B0604020202020204" pitchFamily="34" charset="0"/>
            </a:endParaRPr>
          </a:p>
          <a:p>
            <a:pPr marL="0" indent="0">
              <a:buNone/>
            </a:pPr>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Assim, os Indicadores Gerenciais são importantes instrumentos na gestão em enfermagem que visam a quantificar, de forma objetiva, o desempenho e os resultados das mais diversas atividades e serviços de gestão</a:t>
            </a:r>
            <a:r>
              <a:rPr lang="pt-BR" sz="2400" dirty="0" smtClean="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Uma vez que fornecem dados e informações que permitem analisar e monitorar os processos, tais indicadores auxiliam na condução e na produtividade das atividades e das demais operações organizacionais envolvidas.</a:t>
            </a:r>
          </a:p>
          <a:p>
            <a:endParaRPr lang="pt-BR" dirty="0"/>
          </a:p>
        </p:txBody>
      </p:sp>
    </p:spTree>
    <p:extLst>
      <p:ext uri="{BB962C8B-B14F-4D97-AF65-F5344CB8AC3E}">
        <p14:creationId xmlns:p14="http://schemas.microsoft.com/office/powerpoint/2010/main" val="1798817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1353800" cy="1690688"/>
          </a:xfrm>
        </p:spPr>
        <p:txBody>
          <a:bodyPr/>
          <a:lstStyle/>
          <a:p>
            <a:r>
              <a:rPr lang="pt-BR" dirty="0" smtClean="0"/>
              <a:t>Educação continuada: </a:t>
            </a:r>
            <a:endParaRPr lang="pt-BR" dirty="0"/>
          </a:p>
        </p:txBody>
      </p:sp>
      <p:sp>
        <p:nvSpPr>
          <p:cNvPr id="3" name="Espaço Reservado para Conteúdo 2"/>
          <p:cNvSpPr>
            <a:spLocks noGrp="1"/>
          </p:cNvSpPr>
          <p:nvPr>
            <p:ph idx="1"/>
          </p:nvPr>
        </p:nvSpPr>
        <p:spPr>
          <a:xfrm>
            <a:off x="195943" y="1319349"/>
            <a:ext cx="11887200" cy="3082833"/>
          </a:xfrm>
        </p:spPr>
        <p:txBody>
          <a:bodyPr>
            <a:normAutofit/>
          </a:bodyPr>
          <a:lstStyle/>
          <a:p>
            <a:r>
              <a:rPr lang="pt-BR" sz="2400" dirty="0" smtClean="0"/>
              <a:t>A educação continuada é uma estratégia baseada no princípio de que o aprendizado, a capacitação e a educação são processos contínuos, sujeitos a mudanças e evoluções. </a:t>
            </a:r>
          </a:p>
          <a:p>
            <a:r>
              <a:rPr lang="pt-BR" sz="2400" dirty="0" smtClean="0"/>
              <a:t>Uma vez que a gestão de enfermagem desempenha atividades complexas que permeiam as mais diversas dinâmicas hospitalares, torna-se fundamental o envolvimento e compromisso dos profissionais com a qualificação e capacitação. </a:t>
            </a:r>
            <a:endParaRPr lang="pt-BR" sz="2400" dirty="0"/>
          </a:p>
        </p:txBody>
      </p:sp>
      <p:sp>
        <p:nvSpPr>
          <p:cNvPr id="4" name="AutoShape 2" descr="Educação Continuada como estratégia para a empregabilidade - e-Audito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5364" name="Picture 4" descr="Educação Continuada como estratégia para a empregabilidade - e-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694" y="4402182"/>
            <a:ext cx="5317762" cy="222422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Tese, dissertação, monografia e artigos científicos podem ser pontuados no  Programa de Educação Continuada | Contabilidade na 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18" y="4765629"/>
            <a:ext cx="3933099" cy="149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39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2623" y="234496"/>
            <a:ext cx="10515600" cy="1325563"/>
          </a:xfrm>
        </p:spPr>
        <p:txBody>
          <a:bodyPr/>
          <a:lstStyle/>
          <a:p>
            <a:r>
              <a:rPr lang="pt-BR" dirty="0" smtClean="0"/>
              <a:t>DIVERSAS ABORDAGENS :</a:t>
            </a:r>
            <a:endParaRPr lang="pt-BR" dirty="0"/>
          </a:p>
        </p:txBody>
      </p:sp>
      <p:sp>
        <p:nvSpPr>
          <p:cNvPr id="3" name="Espaço Reservado para Conteúdo 2"/>
          <p:cNvSpPr>
            <a:spLocks noGrp="1"/>
          </p:cNvSpPr>
          <p:nvPr>
            <p:ph idx="1"/>
          </p:nvPr>
        </p:nvSpPr>
        <p:spPr/>
        <p:txBody>
          <a:bodyPr/>
          <a:lstStyle/>
          <a:p>
            <a:r>
              <a:rPr lang="pt-BR" dirty="0" smtClean="0"/>
              <a:t>- PALESTRAS</a:t>
            </a:r>
          </a:p>
          <a:p>
            <a:r>
              <a:rPr lang="pt-BR" dirty="0" smtClean="0"/>
              <a:t>- CURSOS</a:t>
            </a:r>
          </a:p>
          <a:p>
            <a:r>
              <a:rPr lang="pt-BR" dirty="0" smtClean="0"/>
              <a:t>-TREINAMENTOS </a:t>
            </a:r>
          </a:p>
          <a:p>
            <a:r>
              <a:rPr lang="pt-BR" dirty="0" smtClean="0"/>
              <a:t>- DINAMICAS </a:t>
            </a:r>
            <a:endParaRPr lang="pt-BR" dirty="0"/>
          </a:p>
        </p:txBody>
      </p:sp>
      <p:pic>
        <p:nvPicPr>
          <p:cNvPr id="16386" name="Picture 2" descr="Educação Continuada e Permanente da Santa Casa promove o treinamento -  Santa Casa - São Carl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3783" y="3344091"/>
            <a:ext cx="5277394" cy="298239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Sugestões para uma Educação Continuada – EmGo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55" y="4001294"/>
            <a:ext cx="3789408" cy="258494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Exemplos De Educação Corporativa Nas Empresas – Novo Exemp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5119" y="478280"/>
            <a:ext cx="4566058" cy="216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19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39" y="1"/>
            <a:ext cx="11991703" cy="1489165"/>
          </a:xfrm>
        </p:spPr>
        <p:txBody>
          <a:bodyPr/>
          <a:lstStyle/>
          <a:p>
            <a:r>
              <a:rPr lang="pt-BR" b="1" dirty="0" smtClean="0"/>
              <a:t>3- Estrutura </a:t>
            </a:r>
            <a:r>
              <a:rPr lang="pt-BR" b="1" dirty="0"/>
              <a:t>organizacional do serviço de enfermagem</a:t>
            </a:r>
            <a:endParaRPr lang="pt-BR" dirty="0"/>
          </a:p>
        </p:txBody>
      </p:sp>
      <p:sp>
        <p:nvSpPr>
          <p:cNvPr id="3" name="Espaço Reservado para Conteúdo 2"/>
          <p:cNvSpPr>
            <a:spLocks noGrp="1"/>
          </p:cNvSpPr>
          <p:nvPr>
            <p:ph idx="1"/>
          </p:nvPr>
        </p:nvSpPr>
        <p:spPr>
          <a:xfrm>
            <a:off x="91439" y="2756263"/>
            <a:ext cx="11991703" cy="2847703"/>
          </a:xfrm>
        </p:spPr>
        <p:txBody>
          <a:bodyPr>
            <a:noAutofit/>
          </a:bodyPr>
          <a:lstStyle/>
          <a:p>
            <a:r>
              <a:rPr lang="pt-BR" sz="2400" dirty="0"/>
              <a:t>A estrutura organizacional apresenta a forma de organização de uma instituição, com relação às hierarquias, às autoridades, aos departamentos, às funções e aos cargos. </a:t>
            </a:r>
            <a:endParaRPr lang="pt-BR" sz="2400" dirty="0" smtClean="0"/>
          </a:p>
          <a:p>
            <a:r>
              <a:rPr lang="pt-BR" sz="2400" dirty="0" smtClean="0"/>
              <a:t>Com </a:t>
            </a:r>
            <a:r>
              <a:rPr lang="pt-BR" sz="2400" dirty="0"/>
              <a:t>base nessa estruturação, é possível criar os organogramas que mostram de forma visual e clara a forma de organização, permitindo, assim, o alcance de resultados mais satisfatórios.</a:t>
            </a:r>
          </a:p>
          <a:p>
            <a:r>
              <a:rPr lang="pt-BR" sz="2400" dirty="0"/>
              <a:t>Nesse contexto, é importante a estrutura organizacional do serviço de enfermagem, pois permite que os profissionais dessa equipe, assim como os demais profissionais do serviço, entendam como esse pessoal é estruturado e quais são as atribuições e responsabilidades de cada membro, de forma a contribuir com a qualidade da assistência e a visibilidade da equipe de enfermagem.</a:t>
            </a:r>
          </a:p>
          <a:p>
            <a:endParaRPr lang="pt-BR" sz="2800" dirty="0"/>
          </a:p>
        </p:txBody>
      </p:sp>
    </p:spTree>
    <p:extLst>
      <p:ext uri="{BB962C8B-B14F-4D97-AF65-F5344CB8AC3E}">
        <p14:creationId xmlns:p14="http://schemas.microsoft.com/office/powerpoint/2010/main" val="3227506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104503"/>
            <a:ext cx="11079480" cy="1084217"/>
          </a:xfrm>
        </p:spPr>
        <p:txBody>
          <a:bodyPr/>
          <a:lstStyle/>
          <a:p>
            <a:r>
              <a:rPr lang="pt-BR" dirty="0" smtClean="0"/>
              <a:t>Organograma:</a:t>
            </a:r>
            <a:endParaRPr lang="pt-BR" dirty="0"/>
          </a:p>
        </p:txBody>
      </p:sp>
      <p:sp>
        <p:nvSpPr>
          <p:cNvPr id="3" name="Espaço Reservado para Conteúdo 2"/>
          <p:cNvSpPr>
            <a:spLocks noGrp="1"/>
          </p:cNvSpPr>
          <p:nvPr>
            <p:ph idx="1"/>
          </p:nvPr>
        </p:nvSpPr>
        <p:spPr>
          <a:xfrm>
            <a:off x="0" y="796834"/>
            <a:ext cx="12070080" cy="3579224"/>
          </a:xfrm>
        </p:spPr>
        <p:txBody>
          <a:bodyPr>
            <a:normAutofit lnSpcReduction="10000"/>
          </a:bodyPr>
          <a:lstStyle/>
          <a:p>
            <a:r>
              <a:rPr lang="pt-BR" sz="2400" dirty="0" smtClean="0"/>
              <a:t>A organização empresarial do final do século XIX se baseava em uma rígida disciplina oriunda dos militares, dos professores e dos padres. O organograma é uma ferramenta inspirada no exército da Prússia, focado no controle, na especialização, nos feudos, nos estratos hierárquicos (Viana, 2014). </a:t>
            </a:r>
            <a:endParaRPr lang="pt-BR" sz="2400" dirty="0" smtClean="0"/>
          </a:p>
          <a:p>
            <a:pPr marL="0" indent="0">
              <a:buNone/>
            </a:pPr>
            <a:endParaRPr lang="pt-BR" sz="2400" dirty="0" smtClean="0"/>
          </a:p>
          <a:p>
            <a:r>
              <a:rPr lang="pt-BR" sz="2400" dirty="0" smtClean="0"/>
              <a:t>É a representação gráfica da estrutura de uma empresa, de seus órgãos e as relações de autoridade existentes entre eles, onde por meio de retângulos, quadrados ou ate círculos são indicados os órgãos, e as relações de autoridade através de linhas.</a:t>
            </a:r>
            <a:endParaRPr lang="pt-BR" sz="2400" dirty="0"/>
          </a:p>
        </p:txBody>
      </p:sp>
      <p:pic>
        <p:nvPicPr>
          <p:cNvPr id="17410" name="Picture 2" descr="Questões sobre Organog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416" y="4792844"/>
            <a:ext cx="6078584" cy="169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80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descr="Modelos de Organograma Empresarial - Ni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3" y="201706"/>
            <a:ext cx="11752729" cy="628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78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2069" y="-1254034"/>
            <a:ext cx="11534502" cy="7430997"/>
          </a:xfrm>
        </p:spPr>
        <p:txBody>
          <a:bodyPr/>
          <a:lstStyle/>
          <a:p>
            <a:pPr marL="0" indent="0">
              <a:buNone/>
            </a:pPr>
            <a:r>
              <a:rPr lang="pt-BR" dirty="0" smtClean="0"/>
              <a:t>​​</a:t>
            </a:r>
            <a:r>
              <a:rPr lang="pt-BR" sz="4000" dirty="0" smtClean="0"/>
              <a:t>IMPORTANTE: </a:t>
            </a:r>
          </a:p>
          <a:p>
            <a:pPr marL="0" indent="0">
              <a:buNone/>
            </a:pPr>
            <a:endParaRPr lang="pt-BR" dirty="0"/>
          </a:p>
          <a:p>
            <a:r>
              <a:rPr lang="pt-BR" sz="3200" dirty="0" smtClean="0"/>
              <a:t>Conhecer </a:t>
            </a:r>
            <a:r>
              <a:rPr lang="pt-BR" sz="3200" dirty="0"/>
              <a:t>como a instituição de trabalho se organiza é fundamental para o bom andamento das atividades. Assim, a estrutura organizacional do serviço de enfermagem tem papel importante na assistência de enfermagem resolutiva e de qualidade.</a:t>
            </a:r>
          </a:p>
        </p:txBody>
      </p:sp>
    </p:spTree>
    <p:extLst>
      <p:ext uri="{BB962C8B-B14F-4D97-AF65-F5344CB8AC3E}">
        <p14:creationId xmlns:p14="http://schemas.microsoft.com/office/powerpoint/2010/main" val="1671219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79"/>
            <a:ext cx="12192000" cy="1541417"/>
          </a:xfrm>
        </p:spPr>
        <p:txBody>
          <a:bodyPr>
            <a:normAutofit/>
          </a:bodyPr>
          <a:lstStyle/>
          <a:p>
            <a:r>
              <a:rPr lang="pt-BR" dirty="0">
                <a:latin typeface="Arial" panose="020B0604020202020204" pitchFamily="34" charset="0"/>
                <a:cs typeface="Arial" panose="020B0604020202020204" pitchFamily="34" charset="0"/>
              </a:rPr>
              <a:t>LIDERANÇA E </a:t>
            </a:r>
            <a:r>
              <a:rPr lang="pt-BR" dirty="0" smtClean="0">
                <a:latin typeface="Arial" panose="020B0604020202020204" pitchFamily="34" charset="0"/>
                <a:cs typeface="Arial" panose="020B0604020202020204" pitchFamily="34" charset="0"/>
              </a:rPr>
              <a:t>PROCESSO </a:t>
            </a:r>
            <a:r>
              <a:rPr lang="pt-BR" dirty="0">
                <a:latin typeface="Arial" panose="020B0604020202020204" pitchFamily="34" charset="0"/>
                <a:cs typeface="Arial" panose="020B0604020202020204" pitchFamily="34" charset="0"/>
              </a:rPr>
              <a:t>EM ENFERMAGEM</a:t>
            </a:r>
            <a:br>
              <a:rPr lang="pt-BR" dirty="0">
                <a:latin typeface="Arial" panose="020B0604020202020204" pitchFamily="34" charset="0"/>
                <a:cs typeface="Arial" panose="020B0604020202020204" pitchFamily="34" charset="0"/>
              </a:rPr>
            </a:br>
            <a:endParaRPr lang="pt-BR" dirty="0"/>
          </a:p>
        </p:txBody>
      </p:sp>
      <p:sp>
        <p:nvSpPr>
          <p:cNvPr id="3" name="Espaço Reservado para Conteúdo 2"/>
          <p:cNvSpPr>
            <a:spLocks noGrp="1"/>
          </p:cNvSpPr>
          <p:nvPr>
            <p:ph idx="1"/>
          </p:nvPr>
        </p:nvSpPr>
        <p:spPr>
          <a:xfrm>
            <a:off x="1" y="509451"/>
            <a:ext cx="12070080" cy="6217920"/>
          </a:xfrm>
        </p:spPr>
        <p:txBody>
          <a:bodyPr>
            <a:noAutofit/>
          </a:bodyPr>
          <a:lstStyle/>
          <a:p>
            <a:pPr marL="0" indent="0">
              <a:buNone/>
            </a:pPr>
            <a:r>
              <a:rPr lang="pt-BR" sz="2400" dirty="0"/>
              <a:t>O líder faz a distribuição e orientação das atividades para outros profissionais da </a:t>
            </a:r>
            <a:r>
              <a:rPr lang="pt-BR" sz="2400" b="1" dirty="0"/>
              <a:t>Enfermagem</a:t>
            </a:r>
            <a:r>
              <a:rPr lang="pt-BR" sz="2400" dirty="0"/>
              <a:t>, além de avaliar o atendimento e cuidados prestados aos pacientes. Deve ainda ter conhecimento sobre os pontos fortes e fracos de sua equipe para saber como delegar melhor as funções sem comprometer a segurança dos pacientes</a:t>
            </a:r>
            <a:r>
              <a:rPr lang="pt-BR" sz="2400" dirty="0" smtClean="0"/>
              <a:t>.</a:t>
            </a:r>
          </a:p>
          <a:p>
            <a:r>
              <a:rPr lang="pt-BR" sz="2400" b="1" u="sng" dirty="0"/>
              <a:t>Liderança autocrática</a:t>
            </a:r>
            <a:r>
              <a:rPr lang="pt-BR" sz="2400" dirty="0"/>
              <a:t>: o </a:t>
            </a:r>
            <a:r>
              <a:rPr lang="pt-BR" sz="2400" b="1" dirty="0"/>
              <a:t>estilo</a:t>
            </a:r>
            <a:r>
              <a:rPr lang="pt-BR" sz="2400" dirty="0"/>
              <a:t> mais tradicional. Em uma </a:t>
            </a:r>
            <a:r>
              <a:rPr lang="pt-BR" sz="2400" b="1" dirty="0"/>
              <a:t>liderança</a:t>
            </a:r>
            <a:r>
              <a:rPr lang="pt-BR" sz="2400" dirty="0"/>
              <a:t> autocrática, todas as tomadas de decisão </a:t>
            </a:r>
            <a:r>
              <a:rPr lang="pt-BR" sz="2400" b="1" dirty="0"/>
              <a:t>são</a:t>
            </a:r>
            <a:r>
              <a:rPr lang="pt-BR" sz="2400" dirty="0"/>
              <a:t> centralizadas em uma só voz. ...</a:t>
            </a:r>
          </a:p>
          <a:p>
            <a:r>
              <a:rPr lang="pt-BR" sz="2400" b="1" u="sng" dirty="0"/>
              <a:t>Liderança liberal</a:t>
            </a:r>
            <a:r>
              <a:rPr lang="pt-BR" sz="2400" dirty="0"/>
              <a:t>: oposta à autocrática. ...</a:t>
            </a:r>
          </a:p>
          <a:p>
            <a:r>
              <a:rPr lang="pt-BR" sz="2400" b="1" u="sng" dirty="0"/>
              <a:t>Liderança democrática</a:t>
            </a:r>
            <a:r>
              <a:rPr lang="pt-BR" sz="2400" dirty="0"/>
              <a:t>: o equilíbrio dos </a:t>
            </a:r>
            <a:r>
              <a:rPr lang="pt-BR" sz="2400" b="1" dirty="0"/>
              <a:t>tipos de liderança</a:t>
            </a:r>
            <a:r>
              <a:rPr lang="pt-BR" sz="2400" dirty="0"/>
              <a:t>. ...</a:t>
            </a:r>
          </a:p>
          <a:p>
            <a:r>
              <a:rPr lang="pt-BR" sz="2400" u="sng" dirty="0"/>
              <a:t>Liderança </a:t>
            </a:r>
            <a:r>
              <a:rPr lang="pt-BR" sz="2400" u="sng" dirty="0" err="1"/>
              <a:t>coaching</a:t>
            </a:r>
            <a:r>
              <a:rPr lang="pt-BR" sz="2400" dirty="0"/>
              <a:t>: uma grande promessa.</a:t>
            </a:r>
          </a:p>
          <a:p>
            <a:endParaRPr lang="pt-B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513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869" y="143056"/>
            <a:ext cx="10515600" cy="1325563"/>
          </a:xfrm>
        </p:spPr>
        <p:txBody>
          <a:bodyPr>
            <a:normAutofit/>
          </a:bodyPr>
          <a:lstStyle/>
          <a:p>
            <a:r>
              <a:rPr lang="pt-BR" b="1" dirty="0" smtClean="0"/>
              <a:t>4- Código </a:t>
            </a:r>
            <a:r>
              <a:rPr lang="pt-BR" b="1" dirty="0"/>
              <a:t>de ética da profissão</a:t>
            </a:r>
            <a:br>
              <a:rPr lang="pt-BR" b="1" dirty="0"/>
            </a:br>
            <a:endParaRPr lang="pt-BR" dirty="0"/>
          </a:p>
        </p:txBody>
      </p:sp>
      <p:sp>
        <p:nvSpPr>
          <p:cNvPr id="3" name="Espaço Reservado para Conteúdo 2"/>
          <p:cNvSpPr>
            <a:spLocks noGrp="1"/>
          </p:cNvSpPr>
          <p:nvPr>
            <p:ph idx="1"/>
          </p:nvPr>
        </p:nvSpPr>
        <p:spPr>
          <a:xfrm>
            <a:off x="145869" y="261258"/>
            <a:ext cx="11885022" cy="6596742"/>
          </a:xfrm>
        </p:spPr>
        <p:txBody>
          <a:bodyPr>
            <a:normAutofit/>
          </a:bodyPr>
          <a:lstStyle/>
          <a:p>
            <a:r>
              <a:rPr lang="pt-BR" dirty="0"/>
              <a:t>É dever de todo profissional da área conhecer o Código de Ética de Enfermagem a fim de exercer suas atividades respeitando os preceitos éticos, de acordo com a legislação. </a:t>
            </a:r>
            <a:endParaRPr lang="pt-BR" dirty="0" smtClean="0"/>
          </a:p>
          <a:p>
            <a:r>
              <a:rPr lang="pt-BR" dirty="0" smtClean="0"/>
              <a:t>E </a:t>
            </a:r>
            <a:r>
              <a:rPr lang="pt-BR" dirty="0"/>
              <a:t>refletir sobre a importância do cumprimento desse código auxilia no conhecimento e entendimento da sua aplicabilidade na prática cotidiana do trabalho (na assistência ao paciente e seus familiares, nas relações entre os profissionais e na relação entre profissional e instituição). </a:t>
            </a:r>
            <a:endParaRPr lang="pt-BR" dirty="0" smtClean="0"/>
          </a:p>
          <a:p>
            <a:r>
              <a:rPr lang="pt-BR" dirty="0" smtClean="0"/>
              <a:t>Portanto</a:t>
            </a:r>
            <a:r>
              <a:rPr lang="pt-BR" dirty="0"/>
              <a:t>, a ética envolve a sociedade em todas as suas dimensões: particular ou profissional, de ensino e pesquisa.</a:t>
            </a:r>
          </a:p>
          <a:p>
            <a:r>
              <a:rPr lang="pt-BR" dirty="0"/>
              <a:t>Nesta Unidade de Aprendizagem, você conhecerá os direitos e deveres dos profissionais de enfermagem, aspectos extremamente importantes para atuar com dignidade, autonomia e humanidade.​​​​​​​</a:t>
            </a:r>
            <a:br>
              <a:rPr lang="pt-BR" dirty="0"/>
            </a:br>
            <a:endParaRPr lang="pt-BR" dirty="0"/>
          </a:p>
          <a:p>
            <a:pPr marL="0" indent="0">
              <a:buNone/>
            </a:pPr>
            <a:endParaRPr lang="pt-BR" dirty="0"/>
          </a:p>
        </p:txBody>
      </p:sp>
    </p:spTree>
    <p:extLst>
      <p:ext uri="{BB962C8B-B14F-4D97-AF65-F5344CB8AC3E}">
        <p14:creationId xmlns:p14="http://schemas.microsoft.com/office/powerpoint/2010/main" val="268400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11965577" cy="3788229"/>
          </a:xfrm>
        </p:spPr>
        <p:txBody>
          <a:bodyPr>
            <a:normAutofit fontScale="90000"/>
          </a:bodyPr>
          <a:lstStyle/>
          <a:p>
            <a:r>
              <a:rPr lang="pt-BR" dirty="0" smtClean="0"/>
              <a:t>Avaliação: </a:t>
            </a:r>
            <a:br>
              <a:rPr lang="pt-BR" dirty="0" smtClean="0"/>
            </a:br>
            <a:r>
              <a:rPr lang="pt-BR" dirty="0"/>
              <a:t/>
            </a:r>
            <a:br>
              <a:rPr lang="pt-BR" dirty="0"/>
            </a:br>
            <a:r>
              <a:rPr lang="pt-BR" dirty="0" smtClean="0"/>
              <a:t>trabalho: recuperação</a:t>
            </a:r>
            <a:br>
              <a:rPr lang="pt-BR" dirty="0" smtClean="0"/>
            </a:br>
            <a:r>
              <a:rPr lang="pt-BR" dirty="0" smtClean="0"/>
              <a:t/>
            </a:r>
            <a:br>
              <a:rPr lang="pt-BR" dirty="0" smtClean="0"/>
            </a:br>
            <a:r>
              <a:rPr lang="pt-BR" dirty="0" smtClean="0"/>
              <a:t>- elaborar um organograma  empresarial, descrever a empresa como se organiza internamente a nível de cargos e departamentos.</a:t>
            </a:r>
            <a:endParaRPr lang="pt-BR" dirty="0"/>
          </a:p>
        </p:txBody>
      </p:sp>
      <p:pic>
        <p:nvPicPr>
          <p:cNvPr id="3074" name="Picture 2" descr="Gestão em Enfermagem: Fique por Dentro de Questões | Blog do Sec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335" y="3931921"/>
            <a:ext cx="4586242" cy="280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04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 y="-783771"/>
            <a:ext cx="12192001" cy="7262947"/>
          </a:xfrm>
        </p:spPr>
        <p:txBody>
          <a:bodyPr>
            <a:normAutofit/>
          </a:bodyPr>
          <a:lstStyle/>
          <a:p>
            <a:pPr marL="0" indent="0">
              <a:buNone/>
            </a:pPr>
            <a:r>
              <a:rPr lang="pt-BR" dirty="0"/>
              <a:t>Em seu cotidiano profissional, o enfermeiro irá se deparar com situações diversas, muitas delas serão delicadas e poderão incluir diferenças culturais. Nesse sentido, sua conduta deverá ser adequada aos preceitos éticos e poderá ser preservada, assegurando sua responsabilidade, na medida em que conhecer e refletir sobre o Código de Ética da Enfermagem que visa proporcionar embasamento para os momentos de conflito</a:t>
            </a:r>
            <a:r>
              <a:rPr lang="pt-BR" dirty="0" smtClean="0"/>
              <a:t>.</a:t>
            </a:r>
          </a:p>
          <a:p>
            <a:pPr marL="0" indent="0">
              <a:buNone/>
            </a:pPr>
            <a:endParaRPr lang="pt-BR" dirty="0" smtClean="0"/>
          </a:p>
          <a:p>
            <a:r>
              <a:rPr lang="pt-BR" dirty="0" smtClean="0"/>
              <a:t> Código de Ética da Enfermagem (Resolução COFEN nº 564/2017). Identificar direitos, deveres e todos os demais capítulos previstos na Resolução COFEN Nº 0564/2017. </a:t>
            </a:r>
          </a:p>
          <a:p>
            <a:r>
              <a:rPr lang="pt-BR" dirty="0" smtClean="0"/>
              <a:t>Refletir sobre a importância do cumprimento do Código de Ética da Enfermagem.</a:t>
            </a:r>
          </a:p>
          <a:p>
            <a:endParaRPr lang="pt-BR" dirty="0" smtClean="0"/>
          </a:p>
          <a:p>
            <a:pPr marL="0" indent="0">
              <a:buNone/>
            </a:pPr>
            <a:endParaRPr lang="pt-BR" dirty="0"/>
          </a:p>
          <a:p>
            <a:endParaRPr lang="pt-BR" dirty="0"/>
          </a:p>
        </p:txBody>
      </p:sp>
      <p:pic>
        <p:nvPicPr>
          <p:cNvPr id="18436" name="Picture 4" descr="Campanha &amp;quot;Responsabilidade Ética da Enfermagem&amp;quot; – Coren/SC - Conselho  Regional de Enfermagem de Santa Catar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707" y="4023360"/>
            <a:ext cx="4716871" cy="259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827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83325"/>
            <a:ext cx="11991703" cy="1018903"/>
          </a:xfrm>
        </p:spPr>
        <p:txBody>
          <a:bodyPr>
            <a:normAutofit fontScale="90000"/>
          </a:bodyPr>
          <a:lstStyle/>
          <a:p>
            <a:r>
              <a:rPr lang="pt-BR" b="1" dirty="0" smtClean="0"/>
              <a:t>5- Implicações </a:t>
            </a:r>
            <a:r>
              <a:rPr lang="pt-BR" b="1" dirty="0"/>
              <a:t>éticas e legais do exercício profissional em enfermagem</a:t>
            </a:r>
            <a:br>
              <a:rPr lang="pt-BR" b="1" dirty="0"/>
            </a:br>
            <a:endParaRPr lang="pt-BR" dirty="0"/>
          </a:p>
        </p:txBody>
      </p:sp>
      <p:sp>
        <p:nvSpPr>
          <p:cNvPr id="3" name="Espaço Reservado para Conteúdo 2"/>
          <p:cNvSpPr>
            <a:spLocks noGrp="1"/>
          </p:cNvSpPr>
          <p:nvPr>
            <p:ph idx="1"/>
          </p:nvPr>
        </p:nvSpPr>
        <p:spPr>
          <a:xfrm>
            <a:off x="117565" y="1293223"/>
            <a:ext cx="11874137" cy="5185953"/>
          </a:xfrm>
        </p:spPr>
        <p:txBody>
          <a:bodyPr>
            <a:normAutofit lnSpcReduction="10000"/>
          </a:bodyPr>
          <a:lstStyle/>
          <a:p>
            <a:pPr marL="0" indent="0">
              <a:buNone/>
            </a:pPr>
            <a:r>
              <a:rPr lang="pt-BR" sz="2800" dirty="0" smtClean="0"/>
              <a:t>A importância do saber das </a:t>
            </a:r>
            <a:r>
              <a:rPr lang="pt-BR" sz="2800" dirty="0"/>
              <a:t>implicações éticas e legais relacionadas ao exercício profissional da enfermagem. </a:t>
            </a:r>
            <a:endParaRPr lang="pt-BR" sz="2800" dirty="0" smtClean="0"/>
          </a:p>
          <a:p>
            <a:pPr>
              <a:buFontTx/>
              <a:buChar char="-"/>
            </a:pPr>
            <a:r>
              <a:rPr lang="pt-BR" sz="2800" dirty="0" smtClean="0"/>
              <a:t>Sabemos </a:t>
            </a:r>
            <a:r>
              <a:rPr lang="pt-BR" sz="2800" dirty="0"/>
              <a:t>que o dia a dia desses profissionais é permeado por diversas situações de difícil condução e que podem inclusive serem questionadas em seu aspecto legal e ético. Desta forma, é muito importante que profissionais de enfermagem saibam as situações pelas quais podem ser penalizados para que evitem passar por elas</a:t>
            </a:r>
            <a:r>
              <a:rPr lang="pt-BR" sz="2800" dirty="0" smtClean="0"/>
              <a:t>.</a:t>
            </a:r>
          </a:p>
          <a:p>
            <a:pPr>
              <a:buFontTx/>
              <a:buChar char="-"/>
            </a:pPr>
            <a:r>
              <a:rPr lang="pt-BR" sz="2800" dirty="0" smtClean="0"/>
              <a:t>O Código de Ética dos Profissionais de Enfermagem está organizado por assunto e inclui princípios, direitos, responsabilidades, deveres e proibições pertinentes à conduta ética dos profissionais de Enfermagem.</a:t>
            </a:r>
            <a:endParaRPr lang="pt-BR" sz="2800" dirty="0"/>
          </a:p>
        </p:txBody>
      </p:sp>
    </p:spTree>
    <p:extLst>
      <p:ext uri="{BB962C8B-B14F-4D97-AF65-F5344CB8AC3E}">
        <p14:creationId xmlns:p14="http://schemas.microsoft.com/office/powerpoint/2010/main" val="3997968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85503" y="1018903"/>
            <a:ext cx="11231880" cy="5158060"/>
          </a:xfrm>
        </p:spPr>
        <p:txBody>
          <a:bodyPr/>
          <a:lstStyle/>
          <a:p>
            <a:pPr marL="0" indent="0">
              <a:buNone/>
            </a:pPr>
            <a:r>
              <a:rPr lang="pt-BR" sz="3200" dirty="0"/>
              <a:t>Pode o profissional de enfermagem se recusar a exercer alguma atividade</a:t>
            </a:r>
            <a:r>
              <a:rPr lang="pt-BR" sz="3200" dirty="0" smtClean="0"/>
              <a:t>?</a:t>
            </a:r>
          </a:p>
          <a:p>
            <a:pPr marL="0" indent="0">
              <a:buNone/>
            </a:pPr>
            <a:endParaRPr lang="pt-BR" sz="3200" dirty="0"/>
          </a:p>
          <a:p>
            <a:pPr marL="0" indent="0">
              <a:buNone/>
            </a:pPr>
            <a:endParaRPr lang="pt-BR" sz="3200" dirty="0"/>
          </a:p>
          <a:p>
            <a:r>
              <a:rPr lang="pt-BR" sz="3200" dirty="0"/>
              <a:t>Sim. O </a:t>
            </a:r>
            <a:r>
              <a:rPr lang="pt-BR" sz="3200" b="1" dirty="0"/>
              <a:t>profissional</a:t>
            </a:r>
            <a:r>
              <a:rPr lang="pt-BR" sz="3200" dirty="0"/>
              <a:t> tem o direito de </a:t>
            </a:r>
            <a:r>
              <a:rPr lang="pt-BR" sz="3200" b="1" dirty="0"/>
              <a:t>se recusar</a:t>
            </a:r>
            <a:r>
              <a:rPr lang="pt-BR" sz="3200" dirty="0"/>
              <a:t> a executar </a:t>
            </a:r>
            <a:r>
              <a:rPr lang="pt-BR" sz="3200" b="1" dirty="0"/>
              <a:t>atividades</a:t>
            </a:r>
            <a:r>
              <a:rPr lang="pt-BR" sz="3200" dirty="0"/>
              <a:t> que não sejam de sua competência técnica, científica, ética e legal ou que não ofereçam segurança ao </a:t>
            </a:r>
            <a:r>
              <a:rPr lang="pt-BR" sz="3200" b="1" dirty="0"/>
              <a:t>profissional</a:t>
            </a:r>
            <a:r>
              <a:rPr lang="pt-BR" sz="3200" dirty="0"/>
              <a:t>, à pessoa, família e coletividade.</a:t>
            </a:r>
          </a:p>
          <a:p>
            <a:endParaRPr lang="pt-BR" dirty="0"/>
          </a:p>
        </p:txBody>
      </p:sp>
    </p:spTree>
    <p:extLst>
      <p:ext uri="{BB962C8B-B14F-4D97-AF65-F5344CB8AC3E}">
        <p14:creationId xmlns:p14="http://schemas.microsoft.com/office/powerpoint/2010/main" val="475455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Responsabilidades:</a:t>
            </a:r>
            <a:r>
              <a:rPr lang="pt-BR" dirty="0"/>
              <a:t> </a:t>
            </a:r>
            <a:r>
              <a:rPr lang="pt-BR" dirty="0" smtClean="0"/>
              <a:t>civil/ penal/e ético.</a:t>
            </a:r>
            <a:endParaRPr lang="pt-BR" dirty="0"/>
          </a:p>
        </p:txBody>
      </p:sp>
      <p:pic>
        <p:nvPicPr>
          <p:cNvPr id="4098" name="Picture 2" descr="Descrição da imagem não disponível"/>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4213" y="709354"/>
            <a:ext cx="8534400" cy="356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60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754" y="365125"/>
            <a:ext cx="11730446" cy="1325563"/>
          </a:xfrm>
        </p:spPr>
        <p:txBody>
          <a:bodyPr>
            <a:normAutofit fontScale="90000"/>
          </a:bodyPr>
          <a:lstStyle/>
          <a:p>
            <a:r>
              <a:rPr lang="pt-BR" dirty="0" smtClean="0"/>
              <a:t>Quais são as responsabilidades civis e éticas no processo de trabalho e do cuidado de enfermagem?</a:t>
            </a:r>
            <a:br>
              <a:rPr lang="pt-BR" dirty="0" smtClean="0"/>
            </a:br>
            <a:endParaRPr lang="pt-BR" dirty="0"/>
          </a:p>
        </p:txBody>
      </p:sp>
      <p:sp>
        <p:nvSpPr>
          <p:cNvPr id="3" name="Espaço Reservado para Conteúdo 2"/>
          <p:cNvSpPr>
            <a:spLocks noGrp="1"/>
          </p:cNvSpPr>
          <p:nvPr>
            <p:ph idx="1"/>
          </p:nvPr>
        </p:nvSpPr>
        <p:spPr>
          <a:xfrm>
            <a:off x="684211" y="1690688"/>
            <a:ext cx="10693537" cy="4344352"/>
          </a:xfrm>
        </p:spPr>
        <p:txBody>
          <a:bodyPr/>
          <a:lstStyle/>
          <a:p>
            <a:r>
              <a:rPr lang="pt-BR" sz="2800" dirty="0" smtClean="0"/>
              <a:t>O </a:t>
            </a:r>
            <a:r>
              <a:rPr lang="pt-BR" sz="2800" dirty="0"/>
              <a:t>Código de </a:t>
            </a:r>
            <a:r>
              <a:rPr lang="pt-BR" sz="2800" b="1" dirty="0"/>
              <a:t>Ética</a:t>
            </a:r>
            <a:r>
              <a:rPr lang="pt-BR" sz="2800" dirty="0"/>
              <a:t> dos Profissionais de </a:t>
            </a:r>
            <a:r>
              <a:rPr lang="pt-BR" sz="2800" b="1" dirty="0"/>
              <a:t>Enfermagem</a:t>
            </a:r>
            <a:r>
              <a:rPr lang="pt-BR" sz="2800" dirty="0"/>
              <a:t> (BRASIL, 2000), em seu artigo 12, disciplina que constitui </a:t>
            </a:r>
            <a:r>
              <a:rPr lang="pt-BR" sz="2800" b="1" dirty="0"/>
              <a:t>responsabilidade</a:t>
            </a:r>
            <a:r>
              <a:rPr lang="pt-BR" sz="2800" dirty="0"/>
              <a:t> e dever do profissional “Assegurar à pessoa, família e coletividade assistência de </a:t>
            </a:r>
            <a:r>
              <a:rPr lang="pt-BR" sz="2800" b="1" dirty="0"/>
              <a:t>enfermagem</a:t>
            </a:r>
            <a:r>
              <a:rPr lang="pt-BR" sz="2800" dirty="0"/>
              <a:t> livre de danos decorrentes de imperícia, negligência ou imprudência”.</a:t>
            </a:r>
          </a:p>
          <a:p>
            <a:endParaRPr lang="pt-BR" dirty="0"/>
          </a:p>
        </p:txBody>
      </p:sp>
    </p:spTree>
    <p:extLst>
      <p:ext uri="{BB962C8B-B14F-4D97-AF65-F5344CB8AC3E}">
        <p14:creationId xmlns:p14="http://schemas.microsoft.com/office/powerpoint/2010/main" val="1848644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
            <a:ext cx="12030890" cy="888273"/>
          </a:xfrm>
        </p:spPr>
        <p:txBody>
          <a:bodyPr/>
          <a:lstStyle/>
          <a:p>
            <a:r>
              <a:rPr lang="pt-BR" dirty="0"/>
              <a:t>N</a:t>
            </a:r>
            <a:r>
              <a:rPr lang="pt-BR" dirty="0" smtClean="0"/>
              <a:t>egligência</a:t>
            </a:r>
            <a:r>
              <a:rPr lang="pt-BR" dirty="0"/>
              <a:t>, imperícia </a:t>
            </a:r>
            <a:r>
              <a:rPr lang="pt-BR" dirty="0" smtClean="0"/>
              <a:t>e </a:t>
            </a:r>
            <a:r>
              <a:rPr lang="pt-BR" dirty="0"/>
              <a:t>imprudência? </a:t>
            </a:r>
          </a:p>
        </p:txBody>
      </p:sp>
      <p:sp>
        <p:nvSpPr>
          <p:cNvPr id="3" name="Espaço Reservado para Conteúdo 2"/>
          <p:cNvSpPr>
            <a:spLocks noGrp="1"/>
          </p:cNvSpPr>
          <p:nvPr>
            <p:ph idx="1"/>
          </p:nvPr>
        </p:nvSpPr>
        <p:spPr>
          <a:xfrm>
            <a:off x="130630" y="888274"/>
            <a:ext cx="11900261" cy="5171123"/>
          </a:xfrm>
        </p:spPr>
        <p:txBody>
          <a:bodyPr>
            <a:normAutofit/>
          </a:bodyPr>
          <a:lstStyle/>
          <a:p>
            <a:pPr marL="0" indent="0" fontAlgn="base">
              <a:buNone/>
            </a:pPr>
            <a:endParaRPr lang="pt-BR" dirty="0"/>
          </a:p>
          <a:p>
            <a:pPr fontAlgn="base"/>
            <a:r>
              <a:rPr lang="pt-BR" b="1" u="sng" dirty="0"/>
              <a:t>Na negligência</a:t>
            </a:r>
            <a:r>
              <a:rPr lang="pt-BR" dirty="0"/>
              <a:t>, alguém deixa de tomar uma atitude ou de apresentar uma conduta que era esperada para a situação. Age com descuido, indiferença ou desatenção, não adotando as devidas precauções. </a:t>
            </a:r>
            <a:endParaRPr lang="pt-BR" dirty="0" smtClean="0"/>
          </a:p>
          <a:p>
            <a:pPr fontAlgn="base"/>
            <a:r>
              <a:rPr lang="pt-BR" dirty="0" smtClean="0"/>
              <a:t>EX: Um </a:t>
            </a:r>
            <a:r>
              <a:rPr lang="pt-BR" dirty="0"/>
              <a:t>pai de família que deixa uma arma carregada em local inseguro ou de fácil acesso a crianças, por exemplo, pode causar a morte de alguém por essa atitude negligente.</a:t>
            </a:r>
          </a:p>
          <a:p>
            <a:pPr marL="0" indent="0" fontAlgn="base">
              <a:buNone/>
            </a:pPr>
            <a:endParaRPr lang="pt-BR" dirty="0"/>
          </a:p>
          <a:p>
            <a:pPr fontAlgn="base"/>
            <a:r>
              <a:rPr lang="pt-BR" b="1" u="sng" dirty="0"/>
              <a:t>A imprudência</a:t>
            </a:r>
            <a:r>
              <a:rPr lang="pt-BR" dirty="0"/>
              <a:t>, por sua vez, pressupõe uma ação precipitada e sem cautela. A pessoa não deixa de fazer algo, não é uma conduta omissiva como a negligência. Na imprudência, ela age, mas toma uma atitude diversa da esperada. Um motorista que dirige em velocidade acima da permitida e não consegue parar no sinal vermelho, invadindo a faixa de pedestres e atropelando alguém, por exemplo, age com imprudência</a:t>
            </a:r>
            <a:r>
              <a:rPr lang="pt-BR" dirty="0" smtClean="0"/>
              <a:t>.</a:t>
            </a:r>
          </a:p>
          <a:p>
            <a:pPr fontAlgn="base"/>
            <a:endParaRPr lang="pt-BR" dirty="0"/>
          </a:p>
          <a:p>
            <a:endParaRPr lang="pt-BR" dirty="0"/>
          </a:p>
        </p:txBody>
      </p:sp>
    </p:spTree>
    <p:extLst>
      <p:ext uri="{BB962C8B-B14F-4D97-AF65-F5344CB8AC3E}">
        <p14:creationId xmlns:p14="http://schemas.microsoft.com/office/powerpoint/2010/main" val="56658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5760" y="685800"/>
            <a:ext cx="10816046" cy="3615267"/>
          </a:xfrm>
        </p:spPr>
        <p:txBody>
          <a:bodyPr/>
          <a:lstStyle/>
          <a:p>
            <a:r>
              <a:rPr lang="pt-BR" b="1" u="sng" dirty="0"/>
              <a:t>Imperícia,</a:t>
            </a:r>
            <a:r>
              <a:rPr lang="pt-BR" dirty="0"/>
              <a:t> para que seja configurada a imperícia, é necessário constatar a inaptidão, ignorância, falta de qualificação técnica, teórica ou prática ou ausência de conhecimentos elementares e básicos para a ação realizada. Um médico que realize uma cirurgia plástica em alguém e causa deformidade pode ser acusado de imperícia.</a:t>
            </a:r>
          </a:p>
          <a:p>
            <a:endParaRPr lang="pt-BR" dirty="0"/>
          </a:p>
        </p:txBody>
      </p:sp>
      <p:pic>
        <p:nvPicPr>
          <p:cNvPr id="5122" name="Picture 2" descr="Técnico de Enfermagem - CETESA Escola Téc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895" y="3487783"/>
            <a:ext cx="5409202" cy="284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969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383" y="757647"/>
            <a:ext cx="11599817" cy="1946364"/>
          </a:xfrm>
        </p:spPr>
        <p:txBody>
          <a:bodyPr>
            <a:noAutofit/>
          </a:bodyPr>
          <a:lstStyle/>
          <a:p>
            <a:r>
              <a:rPr lang="pt-BR" sz="3600" b="1" dirty="0" smtClean="0">
                <a:latin typeface="Arial" panose="020B0604020202020204" pitchFamily="34" charset="0"/>
                <a:cs typeface="Arial" panose="020B0604020202020204" pitchFamily="34" charset="0"/>
              </a:rPr>
              <a:t>6-Introdução </a:t>
            </a:r>
            <a:r>
              <a:rPr lang="pt-BR" sz="3600" b="1" dirty="0">
                <a:latin typeface="Arial" panose="020B0604020202020204" pitchFamily="34" charset="0"/>
                <a:cs typeface="Arial" panose="020B0604020202020204" pitchFamily="34" charset="0"/>
              </a:rPr>
              <a:t>a enfermagem: definição da profissão como ciência e arte. Áreas de atuação e níveis de complexidade da saúde no Brasil</a:t>
            </a:r>
            <a:r>
              <a:rPr lang="pt-BR" sz="3600" b="1" dirty="0" smtClean="0">
                <a:latin typeface="Arial" panose="020B0604020202020204" pitchFamily="34" charset="0"/>
                <a:cs typeface="Arial" panose="020B0604020202020204" pitchFamily="34" charset="0"/>
              </a:rPr>
              <a:t>.</a:t>
            </a:r>
            <a:br>
              <a:rPr lang="pt-BR" sz="3600" b="1" dirty="0" smtClean="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
            </a:r>
            <a:br>
              <a:rPr lang="pt-BR" sz="3600" b="1" dirty="0">
                <a:latin typeface="Arial" panose="020B0604020202020204" pitchFamily="34" charset="0"/>
                <a:cs typeface="Arial" panose="020B0604020202020204" pitchFamily="34" charset="0"/>
              </a:rPr>
            </a:br>
            <a:endParaRPr lang="pt-BR" sz="36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87383" y="2704011"/>
            <a:ext cx="11808822" cy="3472951"/>
          </a:xfrm>
        </p:spPr>
        <p:txBody>
          <a:bodyPr>
            <a:normAutofit fontScale="85000" lnSpcReduction="20000"/>
          </a:bodyPr>
          <a:lstStyle/>
          <a:p>
            <a:r>
              <a:rPr lang="pt-BR" sz="2800" b="1" dirty="0" smtClean="0">
                <a:latin typeface="Arial" panose="020B0604020202020204" pitchFamily="34" charset="0"/>
                <a:cs typeface="Arial" panose="020B0604020202020204" pitchFamily="34" charset="0"/>
              </a:rPr>
              <a:t>A área da enfermagem no Brasil tem crescido cada vez mais, gerando ótimas oportunidades. No entanto, ainda existem algumas questões que influenciam no seu desenvolvimento, como o número de </a:t>
            </a:r>
            <a:r>
              <a:rPr lang="pt-BR" sz="2800" b="1" dirty="0" smtClean="0">
                <a:latin typeface="Arial" panose="020B0604020202020204" pitchFamily="34" charset="0"/>
                <a:cs typeface="Arial" panose="020B0604020202020204" pitchFamily="34" charset="0"/>
                <a:hlinkClick r:id="rId2"/>
              </a:rPr>
              <a:t>profissionais</a:t>
            </a:r>
            <a:r>
              <a:rPr lang="pt-BR" sz="2800" b="1" dirty="0" smtClean="0">
                <a:latin typeface="Arial" panose="020B0604020202020204" pitchFamily="34" charset="0"/>
                <a:cs typeface="Arial" panose="020B0604020202020204" pitchFamily="34" charset="0"/>
              </a:rPr>
              <a:t>, diferenças socioeconômicas, entre outros.</a:t>
            </a:r>
          </a:p>
          <a:p>
            <a:pPr marL="0" indent="0">
              <a:buNone/>
            </a:pPr>
            <a:endParaRPr lang="pt-BR" sz="2800" b="1" dirty="0" smtClean="0">
              <a:latin typeface="Arial" panose="020B0604020202020204" pitchFamily="34" charset="0"/>
              <a:cs typeface="Arial" panose="020B0604020202020204" pitchFamily="34" charset="0"/>
            </a:endParaRPr>
          </a:p>
          <a:p>
            <a:r>
              <a:rPr lang="pt-BR" sz="2800" b="1" dirty="0" smtClean="0">
                <a:latin typeface="Arial" panose="020B0604020202020204" pitchFamily="34" charset="0"/>
                <a:cs typeface="Arial" panose="020B0604020202020204" pitchFamily="34" charset="0"/>
              </a:rPr>
              <a:t>Por esse motivo, antes de fazer um </a:t>
            </a:r>
            <a:r>
              <a:rPr lang="pt-BR" sz="2800" b="1" dirty="0" smtClean="0">
                <a:latin typeface="Arial" panose="020B0604020202020204" pitchFamily="34" charset="0"/>
                <a:cs typeface="Arial" panose="020B0604020202020204" pitchFamily="34" charset="0"/>
                <a:hlinkClick r:id="rId3"/>
              </a:rPr>
              <a:t>curso</a:t>
            </a:r>
            <a:r>
              <a:rPr lang="pt-BR" sz="2800" b="1" dirty="0" smtClean="0">
                <a:latin typeface="Arial" panose="020B0604020202020204" pitchFamily="34" charset="0"/>
                <a:cs typeface="Arial" panose="020B0604020202020204" pitchFamily="34" charset="0"/>
              </a:rPr>
              <a:t> e se inserir nesse mercado de trabalho, é importante conhecer suas perspectivas e desafios, para que possa se preparar e ter sucesso em sua jornada profissional.</a:t>
            </a:r>
          </a:p>
          <a:p>
            <a:r>
              <a:rPr lang="pt-BR" dirty="0"/>
              <a:t/>
            </a:r>
            <a:br>
              <a:rPr lang="pt-BR" dirty="0"/>
            </a:br>
            <a:endParaRPr lang="pt-BR" dirty="0"/>
          </a:p>
          <a:p>
            <a:endParaRPr lang="pt-BR" dirty="0"/>
          </a:p>
          <a:p>
            <a:endParaRPr lang="pt-BR" dirty="0"/>
          </a:p>
        </p:txBody>
      </p:sp>
      <p:sp>
        <p:nvSpPr>
          <p:cNvPr id="4" name="AutoShape 2" descr="Resultado de imagem para simbolos de enfermagem | Enfermagem, Imagens de  enfermagem, Simbolo enfermag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44" name="Picture 4" descr="Resultado de imagem para simbolos de enfermagem | Enfermagem, Imagens de  enfermagem, Simbolo enfermag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8844" y="5225142"/>
            <a:ext cx="1790700" cy="138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89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445" y="888274"/>
            <a:ext cx="11390811" cy="2103120"/>
          </a:xfrm>
        </p:spPr>
        <p:txBody>
          <a:bodyPr>
            <a:noAutofit/>
          </a:bodyPr>
          <a:lstStyle/>
          <a:p>
            <a:r>
              <a:rPr lang="pt-BR" sz="3600" dirty="0">
                <a:latin typeface="Arial" panose="020B0604020202020204" pitchFamily="34" charset="0"/>
                <a:cs typeface="Arial" panose="020B0604020202020204" pitchFamily="34" charset="0"/>
              </a:rPr>
              <a:t>Atualmente a profissão de enfermagem no Brasil e no mundo vem sendo aprimorada e conhecimentos novos são agregados às bases científicas da profissão através de pesquisas em nível de </a:t>
            </a:r>
            <a:r>
              <a:rPr lang="pt-BR" sz="3600" b="1" dirty="0">
                <a:latin typeface="Arial" panose="020B0604020202020204" pitchFamily="34" charset="0"/>
                <a:cs typeface="Arial" panose="020B0604020202020204" pitchFamily="34" charset="0"/>
              </a:rPr>
              <a:t>pós graduação, mestrado e doutorado em enfermagem</a:t>
            </a:r>
            <a:r>
              <a:rPr lang="pt-BR" sz="3600" dirty="0">
                <a:latin typeface="Arial" panose="020B0604020202020204" pitchFamily="34" charset="0"/>
                <a:cs typeface="Arial" panose="020B0604020202020204" pitchFamily="34" charset="0"/>
              </a:rPr>
              <a:t>.</a:t>
            </a:r>
          </a:p>
        </p:txBody>
      </p:sp>
      <p:pic>
        <p:nvPicPr>
          <p:cNvPr id="10" name="Picture 2" descr="Descrição da imagem não disponív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7029" y="4492170"/>
            <a:ext cx="3391988" cy="216843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esultado de imagem para simbolos de enfermagem | Enfermagem, Imagens de  enfermagem, Simbolo enferm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118" y="4096292"/>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nfermagem 2 - Matriz De Bordado - Beldade Curso Símbolo | Mercado Liv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4492170"/>
            <a:ext cx="2892425" cy="236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43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7383"/>
            <a:ext cx="12017829" cy="1403305"/>
          </a:xfrm>
        </p:spPr>
        <p:txBody>
          <a:bodyPr>
            <a:normAutofit fontScale="90000"/>
          </a:bodyPr>
          <a:lstStyle/>
          <a:p>
            <a:r>
              <a:rPr lang="pt-BR" dirty="0" smtClean="0"/>
              <a:t>Qual é o quadro atual dos profissionais de enfermagem?</a:t>
            </a:r>
            <a:br>
              <a:rPr lang="pt-BR" dirty="0" smtClean="0"/>
            </a:br>
            <a:endParaRPr lang="pt-BR" dirty="0"/>
          </a:p>
        </p:txBody>
      </p:sp>
      <p:sp>
        <p:nvSpPr>
          <p:cNvPr id="3" name="Espaço Reservado para Conteúdo 2"/>
          <p:cNvSpPr>
            <a:spLocks noGrp="1"/>
          </p:cNvSpPr>
          <p:nvPr>
            <p:ph idx="1"/>
          </p:nvPr>
        </p:nvSpPr>
        <p:spPr>
          <a:xfrm>
            <a:off x="222069" y="992777"/>
            <a:ext cx="11795760" cy="5184186"/>
          </a:xfrm>
        </p:spPr>
        <p:txBody>
          <a:bodyPr>
            <a:normAutofit/>
          </a:bodyPr>
          <a:lstStyle/>
          <a:p>
            <a:r>
              <a:rPr lang="pt-BR" sz="2800" dirty="0" smtClean="0">
                <a:latin typeface="Arial" panose="020B0604020202020204" pitchFamily="34" charset="0"/>
                <a:cs typeface="Arial" panose="020B0604020202020204" pitchFamily="34" charset="0"/>
              </a:rPr>
              <a:t>Atualmente</a:t>
            </a:r>
            <a:r>
              <a:rPr lang="pt-BR" sz="2800" dirty="0">
                <a:latin typeface="Arial" panose="020B0604020202020204" pitchFamily="34" charset="0"/>
                <a:cs typeface="Arial" panose="020B0604020202020204" pitchFamily="34" charset="0"/>
              </a:rPr>
              <a:t>, o quadro de profissionais de enfermagem é composto, em sua grande maioria, por auxiliares e técnicos em enfermagem, seguidos dos enfermeiros. De acordo com </a:t>
            </a:r>
            <a:r>
              <a:rPr lang="pt-BR" sz="2800" dirty="0">
                <a:latin typeface="Arial" panose="020B0604020202020204" pitchFamily="34" charset="0"/>
                <a:cs typeface="Arial" panose="020B0604020202020204" pitchFamily="34" charset="0"/>
                <a:hlinkClick r:id="rId2"/>
              </a:rPr>
              <a:t>dados informados pelo Conselho Federal de Enfermagem</a:t>
            </a:r>
            <a:r>
              <a:rPr lang="pt-BR" sz="2800" dirty="0">
                <a:latin typeface="Arial" panose="020B0604020202020204" pitchFamily="34" charset="0"/>
                <a:cs typeface="Arial" panose="020B0604020202020204" pitchFamily="34" charset="0"/>
              </a:rPr>
              <a:t>, o número de profissionais, até 01 de janeiro de 2020, era de:</a:t>
            </a:r>
          </a:p>
          <a:p>
            <a:pPr fontAlgn="base"/>
            <a:r>
              <a:rPr lang="pt-BR" sz="2800" dirty="0">
                <a:latin typeface="Arial" panose="020B0604020202020204" pitchFamily="34" charset="0"/>
                <a:cs typeface="Arial" panose="020B0604020202020204" pitchFamily="34" charset="0"/>
              </a:rPr>
              <a:t>auxiliares em enfermagem: 415.065;</a:t>
            </a:r>
          </a:p>
          <a:p>
            <a:pPr fontAlgn="base"/>
            <a:r>
              <a:rPr lang="pt-BR" sz="2800" dirty="0">
                <a:latin typeface="Arial" panose="020B0604020202020204" pitchFamily="34" charset="0"/>
                <a:cs typeface="Arial" panose="020B0604020202020204" pitchFamily="34" charset="0"/>
                <a:hlinkClick r:id="rId3"/>
              </a:rPr>
              <a:t>técnicos em enfermagem</a:t>
            </a:r>
            <a:r>
              <a:rPr lang="pt-BR" sz="2800" dirty="0">
                <a:latin typeface="Arial" panose="020B0604020202020204" pitchFamily="34" charset="0"/>
                <a:cs typeface="Arial" panose="020B0604020202020204" pitchFamily="34" charset="0"/>
              </a:rPr>
              <a:t>: 1.287.012;</a:t>
            </a:r>
          </a:p>
          <a:p>
            <a:pPr fontAlgn="base"/>
            <a:r>
              <a:rPr lang="pt-BR" sz="2800" dirty="0">
                <a:latin typeface="Arial" panose="020B0604020202020204" pitchFamily="34" charset="0"/>
                <a:cs typeface="Arial" panose="020B0604020202020204" pitchFamily="34" charset="0"/>
              </a:rPr>
              <a:t>enfermeiros: 574.766.</a:t>
            </a:r>
          </a:p>
          <a:p>
            <a:endParaRPr lang="pt-BR" dirty="0"/>
          </a:p>
        </p:txBody>
      </p:sp>
      <p:pic>
        <p:nvPicPr>
          <p:cNvPr id="6148" name="Picture 4" descr="Gestão de Enfermag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149" y="3398929"/>
            <a:ext cx="3545386" cy="277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8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4137" y="1122363"/>
            <a:ext cx="10223863" cy="863191"/>
          </a:xfrm>
        </p:spPr>
        <p:txBody>
          <a:bodyPr>
            <a:noAutofit/>
          </a:bodyPr>
          <a:lstStyle/>
          <a:p>
            <a:r>
              <a:rPr lang="pt-BR" sz="3600" b="1" dirty="0" smtClean="0">
                <a:latin typeface="Arial" panose="020B0604020202020204" pitchFamily="34" charset="0"/>
                <a:cs typeface="Arial" panose="020B0604020202020204" pitchFamily="34" charset="0"/>
              </a:rPr>
              <a:t>1- NOÇÕES </a:t>
            </a:r>
            <a:r>
              <a:rPr lang="pt-BR" sz="3600" b="1" dirty="0">
                <a:latin typeface="Arial" panose="020B0604020202020204" pitchFamily="34" charset="0"/>
                <a:cs typeface="Arial" panose="020B0604020202020204" pitchFamily="34" charset="0"/>
              </a:rPr>
              <a:t>GERAIS DA PROFISSÃO: DEFINIÇÃO E HISTÓRICO</a:t>
            </a:r>
            <a:br>
              <a:rPr lang="pt-BR" sz="3600" b="1" dirty="0">
                <a:latin typeface="Arial" panose="020B0604020202020204" pitchFamily="34" charset="0"/>
                <a:cs typeface="Arial" panose="020B0604020202020204" pitchFamily="34" charset="0"/>
              </a:rPr>
            </a:br>
            <a:endParaRPr lang="pt-BR" sz="36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444137" y="1502230"/>
            <a:ext cx="11325497" cy="5003074"/>
          </a:xfrm>
        </p:spPr>
        <p:txBody>
          <a:bodyPr>
            <a:noAutofit/>
          </a:bodyPr>
          <a:lstStyle/>
          <a:p>
            <a:pPr algn="l"/>
            <a:r>
              <a:rPr lang="pt-BR" sz="4000" dirty="0">
                <a:latin typeface="Arial" panose="020B0604020202020204" pitchFamily="34" charset="0"/>
                <a:cs typeface="Arial" panose="020B0604020202020204" pitchFamily="34" charset="0"/>
              </a:rPr>
              <a:t>A enfermagem é uma profissão que existe, em sua forma mais rudimentar, desde os primórdios. </a:t>
            </a:r>
            <a:endParaRPr lang="pt-BR" sz="4000" dirty="0" smtClean="0">
              <a:latin typeface="Arial" panose="020B0604020202020204" pitchFamily="34" charset="0"/>
              <a:cs typeface="Arial" panose="020B0604020202020204" pitchFamily="34" charset="0"/>
            </a:endParaRPr>
          </a:p>
          <a:p>
            <a:pPr algn="l"/>
            <a:r>
              <a:rPr lang="pt-BR" sz="4000" dirty="0" smtClean="0">
                <a:latin typeface="Arial" panose="020B0604020202020204" pitchFamily="34" charset="0"/>
                <a:cs typeface="Arial" panose="020B0604020202020204" pitchFamily="34" charset="0"/>
              </a:rPr>
              <a:t>Seu </a:t>
            </a:r>
            <a:r>
              <a:rPr lang="pt-BR" sz="4000" dirty="0">
                <a:latin typeface="Arial" panose="020B0604020202020204" pitchFamily="34" charset="0"/>
                <a:cs typeface="Arial" panose="020B0604020202020204" pitchFamily="34" charset="0"/>
              </a:rPr>
              <a:t>avanço se deu através da necessidade de aprimoramento, partindo de uma arte do cuidado para uma profissão organizada e baseada em cunho científico</a:t>
            </a:r>
            <a:r>
              <a:rPr lang="pt-BR" sz="4000" dirty="0" smtClean="0">
                <a:latin typeface="Arial" panose="020B0604020202020204" pitchFamily="34" charset="0"/>
                <a:cs typeface="Arial" panose="020B0604020202020204" pitchFamily="34" charset="0"/>
              </a:rPr>
              <a:t>.</a:t>
            </a:r>
          </a:p>
          <a:p>
            <a:pPr algn="l"/>
            <a:r>
              <a:rPr lang="pt-BR" sz="4000" dirty="0" smtClean="0">
                <a:latin typeface="Arial" panose="020B0604020202020204" pitchFamily="34" charset="0"/>
                <a:cs typeface="Arial" panose="020B0604020202020204" pitchFamily="34" charset="0"/>
              </a:rPr>
              <a:t> </a:t>
            </a:r>
            <a:endParaRPr lang="pt-B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487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1441" y="0"/>
            <a:ext cx="11262360" cy="6858000"/>
          </a:xfrm>
        </p:spPr>
        <p:txBody>
          <a:bodyPr>
            <a:normAutofit/>
          </a:bodyPr>
          <a:lstStyle/>
          <a:p>
            <a:pPr marL="0" indent="0">
              <a:buNone/>
            </a:pPr>
            <a:r>
              <a:rPr lang="pt-BR" sz="3200" b="1" dirty="0"/>
              <a:t>A carreira </a:t>
            </a:r>
            <a:r>
              <a:rPr lang="pt-BR" sz="3200" b="1" dirty="0" smtClean="0"/>
              <a:t>hoje:</a:t>
            </a:r>
            <a:endParaRPr lang="pt-BR" sz="3200" b="1" dirty="0"/>
          </a:p>
          <a:p>
            <a:r>
              <a:rPr lang="pt-BR" sz="2800" dirty="0">
                <a:latin typeface="Arial" panose="020B0604020202020204" pitchFamily="34" charset="0"/>
                <a:cs typeface="Arial" panose="020B0604020202020204" pitchFamily="34" charset="0"/>
              </a:rPr>
              <a:t>De acordo com Renata e Yara, a carreira de </a:t>
            </a:r>
            <a:r>
              <a:rPr lang="pt-BR" sz="2800" b="1" dirty="0">
                <a:latin typeface="Arial" panose="020B0604020202020204" pitchFamily="34" charset="0"/>
                <a:cs typeface="Arial" panose="020B0604020202020204" pitchFamily="34" charset="0"/>
              </a:rPr>
              <a:t>enfermagem é praticamente imune a crises</a:t>
            </a:r>
            <a:r>
              <a:rPr lang="pt-BR" sz="2800" dirty="0">
                <a:latin typeface="Arial" panose="020B0604020202020204" pitchFamily="34" charset="0"/>
                <a:cs typeface="Arial" panose="020B0604020202020204" pitchFamily="34" charset="0"/>
              </a:rPr>
              <a:t>. O enfermeiro é crucial no sistema de saúde e faltam profissionais qualificados no mercado. Além disso, hoje esse profissional pode trabalhar além do ambiente hospitalar, com uma grande variedade de atuações. </a:t>
            </a:r>
            <a:endParaRPr lang="pt-BR" sz="2800" dirty="0" smtClean="0">
              <a:latin typeface="Arial" panose="020B0604020202020204" pitchFamily="34" charset="0"/>
              <a:cs typeface="Arial" panose="020B0604020202020204" pitchFamily="34" charset="0"/>
            </a:endParaRPr>
          </a:p>
          <a:p>
            <a:endParaRPr lang="pt-BR" sz="2800" dirty="0" smtClean="0">
              <a:latin typeface="Arial" panose="020B0604020202020204" pitchFamily="34" charset="0"/>
              <a:cs typeface="Arial" panose="020B0604020202020204" pitchFamily="34" charset="0"/>
            </a:endParaRPr>
          </a:p>
          <a:p>
            <a:r>
              <a:rPr lang="pt-BR" sz="2800" dirty="0" smtClean="0">
                <a:latin typeface="Arial" panose="020B0604020202020204" pitchFamily="34" charset="0"/>
                <a:cs typeface="Arial" panose="020B0604020202020204" pitchFamily="34" charset="0"/>
              </a:rPr>
              <a:t>“</a:t>
            </a:r>
            <a:r>
              <a:rPr lang="pt-BR" sz="2800" dirty="0">
                <a:latin typeface="Arial" panose="020B0604020202020204" pitchFamily="34" charset="0"/>
                <a:cs typeface="Arial" panose="020B0604020202020204" pitchFamily="34" charset="0"/>
              </a:rPr>
              <a:t>O mercado é bem aquecido, o bom profissional não fica desempregado”, </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o investimento em uma boa formação, em desenvolvimento e na atualização constante por parte do estudante e do profissional, para que não sofram com uma crise econômica.</a:t>
            </a:r>
          </a:p>
          <a:p>
            <a:endParaRPr lang="pt-BR" dirty="0"/>
          </a:p>
        </p:txBody>
      </p:sp>
    </p:spTree>
    <p:extLst>
      <p:ext uri="{BB962C8B-B14F-4D97-AF65-F5344CB8AC3E}">
        <p14:creationId xmlns:p14="http://schemas.microsoft.com/office/powerpoint/2010/main" val="1905717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4319" y="-274320"/>
            <a:ext cx="11573691" cy="6451283"/>
          </a:xfrm>
        </p:spPr>
        <p:txBody>
          <a:bodyPr/>
          <a:lstStyle/>
          <a:p>
            <a:r>
              <a:rPr lang="pt-BR" sz="2800" dirty="0">
                <a:latin typeface="Arial" panose="020B0604020202020204" pitchFamily="34" charset="0"/>
                <a:cs typeface="Arial" panose="020B0604020202020204" pitchFamily="34" charset="0"/>
              </a:rPr>
              <a:t>A profissão tem conquistado no cenário mundial um local de destaque e além disso, o mercado de trabalho abriu um leque de opções para que os enfermeiros e enfermeiras possam atuar, tais como: assistência de enfermagem, Gerenciamento de Serviços de enfermagem, docência, pesquisas, consultorias independentes, além de muitas outras atividades como responsabilidade técnica de estabelecimentos de ensino e saúde.</a:t>
            </a:r>
          </a:p>
          <a:p>
            <a:r>
              <a:rPr lang="pt-BR" sz="2800" dirty="0">
                <a:latin typeface="Arial" panose="020B0604020202020204" pitchFamily="34" charset="0"/>
                <a:cs typeface="Arial" panose="020B0604020202020204" pitchFamily="34" charset="0"/>
              </a:rPr>
              <a:t>Diante disso, cabe ao enfermeiro definir a área que mais lhe interessa e buscar a especialização para ingressar no mercado de trabalho.</a:t>
            </a:r>
          </a:p>
          <a:p>
            <a:endParaRPr lang="pt-BR" dirty="0"/>
          </a:p>
        </p:txBody>
      </p:sp>
    </p:spTree>
    <p:extLst>
      <p:ext uri="{BB962C8B-B14F-4D97-AF65-F5344CB8AC3E}">
        <p14:creationId xmlns:p14="http://schemas.microsoft.com/office/powerpoint/2010/main" val="57975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6" y="365125"/>
            <a:ext cx="11144794" cy="1325563"/>
          </a:xfrm>
        </p:spPr>
        <p:txBody>
          <a:bodyPr>
            <a:normAutofit/>
          </a:bodyPr>
          <a:lstStyle/>
          <a:p>
            <a:r>
              <a:rPr lang="pt-BR" dirty="0" smtClean="0"/>
              <a:t>Técnico em Enfermagem</a:t>
            </a:r>
            <a:br>
              <a:rPr lang="pt-BR" dirty="0" smtClean="0"/>
            </a:br>
            <a:endParaRPr lang="pt-BR" dirty="0"/>
          </a:p>
        </p:txBody>
      </p:sp>
      <p:sp>
        <p:nvSpPr>
          <p:cNvPr id="3" name="Espaço Reservado para Conteúdo 2"/>
          <p:cNvSpPr>
            <a:spLocks noGrp="1"/>
          </p:cNvSpPr>
          <p:nvPr>
            <p:ph idx="1"/>
          </p:nvPr>
        </p:nvSpPr>
        <p:spPr>
          <a:xfrm>
            <a:off x="328748" y="862150"/>
            <a:ext cx="11349445" cy="5799908"/>
          </a:xfrm>
        </p:spPr>
        <p:txBody>
          <a:bodyPr>
            <a:normAutofit/>
          </a:bodyPr>
          <a:lstStyle/>
          <a:p>
            <a:r>
              <a:rPr lang="pt-BR" sz="2400" dirty="0" smtClean="0">
                <a:latin typeface="Arial" panose="020B0604020202020204" pitchFamily="34" charset="0"/>
                <a:cs typeface="Arial" panose="020B0604020202020204" pitchFamily="34" charset="0"/>
              </a:rPr>
              <a:t>O </a:t>
            </a:r>
            <a:r>
              <a:rPr lang="pt-BR" sz="2400" dirty="0">
                <a:latin typeface="Arial" panose="020B0604020202020204" pitchFamily="34" charset="0"/>
                <a:cs typeface="Arial" panose="020B0604020202020204" pitchFamily="34" charset="0"/>
              </a:rPr>
              <a:t>próximo da hierarquia é o técnico em enfermagem. Para exercer a profissão, é necessário Ensino Médio completo e diploma de curso técnico com duração de 2 anos.</a:t>
            </a:r>
          </a:p>
          <a:p>
            <a:r>
              <a:rPr lang="pt-BR" sz="2400" dirty="0">
                <a:latin typeface="Arial" panose="020B0604020202020204" pitchFamily="34" charset="0"/>
                <a:cs typeface="Arial" panose="020B0604020202020204" pitchFamily="34" charset="0"/>
              </a:rPr>
              <a:t>Suas funções, embora tão importantes como a do enfermeiro, estão concentradas em nível básico e médio de cuidados. Em outras palavras, são voltados para </a:t>
            </a:r>
            <a:r>
              <a:rPr lang="pt-BR" sz="2400" dirty="0" smtClean="0">
                <a:latin typeface="Arial" panose="020B0604020202020204" pitchFamily="34" charset="0"/>
                <a:cs typeface="Arial" panose="020B0604020202020204" pitchFamily="34" charset="0"/>
              </a:rPr>
              <a:t>pacientes.</a:t>
            </a:r>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Esse profissional pode auxiliar no tratamento de pacientes na UTI ou no pós-operatório, desde que supervisionados pelo enfermeiro. Ele assiste o enfermeiro no planejamento das atividades de assistência em todos os níveis de complexidade.</a:t>
            </a:r>
          </a:p>
          <a:p>
            <a:r>
              <a:rPr lang="pt-BR" sz="2400" dirty="0">
                <a:latin typeface="Arial" panose="020B0604020202020204" pitchFamily="34" charset="0"/>
                <a:cs typeface="Arial" panose="020B0604020202020204" pitchFamily="34" charset="0"/>
              </a:rPr>
              <a:t>Além disso, é de sua responsabilidade: aplicação de vacinas, realizar a higiene do paciente e administrar medicamentos</a:t>
            </a:r>
            <a:r>
              <a:rPr lang="pt-BR" sz="2400" dirty="0" smtClean="0">
                <a:latin typeface="Arial" panose="020B0604020202020204" pitchFamily="34" charset="0"/>
                <a:cs typeface="Arial" panose="020B0604020202020204" pitchFamily="34" charset="0"/>
              </a:rPr>
              <a:t>...</a:t>
            </a:r>
            <a:r>
              <a:rPr lang="pt-BR" sz="2400" dirty="0" err="1" smtClean="0">
                <a:latin typeface="Arial" panose="020B0604020202020204" pitchFamily="34" charset="0"/>
                <a:cs typeface="Arial" panose="020B0604020202020204" pitchFamily="34" charset="0"/>
              </a:rPr>
              <a:t>etc</a:t>
            </a:r>
            <a:endParaRPr lang="pt-BR" sz="24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205576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5" y="195944"/>
            <a:ext cx="11534503" cy="1214846"/>
          </a:xfrm>
        </p:spPr>
        <p:txBody>
          <a:bodyPr/>
          <a:lstStyle/>
          <a:p>
            <a:r>
              <a:rPr lang="pt-BR" b="1" dirty="0" smtClean="0"/>
              <a:t>7-Processo </a:t>
            </a:r>
            <a:r>
              <a:rPr lang="pt-BR" b="1" dirty="0"/>
              <a:t>gerencial dos serviços de saúde</a:t>
            </a:r>
            <a:br>
              <a:rPr lang="pt-BR" b="1" dirty="0"/>
            </a:br>
            <a:endParaRPr lang="pt-BR" dirty="0"/>
          </a:p>
        </p:txBody>
      </p:sp>
      <p:sp>
        <p:nvSpPr>
          <p:cNvPr id="3" name="Espaço Reservado para Conteúdo 2"/>
          <p:cNvSpPr>
            <a:spLocks noGrp="1"/>
          </p:cNvSpPr>
          <p:nvPr>
            <p:ph idx="1"/>
          </p:nvPr>
        </p:nvSpPr>
        <p:spPr>
          <a:xfrm>
            <a:off x="0" y="914400"/>
            <a:ext cx="12191999" cy="5852159"/>
          </a:xfrm>
        </p:spPr>
        <p:txBody>
          <a:bodyPr>
            <a:normAutofit/>
          </a:bodyPr>
          <a:lstStyle/>
          <a:p>
            <a:r>
              <a:rPr lang="pt-BR" sz="2800" dirty="0">
                <a:latin typeface="Arial" panose="020B0604020202020204" pitchFamily="34" charset="0"/>
                <a:cs typeface="Arial" panose="020B0604020202020204" pitchFamily="34" charset="0"/>
              </a:rPr>
              <a:t>O processo gerencial é determinante para se atingir os objetivos organizacionais, por meio de </a:t>
            </a:r>
            <a:r>
              <a:rPr lang="pt-BR" sz="2800" b="1" dirty="0">
                <a:latin typeface="Arial" panose="020B0604020202020204" pitchFamily="34" charset="0"/>
                <a:cs typeface="Arial" panose="020B0604020202020204" pitchFamily="34" charset="0"/>
              </a:rPr>
              <a:t>planejamento, coordenação, direção e controle</a:t>
            </a:r>
            <a:r>
              <a:rPr lang="pt-BR" sz="2800" dirty="0">
                <a:latin typeface="Arial" panose="020B0604020202020204" pitchFamily="34" charset="0"/>
                <a:cs typeface="Arial" panose="020B0604020202020204" pitchFamily="34" charset="0"/>
              </a:rPr>
              <a:t>. </a:t>
            </a:r>
            <a:endParaRPr lang="pt-BR" sz="2800" dirty="0" smtClean="0">
              <a:latin typeface="Arial" panose="020B0604020202020204" pitchFamily="34" charset="0"/>
              <a:cs typeface="Arial" panose="020B0604020202020204" pitchFamily="34" charset="0"/>
            </a:endParaRPr>
          </a:p>
          <a:p>
            <a:r>
              <a:rPr lang="pt-BR" sz="2800" dirty="0" smtClean="0">
                <a:latin typeface="Arial" panose="020B0604020202020204" pitchFamily="34" charset="0"/>
                <a:cs typeface="Arial" panose="020B0604020202020204" pitchFamily="34" charset="0"/>
              </a:rPr>
              <a:t>A </a:t>
            </a:r>
            <a:r>
              <a:rPr lang="pt-BR" sz="2800" dirty="0">
                <a:latin typeface="Arial" panose="020B0604020202020204" pitchFamily="34" charset="0"/>
                <a:cs typeface="Arial" panose="020B0604020202020204" pitchFamily="34" charset="0"/>
              </a:rPr>
              <a:t>função de gerente exige conhecimentos e habilidades técnicas, administrativas, políticas e psicossociais, para mobilizar a equipe em relação à organização e à produção dos serviços de saúde. </a:t>
            </a:r>
            <a:endParaRPr lang="pt-BR" sz="2800" dirty="0" smtClean="0">
              <a:latin typeface="Arial" panose="020B0604020202020204" pitchFamily="34" charset="0"/>
              <a:cs typeface="Arial" panose="020B0604020202020204" pitchFamily="34" charset="0"/>
            </a:endParaRPr>
          </a:p>
          <a:p>
            <a:r>
              <a:rPr lang="pt-BR" sz="2800" dirty="0" smtClean="0">
                <a:latin typeface="Arial" panose="020B0604020202020204" pitchFamily="34" charset="0"/>
                <a:cs typeface="Arial" panose="020B0604020202020204" pitchFamily="34" charset="0"/>
              </a:rPr>
              <a:t>No </a:t>
            </a:r>
            <a:r>
              <a:rPr lang="pt-BR" sz="2800" dirty="0">
                <a:latin typeface="Arial" panose="020B0604020202020204" pitchFamily="34" charset="0"/>
                <a:cs typeface="Arial" panose="020B0604020202020204" pitchFamily="34" charset="0"/>
              </a:rPr>
              <a:t>papel de pessoa de decisão, o gerente necessita de boas informações, de autonomia e de referencial</a:t>
            </a:r>
            <a:r>
              <a:rPr lang="pt-BR" sz="2800" dirty="0" smtClean="0">
                <a:latin typeface="Arial" panose="020B0604020202020204" pitchFamily="34" charset="0"/>
                <a:cs typeface="Arial" panose="020B0604020202020204" pitchFamily="34" charset="0"/>
              </a:rPr>
              <a:t>.</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42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4212" y="685800"/>
            <a:ext cx="10745788" cy="5166360"/>
          </a:xfrm>
        </p:spPr>
        <p:txBody>
          <a:bodyPr/>
          <a:lstStyle/>
          <a:p>
            <a:r>
              <a:rPr lang="pt-BR" sz="2800" dirty="0">
                <a:latin typeface="Arial" panose="020B0604020202020204" pitchFamily="34" charset="0"/>
                <a:cs typeface="Arial" panose="020B0604020202020204" pitchFamily="34" charset="0"/>
              </a:rPr>
              <a:t>Toda organização de saúde é formada por um conjunto de pessoas, recursos e tecnologia, e tem um modo padronizado de operação.  Contudo, para que isso aconteça, é preciso prover as condições necessárias para a realização das atividades, ou seja, é preciso que haja uma administração.</a:t>
            </a:r>
          </a:p>
          <a:p>
            <a:endParaRPr lang="pt-BR" dirty="0"/>
          </a:p>
        </p:txBody>
      </p:sp>
      <p:pic>
        <p:nvPicPr>
          <p:cNvPr id="7170" name="Picture 2" descr="Compreendendo o Sistema de Saúde Para Uma Melhor Gestão - Biblioteca  Virtual de Enfermagem - Cof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900" y="4380094"/>
            <a:ext cx="3933100" cy="222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877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Quatro funções básicas do processo de Processos Gerenciais são:</a:t>
            </a:r>
          </a:p>
          <a:p>
            <a:r>
              <a:rPr lang="pt-BR" b="1" u="sng" dirty="0">
                <a:hlinkClick r:id="rId2"/>
              </a:rPr>
              <a:t>Planejamento e tomada de decisão</a:t>
            </a:r>
            <a:endParaRPr lang="pt-BR" dirty="0"/>
          </a:p>
          <a:p>
            <a:r>
              <a:rPr lang="pt-BR" b="1" u="sng" dirty="0">
                <a:hlinkClick r:id="rId3"/>
              </a:rPr>
              <a:t>Organização</a:t>
            </a:r>
            <a:endParaRPr lang="pt-BR" dirty="0"/>
          </a:p>
          <a:p>
            <a:r>
              <a:rPr lang="pt-BR" b="1" u="sng" dirty="0" smtClean="0"/>
              <a:t>Direção </a:t>
            </a:r>
            <a:endParaRPr lang="pt-BR" dirty="0"/>
          </a:p>
          <a:p>
            <a:r>
              <a:rPr lang="pt-BR" b="1" u="sng" dirty="0">
                <a:hlinkClick r:id="rId4"/>
              </a:rPr>
              <a:t>Controle</a:t>
            </a:r>
            <a:endParaRPr lang="pt-BR" dirty="0"/>
          </a:p>
          <a:p>
            <a:endParaRPr lang="pt-BR" dirty="0"/>
          </a:p>
        </p:txBody>
      </p:sp>
      <p:pic>
        <p:nvPicPr>
          <p:cNvPr id="4" name="Picture 2" descr="Superior de Tecnologia em Processos Gerenciais - Uniarax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2765" y="2743199"/>
            <a:ext cx="3190666" cy="3433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estão de Enfermagem: Atualização Profissional | Blog do Sec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541" y="4046537"/>
            <a:ext cx="4076791"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37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stão de pessoas não é controlar,... Silas José de Oliveira - Pens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29" y="597942"/>
            <a:ext cx="5715000" cy="531953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FRASES SOBRE GESTÃO - Na implantação de medidas que visam a gest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4" name="Picture 10" descr="FRASES – Página: 5 – REFLEXO GEST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058" y="901337"/>
            <a:ext cx="4898572" cy="501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8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4840" y="-450669"/>
            <a:ext cx="10615159" cy="7308669"/>
          </a:xfrm>
        </p:spPr>
        <p:txBody>
          <a:bodyPr/>
          <a:lstStyle/>
          <a:p>
            <a:r>
              <a:rPr lang="pt-BR" sz="2800" dirty="0">
                <a:latin typeface="Arial" panose="020B0604020202020204" pitchFamily="34" charset="0"/>
                <a:cs typeface="Arial" panose="020B0604020202020204" pitchFamily="34" charset="0"/>
              </a:rPr>
              <a:t>Desde o início ela se manteve preocupada apenas na assistência e no atendimento das necessidades básicas humanas.</a:t>
            </a:r>
          </a:p>
          <a:p>
            <a:r>
              <a:rPr lang="pt-BR" sz="2800" dirty="0">
                <a:latin typeface="Arial" panose="020B0604020202020204" pitchFamily="34" charset="0"/>
                <a:cs typeface="Arial" panose="020B0604020202020204" pitchFamily="34" charset="0"/>
              </a:rPr>
              <a:t> Ao longo do tempo, houve diversas mudanças necessárias para contemplar uma sociedade que vive em constante mudança.</a:t>
            </a:r>
          </a:p>
          <a:p>
            <a:r>
              <a:rPr lang="pt-BR" sz="2800" dirty="0">
                <a:latin typeface="Arial" panose="020B0604020202020204" pitchFamily="34" charset="0"/>
                <a:cs typeface="Arial" panose="020B0604020202020204" pitchFamily="34" charset="0"/>
              </a:rPr>
              <a:t> Embora essa profissão tenha resistido por um longo caminho, desde os tempos em que eram prestados apenas cuidados básicos a necessitados, ainda encontra-se distante de sua plena maturidade. De veras, ela tem a necessidade de ser mutante e evolutiva, assim como todo o mundo.</a:t>
            </a:r>
          </a:p>
          <a:p>
            <a:endParaRPr lang="pt-BR" dirty="0"/>
          </a:p>
        </p:txBody>
      </p:sp>
    </p:spTree>
    <p:extLst>
      <p:ext uri="{BB962C8B-B14F-4D97-AF65-F5344CB8AC3E}">
        <p14:creationId xmlns:p14="http://schemas.microsoft.com/office/powerpoint/2010/main" val="320821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809897"/>
            <a:ext cx="12192000" cy="2599509"/>
          </a:xfrm>
        </p:spPr>
        <p:txBody>
          <a:bodyPr>
            <a:noAutofit/>
          </a:bodyPr>
          <a:lstStyle/>
          <a:p>
            <a:r>
              <a:rPr lang="pt-BR" sz="4000" dirty="0">
                <a:latin typeface="Arial" panose="020B0604020202020204" pitchFamily="34" charset="0"/>
                <a:cs typeface="Arial" panose="020B0604020202020204" pitchFamily="34" charset="0"/>
              </a:rPr>
              <a:t>A enfermeira Florence </a:t>
            </a:r>
            <a:r>
              <a:rPr lang="pt-BR" sz="4000" dirty="0" err="1">
                <a:latin typeface="Arial" panose="020B0604020202020204" pitchFamily="34" charset="0"/>
                <a:cs typeface="Arial" panose="020B0604020202020204" pitchFamily="34" charset="0"/>
              </a:rPr>
              <a:t>Nightingale</a:t>
            </a:r>
            <a:r>
              <a:rPr lang="pt-BR" sz="4000" dirty="0">
                <a:latin typeface="Arial" panose="020B0604020202020204" pitchFamily="34" charset="0"/>
                <a:cs typeface="Arial" panose="020B0604020202020204" pitchFamily="34" charset="0"/>
              </a:rPr>
              <a:t> elaborou processos considerados inovadores para a época, tornando-se uma referência para o profissional de enfermagem. Veja a sua história:</a:t>
            </a:r>
          </a:p>
        </p:txBody>
      </p:sp>
      <p:sp>
        <p:nvSpPr>
          <p:cNvPr id="4" name="AutoShape 2" descr="Florence Nightingale: como ela revolucionou nossos hábitos de higiene -  Revista Galileu | Histó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8" name="Picture 4" descr="Florence Nightingale: como ela revolucionou nossos hábitos de higiene -  Revista Galileu | Histó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891" y="4062548"/>
            <a:ext cx="4206242" cy="249500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Teoria de Florence Nightingale: Aproximações Reflexivas no Contexto da  Pandemia da Covid-19 - Biblioteca Virtual de Enfermagem - Cof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8" descr="Teoria de Florence Nightingale: Aproximações Reflexivas no Contexto da  Pandemia da Covid-19 - Biblioteca Virtual de Enfermagem - Cofe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54" name="Picture 10" descr="200 anos de Florence Nightingale, ícone da Enfermagem moder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581" y="3867785"/>
            <a:ext cx="4625431" cy="251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4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891" y="325936"/>
            <a:ext cx="10752909" cy="1215481"/>
          </a:xfrm>
        </p:spPr>
        <p:txBody>
          <a:bodyPr/>
          <a:lstStyle/>
          <a:p>
            <a:r>
              <a:rPr lang="pt-BR" dirty="0">
                <a:latin typeface="Arial" panose="020B0604020202020204" pitchFamily="34" charset="0"/>
                <a:cs typeface="Arial" panose="020B0604020202020204" pitchFamily="34" charset="0"/>
              </a:rPr>
              <a:t>Florence </a:t>
            </a:r>
            <a:r>
              <a:rPr lang="pt-BR" dirty="0" err="1" smtClean="0">
                <a:latin typeface="Arial" panose="020B0604020202020204" pitchFamily="34" charset="0"/>
                <a:cs typeface="Arial" panose="020B0604020202020204" pitchFamily="34" charset="0"/>
              </a:rPr>
              <a:t>Nightingale</a:t>
            </a:r>
            <a:r>
              <a:rPr lang="pt-BR" dirty="0" smtClean="0">
                <a:latin typeface="Arial" panose="020B0604020202020204" pitchFamily="34" charset="0"/>
                <a:cs typeface="Arial" panose="020B0604020202020204" pitchFamily="34" charset="0"/>
              </a:rPr>
              <a:t>:</a:t>
            </a:r>
            <a:endParaRPr lang="pt-BR" dirty="0"/>
          </a:p>
        </p:txBody>
      </p:sp>
      <p:sp>
        <p:nvSpPr>
          <p:cNvPr id="3" name="Espaço Reservado para Conteúdo 2"/>
          <p:cNvSpPr>
            <a:spLocks noGrp="1"/>
          </p:cNvSpPr>
          <p:nvPr>
            <p:ph idx="1"/>
          </p:nvPr>
        </p:nvSpPr>
        <p:spPr>
          <a:xfrm>
            <a:off x="300447" y="1071154"/>
            <a:ext cx="11416936" cy="5669279"/>
          </a:xfrm>
        </p:spPr>
        <p:txBody>
          <a:bodyPr>
            <a:normAutofit/>
          </a:bodyPr>
          <a:lstStyle/>
          <a:p>
            <a:r>
              <a:rPr lang="pt-BR" sz="2400" dirty="0"/>
              <a:t>Florence </a:t>
            </a:r>
            <a:r>
              <a:rPr lang="pt-BR" sz="2400" dirty="0" err="1"/>
              <a:t>Nightingale</a:t>
            </a:r>
            <a:r>
              <a:rPr lang="pt-BR" sz="2400" dirty="0"/>
              <a:t> foi uma reformadora social inglesa, </a:t>
            </a:r>
            <a:r>
              <a:rPr lang="pt-BR" sz="2400" dirty="0" smtClean="0"/>
              <a:t>esteticista </a:t>
            </a:r>
            <a:r>
              <a:rPr lang="pt-BR" sz="2400" dirty="0"/>
              <a:t>e fundadora da enfermagem moderna. </a:t>
            </a:r>
            <a:r>
              <a:rPr lang="pt-BR" sz="2400" dirty="0" err="1"/>
              <a:t>Nightingale</a:t>
            </a:r>
            <a:r>
              <a:rPr lang="pt-BR" sz="2400" dirty="0"/>
              <a:t> ganhou destaque ao servir como chefe e treinadora de enfermeiras durante a Guerra da Crimeia, na qual organizou o atendimento aos soldados feridos. </a:t>
            </a:r>
            <a:r>
              <a:rPr lang="pt-BR" sz="2400" dirty="0">
                <a:hlinkClick r:id="rId2"/>
              </a:rPr>
              <a:t>Wikipédia</a:t>
            </a:r>
            <a:endParaRPr lang="pt-BR" sz="2400" dirty="0"/>
          </a:p>
          <a:p>
            <a:r>
              <a:rPr lang="pt-BR" sz="2400" b="1" dirty="0">
                <a:hlinkClick r:id="rId3"/>
              </a:rPr>
              <a:t>Nascimento</a:t>
            </a:r>
            <a:r>
              <a:rPr lang="pt-BR" sz="2400" b="1" dirty="0"/>
              <a:t>: </a:t>
            </a:r>
            <a:r>
              <a:rPr lang="pt-BR" sz="2400" dirty="0"/>
              <a:t>12 de maio de 1820, </a:t>
            </a:r>
            <a:r>
              <a:rPr lang="pt-BR" sz="2400" dirty="0">
                <a:hlinkClick r:id="rId4"/>
              </a:rPr>
              <a:t>Florença, Itália</a:t>
            </a:r>
            <a:endParaRPr lang="pt-BR" sz="2400" dirty="0"/>
          </a:p>
          <a:p>
            <a:r>
              <a:rPr lang="pt-BR" sz="2400" b="1" dirty="0">
                <a:hlinkClick r:id="rId5"/>
              </a:rPr>
              <a:t>Falecimento</a:t>
            </a:r>
            <a:r>
              <a:rPr lang="pt-BR" sz="2400" b="1" dirty="0"/>
              <a:t>: </a:t>
            </a:r>
            <a:r>
              <a:rPr lang="pt-BR" sz="2400" dirty="0"/>
              <a:t>13 de agosto de 1910, </a:t>
            </a:r>
            <a:r>
              <a:rPr lang="pt-BR" sz="2400" dirty="0" err="1">
                <a:hlinkClick r:id="rId6"/>
              </a:rPr>
              <a:t>Mayfair</a:t>
            </a:r>
            <a:r>
              <a:rPr lang="pt-BR" sz="2400" dirty="0">
                <a:hlinkClick r:id="rId6"/>
              </a:rPr>
              <a:t>, Londres, Reino Unido</a:t>
            </a:r>
            <a:endParaRPr lang="pt-BR" sz="2400" dirty="0"/>
          </a:p>
          <a:p>
            <a:r>
              <a:rPr lang="pt-BR" sz="2400" b="1" dirty="0">
                <a:hlinkClick r:id="rId7"/>
              </a:rPr>
              <a:t>Formação</a:t>
            </a:r>
            <a:r>
              <a:rPr lang="pt-BR" sz="2400" b="1" dirty="0" smtClean="0"/>
              <a:t>:</a:t>
            </a:r>
            <a:r>
              <a:rPr lang="pt-BR" sz="2400" b="1" dirty="0"/>
              <a:t> </a:t>
            </a:r>
            <a:r>
              <a:rPr lang="pt-BR" sz="2400" b="1" dirty="0" smtClean="0"/>
              <a:t> </a:t>
            </a:r>
            <a:r>
              <a:rPr lang="pt-BR" sz="2400" dirty="0" smtClean="0">
                <a:hlinkClick r:id="rId8"/>
              </a:rPr>
              <a:t> </a:t>
            </a:r>
            <a:r>
              <a:rPr lang="pt-BR" sz="2400" dirty="0">
                <a:hlinkClick r:id="rId8"/>
              </a:rPr>
              <a:t>Londres</a:t>
            </a:r>
            <a:endParaRPr lang="pt-BR" sz="2400" dirty="0"/>
          </a:p>
          <a:p>
            <a:r>
              <a:rPr lang="pt-BR" sz="2400" b="1" dirty="0" smtClean="0">
                <a:hlinkClick r:id="rId9"/>
              </a:rPr>
              <a:t>Prêmios</a:t>
            </a:r>
            <a:r>
              <a:rPr lang="pt-BR" sz="2400" b="1" dirty="0"/>
              <a:t>: </a:t>
            </a:r>
            <a:r>
              <a:rPr lang="pt-BR" sz="2400" dirty="0">
                <a:hlinkClick r:id="rId10"/>
              </a:rPr>
              <a:t>Real Cruz Vermelha</a:t>
            </a:r>
            <a:r>
              <a:rPr lang="pt-BR" sz="2400" dirty="0"/>
              <a:t>, </a:t>
            </a:r>
            <a:r>
              <a:rPr lang="pt-BR" sz="2400" dirty="0">
                <a:hlinkClick r:id="rId11"/>
              </a:rPr>
              <a:t>Ordem de Mérito</a:t>
            </a:r>
            <a:endParaRPr lang="pt-BR" sz="2400" dirty="0"/>
          </a:p>
          <a:p>
            <a:endParaRPr lang="pt-BR" dirty="0"/>
          </a:p>
        </p:txBody>
      </p:sp>
    </p:spTree>
    <p:extLst>
      <p:ext uri="{BB962C8B-B14F-4D97-AF65-F5344CB8AC3E}">
        <p14:creationId xmlns:p14="http://schemas.microsoft.com/office/powerpoint/2010/main" val="4220504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254033"/>
            <a:ext cx="11743509" cy="571591"/>
          </a:xfrm>
        </p:spPr>
        <p:txBody>
          <a:bodyPr>
            <a:normAutofit fontScale="90000"/>
          </a:bodyPr>
          <a:lstStyle/>
          <a:p>
            <a:r>
              <a:rPr lang="pt-BR" sz="4000" dirty="0">
                <a:latin typeface="Arial" panose="020B0604020202020204" pitchFamily="34" charset="0"/>
                <a:cs typeface="Arial" panose="020B0604020202020204" pitchFamily="34" charset="0"/>
              </a:rPr>
              <a:t>Porque Florence </a:t>
            </a:r>
            <a:r>
              <a:rPr lang="pt-BR" sz="4000" dirty="0" err="1">
                <a:latin typeface="Arial" panose="020B0604020202020204" pitchFamily="34" charset="0"/>
                <a:cs typeface="Arial" panose="020B0604020202020204" pitchFamily="34" charset="0"/>
              </a:rPr>
              <a:t>Nightingale</a:t>
            </a:r>
            <a:r>
              <a:rPr lang="pt-BR" sz="4000" dirty="0">
                <a:latin typeface="Arial" panose="020B0604020202020204" pitchFamily="34" charset="0"/>
                <a:cs typeface="Arial" panose="020B0604020202020204" pitchFamily="34" charset="0"/>
              </a:rPr>
              <a:t> é considerada a fundadora da enfermagem moderna?</a:t>
            </a:r>
            <a:br>
              <a:rPr lang="pt-BR" sz="4000" dirty="0">
                <a:latin typeface="Arial" panose="020B0604020202020204" pitchFamily="34" charset="0"/>
                <a:cs typeface="Arial" panose="020B0604020202020204" pitchFamily="34" charset="0"/>
              </a:rPr>
            </a:br>
            <a:r>
              <a:rPr lang="pt-BR" dirty="0" smtClean="0"/>
              <a:t/>
            </a:r>
            <a:br>
              <a:rPr lang="pt-BR" dirty="0" smtClean="0"/>
            </a:br>
            <a:endParaRPr lang="pt-BR" dirty="0"/>
          </a:p>
        </p:txBody>
      </p:sp>
      <p:sp>
        <p:nvSpPr>
          <p:cNvPr id="3" name="Espaço Reservado para Conteúdo 2"/>
          <p:cNvSpPr>
            <a:spLocks noGrp="1"/>
          </p:cNvSpPr>
          <p:nvPr>
            <p:ph idx="1"/>
          </p:nvPr>
        </p:nvSpPr>
        <p:spPr>
          <a:xfrm>
            <a:off x="130629" y="1825625"/>
            <a:ext cx="11756571" cy="4351338"/>
          </a:xfrm>
        </p:spPr>
        <p:txBody>
          <a:bodyPr/>
          <a:lstStyle/>
          <a:p>
            <a:r>
              <a:rPr lang="pt-BR" dirty="0"/>
              <a:t> </a:t>
            </a:r>
            <a:r>
              <a:rPr lang="pt-BR" dirty="0">
                <a:latin typeface="Arial" panose="020B0604020202020204" pitchFamily="34" charset="0"/>
                <a:cs typeface="Arial" panose="020B0604020202020204" pitchFamily="34" charset="0"/>
              </a:rPr>
              <a:t>Ao longo de toda a Guerra da Criméia, </a:t>
            </a:r>
            <a:r>
              <a:rPr lang="pt-BR" b="1" dirty="0">
                <a:latin typeface="Arial" panose="020B0604020202020204" pitchFamily="34" charset="0"/>
                <a:cs typeface="Arial" panose="020B0604020202020204" pitchFamily="34" charset="0"/>
              </a:rPr>
              <a:t>Florence</a:t>
            </a:r>
            <a:r>
              <a:rPr lang="pt-BR" dirty="0">
                <a:latin typeface="Arial" panose="020B0604020202020204" pitchFamily="34" charset="0"/>
                <a:cs typeface="Arial" panose="020B0604020202020204" pitchFamily="34" charset="0"/>
              </a:rPr>
              <a:t> conseguiu reduzir as taxas de mortalidade entre os soldados britânicos, através de seus esforços como enfermeira e, provando a eficiência das enfermeiras treinadas para a recuperação da saúde.</a:t>
            </a:r>
          </a:p>
        </p:txBody>
      </p:sp>
      <p:sp>
        <p:nvSpPr>
          <p:cNvPr id="4" name="AutoShape 2" descr="Florence Nightingale, a influenciadora de uma geração – HG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172" name="Picture 4" descr="Florence Nightingale - Sou Enferm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2103120"/>
            <a:ext cx="11220994" cy="434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29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943" y="365125"/>
            <a:ext cx="11157857" cy="1325563"/>
          </a:xfrm>
        </p:spPr>
        <p:txBody>
          <a:bodyPr>
            <a:normAutofit fontScale="90000"/>
          </a:bodyPr>
          <a:lstStyle/>
          <a:p>
            <a:r>
              <a:rPr lang="pt-BR" b="1" dirty="0" smtClean="0">
                <a:latin typeface="Arial" panose="020B0604020202020204" pitchFamily="34" charset="0"/>
                <a:cs typeface="Arial" panose="020B0604020202020204" pitchFamily="34" charset="0"/>
              </a:rPr>
              <a:t>2- Ferramentas </a:t>
            </a:r>
            <a:r>
              <a:rPr lang="pt-BR" b="1" dirty="0">
                <a:latin typeface="Arial" panose="020B0604020202020204" pitchFamily="34" charset="0"/>
                <a:cs typeface="Arial" panose="020B0604020202020204" pitchFamily="34" charset="0"/>
              </a:rPr>
              <a:t>de gestão na enfermagem</a:t>
            </a:r>
            <a:br>
              <a:rPr lang="pt-BR" b="1" dirty="0">
                <a:latin typeface="Arial" panose="020B0604020202020204" pitchFamily="34" charset="0"/>
                <a:cs typeface="Arial" panose="020B0604020202020204" pitchFamily="34" charset="0"/>
              </a:rPr>
            </a:b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95943" y="1345474"/>
            <a:ext cx="11743508" cy="4831489"/>
          </a:xfrm>
        </p:spPr>
        <p:txBody>
          <a:bodyPr>
            <a:normAutofit fontScale="85000" lnSpcReduction="20000"/>
          </a:bodyPr>
          <a:lstStyle/>
          <a:p>
            <a:pPr>
              <a:lnSpc>
                <a:spcPct val="120000"/>
              </a:lnSpc>
            </a:pPr>
            <a:r>
              <a:rPr lang="pt-BR" sz="3200" dirty="0">
                <a:latin typeface="Arial" panose="020B0604020202020204" pitchFamily="34" charset="0"/>
                <a:cs typeface="Arial" panose="020B0604020202020204" pitchFamily="34" charset="0"/>
              </a:rPr>
              <a:t>A gestão na enfermagem é um processo complexo que envolve diversas atividades, o que exige qualificação e competência nas dinâmicas profissionais. Assim, o conhecimento sobre as ferramentas adequadas que irão promover a produtividade dos processos e dos cuidados em saúde é fundamental, uma vez que auxilia na avaliação e na melhoria dos resultados. </a:t>
            </a:r>
            <a:endParaRPr lang="pt-BR" sz="3200" dirty="0" smtClean="0">
              <a:latin typeface="Arial" panose="020B0604020202020204" pitchFamily="34" charset="0"/>
              <a:cs typeface="Arial" panose="020B0604020202020204" pitchFamily="34" charset="0"/>
            </a:endParaRPr>
          </a:p>
          <a:p>
            <a:pPr>
              <a:lnSpc>
                <a:spcPct val="120000"/>
              </a:lnSpc>
            </a:pPr>
            <a:r>
              <a:rPr lang="pt-BR" sz="3200" u="sng" dirty="0" smtClean="0">
                <a:latin typeface="Arial" panose="020B0604020202020204" pitchFamily="34" charset="0"/>
                <a:cs typeface="Arial" panose="020B0604020202020204" pitchFamily="34" charset="0"/>
              </a:rPr>
              <a:t>Gestão:</a:t>
            </a:r>
            <a:r>
              <a:rPr lang="pt-BR" sz="3200" dirty="0" smtClean="0">
                <a:latin typeface="Arial" panose="020B0604020202020204" pitchFamily="34" charset="0"/>
                <a:cs typeface="Arial" panose="020B0604020202020204" pitchFamily="34" charset="0"/>
              </a:rPr>
              <a:t> </a:t>
            </a:r>
            <a:r>
              <a:rPr lang="pt-BR" sz="3200" b="1" dirty="0"/>
              <a:t>vem do termo em latim </a:t>
            </a:r>
            <a:r>
              <a:rPr lang="pt-BR" sz="3200" b="1" dirty="0" smtClean="0"/>
              <a:t>, </a:t>
            </a:r>
            <a:r>
              <a:rPr lang="pt-BR" sz="3200" b="1" dirty="0"/>
              <a:t>e configura o ato de administrar ou de gerir recursos, pessoas ou qualquer objeto que possa ser administrado com alguma finalidade: seja em benefício próprio ou de uma entidade.</a:t>
            </a:r>
            <a:endParaRPr lang="pt-BR" sz="3200" b="1" dirty="0" smtClean="0">
              <a:latin typeface="Arial" panose="020B0604020202020204" pitchFamily="34" charset="0"/>
              <a:cs typeface="Arial" panose="020B0604020202020204" pitchFamily="34" charset="0"/>
            </a:endParaRPr>
          </a:p>
          <a:p>
            <a:pPr>
              <a:lnSpc>
                <a:spcPct val="120000"/>
              </a:lnSpc>
            </a:pPr>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441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TM02900771[[fn=Fatia]]</Template>
  <TotalTime>501</TotalTime>
  <Words>1974</Words>
  <Application>Microsoft Office PowerPoint</Application>
  <PresentationFormat>Widescreen</PresentationFormat>
  <Paragraphs>177</Paragraphs>
  <Slides>46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46</vt:i4>
      </vt:variant>
    </vt:vector>
  </HeadingPairs>
  <TitlesOfParts>
    <vt:vector size="50" baseType="lpstr">
      <vt:lpstr>Arial</vt:lpstr>
      <vt:lpstr>Century Gothic</vt:lpstr>
      <vt:lpstr>Wingdings 3</vt:lpstr>
      <vt:lpstr>Fatia</vt:lpstr>
      <vt:lpstr>GESTAO DO TRABALHO EM SAÚDE. (EAD)- sala d aula invertidada.</vt:lpstr>
      <vt:lpstr>Conteúdo:</vt:lpstr>
      <vt:lpstr>Avaliação:   trabalho: recuperação  - elaborar um organograma  empresarial, descrever a empresa como se organiza internamente a nível de cargos e departamentos.</vt:lpstr>
      <vt:lpstr>1- NOÇÕES GERAIS DA PROFISSÃO: DEFINIÇÃO E HISTÓRICO </vt:lpstr>
      <vt:lpstr>Apresentação do PowerPoint</vt:lpstr>
      <vt:lpstr>A enfermeira Florence Nightingale elaborou processos considerados inovadores para a época, tornando-se uma referência para o profissional de enfermagem. Veja a sua história:</vt:lpstr>
      <vt:lpstr>Florence Nightingale:</vt:lpstr>
      <vt:lpstr>Porque Florence Nightingale é considerada a fundadora da enfermagem moderna?  </vt:lpstr>
      <vt:lpstr>2- Ferramentas de gestão na enfermagem </vt:lpstr>
      <vt:lpstr>Apresentação do PowerPoint</vt:lpstr>
      <vt:lpstr>Uso do PDCA NA GESTÃO DE ENFERMAGEM.</vt:lpstr>
      <vt:lpstr>USO DA MATRIZ 5W2H: </vt:lpstr>
      <vt:lpstr>Apresentação do PowerPoint</vt:lpstr>
      <vt:lpstr>Apresentação do PowerPoint</vt:lpstr>
      <vt:lpstr>Os indicadores gerenciais em saúde</vt:lpstr>
      <vt:lpstr>Apresentação do PowerPoint</vt:lpstr>
      <vt:lpstr>Exemplos :</vt:lpstr>
      <vt:lpstr>A ferramenta de rede de petição e compromisso</vt:lpstr>
      <vt:lpstr> Matriz de habilidades</vt:lpstr>
      <vt:lpstr>Ferramenta de avaliação de desempenho</vt:lpstr>
      <vt:lpstr>Monitoramento e avaliação:</vt:lpstr>
      <vt:lpstr>Educação continuada: </vt:lpstr>
      <vt:lpstr>DIVERSAS ABORDAGENS :</vt:lpstr>
      <vt:lpstr>3- Estrutura organizacional do serviço de enfermagem</vt:lpstr>
      <vt:lpstr>Organograma:</vt:lpstr>
      <vt:lpstr>Apresentação do PowerPoint</vt:lpstr>
      <vt:lpstr>Apresentação do PowerPoint</vt:lpstr>
      <vt:lpstr>LIDERANÇA E PROCESSO EM ENFERMAGEM </vt:lpstr>
      <vt:lpstr>4- Código de ética da profissão </vt:lpstr>
      <vt:lpstr>Apresentação do PowerPoint</vt:lpstr>
      <vt:lpstr>5- Implicações éticas e legais do exercício profissional em enfermagem </vt:lpstr>
      <vt:lpstr>Apresentação do PowerPoint</vt:lpstr>
      <vt:lpstr>Responsabilidades: civil/ penal/e ético.</vt:lpstr>
      <vt:lpstr>Quais são as responsabilidades civis e éticas no processo de trabalho e do cuidado de enfermagem? </vt:lpstr>
      <vt:lpstr>Negligência, imperícia e imprudência? </vt:lpstr>
      <vt:lpstr>Apresentação do PowerPoint</vt:lpstr>
      <vt:lpstr>6-Introdução a enfermagem: definição da profissão como ciência e arte. Áreas de atuação e níveis de complexidade da saúde no Brasil.  </vt:lpstr>
      <vt:lpstr>Atualmente a profissão de enfermagem no Brasil e no mundo vem sendo aprimorada e conhecimentos novos são agregados às bases científicas da profissão através de pesquisas em nível de pós graduação, mestrado e doutorado em enfermagem.</vt:lpstr>
      <vt:lpstr>Qual é o quadro atual dos profissionais de enfermagem? </vt:lpstr>
      <vt:lpstr>Apresentação do PowerPoint</vt:lpstr>
      <vt:lpstr>Apresentação do PowerPoint</vt:lpstr>
      <vt:lpstr>Técnico em Enfermagem </vt:lpstr>
      <vt:lpstr>7-Processo gerencial dos serviços de saúde </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GESTAO DO TRABALHO EM SAÚDE.</dc:title>
  <dc:creator>Cliente</dc:creator>
  <cp:lastModifiedBy>Cliente</cp:lastModifiedBy>
  <cp:revision>64</cp:revision>
  <dcterms:created xsi:type="dcterms:W3CDTF">2021-10-03T18:47:42Z</dcterms:created>
  <dcterms:modified xsi:type="dcterms:W3CDTF">2021-10-15T21:32:11Z</dcterms:modified>
</cp:coreProperties>
</file>