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4"/>
  </p:notesMasterIdLst>
  <p:handoutMasterIdLst>
    <p:handoutMasterId r:id="rId65"/>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5" r:id="rId35"/>
    <p:sldId id="291" r:id="rId36"/>
    <p:sldId id="292" r:id="rId37"/>
    <p:sldId id="293" r:id="rId38"/>
    <p:sldId id="290" r:id="rId39"/>
    <p:sldId id="294"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82"/>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A170B22-A4BB-4708-B0CE-A73E8306129B}" type="datetime1">
              <a:rPr lang="pt-BR" smtClean="0"/>
              <a:t>22/11/2021</a:t>
            </a:fld>
            <a:endParaRPr lang="en-US"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Espaço Reservado para o Número do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7ACF5E7-ACB0-497B-A8C6-F2E617B4631D}" type="slidenum">
              <a:rPr lang="en-US" smtClean="0"/>
              <a:t>‹nº›</a:t>
            </a:fld>
            <a:endParaRPr lang="en-US"/>
          </a:p>
        </p:txBody>
      </p:sp>
    </p:spTree>
    <p:extLst>
      <p:ext uri="{BB962C8B-B14F-4D97-AF65-F5344CB8AC3E}">
        <p14:creationId xmlns:p14="http://schemas.microsoft.com/office/powerpoint/2010/main" val="19385339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6245E56-2EE9-450B-A671-BE5C90BAC91C}" type="datetime1">
              <a:rPr lang="pt-BR" smtClean="0"/>
              <a:t>22/11/2021</a:t>
            </a:fld>
            <a:endParaRPr lang="en-US"/>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a:t>Clique para editar o texto Mestre</a:t>
            </a:r>
            <a:endParaRPr lang="en-US"/>
          </a:p>
          <a:p>
            <a:pPr lvl="1" rtl="0"/>
            <a:r>
              <a:rPr lang="pt-br"/>
              <a:t>Segundo nível</a:t>
            </a:r>
          </a:p>
          <a:p>
            <a:pPr lvl="2" rtl="0"/>
            <a:r>
              <a:rPr lang="pt-br"/>
              <a:t>Terceiro nível</a:t>
            </a:r>
          </a:p>
          <a:p>
            <a:pPr lvl="3" rtl="0"/>
            <a:r>
              <a:rPr lang="pt-br"/>
              <a:t>Quarto nível</a:t>
            </a:r>
          </a:p>
          <a:p>
            <a:pPr lvl="4" rtl="0"/>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7A705E3-E620-489D-9973-6221209A4B3B}" type="slidenum">
              <a:rPr lang="en-US" smtClean="0"/>
              <a:t>‹nº›</a:t>
            </a:fld>
            <a:endParaRPr lang="en-US"/>
          </a:p>
        </p:txBody>
      </p:sp>
    </p:spTree>
    <p:extLst>
      <p:ext uri="{BB962C8B-B14F-4D97-AF65-F5344CB8AC3E}">
        <p14:creationId xmlns:p14="http://schemas.microsoft.com/office/powerpoint/2010/main" val="38895818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tângulo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tângulo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tângulo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upo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Conector Reto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ítulo 1"/>
          <p:cNvSpPr>
            <a:spLocks noGrp="1"/>
          </p:cNvSpPr>
          <p:nvPr>
            <p:ph type="ctrTitle"/>
          </p:nvPr>
        </p:nvSpPr>
        <p:spPr>
          <a:xfrm>
            <a:off x="1629103" y="2244830"/>
            <a:ext cx="8933796" cy="2437232"/>
          </a:xfrm>
        </p:spPr>
        <p:txBody>
          <a:bodyPr tIns="45720" bIns="45720" rtlCol="0" anchor="ctr">
            <a:noAutofit/>
          </a:bodyPr>
          <a:lstStyle>
            <a:lvl1pPr algn="ctr">
              <a:lnSpc>
                <a:spcPct val="83000"/>
              </a:lnSpc>
              <a:defRPr lang="en-US" sz="6400" b="0" kern="1200" cap="all" spc="-100" baseline="0" dirty="0">
                <a:solidFill>
                  <a:schemeClr val="tx1">
                    <a:lumMod val="85000"/>
                    <a:lumOff val="15000"/>
                  </a:schemeClr>
                </a:solidFill>
                <a:effectLst/>
                <a:latin typeface="+mj-lt"/>
                <a:ea typeface="+mn-ea"/>
                <a:cs typeface="+mn-cs"/>
              </a:defRPr>
            </a:lvl1pPr>
          </a:lstStyle>
          <a:p>
            <a:pPr rtl="0"/>
            <a:r>
              <a:rPr lang="pt-BR"/>
              <a:t>Clique para editar o título Mestre</a:t>
            </a:r>
            <a:endParaRPr lang="en-US" dirty="0"/>
          </a:p>
        </p:txBody>
      </p:sp>
      <p:sp>
        <p:nvSpPr>
          <p:cNvPr id="3" name="Subtítulo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a:t>Clique para editar o estilo do subtítulo Mestre</a:t>
            </a:r>
            <a:endParaRPr lang="en-US" dirty="0"/>
          </a:p>
        </p:txBody>
      </p:sp>
      <p:sp>
        <p:nvSpPr>
          <p:cNvPr id="20" name="Espaço Reservado para Data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2F3AF6F7-5911-45C3-BE0F-7F38FEFE43FA}" type="datetime1">
              <a:rPr lang="pt-BR" smtClean="0"/>
              <a:t>22/11/2021</a:t>
            </a:fld>
            <a:endParaRPr lang="en-US" dirty="0"/>
          </a:p>
        </p:txBody>
      </p:sp>
      <p:sp>
        <p:nvSpPr>
          <p:cNvPr id="21" name="Espaço Reservado para Rodapé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Espaço reservado para o número do slide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‹nº›</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a:bodyPr>
          <a:lstStyle>
            <a:lvl1pPr>
              <a:defRPr sz="3800"/>
            </a:lvl1pPr>
          </a:lstStyle>
          <a:p>
            <a:pPr rtl="0"/>
            <a:r>
              <a:rPr lang="pt-BR"/>
              <a:t>Clique para editar o título Mestre</a:t>
            </a:r>
            <a:endParaRPr lang="en-US" dirty="0"/>
          </a:p>
        </p:txBody>
      </p:sp>
      <p:sp>
        <p:nvSpPr>
          <p:cNvPr id="3" name="Espaço reservado para texto vertical 2"/>
          <p:cNvSpPr>
            <a:spLocks noGrp="1"/>
          </p:cNvSpPr>
          <p:nvPr>
            <p:ph type="body" orient="vert" idx="1"/>
          </p:nvPr>
        </p:nvSpPr>
        <p:spPr/>
        <p:txBody>
          <a:bodyPr vert="eaVert"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10"/>
          </p:nvPr>
        </p:nvSpPr>
        <p:spPr/>
        <p:txBody>
          <a:bodyPr rtlCol="0"/>
          <a:lstStyle/>
          <a:p>
            <a:pPr rtl="0"/>
            <a:fld id="{870C3F0E-1EAD-419A-B8F3-CB7CDE6B1E86}" type="datetime1">
              <a:rPr lang="pt-BR" smtClean="0"/>
              <a:t>22/11/2021</a:t>
            </a:fld>
            <a:endParaRPr lang="en-US"/>
          </a:p>
        </p:txBody>
      </p:sp>
      <p:sp>
        <p:nvSpPr>
          <p:cNvPr id="5" name="Espaço Reservado para Rodapé 4"/>
          <p:cNvSpPr>
            <a:spLocks noGrp="1"/>
          </p:cNvSpPr>
          <p:nvPr>
            <p:ph type="ftr" sz="quarter" idx="11"/>
          </p:nvPr>
        </p:nvSpPr>
        <p:spPr/>
        <p:txBody>
          <a:bodyPr rtlCol="0"/>
          <a:lstStyle/>
          <a:p>
            <a:pPr rtl="0"/>
            <a:endParaRPr lang="en-US"/>
          </a:p>
        </p:txBody>
      </p:sp>
      <p:sp>
        <p:nvSpPr>
          <p:cNvPr id="6" name="Espaço Reservado para o Número do Slide 5"/>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8991600" y="762000"/>
            <a:ext cx="2362200" cy="5257800"/>
          </a:xfrm>
        </p:spPr>
        <p:txBody>
          <a:bodyPr vert="eaVert" rtlCol="0"/>
          <a:lstStyle>
            <a:lvl1pPr>
              <a:defRPr/>
            </a:lvl1pPr>
          </a:lstStyle>
          <a:p>
            <a:pPr rtl="0"/>
            <a:r>
              <a:rPr lang="pt-br" dirty="0"/>
              <a:t>Clique para editar o estilo de título Mestre</a:t>
            </a:r>
            <a:endParaRPr lang="en-US" dirty="0"/>
          </a:p>
        </p:txBody>
      </p:sp>
      <p:sp>
        <p:nvSpPr>
          <p:cNvPr id="3" name="Espaço reservado para texto vertical 2"/>
          <p:cNvSpPr>
            <a:spLocks noGrp="1"/>
          </p:cNvSpPr>
          <p:nvPr>
            <p:ph type="body" orient="vert" idx="1"/>
          </p:nvPr>
        </p:nvSpPr>
        <p:spPr>
          <a:xfrm>
            <a:off x="838200" y="762000"/>
            <a:ext cx="8077200" cy="5257800"/>
          </a:xfrm>
        </p:spPr>
        <p:txBody>
          <a:bodyPr vert="eaVert"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10"/>
          </p:nvPr>
        </p:nvSpPr>
        <p:spPr/>
        <p:txBody>
          <a:bodyPr rtlCol="0"/>
          <a:lstStyle/>
          <a:p>
            <a:pPr rtl="0"/>
            <a:fld id="{5274CCBA-3812-426F-BA8C-8BC3E97D7FB5}" type="datetime1">
              <a:rPr lang="pt-BR" smtClean="0"/>
              <a:t>22/11/2021</a:t>
            </a:fld>
            <a:endParaRPr lang="en-US"/>
          </a:p>
        </p:txBody>
      </p:sp>
      <p:sp>
        <p:nvSpPr>
          <p:cNvPr id="5" name="Espaço Reservado para Rodapé 4"/>
          <p:cNvSpPr>
            <a:spLocks noGrp="1"/>
          </p:cNvSpPr>
          <p:nvPr>
            <p:ph type="ftr" sz="quarter" idx="11"/>
          </p:nvPr>
        </p:nvSpPr>
        <p:spPr/>
        <p:txBody>
          <a:bodyPr rtlCol="0"/>
          <a:lstStyle/>
          <a:p>
            <a:pPr rtl="0"/>
            <a:endParaRPr lang="en-US"/>
          </a:p>
        </p:txBody>
      </p:sp>
      <p:sp>
        <p:nvSpPr>
          <p:cNvPr id="6" name="Espaço Reservado para o Número do Slide 5"/>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a:bodyPr>
          <a:lstStyle>
            <a:lvl1pPr>
              <a:defRPr sz="3800"/>
            </a:lvl1pPr>
          </a:lstStyle>
          <a:p>
            <a:pPr rtl="0"/>
            <a:r>
              <a:rPr lang="pt-BR"/>
              <a:t>Clique para editar o título Mestre</a:t>
            </a:r>
            <a:endParaRPr lang="en-US" dirty="0"/>
          </a:p>
        </p:txBody>
      </p:sp>
      <p:sp>
        <p:nvSpPr>
          <p:cNvPr id="3" name="Espaço reservado para conteúdo 2"/>
          <p:cNvSpPr>
            <a:spLocks noGrp="1"/>
          </p:cNvSpPr>
          <p:nvPr>
            <p:ph idx="1"/>
          </p:nvPr>
        </p:nvSpPr>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10"/>
          </p:nvPr>
        </p:nvSpPr>
        <p:spPr/>
        <p:txBody>
          <a:bodyPr rtlCol="0"/>
          <a:lstStyle/>
          <a:p>
            <a:pPr rtl="0"/>
            <a:fld id="{D48C737E-092E-4203-A347-8410086932C6}" type="datetime1">
              <a:rPr lang="pt-BR" smtClean="0"/>
              <a:t>22/11/2021</a:t>
            </a:fld>
            <a:endParaRPr lang="en-US"/>
          </a:p>
        </p:txBody>
      </p:sp>
      <p:sp>
        <p:nvSpPr>
          <p:cNvPr id="5" name="Espaço Reservado para Rodapé 4"/>
          <p:cNvSpPr>
            <a:spLocks noGrp="1"/>
          </p:cNvSpPr>
          <p:nvPr>
            <p:ph type="ftr" sz="quarter" idx="11"/>
          </p:nvPr>
        </p:nvSpPr>
        <p:spPr/>
        <p:txBody>
          <a:bodyPr rtlCol="0"/>
          <a:lstStyle/>
          <a:p>
            <a:pPr rtl="0"/>
            <a:endParaRPr lang="en-US"/>
          </a:p>
        </p:txBody>
      </p:sp>
      <p:sp>
        <p:nvSpPr>
          <p:cNvPr id="6" name="Espaço Reservado para o Número do Slide 5"/>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tângulo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tângulo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tângulo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1629156" y="2275165"/>
            <a:ext cx="8933688" cy="2406895"/>
          </a:xfrm>
        </p:spPr>
        <p:txBody>
          <a:bodyPr rtlCol="0" anchor="ctr">
            <a:noAutofit/>
          </a:bodyPr>
          <a:lstStyle>
            <a:lvl1pPr algn="ctr">
              <a:lnSpc>
                <a:spcPct val="83000"/>
              </a:lnSpc>
              <a:defRPr lang="en-US" sz="6400" kern="1200" cap="all" spc="-100" baseline="0" dirty="0">
                <a:solidFill>
                  <a:schemeClr val="tx1">
                    <a:lumMod val="85000"/>
                    <a:lumOff val="15000"/>
                  </a:schemeClr>
                </a:solidFill>
                <a:effectLst/>
                <a:latin typeface="+mj-lt"/>
                <a:ea typeface="+mn-ea"/>
                <a:cs typeface="+mn-cs"/>
              </a:defRPr>
            </a:lvl1pPr>
          </a:lstStyle>
          <a:p>
            <a:pPr rtl="0"/>
            <a:r>
              <a:rPr lang="pt-BR"/>
              <a:t>Clique para editar o título Mestre</a:t>
            </a:r>
            <a:endParaRPr lang="en-US" dirty="0"/>
          </a:p>
        </p:txBody>
      </p:sp>
      <p:grpSp>
        <p:nvGrpSpPr>
          <p:cNvPr id="16" name="Grupo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Conector Reto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ector Reto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Espaço reservado para texto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a:t>Clique para editar os estilos de texto Mestres</a:t>
            </a:r>
          </a:p>
        </p:txBody>
      </p:sp>
      <p:sp>
        <p:nvSpPr>
          <p:cNvPr id="4" name="Espaço Reservado para Data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494319B4-ED34-4D08-91C0-F7E8BD9417E6}" type="datetime1">
              <a:rPr lang="pt-BR" smtClean="0"/>
              <a:t>22/11/2021</a:t>
            </a:fld>
            <a:endParaRPr lang="en-US" dirty="0"/>
          </a:p>
        </p:txBody>
      </p:sp>
      <p:sp>
        <p:nvSpPr>
          <p:cNvPr id="5" name="Espaço Reservado para Rodapé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Espaço Reservado para o Número do Slide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‹nº›</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8" name="Título 7"/>
          <p:cNvSpPr>
            <a:spLocks noGrp="1"/>
          </p:cNvSpPr>
          <p:nvPr>
            <p:ph type="title"/>
          </p:nvPr>
        </p:nvSpPr>
        <p:spPr/>
        <p:txBody>
          <a:bodyPr rtlCol="0"/>
          <a:lstStyle/>
          <a:p>
            <a:pPr rtl="0"/>
            <a:r>
              <a:rPr lang="pt-BR"/>
              <a:t>Clique para editar o título Mestre</a:t>
            </a:r>
            <a:endParaRPr lang="en-US" dirty="0"/>
          </a:p>
        </p:txBody>
      </p:sp>
      <p:sp>
        <p:nvSpPr>
          <p:cNvPr id="3" name="Espaço reservado para conteúdo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conteúdo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5" name="Espaço Reservado para Data 4"/>
          <p:cNvSpPr>
            <a:spLocks noGrp="1"/>
          </p:cNvSpPr>
          <p:nvPr>
            <p:ph type="dt" sz="half" idx="10"/>
          </p:nvPr>
        </p:nvSpPr>
        <p:spPr/>
        <p:txBody>
          <a:bodyPr rtlCol="0"/>
          <a:lstStyle/>
          <a:p>
            <a:pPr rtl="0"/>
            <a:fld id="{EDD1C28D-3F4C-4305-9CD5-9949626E9ED5}" type="datetime1">
              <a:rPr lang="pt-BR" smtClean="0"/>
              <a:t>22/11/2021</a:t>
            </a:fld>
            <a:endParaRPr lang="en-US"/>
          </a:p>
        </p:txBody>
      </p:sp>
      <p:sp>
        <p:nvSpPr>
          <p:cNvPr id="6" name="Espaço Reservado para Rodapé 5"/>
          <p:cNvSpPr>
            <a:spLocks noGrp="1"/>
          </p:cNvSpPr>
          <p:nvPr>
            <p:ph type="ftr" sz="quarter" idx="11"/>
          </p:nvPr>
        </p:nvSpPr>
        <p:spPr/>
        <p:txBody>
          <a:bodyPr rtlCol="0"/>
          <a:lstStyle/>
          <a:p>
            <a:pPr rtl="0"/>
            <a:endParaRPr lang="en-US"/>
          </a:p>
        </p:txBody>
      </p:sp>
      <p:sp>
        <p:nvSpPr>
          <p:cNvPr id="7" name="Espaço Reservado para o Número do Slide 6"/>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a:bodyPr>
          <a:lstStyle>
            <a:lvl1pPr>
              <a:defRPr sz="3800"/>
            </a:lvl1pPr>
          </a:lstStyle>
          <a:p>
            <a:pPr rtl="0"/>
            <a:r>
              <a:rPr lang="pt-BR"/>
              <a:t>Clique para editar o título Mestre</a:t>
            </a:r>
            <a:endParaRPr lang="en-US" dirty="0"/>
          </a:p>
        </p:txBody>
      </p:sp>
      <p:sp>
        <p:nvSpPr>
          <p:cNvPr id="3" name="Espaço reservado para texto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4" name="Espaço reservado para conteúdo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a:p>
        </p:txBody>
      </p:sp>
      <p:sp>
        <p:nvSpPr>
          <p:cNvPr id="5" name="Espaço reservado para texto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6" name="Espaço reservado para conteúdo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a:p>
        </p:txBody>
      </p:sp>
      <p:sp>
        <p:nvSpPr>
          <p:cNvPr id="7" name="Espaço Reservado para Data 6"/>
          <p:cNvSpPr>
            <a:spLocks noGrp="1"/>
          </p:cNvSpPr>
          <p:nvPr>
            <p:ph type="dt" sz="half" idx="10"/>
          </p:nvPr>
        </p:nvSpPr>
        <p:spPr/>
        <p:txBody>
          <a:bodyPr rtlCol="0"/>
          <a:lstStyle/>
          <a:p>
            <a:pPr rtl="0"/>
            <a:fld id="{D05F8630-DFFC-437C-A718-61BE3F548C4E}" type="datetime1">
              <a:rPr lang="pt-BR" smtClean="0"/>
              <a:t>22/11/2021</a:t>
            </a:fld>
            <a:endParaRPr lang="en-US"/>
          </a:p>
        </p:txBody>
      </p:sp>
      <p:sp>
        <p:nvSpPr>
          <p:cNvPr id="8" name="Espaço Reservado para Rodapé 7"/>
          <p:cNvSpPr>
            <a:spLocks noGrp="1"/>
          </p:cNvSpPr>
          <p:nvPr>
            <p:ph type="ftr" sz="quarter" idx="11"/>
          </p:nvPr>
        </p:nvSpPr>
        <p:spPr/>
        <p:txBody>
          <a:bodyPr rtlCol="0"/>
          <a:lstStyle/>
          <a:p>
            <a:pPr rtl="0"/>
            <a:endParaRPr lang="en-US"/>
          </a:p>
        </p:txBody>
      </p:sp>
      <p:sp>
        <p:nvSpPr>
          <p:cNvPr id="9" name="Espaço Reservado para o Número do Slide 8"/>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a:bodyPr>
          <a:lstStyle>
            <a:lvl1pPr>
              <a:defRPr sz="3800"/>
            </a:lvl1pPr>
          </a:lstStyle>
          <a:p>
            <a:pPr rtl="0"/>
            <a:r>
              <a:rPr lang="pt-BR"/>
              <a:t>Clique para editar o título Mestre</a:t>
            </a:r>
            <a:endParaRPr lang="en-US" dirty="0"/>
          </a:p>
        </p:txBody>
      </p:sp>
      <p:sp>
        <p:nvSpPr>
          <p:cNvPr id="3" name="Espaço Reservado para Data 2"/>
          <p:cNvSpPr>
            <a:spLocks noGrp="1"/>
          </p:cNvSpPr>
          <p:nvPr>
            <p:ph type="dt" sz="half" idx="10"/>
          </p:nvPr>
        </p:nvSpPr>
        <p:spPr/>
        <p:txBody>
          <a:bodyPr rtlCol="0"/>
          <a:lstStyle/>
          <a:p>
            <a:pPr rtl="0"/>
            <a:fld id="{3812AD8E-909B-47FE-B3D6-961E1D2E7A49}" type="datetime1">
              <a:rPr lang="pt-BR" smtClean="0"/>
              <a:t>22/11/2021</a:t>
            </a:fld>
            <a:endParaRPr lang="en-US"/>
          </a:p>
        </p:txBody>
      </p:sp>
      <p:sp>
        <p:nvSpPr>
          <p:cNvPr id="4" name="Espaço Reservado para Rodapé 3"/>
          <p:cNvSpPr>
            <a:spLocks noGrp="1"/>
          </p:cNvSpPr>
          <p:nvPr>
            <p:ph type="ftr" sz="quarter" idx="11"/>
          </p:nvPr>
        </p:nvSpPr>
        <p:spPr/>
        <p:txBody>
          <a:bodyPr rtlCol="0"/>
          <a:lstStyle/>
          <a:p>
            <a:pPr rtl="0"/>
            <a:endParaRPr lang="en-US"/>
          </a:p>
        </p:txBody>
      </p:sp>
      <p:sp>
        <p:nvSpPr>
          <p:cNvPr id="5" name="Espaço Reservado para o Número do Slide 4"/>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rtlCol="0"/>
          <a:lstStyle/>
          <a:p>
            <a:pPr rtl="0"/>
            <a:fld id="{5D0BF672-AFC3-4C39-AA84-C1113D4307F1}" type="datetime1">
              <a:rPr lang="pt-BR" smtClean="0"/>
              <a:t>22/11/2021</a:t>
            </a:fld>
            <a:endParaRPr lang="en-US"/>
          </a:p>
        </p:txBody>
      </p:sp>
      <p:sp>
        <p:nvSpPr>
          <p:cNvPr id="3" name="Espaço Reservado para Rodapé 2"/>
          <p:cNvSpPr>
            <a:spLocks noGrp="1"/>
          </p:cNvSpPr>
          <p:nvPr>
            <p:ph type="ftr" sz="quarter" idx="11"/>
          </p:nvPr>
        </p:nvSpPr>
        <p:spPr/>
        <p:txBody>
          <a:bodyPr rtlCol="0"/>
          <a:lstStyle/>
          <a:p>
            <a:pPr rtl="0"/>
            <a:endParaRPr lang="en-US"/>
          </a:p>
        </p:txBody>
      </p:sp>
      <p:sp>
        <p:nvSpPr>
          <p:cNvPr id="4" name="Espaço reservado para o número do slide 3"/>
          <p:cNvSpPr>
            <a:spLocks noGrp="1"/>
          </p:cNvSpPr>
          <p:nvPr>
            <p:ph type="sldNum" sz="quarter" idx="12"/>
          </p:nvPr>
        </p:nvSpPr>
        <p:spPr/>
        <p:txBody>
          <a:bodyPr rtlCol="0"/>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tângulo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hasCustomPrompt="1"/>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2800" b="0" kern="1200" cap="none" spc="0" baseline="0" dirty="0">
                <a:solidFill>
                  <a:schemeClr val="tx1"/>
                </a:solidFill>
                <a:effectLst/>
                <a:latin typeface="+mj-lt"/>
                <a:ea typeface="+mn-ea"/>
                <a:cs typeface="+mn-cs"/>
              </a:defRPr>
            </a:lvl1pPr>
          </a:lstStyle>
          <a:p>
            <a:pPr rtl="0"/>
            <a:r>
              <a:rPr lang="pt-br" dirty="0"/>
              <a:t>Clique para editar o estilo de título Mestre</a:t>
            </a:r>
            <a:endParaRPr lang="en-US" dirty="0"/>
          </a:p>
        </p:txBody>
      </p:sp>
      <p:sp>
        <p:nvSpPr>
          <p:cNvPr id="3" name="Espaço reservado para conteúdo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texto 3"/>
          <p:cNvSpPr>
            <a:spLocks noGrp="1"/>
          </p:cNvSpPr>
          <p:nvPr>
            <p:ph type="body" sz="half" idx="2" hasCustomPrompt="1"/>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dirty="0"/>
              <a:t>Clique para editar o texto Mestre</a:t>
            </a:r>
          </a:p>
        </p:txBody>
      </p:sp>
      <p:sp>
        <p:nvSpPr>
          <p:cNvPr id="8" name="Espaço Reservado para Data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B01F5550-97CC-4F3B-A34B-FE39BFD06EF0}" type="datetime1">
              <a:rPr lang="pt-BR" smtClean="0"/>
              <a:t>22/11/2021</a:t>
            </a:fld>
            <a:endParaRPr lang="en-US"/>
          </a:p>
        </p:txBody>
      </p:sp>
      <p:sp>
        <p:nvSpPr>
          <p:cNvPr id="9" name="Espaço Reservado para Rodapé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Espaço Reservado para o Número do Slide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imagem 2"/>
          <p:cNvSpPr>
            <a:spLocks noGrp="1" noChangeAspect="1"/>
          </p:cNvSpPr>
          <p:nvPr>
            <p:ph type="pic" idx="1" hasCustomPrompt="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dirty="0"/>
              <a:t>Clique no ícone para adicionar uma imagem</a:t>
            </a:r>
            <a:endParaRPr lang="en-US" dirty="0"/>
          </a:p>
        </p:txBody>
      </p:sp>
      <p:sp>
        <p:nvSpPr>
          <p:cNvPr id="5" name="Espaço Reservado para Data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7975B8C2-382E-4F5E-B0CE-7E0EEF75E017}" type="datetime1">
              <a:rPr lang="pt-BR" smtClean="0"/>
              <a:t>22/11/2021</a:t>
            </a:fld>
            <a:endParaRPr lang="en-US" dirty="0"/>
          </a:p>
        </p:txBody>
      </p:sp>
      <p:sp>
        <p:nvSpPr>
          <p:cNvPr id="6" name="Espaço Reservado para Rodapé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Espaço Reservado para o Número do Slide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‹nº›</a:t>
            </a:fld>
            <a:endParaRPr lang="en-US"/>
          </a:p>
        </p:txBody>
      </p:sp>
      <p:sp>
        <p:nvSpPr>
          <p:cNvPr id="12" name="Retângulo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hasCustomPrompt="1"/>
          </p:nvPr>
        </p:nvSpPr>
        <p:spPr>
          <a:xfrm>
            <a:off x="8477250" y="603504"/>
            <a:ext cx="3144774" cy="1645920"/>
          </a:xfrm>
        </p:spPr>
        <p:txBody>
          <a:bodyPr rtlCol="0" anchor="b">
            <a:noAutofit/>
          </a:bodyPr>
          <a:lstStyle>
            <a:lvl1pPr algn="l">
              <a:lnSpc>
                <a:spcPct val="100000"/>
              </a:lnSpc>
              <a:defRPr sz="2800" b="0">
                <a:solidFill>
                  <a:schemeClr val="tx1"/>
                </a:solidFill>
                <a:latin typeface="+mj-lt"/>
              </a:defRPr>
            </a:lvl1pPr>
          </a:lstStyle>
          <a:p>
            <a:pPr rtl="0"/>
            <a:r>
              <a:rPr lang="pt-br" dirty="0"/>
              <a:t>Clique para editar o estilo de título Mestre</a:t>
            </a:r>
            <a:endParaRPr lang="en-US" dirty="0"/>
          </a:p>
        </p:txBody>
      </p:sp>
      <p:sp>
        <p:nvSpPr>
          <p:cNvPr id="4" name="Espaço reservado para texto 3"/>
          <p:cNvSpPr>
            <a:spLocks noGrp="1"/>
          </p:cNvSpPr>
          <p:nvPr>
            <p:ph type="body" sz="half" idx="2" hasCustomPrompt="1"/>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dirty="0"/>
              <a:t>Clique para editar o texto Mestre</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tângulo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tângulo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tângulo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Espaço reservado para título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pt-br"/>
              <a:t>Clique para editar o estilo de título Mestre</a:t>
            </a:r>
            <a:endParaRPr lang="en-US" dirty="0"/>
          </a:p>
        </p:txBody>
      </p:sp>
      <p:sp>
        <p:nvSpPr>
          <p:cNvPr id="3" name="Espaço reservado para texto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91DF2A3A-30FD-464E-8202-27A276433376}" type="datetime1">
              <a:rPr lang="pt-BR" smtClean="0"/>
              <a:t>22/11/2021</a:t>
            </a:fld>
            <a:endParaRPr lang="en-US" dirty="0"/>
          </a:p>
        </p:txBody>
      </p:sp>
      <p:sp>
        <p:nvSpPr>
          <p:cNvPr id="5" name="Espaço Reservado para Rodapé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Espaço Reservado para o Número do Slide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‹nº›</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minhavida.com.br/familia/tudo-sobre/35705-bullyin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minhavida.com.br/saude/temas/fadiga" TargetMode="External"/><Relationship Id="rId2" Type="http://schemas.openxmlformats.org/officeDocument/2006/relationships/hyperlink" Target="https://www.minhavida.com.br/saude/tudo-sobre/36254-dispneia" TargetMode="External"/><Relationship Id="rId1" Type="http://schemas.openxmlformats.org/officeDocument/2006/relationships/slideLayout" Target="../slideLayouts/slideLayout2.xml"/><Relationship Id="rId5" Type="http://schemas.openxmlformats.org/officeDocument/2006/relationships/hyperlink" Target="https://www.minhavida.com.br/saude/temas/diarreia" TargetMode="External"/><Relationship Id="rId4" Type="http://schemas.openxmlformats.org/officeDocument/2006/relationships/hyperlink" Target="https://www.minhavida.com.br/temas/n%C3%A1usea"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inhavida.com.br/saude/temas/insonia" TargetMode="External"/><Relationship Id="rId2" Type="http://schemas.openxmlformats.org/officeDocument/2006/relationships/hyperlink" Target="https://www.minhavida.com.br/saude/temas/depressao" TargetMode="External"/><Relationship Id="rId1" Type="http://schemas.openxmlformats.org/officeDocument/2006/relationships/slideLayout" Target="../slideLayouts/slideLayout2.xml"/><Relationship Id="rId5" Type="http://schemas.openxmlformats.org/officeDocument/2006/relationships/hyperlink" Target="https://www.minhavida.com.br/saude/temas/irritabilidade" TargetMode="External"/><Relationship Id="rId4" Type="http://schemas.openxmlformats.org/officeDocument/2006/relationships/hyperlink" Target="https://www.minhavida.com.br/temas/inseguran%C3%A7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minhavida.com.br/saude/materias/32118-medo-de-agulha-veja-como-superar-a-aicmofobia" TargetMode="External"/><Relationship Id="rId2" Type="http://schemas.openxmlformats.org/officeDocument/2006/relationships/hyperlink" Target="https://www.minhavida.com.br/bem-estar/materias/31336-medo-de-altura-veja-como-identificar-essa-fobia-e-os-tratamentos" TargetMode="External"/><Relationship Id="rId1" Type="http://schemas.openxmlformats.org/officeDocument/2006/relationships/slideLayout" Target="../slideLayouts/slideLayout2.xml"/><Relationship Id="rId5" Type="http://schemas.openxmlformats.org/officeDocument/2006/relationships/hyperlink" Target="https://www.minhavida.com.br/bem-estar/materias/31695-medo-de-palhaco-saiba-mais-sobre-a-coulrofobia" TargetMode="External"/><Relationship Id="rId4" Type="http://schemas.openxmlformats.org/officeDocument/2006/relationships/hyperlink" Target="https://www.minhavida.com.br/bem-estar/materias/31610-medo-de-barata-por-que-temos-e-como-tratar"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minhavida.com.br/saude/temas/hipertireoidismo" TargetMode="External"/><Relationship Id="rId2" Type="http://schemas.openxmlformats.org/officeDocument/2006/relationships/hyperlink" Target="https://www.minhavida.com.br/temas/arritmias-card%C3%ADacas" TargetMode="External"/><Relationship Id="rId1" Type="http://schemas.openxmlformats.org/officeDocument/2006/relationships/slideLayout" Target="../slideLayouts/slideLayout2.xml"/><Relationship Id="rId4" Type="http://schemas.openxmlformats.org/officeDocument/2006/relationships/hyperlink" Target="https://www.minhavida.com.br/saude/temas/dpoc"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minhavida.com.br/saude/tudo-sobre/18480-dosagem-de-cortisol-sangue"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minhavida.com.br/saude/temas/estresse"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minhavida.com.br/saude/galerias/13437-conheca-sete-funcoes-da-serotonina-no-organismo"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minhavida.com.br/saude/temas/estress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m 5" descr="Imagem ampliada de um logotipo&#10;&#10;Descrição gerada automaticament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20" y="10"/>
            <a:ext cx="12191979" cy="6857990"/>
          </a:xfrm>
          <a:prstGeom prst="rect">
            <a:avLst/>
          </a:prstGeom>
        </p:spPr>
      </p:pic>
      <p:sp>
        <p:nvSpPr>
          <p:cNvPr id="82" name="Retângulo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tângulo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ítulo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rtlCol="0">
            <a:normAutofit/>
          </a:bodyPr>
          <a:lstStyle/>
          <a:p>
            <a:pPr rtl="0"/>
            <a:r>
              <a:rPr lang="pt-BR" sz="4400" dirty="0">
                <a:solidFill>
                  <a:schemeClr val="tx1"/>
                </a:solidFill>
              </a:rPr>
              <a:t>Continuação transtornos</a:t>
            </a:r>
            <a:endParaRPr lang="pt-br" sz="4400" dirty="0">
              <a:solidFill>
                <a:schemeClr val="tx1"/>
              </a:solidFill>
            </a:endParaRPr>
          </a:p>
        </p:txBody>
      </p:sp>
      <p:sp>
        <p:nvSpPr>
          <p:cNvPr id="3" name="Subtítulo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rtlCol="0">
            <a:normAutofit/>
          </a:bodyPr>
          <a:lstStyle/>
          <a:p>
            <a:pPr rtl="0">
              <a:spcAft>
                <a:spcPts val="600"/>
              </a:spcAft>
            </a:pPr>
            <a:r>
              <a:rPr lang="pt-BR" dirty="0">
                <a:solidFill>
                  <a:schemeClr val="tx1"/>
                </a:solidFill>
              </a:rPr>
              <a:t>P</a:t>
            </a:r>
            <a:r>
              <a:rPr lang="pt-br" dirty="0">
                <a:solidFill>
                  <a:schemeClr val="tx1"/>
                </a:solidFill>
              </a:rPr>
              <a:t>rof. Daniela</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2FB8F9-C660-4B0E-B197-FCE73BEDDCB4}"/>
              </a:ext>
            </a:extLst>
          </p:cNvPr>
          <p:cNvSpPr>
            <a:spLocks noGrp="1"/>
          </p:cNvSpPr>
          <p:nvPr>
            <p:ph type="title"/>
          </p:nvPr>
        </p:nvSpPr>
        <p:spPr/>
        <p:txBody>
          <a:bodyPr/>
          <a:lstStyle/>
          <a:p>
            <a:r>
              <a:rPr lang="pt-BR" dirty="0"/>
              <a:t>FATORES DE RISCO</a:t>
            </a:r>
          </a:p>
        </p:txBody>
      </p:sp>
      <p:sp>
        <p:nvSpPr>
          <p:cNvPr id="3" name="Espaço Reservado para Conteúdo 2">
            <a:extLst>
              <a:ext uri="{FF2B5EF4-FFF2-40B4-BE49-F238E27FC236}">
                <a16:creationId xmlns:a16="http://schemas.microsoft.com/office/drawing/2014/main" id="{8DAA20C8-E3C8-41B2-8991-EE8769A707FE}"/>
              </a:ext>
            </a:extLst>
          </p:cNvPr>
          <p:cNvSpPr>
            <a:spLocks noGrp="1"/>
          </p:cNvSpPr>
          <p:nvPr>
            <p:ph idx="1"/>
          </p:nvPr>
        </p:nvSpPr>
        <p:spPr>
          <a:xfrm>
            <a:off x="553915" y="1820008"/>
            <a:ext cx="11131062" cy="4395398"/>
          </a:xfrm>
        </p:spPr>
        <p:txBody>
          <a:bodyPr>
            <a:normAutofit/>
          </a:bodyPr>
          <a:lstStyle/>
          <a:p>
            <a:pPr algn="just">
              <a:buFont typeface="Arial" panose="020B0604020202020204" pitchFamily="34" charset="0"/>
              <a:buChar char="•"/>
            </a:pPr>
            <a:r>
              <a:rPr lang="pt-BR" sz="1800" b="1" i="0" dirty="0">
                <a:solidFill>
                  <a:srgbClr val="000000"/>
                </a:solidFill>
                <a:effectLst/>
                <a:latin typeface="Tahoma" panose="020B0604030504040204" pitchFamily="34" charset="0"/>
              </a:rPr>
              <a:t>Abuso:</a:t>
            </a:r>
            <a:r>
              <a:rPr lang="pt-BR" sz="1800" b="0" i="0" dirty="0">
                <a:solidFill>
                  <a:srgbClr val="000000"/>
                </a:solidFill>
                <a:effectLst/>
                <a:latin typeface="Tahoma" panose="020B0604030504040204" pitchFamily="34" charset="0"/>
              </a:rPr>
              <a:t> Sofrer abuso físico, sexual ou emocional pode aumentar a vulnerabilidade psicológica, agravando as chances de desenvolver a depressão.</a:t>
            </a:r>
          </a:p>
          <a:p>
            <a:pPr marL="0" indent="0" algn="just">
              <a:buNone/>
            </a:pPr>
            <a:endParaRPr lang="pt-BR" sz="1800" b="0" i="0" dirty="0">
              <a:solidFill>
                <a:srgbClr val="000000"/>
              </a:solidFill>
              <a:effectLst/>
              <a:latin typeface="Tahoma" panose="020B0604030504040204" pitchFamily="34" charset="0"/>
            </a:endParaRPr>
          </a:p>
          <a:p>
            <a:pPr algn="just">
              <a:buFont typeface="Arial" panose="020B0604020202020204" pitchFamily="34" charset="0"/>
              <a:buChar char="•"/>
            </a:pPr>
            <a:r>
              <a:rPr lang="pt-BR" sz="1800" b="1" i="0" dirty="0">
                <a:solidFill>
                  <a:srgbClr val="000000"/>
                </a:solidFill>
                <a:effectLst/>
                <a:latin typeface="Tahoma" panose="020B0604030504040204" pitchFamily="34" charset="0"/>
              </a:rPr>
              <a:t>Medicações específicas:</a:t>
            </a:r>
            <a:r>
              <a:rPr lang="pt-BR" sz="1800" b="0" i="0" dirty="0">
                <a:solidFill>
                  <a:srgbClr val="000000"/>
                </a:solidFill>
                <a:effectLst/>
                <a:latin typeface="Tahoma" panose="020B0604030504040204" pitchFamily="34" charset="0"/>
              </a:rPr>
              <a:t> Alguns elementos químicos, como a Isotretinoína (usada para tratar a acne), o antiviral interferon alfa, e o uso de </a:t>
            </a:r>
            <a:r>
              <a:rPr lang="pt-BR" sz="1800" b="0" i="0" dirty="0" err="1">
                <a:solidFill>
                  <a:srgbClr val="000000"/>
                </a:solidFill>
                <a:effectLst/>
                <a:latin typeface="Tahoma" panose="020B0604030504040204" pitchFamily="34" charset="0"/>
              </a:rPr>
              <a:t>corticóides</a:t>
            </a:r>
            <a:r>
              <a:rPr lang="pt-BR" sz="1800" b="0" i="0" dirty="0">
                <a:solidFill>
                  <a:srgbClr val="000000"/>
                </a:solidFill>
                <a:effectLst/>
                <a:latin typeface="Tahoma" panose="020B0604030504040204" pitchFamily="34" charset="0"/>
              </a:rPr>
              <a:t>, podem aumentar o risco de desenvolver depressão.</a:t>
            </a:r>
          </a:p>
          <a:p>
            <a:pPr algn="just">
              <a:buFont typeface="Arial" panose="020B0604020202020204" pitchFamily="34" charset="0"/>
              <a:buChar char="•"/>
            </a:pPr>
            <a:endParaRPr lang="pt-BR" sz="1800" b="0" i="0" dirty="0">
              <a:solidFill>
                <a:srgbClr val="000000"/>
              </a:solidFill>
              <a:effectLst/>
              <a:latin typeface="Tahoma" panose="020B0604030504040204" pitchFamily="34" charset="0"/>
            </a:endParaRPr>
          </a:p>
          <a:p>
            <a:pPr algn="just">
              <a:buFont typeface="Arial" panose="020B0604020202020204" pitchFamily="34" charset="0"/>
              <a:buChar char="•"/>
            </a:pPr>
            <a:r>
              <a:rPr lang="pt-BR" sz="1800" b="1" i="0" dirty="0">
                <a:solidFill>
                  <a:srgbClr val="000000"/>
                </a:solidFill>
                <a:effectLst/>
                <a:latin typeface="Tahoma" panose="020B0604030504040204" pitchFamily="34" charset="0"/>
              </a:rPr>
              <a:t>Conflitos:</a:t>
            </a:r>
            <a:r>
              <a:rPr lang="pt-BR" sz="1800" b="0" i="0" dirty="0">
                <a:solidFill>
                  <a:srgbClr val="000000"/>
                </a:solidFill>
                <a:effectLst/>
                <a:latin typeface="Tahoma" panose="020B0604030504040204" pitchFamily="34" charset="0"/>
              </a:rPr>
              <a:t> A depressão em alguém que já tem predisposição genética para a doença, pode ser resultado de conflitos pessoais ou disputas com membros da família e amigos.</a:t>
            </a:r>
          </a:p>
          <a:p>
            <a:pPr marL="0" indent="0" algn="just">
              <a:buNone/>
            </a:pPr>
            <a:endParaRPr lang="pt-BR" sz="1800" b="0" i="0" dirty="0">
              <a:solidFill>
                <a:srgbClr val="000000"/>
              </a:solidFill>
              <a:effectLst/>
              <a:latin typeface="Tahoma" panose="020B0604030504040204" pitchFamily="34" charset="0"/>
            </a:endParaRPr>
          </a:p>
          <a:p>
            <a:pPr algn="just">
              <a:buFont typeface="Arial" panose="020B0604020202020204" pitchFamily="34" charset="0"/>
              <a:buChar char="•"/>
            </a:pPr>
            <a:r>
              <a:rPr lang="pt-BR" sz="1800" b="1" i="0" dirty="0">
                <a:solidFill>
                  <a:srgbClr val="000000"/>
                </a:solidFill>
                <a:effectLst/>
                <a:latin typeface="Tahoma" panose="020B0604030504040204" pitchFamily="34" charset="0"/>
              </a:rPr>
              <a:t>Morte ou perda:</a:t>
            </a:r>
            <a:r>
              <a:rPr lang="pt-BR" sz="1800" b="0" i="0" dirty="0">
                <a:solidFill>
                  <a:srgbClr val="000000"/>
                </a:solidFill>
                <a:effectLst/>
                <a:latin typeface="Tahoma" panose="020B0604030504040204" pitchFamily="34" charset="0"/>
              </a:rPr>
              <a:t> A tristeza ou luto proveniente da morte ou perda de uma pessoa amada, por mais que natural, pode aumentar os riscos de desenvolver depressão</a:t>
            </a:r>
          </a:p>
          <a:p>
            <a:pPr marL="0" indent="0" algn="just">
              <a:buNone/>
            </a:pPr>
            <a:endParaRPr lang="pt-BR" sz="1800" dirty="0"/>
          </a:p>
        </p:txBody>
      </p:sp>
      <p:sp>
        <p:nvSpPr>
          <p:cNvPr id="4" name="Espaço Reservado para Data 3">
            <a:extLst>
              <a:ext uri="{FF2B5EF4-FFF2-40B4-BE49-F238E27FC236}">
                <a16:creationId xmlns:a16="http://schemas.microsoft.com/office/drawing/2014/main" id="{22A26E12-B118-476B-A688-EA8A22FCA540}"/>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860092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63CC05-B0F7-4B8E-8F56-3010D8BDBDB6}"/>
              </a:ext>
            </a:extLst>
          </p:cNvPr>
          <p:cNvSpPr>
            <a:spLocks noGrp="1"/>
          </p:cNvSpPr>
          <p:nvPr>
            <p:ph type="title"/>
          </p:nvPr>
        </p:nvSpPr>
        <p:spPr>
          <a:xfrm>
            <a:off x="961292" y="260604"/>
            <a:ext cx="10058400" cy="1371600"/>
          </a:xfrm>
        </p:spPr>
        <p:txBody>
          <a:bodyPr/>
          <a:lstStyle/>
          <a:p>
            <a:r>
              <a:rPr lang="pt-BR" dirty="0"/>
              <a:t>FATORES DE RISCO</a:t>
            </a:r>
          </a:p>
        </p:txBody>
      </p:sp>
      <p:sp>
        <p:nvSpPr>
          <p:cNvPr id="3" name="Espaço Reservado para Conteúdo 2">
            <a:extLst>
              <a:ext uri="{FF2B5EF4-FFF2-40B4-BE49-F238E27FC236}">
                <a16:creationId xmlns:a16="http://schemas.microsoft.com/office/drawing/2014/main" id="{23F60AA4-23CD-464A-AFC1-1B7CAE5F03FC}"/>
              </a:ext>
            </a:extLst>
          </p:cNvPr>
          <p:cNvSpPr>
            <a:spLocks noGrp="1"/>
          </p:cNvSpPr>
          <p:nvPr>
            <p:ph idx="1"/>
          </p:nvPr>
        </p:nvSpPr>
        <p:spPr>
          <a:xfrm>
            <a:off x="473319" y="1309878"/>
            <a:ext cx="11034346" cy="4238244"/>
          </a:xfrm>
        </p:spPr>
        <p:txBody>
          <a:bodyPr>
            <a:noAutofit/>
          </a:bodyPr>
          <a:lstStyle/>
          <a:p>
            <a:pPr algn="just">
              <a:buFont typeface="Arial" panose="020B0604020202020204" pitchFamily="34" charset="0"/>
              <a:buChar char="•"/>
            </a:pPr>
            <a:r>
              <a:rPr lang="pt-BR" sz="1800" b="1" i="0" dirty="0">
                <a:effectLst/>
                <a:latin typeface="Tahoma" panose="020B0604030504040204" pitchFamily="34" charset="0"/>
              </a:rPr>
              <a:t>Genética:</a:t>
            </a:r>
            <a:r>
              <a:rPr lang="pt-BR" sz="1800" b="0" i="0" dirty="0">
                <a:effectLst/>
                <a:latin typeface="Tahoma" panose="020B0604030504040204" pitchFamily="34" charset="0"/>
              </a:rPr>
              <a:t> Um histórico familiar de depressão pode aumentar as chances de desenvolver a doença. Contudo, é de conhecimento científico que a depressão é complexa, o que significa que pode haver diversos genes que exercem pequenos efeitos para o surgimento da doença, ao invés de um único gene que contribui para o quadro clínico.</a:t>
            </a:r>
          </a:p>
          <a:p>
            <a:pPr algn="just">
              <a:buFont typeface="Arial" panose="020B0604020202020204" pitchFamily="34" charset="0"/>
              <a:buChar char="•"/>
            </a:pPr>
            <a:r>
              <a:rPr lang="pt-BR" sz="1800" b="1" i="0" dirty="0">
                <a:effectLst/>
                <a:latin typeface="Tahoma" panose="020B0604030504040204" pitchFamily="34" charset="0"/>
              </a:rPr>
              <a:t>Eventos grandiosos:</a:t>
            </a:r>
            <a:r>
              <a:rPr lang="pt-BR" sz="1800" b="0" i="0" dirty="0">
                <a:effectLst/>
                <a:latin typeface="Tahoma" panose="020B0604030504040204" pitchFamily="34" charset="0"/>
              </a:rPr>
              <a:t> Eventos negativos, como ficar desempregado, divorciar-se ou se aposentar, podem ser prejudiciais. Porém, até mesmo eventos positivos, como começar um novo emprego, formar-se ou se casar, podem ocasionar a depressão. Entretanto, é importante reiterar que a depressão não é apenas uma simples resposta frente a momentos estressantes do cotidiano, mas algo mais persistente.</a:t>
            </a:r>
          </a:p>
          <a:p>
            <a:pPr algn="just">
              <a:buFont typeface="Arial" panose="020B0604020202020204" pitchFamily="34" charset="0"/>
              <a:buChar char="•"/>
            </a:pPr>
            <a:r>
              <a:rPr lang="pt-BR" sz="1800" b="1" i="0" dirty="0">
                <a:effectLst/>
                <a:latin typeface="Tahoma" panose="020B0604030504040204" pitchFamily="34" charset="0"/>
              </a:rPr>
              <a:t>Problemas pessoais:</a:t>
            </a:r>
            <a:r>
              <a:rPr lang="pt-BR" sz="1800" b="0" i="0" dirty="0">
                <a:effectLst/>
                <a:latin typeface="Tahoma" panose="020B0604030504040204" pitchFamily="34" charset="0"/>
              </a:rPr>
              <a:t> Problemas como o isolamento, causado por doenças mentais, ou por ser expulso da família e de grupos sociais, também podem contribuir para o surgimento da depressão, assim como baixa autoestima.</a:t>
            </a:r>
          </a:p>
          <a:p>
            <a:pPr algn="just">
              <a:buFont typeface="Arial" panose="020B0604020202020204" pitchFamily="34" charset="0"/>
              <a:buChar char="•"/>
            </a:pPr>
            <a:r>
              <a:rPr lang="pt-BR" sz="1800" b="1" i="0" dirty="0">
                <a:effectLst/>
                <a:latin typeface="Tahoma" panose="020B0604030504040204" pitchFamily="34" charset="0"/>
              </a:rPr>
              <a:t>Doenças graves:</a:t>
            </a:r>
            <a:r>
              <a:rPr lang="pt-BR" sz="1800" b="0" i="0" dirty="0">
                <a:effectLst/>
                <a:latin typeface="Tahoma" panose="020B0604030504040204" pitchFamily="34" charset="0"/>
              </a:rPr>
              <a:t> Às vezes, a depressão pode coexistir com uma grande doença, como por exemplo, o </a:t>
            </a:r>
            <a:r>
              <a:rPr lang="pt-BR" sz="1800" b="0" i="0" u="none" strike="noStrike" dirty="0">
                <a:effectLst/>
                <a:latin typeface="Tahoma" panose="020B0604030504040204" pitchFamily="34" charset="0"/>
              </a:rPr>
              <a:t>câncer</a:t>
            </a:r>
            <a:r>
              <a:rPr lang="pt-BR" sz="1800" b="0" i="0" dirty="0">
                <a:effectLst/>
                <a:latin typeface="Tahoma" panose="020B0604030504040204" pitchFamily="34" charset="0"/>
              </a:rPr>
              <a:t>. Ou, então, pode ser estimulada pelo surgimento de um problema de saúde.</a:t>
            </a:r>
          </a:p>
          <a:p>
            <a:pPr algn="just">
              <a:buFont typeface="Arial" panose="020B0604020202020204" pitchFamily="34" charset="0"/>
              <a:buChar char="•"/>
            </a:pPr>
            <a:r>
              <a:rPr lang="pt-BR" sz="1800" b="1" i="0" dirty="0">
                <a:effectLst/>
                <a:latin typeface="Tahoma" panose="020B0604030504040204" pitchFamily="34" charset="0"/>
              </a:rPr>
              <a:t>Abuso de substâncias:</a:t>
            </a:r>
            <a:r>
              <a:rPr lang="pt-BR" sz="1800" b="0" i="0" dirty="0">
                <a:effectLst/>
                <a:latin typeface="Tahoma" panose="020B0604030504040204" pitchFamily="34" charset="0"/>
              </a:rPr>
              <a:t> Aproximadamente 30% das pessoas com vícios em substâncias apresentam depressão clínica ou profunda, como álcool, cigarro, remédios e drogas ilícitas.</a:t>
            </a:r>
          </a:p>
          <a:p>
            <a:pPr marL="0" indent="0" algn="just">
              <a:buNone/>
            </a:pPr>
            <a:endParaRPr lang="pt-BR" sz="1800" dirty="0"/>
          </a:p>
        </p:txBody>
      </p:sp>
      <p:sp>
        <p:nvSpPr>
          <p:cNvPr id="4" name="Espaço Reservado para Data 3">
            <a:extLst>
              <a:ext uri="{FF2B5EF4-FFF2-40B4-BE49-F238E27FC236}">
                <a16:creationId xmlns:a16="http://schemas.microsoft.com/office/drawing/2014/main" id="{4E8006C3-2632-41FA-AA02-B89A0DF6AAFA}"/>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210830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E5E338-1F7B-413C-8498-2537018D7789}"/>
              </a:ext>
            </a:extLst>
          </p:cNvPr>
          <p:cNvSpPr>
            <a:spLocks noGrp="1"/>
          </p:cNvSpPr>
          <p:nvPr>
            <p:ph type="title"/>
          </p:nvPr>
        </p:nvSpPr>
        <p:spPr/>
        <p:txBody>
          <a:bodyPr/>
          <a:lstStyle/>
          <a:p>
            <a:pPr algn="ctr"/>
            <a:r>
              <a:rPr lang="pt-BR" dirty="0"/>
              <a:t>TIPOS DE DEPRESSÃO</a:t>
            </a:r>
          </a:p>
        </p:txBody>
      </p:sp>
      <p:sp>
        <p:nvSpPr>
          <p:cNvPr id="3" name="Espaço Reservado para Conteúdo 2">
            <a:extLst>
              <a:ext uri="{FF2B5EF4-FFF2-40B4-BE49-F238E27FC236}">
                <a16:creationId xmlns:a16="http://schemas.microsoft.com/office/drawing/2014/main" id="{C8B835B4-853E-43DD-BD55-E8EC79067FB9}"/>
              </a:ext>
            </a:extLst>
          </p:cNvPr>
          <p:cNvSpPr>
            <a:spLocks noGrp="1"/>
          </p:cNvSpPr>
          <p:nvPr>
            <p:ph idx="1"/>
          </p:nvPr>
        </p:nvSpPr>
        <p:spPr/>
        <p:txBody>
          <a:bodyPr/>
          <a:lstStyle/>
          <a:p>
            <a:endParaRPr lang="pt-BR" dirty="0"/>
          </a:p>
        </p:txBody>
      </p:sp>
      <p:sp>
        <p:nvSpPr>
          <p:cNvPr id="4" name="Espaço Reservado para Data 3">
            <a:extLst>
              <a:ext uri="{FF2B5EF4-FFF2-40B4-BE49-F238E27FC236}">
                <a16:creationId xmlns:a16="http://schemas.microsoft.com/office/drawing/2014/main" id="{A252773C-827D-4612-AE4B-25906746AE9D}"/>
              </a:ext>
            </a:extLst>
          </p:cNvPr>
          <p:cNvSpPr>
            <a:spLocks noGrp="1"/>
          </p:cNvSpPr>
          <p:nvPr>
            <p:ph type="dt" sz="half" idx="10"/>
          </p:nvPr>
        </p:nvSpPr>
        <p:spPr/>
        <p:txBody>
          <a:bodyPr/>
          <a:lstStyle/>
          <a:p>
            <a:pPr rtl="0"/>
            <a:fld id="{D48C737E-092E-4203-A347-8410086932C6}" type="datetime1">
              <a:rPr lang="pt-BR" smtClean="0"/>
              <a:t>22/11/2021</a:t>
            </a:fld>
            <a:endParaRPr lang="en-US"/>
          </a:p>
        </p:txBody>
      </p:sp>
      <p:sp>
        <p:nvSpPr>
          <p:cNvPr id="5" name="Seta: para Baixo 4">
            <a:extLst>
              <a:ext uri="{FF2B5EF4-FFF2-40B4-BE49-F238E27FC236}">
                <a16:creationId xmlns:a16="http://schemas.microsoft.com/office/drawing/2014/main" id="{0B407F37-4FF4-4D3F-B1A6-3C6643882070}"/>
              </a:ext>
            </a:extLst>
          </p:cNvPr>
          <p:cNvSpPr/>
          <p:nvPr/>
        </p:nvSpPr>
        <p:spPr>
          <a:xfrm>
            <a:off x="5416062" y="2312377"/>
            <a:ext cx="1354015" cy="33938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91276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6EF3A-77F0-48D8-A3AE-B62243343AEA}"/>
              </a:ext>
            </a:extLst>
          </p:cNvPr>
          <p:cNvSpPr>
            <a:spLocks noGrp="1"/>
          </p:cNvSpPr>
          <p:nvPr>
            <p:ph type="title"/>
          </p:nvPr>
        </p:nvSpPr>
        <p:spPr/>
        <p:txBody>
          <a:bodyPr/>
          <a:lstStyle/>
          <a:p>
            <a:r>
              <a:rPr lang="pt-BR" dirty="0"/>
              <a:t>EPISÓDIO DEPRESSIVO</a:t>
            </a:r>
          </a:p>
        </p:txBody>
      </p:sp>
      <p:sp>
        <p:nvSpPr>
          <p:cNvPr id="3" name="Espaço Reservado para Conteúdo 2">
            <a:extLst>
              <a:ext uri="{FF2B5EF4-FFF2-40B4-BE49-F238E27FC236}">
                <a16:creationId xmlns:a16="http://schemas.microsoft.com/office/drawing/2014/main" id="{C64EA761-43EA-402B-9056-23193EF083B9}"/>
              </a:ext>
            </a:extLst>
          </p:cNvPr>
          <p:cNvSpPr>
            <a:spLocks noGrp="1"/>
          </p:cNvSpPr>
          <p:nvPr>
            <p:ph idx="1"/>
          </p:nvPr>
        </p:nvSpPr>
        <p:spPr>
          <a:xfrm>
            <a:off x="844061" y="1861963"/>
            <a:ext cx="10503877" cy="4112286"/>
          </a:xfrm>
        </p:spPr>
        <p:txBody>
          <a:bodyPr>
            <a:normAutofit/>
          </a:bodyPr>
          <a:lstStyle/>
          <a:p>
            <a:pPr marL="0" indent="0" algn="just">
              <a:buNone/>
            </a:pPr>
            <a:r>
              <a:rPr lang="pt-BR" b="0" i="0" dirty="0">
                <a:solidFill>
                  <a:srgbClr val="000000"/>
                </a:solidFill>
                <a:effectLst/>
                <a:latin typeface="Tahoma" panose="020B0604030504040204" pitchFamily="34" charset="0"/>
              </a:rPr>
              <a:t>Um episódio depressivo costuma ser classificado como um período de tempo em que a pessoa apresenta uma alteração em seu comportamento. Os principais sintomas são:</a:t>
            </a:r>
          </a:p>
          <a:p>
            <a:pPr algn="just">
              <a:buFont typeface="Arial" panose="020B0604020202020204" pitchFamily="34" charset="0"/>
              <a:buChar char="•"/>
            </a:pPr>
            <a:r>
              <a:rPr lang="pt-BR" b="0" i="0" dirty="0">
                <a:solidFill>
                  <a:srgbClr val="000000"/>
                </a:solidFill>
                <a:effectLst/>
                <a:latin typeface="Tahoma" panose="020B0604030504040204" pitchFamily="34" charset="0"/>
              </a:rPr>
              <a:t>Tristeza</a:t>
            </a:r>
          </a:p>
          <a:p>
            <a:pPr algn="just">
              <a:buFont typeface="Arial" panose="020B0604020202020204" pitchFamily="34" charset="0"/>
              <a:buChar char="•"/>
            </a:pPr>
            <a:r>
              <a:rPr lang="pt-BR" b="0" i="0" dirty="0">
                <a:solidFill>
                  <a:srgbClr val="000000"/>
                </a:solidFill>
                <a:effectLst/>
                <a:latin typeface="Tahoma" panose="020B0604030504040204" pitchFamily="34" charset="0"/>
              </a:rPr>
              <a:t>Falta de energia</a:t>
            </a:r>
          </a:p>
          <a:p>
            <a:pPr algn="just">
              <a:buFont typeface="Arial" panose="020B0604020202020204" pitchFamily="34" charset="0"/>
              <a:buChar char="•"/>
            </a:pPr>
            <a:r>
              <a:rPr lang="pt-BR" b="0" i="0" dirty="0">
                <a:solidFill>
                  <a:srgbClr val="000000"/>
                </a:solidFill>
                <a:effectLst/>
                <a:latin typeface="Tahoma" panose="020B0604030504040204" pitchFamily="34" charset="0"/>
              </a:rPr>
              <a:t>Falta de iniciativa</a:t>
            </a:r>
          </a:p>
          <a:p>
            <a:pPr algn="just">
              <a:buFont typeface="Arial" panose="020B0604020202020204" pitchFamily="34" charset="0"/>
              <a:buChar char="•"/>
            </a:pPr>
            <a:r>
              <a:rPr lang="pt-BR" b="0" i="0" dirty="0">
                <a:solidFill>
                  <a:srgbClr val="000000"/>
                </a:solidFill>
                <a:effectLst/>
                <a:latin typeface="Tahoma" panose="020B0604030504040204" pitchFamily="34" charset="0"/>
              </a:rPr>
              <a:t>Falta de prazer</a:t>
            </a:r>
          </a:p>
          <a:p>
            <a:pPr algn="just">
              <a:buFont typeface="Arial" panose="020B0604020202020204" pitchFamily="34" charset="0"/>
              <a:buChar char="•"/>
            </a:pPr>
            <a:r>
              <a:rPr lang="pt-BR" b="0" i="0" dirty="0">
                <a:solidFill>
                  <a:srgbClr val="000000"/>
                </a:solidFill>
                <a:effectLst/>
                <a:latin typeface="Tahoma" panose="020B0604030504040204" pitchFamily="34" charset="0"/>
              </a:rPr>
              <a:t>Alteração do sono</a:t>
            </a:r>
          </a:p>
          <a:p>
            <a:pPr algn="just">
              <a:buFont typeface="Arial" panose="020B0604020202020204" pitchFamily="34" charset="0"/>
              <a:buChar char="•"/>
            </a:pPr>
            <a:r>
              <a:rPr lang="pt-BR" b="0" i="0" dirty="0">
                <a:solidFill>
                  <a:srgbClr val="000000"/>
                </a:solidFill>
                <a:effectLst/>
                <a:latin typeface="Tahoma" panose="020B0604030504040204" pitchFamily="34" charset="0"/>
              </a:rPr>
              <a:t>Alteração do apetite</a:t>
            </a:r>
          </a:p>
          <a:p>
            <a:pPr algn="just">
              <a:buFont typeface="Arial" panose="020B0604020202020204" pitchFamily="34" charset="0"/>
              <a:buChar char="•"/>
            </a:pPr>
            <a:r>
              <a:rPr lang="pt-BR" b="0" i="0" dirty="0">
                <a:solidFill>
                  <a:srgbClr val="000000"/>
                </a:solidFill>
                <a:effectLst/>
                <a:latin typeface="Tahoma" panose="020B0604030504040204" pitchFamily="34" charset="0"/>
              </a:rPr>
              <a:t>Pensamento lento</a:t>
            </a:r>
          </a:p>
          <a:p>
            <a:pPr algn="just">
              <a:buFont typeface="Arial" panose="020B0604020202020204" pitchFamily="34" charset="0"/>
              <a:buChar char="•"/>
            </a:pPr>
            <a:r>
              <a:rPr lang="pt-BR" b="0" i="0" dirty="0">
                <a:solidFill>
                  <a:srgbClr val="000000"/>
                </a:solidFill>
                <a:effectLst/>
                <a:latin typeface="Tahoma" panose="020B0604030504040204" pitchFamily="34" charset="0"/>
              </a:rPr>
              <a:t>Funções motoras mais lentas</a:t>
            </a:r>
          </a:p>
          <a:p>
            <a:pPr marL="0" indent="0" algn="just">
              <a:buNone/>
            </a:pPr>
            <a:r>
              <a:rPr lang="pt-BR" b="0" i="0" dirty="0">
                <a:solidFill>
                  <a:srgbClr val="000000"/>
                </a:solidFill>
                <a:effectLst/>
                <a:latin typeface="Tahoma" panose="020B0604030504040204" pitchFamily="34" charset="0"/>
              </a:rPr>
              <a:t>Estes quadros tendem a ter uma duração mais curta, de até seis meses, sem uma intensificação dos sintomas.</a:t>
            </a:r>
          </a:p>
          <a:p>
            <a:pPr marL="0" indent="0" algn="just">
              <a:buNone/>
            </a:pPr>
            <a:endParaRPr lang="pt-BR" dirty="0"/>
          </a:p>
        </p:txBody>
      </p:sp>
      <p:sp>
        <p:nvSpPr>
          <p:cNvPr id="4" name="Espaço Reservado para Data 3">
            <a:extLst>
              <a:ext uri="{FF2B5EF4-FFF2-40B4-BE49-F238E27FC236}">
                <a16:creationId xmlns:a16="http://schemas.microsoft.com/office/drawing/2014/main" id="{537FD009-4897-4ADA-8B83-1D9D3502D824}"/>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472711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BC3E24-3C2C-4744-AD6D-4EF640A7E619}"/>
              </a:ext>
            </a:extLst>
          </p:cNvPr>
          <p:cNvSpPr>
            <a:spLocks noGrp="1"/>
          </p:cNvSpPr>
          <p:nvPr>
            <p:ph type="title"/>
          </p:nvPr>
        </p:nvSpPr>
        <p:spPr/>
        <p:txBody>
          <a:bodyPr/>
          <a:lstStyle/>
          <a:p>
            <a:r>
              <a:rPr lang="pt-BR" dirty="0"/>
              <a:t>DEPRESSÃO PROFUNDA (TRANST. DEPRESSIVO MAIOR)</a:t>
            </a:r>
          </a:p>
        </p:txBody>
      </p:sp>
      <p:sp>
        <p:nvSpPr>
          <p:cNvPr id="3" name="Espaço Reservado para Conteúdo 2">
            <a:extLst>
              <a:ext uri="{FF2B5EF4-FFF2-40B4-BE49-F238E27FC236}">
                <a16:creationId xmlns:a16="http://schemas.microsoft.com/office/drawing/2014/main" id="{38C42FE5-E7D8-4D3A-BFFA-06C76226A25F}"/>
              </a:ext>
            </a:extLst>
          </p:cNvPr>
          <p:cNvSpPr>
            <a:spLocks noGrp="1"/>
          </p:cNvSpPr>
          <p:nvPr>
            <p:ph idx="1"/>
          </p:nvPr>
        </p:nvSpPr>
        <p:spPr>
          <a:xfrm>
            <a:off x="1066800" y="2630659"/>
            <a:ext cx="10058400" cy="3849624"/>
          </a:xfrm>
        </p:spPr>
        <p:txBody>
          <a:bodyPr>
            <a:normAutofit/>
          </a:bodyPr>
          <a:lstStyle/>
          <a:p>
            <a:pPr marL="0" indent="0" algn="just">
              <a:buNone/>
            </a:pPr>
            <a:r>
              <a:rPr lang="pt-BR" sz="1800" b="0" i="0" dirty="0">
                <a:solidFill>
                  <a:srgbClr val="000000"/>
                </a:solidFill>
                <a:effectLst/>
                <a:latin typeface="Tahoma" panose="020B0604030504040204" pitchFamily="34" charset="0"/>
              </a:rPr>
              <a:t>Se uma pessoa começa a ter quadros depressivos recorrentes ou mantém os sintomas de depressão por mais de seis meses com uma intensificação do quadro, pode-se considerar que ela esteja passando por uma depressão profunda (ou transtorno depressivo maior).</a:t>
            </a:r>
          </a:p>
          <a:p>
            <a:pPr marL="0" indent="0" algn="just">
              <a:buNone/>
            </a:pPr>
            <a:endParaRPr lang="pt-BR" sz="1800" b="0" i="0" dirty="0">
              <a:solidFill>
                <a:srgbClr val="000000"/>
              </a:solidFill>
              <a:effectLst/>
              <a:latin typeface="Tahoma" panose="020B0604030504040204" pitchFamily="34" charset="0"/>
            </a:endParaRPr>
          </a:p>
          <a:p>
            <a:pPr marL="0" indent="0" algn="just">
              <a:buNone/>
            </a:pPr>
            <a:r>
              <a:rPr lang="pt-BR" sz="1800" b="0" i="0" dirty="0">
                <a:solidFill>
                  <a:srgbClr val="000000"/>
                </a:solidFill>
                <a:effectLst/>
                <a:latin typeface="Tahoma" panose="020B0604030504040204" pitchFamily="34" charset="0"/>
              </a:rPr>
              <a:t>Normalmente o transtorno depressivo maior é um quadro mais grave e também tem grande relação com a herança genética. Nele há uma mudança química no funcionamento do cérebro, que pode ser desencadeada por uma causa física ou emocional.</a:t>
            </a:r>
          </a:p>
          <a:p>
            <a:pPr marL="0" indent="0" algn="just">
              <a:buNone/>
            </a:pPr>
            <a:endParaRPr lang="pt-BR" sz="1800" dirty="0"/>
          </a:p>
        </p:txBody>
      </p:sp>
      <p:sp>
        <p:nvSpPr>
          <p:cNvPr id="4" name="Espaço Reservado para Data 3">
            <a:extLst>
              <a:ext uri="{FF2B5EF4-FFF2-40B4-BE49-F238E27FC236}">
                <a16:creationId xmlns:a16="http://schemas.microsoft.com/office/drawing/2014/main" id="{08196967-EF73-493E-81D1-CE20A764F000}"/>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149958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EFDFBD-C62B-42C5-BAB1-B7721A09A04D}"/>
              </a:ext>
            </a:extLst>
          </p:cNvPr>
          <p:cNvSpPr>
            <a:spLocks noGrp="1"/>
          </p:cNvSpPr>
          <p:nvPr>
            <p:ph type="title"/>
          </p:nvPr>
        </p:nvSpPr>
        <p:spPr/>
        <p:txBody>
          <a:bodyPr/>
          <a:lstStyle/>
          <a:p>
            <a:r>
              <a:rPr lang="pt-BR" dirty="0"/>
              <a:t>DEPRESSÃO BIPOLAR</a:t>
            </a:r>
          </a:p>
        </p:txBody>
      </p:sp>
      <p:sp>
        <p:nvSpPr>
          <p:cNvPr id="3" name="Espaço Reservado para Conteúdo 2">
            <a:extLst>
              <a:ext uri="{FF2B5EF4-FFF2-40B4-BE49-F238E27FC236}">
                <a16:creationId xmlns:a16="http://schemas.microsoft.com/office/drawing/2014/main" id="{EFF05FCF-8CBE-431E-AABD-4293EDB7EFED}"/>
              </a:ext>
            </a:extLst>
          </p:cNvPr>
          <p:cNvSpPr>
            <a:spLocks noGrp="1"/>
          </p:cNvSpPr>
          <p:nvPr>
            <p:ph idx="1"/>
          </p:nvPr>
        </p:nvSpPr>
        <p:spPr/>
        <p:txBody>
          <a:bodyPr>
            <a:noAutofit/>
          </a:bodyPr>
          <a:lstStyle/>
          <a:p>
            <a:pPr marL="0" indent="0" algn="just">
              <a:buNone/>
            </a:pPr>
            <a:r>
              <a:rPr lang="pt-BR" sz="1800" b="0" i="0" dirty="0">
                <a:solidFill>
                  <a:srgbClr val="000000"/>
                </a:solidFill>
                <a:effectLst/>
                <a:latin typeface="Tahoma" panose="020B0604030504040204" pitchFamily="34" charset="0"/>
              </a:rPr>
              <a:t>As fases de depressão dentro do transtorno bipolar também são consideradas um subtipo de depressão. Os sintomas apresentados na fase de tristeza são os mesmos de um episódio depressivo. Já nas fases de euforia, o paciente pode apresentar sintomas como:</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Agitação</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Ocupação com diversas atividades</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Obsessão com determinados assuntos</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Aumento de impulsividade</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Aumento de energia</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Desatenção</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Hiperatividade</a:t>
            </a:r>
          </a:p>
          <a:p>
            <a:pPr marL="0" indent="0" algn="just">
              <a:buNone/>
            </a:pPr>
            <a:endParaRPr lang="pt-BR" sz="1800" dirty="0"/>
          </a:p>
        </p:txBody>
      </p:sp>
      <p:sp>
        <p:nvSpPr>
          <p:cNvPr id="4" name="Espaço Reservado para Data 3">
            <a:extLst>
              <a:ext uri="{FF2B5EF4-FFF2-40B4-BE49-F238E27FC236}">
                <a16:creationId xmlns:a16="http://schemas.microsoft.com/office/drawing/2014/main" id="{AA60CC96-32B5-441F-BC4C-D1AFA2148BEF}"/>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741448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00643E-50B6-4E3B-99B2-A513334D9FFA}"/>
              </a:ext>
            </a:extLst>
          </p:cNvPr>
          <p:cNvSpPr>
            <a:spLocks noGrp="1"/>
          </p:cNvSpPr>
          <p:nvPr>
            <p:ph type="title"/>
          </p:nvPr>
        </p:nvSpPr>
        <p:spPr/>
        <p:txBody>
          <a:bodyPr/>
          <a:lstStyle/>
          <a:p>
            <a:r>
              <a:rPr lang="pt-BR" dirty="0"/>
              <a:t>DISTMIA</a:t>
            </a:r>
          </a:p>
        </p:txBody>
      </p:sp>
      <p:sp>
        <p:nvSpPr>
          <p:cNvPr id="3" name="Espaço Reservado para Conteúdo 2">
            <a:extLst>
              <a:ext uri="{FF2B5EF4-FFF2-40B4-BE49-F238E27FC236}">
                <a16:creationId xmlns:a16="http://schemas.microsoft.com/office/drawing/2014/main" id="{30423CEE-375D-4416-9225-9D1FCADEB2E2}"/>
              </a:ext>
            </a:extLst>
          </p:cNvPr>
          <p:cNvSpPr>
            <a:spLocks noGrp="1"/>
          </p:cNvSpPr>
          <p:nvPr>
            <p:ph idx="1"/>
          </p:nvPr>
        </p:nvSpPr>
        <p:spPr>
          <a:xfrm>
            <a:off x="606669" y="1688123"/>
            <a:ext cx="10518531" cy="4264621"/>
          </a:xfrm>
        </p:spPr>
        <p:txBody>
          <a:bodyPr>
            <a:noAutofit/>
          </a:bodyPr>
          <a:lstStyle/>
          <a:p>
            <a:pPr marL="0" indent="0" algn="just">
              <a:buNone/>
            </a:pPr>
            <a:r>
              <a:rPr lang="pt-BR" sz="1800" b="0" i="0" u="none" strike="noStrike" dirty="0">
                <a:effectLst/>
                <a:latin typeface="Tahoma" panose="020B0604030504040204" pitchFamily="34" charset="0"/>
              </a:rPr>
              <a:t>Distimia</a:t>
            </a:r>
            <a:r>
              <a:rPr lang="pt-BR" sz="1800" b="0" i="0" dirty="0">
                <a:effectLst/>
                <a:latin typeface="Tahoma" panose="020B0604030504040204" pitchFamily="34" charset="0"/>
              </a:rPr>
              <a:t> </a:t>
            </a:r>
            <a:r>
              <a:rPr lang="pt-BR" sz="1800" b="0" i="0" dirty="0">
                <a:solidFill>
                  <a:srgbClr val="000000"/>
                </a:solidFill>
                <a:effectLst/>
                <a:latin typeface="Tahoma" panose="020B0604030504040204" pitchFamily="34" charset="0"/>
              </a:rPr>
              <a:t>é uma forma crônica de depressão, porém, menos grave do que a forma mais conhecida da doença. Com a distimia, os sintomas de depressão podem durar um longo período de tempo - muitas vezes, dois anos ou mais.</a:t>
            </a:r>
          </a:p>
          <a:p>
            <a:pPr marL="0" indent="0" algn="just">
              <a:buNone/>
            </a:pPr>
            <a:r>
              <a:rPr lang="pt-BR" sz="1800" b="0" i="0" dirty="0">
                <a:solidFill>
                  <a:srgbClr val="000000"/>
                </a:solidFill>
                <a:effectLst/>
                <a:latin typeface="Tahoma" panose="020B0604030504040204" pitchFamily="34" charset="0"/>
              </a:rPr>
              <a:t>O paciente com distimia costuma:</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Perder o interesse nas atividades diárias normais</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Sentir-se sem esperança</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Ter baixa produtividade</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Ter baixa autoestima</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Sentir-se inadequado</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Ser excessivamente crítico</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Reclamar constantemente</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Ser incapaz de se divertir</a:t>
            </a:r>
          </a:p>
          <a:p>
            <a:pPr marL="0" indent="0" algn="just">
              <a:buNone/>
            </a:pPr>
            <a:endParaRPr lang="pt-BR" sz="1800" dirty="0"/>
          </a:p>
        </p:txBody>
      </p:sp>
      <p:sp>
        <p:nvSpPr>
          <p:cNvPr id="4" name="Espaço Reservado para Data 3">
            <a:extLst>
              <a:ext uri="{FF2B5EF4-FFF2-40B4-BE49-F238E27FC236}">
                <a16:creationId xmlns:a16="http://schemas.microsoft.com/office/drawing/2014/main" id="{65A0C5B1-CC06-4C26-9547-5DD57A24923C}"/>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4182827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16FA17-0AEA-4D4D-9E9D-B0D61F180600}"/>
              </a:ext>
            </a:extLst>
          </p:cNvPr>
          <p:cNvSpPr>
            <a:spLocks noGrp="1"/>
          </p:cNvSpPr>
          <p:nvPr>
            <p:ph type="title"/>
          </p:nvPr>
        </p:nvSpPr>
        <p:spPr/>
        <p:txBody>
          <a:bodyPr/>
          <a:lstStyle/>
          <a:p>
            <a:r>
              <a:rPr lang="pt-BR" dirty="0"/>
              <a:t>DEPRESSÃO ATÍPICA</a:t>
            </a:r>
          </a:p>
        </p:txBody>
      </p:sp>
      <p:sp>
        <p:nvSpPr>
          <p:cNvPr id="3" name="Espaço Reservado para Conteúdo 2">
            <a:extLst>
              <a:ext uri="{FF2B5EF4-FFF2-40B4-BE49-F238E27FC236}">
                <a16:creationId xmlns:a16="http://schemas.microsoft.com/office/drawing/2014/main" id="{4EE7F6E4-D382-414E-8EAF-2F963435180D}"/>
              </a:ext>
            </a:extLst>
          </p:cNvPr>
          <p:cNvSpPr>
            <a:spLocks noGrp="1"/>
          </p:cNvSpPr>
          <p:nvPr>
            <p:ph idx="1"/>
          </p:nvPr>
        </p:nvSpPr>
        <p:spPr/>
        <p:txBody>
          <a:bodyPr>
            <a:normAutofit/>
          </a:bodyPr>
          <a:lstStyle/>
          <a:p>
            <a:pPr marL="0" indent="0" algn="just">
              <a:buNone/>
            </a:pPr>
            <a:r>
              <a:rPr lang="pt-BR" sz="2000" b="0" i="0" dirty="0">
                <a:solidFill>
                  <a:srgbClr val="000000"/>
                </a:solidFill>
                <a:effectLst/>
                <a:latin typeface="Tahoma" panose="020B0604030504040204" pitchFamily="34" charset="0"/>
              </a:rPr>
              <a:t>Normalmente os quadros de depressão atípica costumam ser melancólicos, em que o paciente apresenta principalmente tristeza e pensamentos de morte, desesperança e inutilidade. Há ainda o predomínio de falta de energia, cansaço, aumento excessivo de sono e o humor apático.</a:t>
            </a:r>
            <a:endParaRPr lang="pt-BR" sz="2000" dirty="0"/>
          </a:p>
        </p:txBody>
      </p:sp>
      <p:sp>
        <p:nvSpPr>
          <p:cNvPr id="4" name="Espaço Reservado para Data 3">
            <a:extLst>
              <a:ext uri="{FF2B5EF4-FFF2-40B4-BE49-F238E27FC236}">
                <a16:creationId xmlns:a16="http://schemas.microsoft.com/office/drawing/2014/main" id="{40284109-F34C-49B1-B601-651042983A11}"/>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4139019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F0953F-DF9F-40C5-A849-17ADEDFF0B91}"/>
              </a:ext>
            </a:extLst>
          </p:cNvPr>
          <p:cNvSpPr>
            <a:spLocks noGrp="1"/>
          </p:cNvSpPr>
          <p:nvPr>
            <p:ph type="title"/>
          </p:nvPr>
        </p:nvSpPr>
        <p:spPr/>
        <p:txBody>
          <a:bodyPr/>
          <a:lstStyle/>
          <a:p>
            <a:r>
              <a:rPr lang="pt-BR" dirty="0"/>
              <a:t>DEPRESSÃO SAZONAL</a:t>
            </a:r>
          </a:p>
        </p:txBody>
      </p:sp>
      <p:sp>
        <p:nvSpPr>
          <p:cNvPr id="3" name="Espaço Reservado para Conteúdo 2">
            <a:extLst>
              <a:ext uri="{FF2B5EF4-FFF2-40B4-BE49-F238E27FC236}">
                <a16:creationId xmlns:a16="http://schemas.microsoft.com/office/drawing/2014/main" id="{87823E7B-15AD-4573-9B1C-AC795A04B144}"/>
              </a:ext>
            </a:extLst>
          </p:cNvPr>
          <p:cNvSpPr>
            <a:spLocks noGrp="1"/>
          </p:cNvSpPr>
          <p:nvPr>
            <p:ph idx="1"/>
          </p:nvPr>
        </p:nvSpPr>
        <p:spPr>
          <a:xfrm>
            <a:off x="677007" y="2103120"/>
            <a:ext cx="10955215" cy="3849624"/>
          </a:xfrm>
        </p:spPr>
        <p:txBody>
          <a:bodyPr>
            <a:normAutofit lnSpcReduction="10000"/>
          </a:bodyPr>
          <a:lstStyle/>
          <a:p>
            <a:pPr marL="0" indent="0" algn="just">
              <a:buNone/>
            </a:pPr>
            <a:r>
              <a:rPr lang="pt-BR" sz="2000" b="0" i="0" dirty="0">
                <a:solidFill>
                  <a:srgbClr val="000000"/>
                </a:solidFill>
                <a:effectLst/>
                <a:latin typeface="Tahoma" panose="020B0604030504040204" pitchFamily="34" charset="0"/>
              </a:rPr>
              <a:t>O maior exemplo de depressão sazonal são os episódios de tristeza relacionados ao inverno, que ocorrem devido à baixa exposição à luz solar.</a:t>
            </a:r>
          </a:p>
          <a:p>
            <a:pPr marL="0" indent="0" algn="just">
              <a:buNone/>
            </a:pPr>
            <a:endParaRPr lang="pt-BR" sz="2000" b="0" i="0" dirty="0">
              <a:solidFill>
                <a:srgbClr val="000000"/>
              </a:solidFill>
              <a:effectLst/>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Existem outros tipos de depressões sazonais, ligadas às épocas do ano. Por exemplo, durante as festas de final de ano em que os níveis de estresse acabam aumentando devido a pensamentos de promessas não cumpridas durante o ano e ansiedade por um novo período a vir.</a:t>
            </a:r>
          </a:p>
          <a:p>
            <a:pPr marL="0" indent="0" algn="just">
              <a:buNone/>
            </a:pPr>
            <a:endParaRPr lang="pt-BR" sz="2000" b="0" i="0" dirty="0">
              <a:solidFill>
                <a:srgbClr val="000000"/>
              </a:solidFill>
              <a:effectLst/>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Fique atento com períodos de tristeza e de desânimo que acontecem em épocas específicas - sempre que está frio ou sempre próximo de uma data, por exemplo.</a:t>
            </a:r>
          </a:p>
          <a:p>
            <a:pPr marL="0" indent="0" algn="just">
              <a:buNone/>
            </a:pPr>
            <a:endParaRPr lang="pt-BR" sz="2000" b="0" i="0" dirty="0">
              <a:solidFill>
                <a:srgbClr val="000000"/>
              </a:solidFill>
              <a:effectLst/>
              <a:latin typeface="Montserrat" panose="00000500000000000000" pitchFamily="2" charset="0"/>
            </a:endParaRPr>
          </a:p>
          <a:p>
            <a:pPr marL="0" indent="0" algn="just">
              <a:buNone/>
            </a:pPr>
            <a:endParaRPr lang="pt-BR" sz="2000" dirty="0"/>
          </a:p>
        </p:txBody>
      </p:sp>
      <p:sp>
        <p:nvSpPr>
          <p:cNvPr id="4" name="Espaço Reservado para Data 3">
            <a:extLst>
              <a:ext uri="{FF2B5EF4-FFF2-40B4-BE49-F238E27FC236}">
                <a16:creationId xmlns:a16="http://schemas.microsoft.com/office/drawing/2014/main" id="{FFF64D66-2AF2-441B-9753-9482317F80C4}"/>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9931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97CFD6-49EC-44E4-9633-582E674D9114}"/>
              </a:ext>
            </a:extLst>
          </p:cNvPr>
          <p:cNvSpPr>
            <a:spLocks noGrp="1"/>
          </p:cNvSpPr>
          <p:nvPr>
            <p:ph type="title"/>
          </p:nvPr>
        </p:nvSpPr>
        <p:spPr/>
        <p:txBody>
          <a:bodyPr/>
          <a:lstStyle/>
          <a:p>
            <a:r>
              <a:rPr lang="pt-BR" dirty="0"/>
              <a:t>DEPRESSÃO PÓS PARTO</a:t>
            </a:r>
          </a:p>
        </p:txBody>
      </p:sp>
      <p:sp>
        <p:nvSpPr>
          <p:cNvPr id="3" name="Espaço Reservado para Conteúdo 2">
            <a:extLst>
              <a:ext uri="{FF2B5EF4-FFF2-40B4-BE49-F238E27FC236}">
                <a16:creationId xmlns:a16="http://schemas.microsoft.com/office/drawing/2014/main" id="{C901A7CA-552C-4E1E-B906-9C526006A382}"/>
              </a:ext>
            </a:extLst>
          </p:cNvPr>
          <p:cNvSpPr>
            <a:spLocks noGrp="1"/>
          </p:cNvSpPr>
          <p:nvPr>
            <p:ph idx="1"/>
          </p:nvPr>
        </p:nvSpPr>
        <p:spPr/>
        <p:txBody>
          <a:bodyPr>
            <a:normAutofit/>
          </a:bodyPr>
          <a:lstStyle/>
          <a:p>
            <a:pPr marL="0" indent="0" algn="just">
              <a:buNone/>
            </a:pPr>
            <a:r>
              <a:rPr lang="pt-BR" sz="2000" b="0" i="0" dirty="0">
                <a:effectLst/>
                <a:latin typeface="Tahoma" panose="020B0604030504040204" pitchFamily="34" charset="0"/>
              </a:rPr>
              <a:t>A </a:t>
            </a:r>
            <a:r>
              <a:rPr lang="pt-BR" sz="2000" b="0" i="0" u="none" strike="noStrike" dirty="0">
                <a:effectLst/>
                <a:latin typeface="Tahoma" panose="020B0604030504040204" pitchFamily="34" charset="0"/>
              </a:rPr>
              <a:t>depressão pós-parto</a:t>
            </a:r>
            <a:r>
              <a:rPr lang="pt-BR" sz="2000" b="0" i="0" dirty="0">
                <a:effectLst/>
                <a:latin typeface="Tahoma" panose="020B0604030504040204" pitchFamily="34" charset="0"/>
              </a:rPr>
              <a:t> ocorre logo após o parto. Os sintomas incluem tristeza e desesperança. Muitas novas mães experimentam alterações de humor e crises de choro após o nascimento do bebê, que se desvanecem rapidamente. Essas mudanças de humor acontecem principalmente devido às alterações hormonais decorrentes do término da gravidez. No entanto, algumas mães experimentam esses sintomas com mais intensidade, dando origem à depressão pós-parto.</a:t>
            </a:r>
            <a:endParaRPr lang="pt-BR" sz="2000" dirty="0"/>
          </a:p>
        </p:txBody>
      </p:sp>
      <p:sp>
        <p:nvSpPr>
          <p:cNvPr id="4" name="Espaço Reservado para Data 3">
            <a:extLst>
              <a:ext uri="{FF2B5EF4-FFF2-40B4-BE49-F238E27FC236}">
                <a16:creationId xmlns:a16="http://schemas.microsoft.com/office/drawing/2014/main" id="{AAA8DE40-5F55-4C9C-B869-50B583B08287}"/>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032501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84AF16-E472-4EA6-AB70-F6592BDA1ECF}"/>
              </a:ext>
            </a:extLst>
          </p:cNvPr>
          <p:cNvSpPr>
            <a:spLocks noGrp="1"/>
          </p:cNvSpPr>
          <p:nvPr>
            <p:ph type="title"/>
          </p:nvPr>
        </p:nvSpPr>
        <p:spPr/>
        <p:txBody>
          <a:bodyPr/>
          <a:lstStyle/>
          <a:p>
            <a:r>
              <a:rPr lang="pt-BR" dirty="0"/>
              <a:t>DEPRESSÃO</a:t>
            </a:r>
          </a:p>
        </p:txBody>
      </p:sp>
      <p:sp>
        <p:nvSpPr>
          <p:cNvPr id="3" name="Espaço Reservado para Conteúdo 2">
            <a:extLst>
              <a:ext uri="{FF2B5EF4-FFF2-40B4-BE49-F238E27FC236}">
                <a16:creationId xmlns:a16="http://schemas.microsoft.com/office/drawing/2014/main" id="{20B8507E-793A-4191-A2EB-63EA706C35DD}"/>
              </a:ext>
            </a:extLst>
          </p:cNvPr>
          <p:cNvSpPr>
            <a:spLocks noGrp="1"/>
          </p:cNvSpPr>
          <p:nvPr>
            <p:ph idx="1"/>
          </p:nvPr>
        </p:nvSpPr>
        <p:spPr>
          <a:xfrm>
            <a:off x="668215" y="1899138"/>
            <a:ext cx="10796954" cy="4053606"/>
          </a:xfrm>
        </p:spPr>
        <p:txBody>
          <a:bodyPr>
            <a:normAutofit/>
          </a:bodyPr>
          <a:lstStyle/>
          <a:p>
            <a:pPr marL="0" indent="0" algn="just">
              <a:buNone/>
            </a:pPr>
            <a:r>
              <a:rPr lang="pt-BR" sz="2400" b="0" i="0" dirty="0">
                <a:effectLst/>
                <a:latin typeface="Tahoma" panose="020B0604030504040204" pitchFamily="34" charset="0"/>
              </a:rPr>
              <a:t>A </a:t>
            </a:r>
            <a:r>
              <a:rPr lang="pt-BR" sz="2400" b="0" i="0" u="none" strike="noStrike" dirty="0">
                <a:effectLst/>
                <a:latin typeface="Tahoma" panose="020B0604030504040204" pitchFamily="34" charset="0"/>
              </a:rPr>
              <a:t>depressão</a:t>
            </a:r>
            <a:r>
              <a:rPr lang="pt-BR" sz="2400" b="0" i="0" dirty="0">
                <a:effectLst/>
                <a:latin typeface="Tahoma" panose="020B0604030504040204" pitchFamily="34" charset="0"/>
              </a:rPr>
              <a:t> (CID 10 – F33) é uma doença psiquiátrica crônica que tem como sintomas tristeza profunda, perda de interesse, ausência de ânimo e oscilações de humor. Muitas vezes é confundida com ansiedade e pode levar a pensamentos suicidas. Assim, é essencial diagnosticar a doença e iniciar acompanhamento médico.</a:t>
            </a:r>
          </a:p>
          <a:p>
            <a:pPr marL="0" indent="0" algn="just">
              <a:buNone/>
            </a:pPr>
            <a:endParaRPr lang="pt-BR" sz="2400" b="0" i="0" dirty="0">
              <a:effectLst/>
              <a:latin typeface="Tahoma" panose="020B0604030504040204" pitchFamily="34" charset="0"/>
            </a:endParaRPr>
          </a:p>
          <a:p>
            <a:pPr marL="0" indent="0" algn="just">
              <a:buNone/>
            </a:pPr>
            <a:r>
              <a:rPr lang="pt-BR" sz="2400" b="0" i="0" dirty="0">
                <a:effectLst/>
                <a:latin typeface="Tahoma" panose="020B0604030504040204" pitchFamily="34" charset="0"/>
              </a:rPr>
              <a:t>A doença mental atinge mais de 300 milhões de pessoas de todas as idades no mundo, segundo a </a:t>
            </a:r>
            <a:r>
              <a:rPr lang="pt-BR" sz="2400" b="0" i="0" u="none" strike="noStrike" dirty="0">
                <a:effectLst/>
                <a:latin typeface="Tahoma" panose="020B0604030504040204" pitchFamily="34" charset="0"/>
              </a:rPr>
              <a:t>Organização Mundial da Saúde (OMS)</a:t>
            </a:r>
            <a:r>
              <a:rPr lang="pt-BR" sz="2400" b="0" i="0" dirty="0">
                <a:effectLst/>
                <a:latin typeface="Tahoma" panose="020B0604030504040204" pitchFamily="34" charset="0"/>
              </a:rPr>
              <a:t>. No Brasil, a estimativa é que 5,8% da população seja afetada pela doença.</a:t>
            </a:r>
          </a:p>
          <a:p>
            <a:pPr marL="0" indent="0" algn="just">
              <a:buNone/>
            </a:pPr>
            <a:endParaRPr lang="pt-BR" sz="2400" dirty="0"/>
          </a:p>
        </p:txBody>
      </p:sp>
      <p:sp>
        <p:nvSpPr>
          <p:cNvPr id="4" name="Espaço Reservado para Data 3">
            <a:extLst>
              <a:ext uri="{FF2B5EF4-FFF2-40B4-BE49-F238E27FC236}">
                <a16:creationId xmlns:a16="http://schemas.microsoft.com/office/drawing/2014/main" id="{261F3AE2-5818-4362-8DCB-8D446424EE94}"/>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360480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6A870B-A08B-481D-B849-E3397E92D480}"/>
              </a:ext>
            </a:extLst>
          </p:cNvPr>
          <p:cNvSpPr>
            <a:spLocks noGrp="1"/>
          </p:cNvSpPr>
          <p:nvPr>
            <p:ph type="title"/>
          </p:nvPr>
        </p:nvSpPr>
        <p:spPr/>
        <p:txBody>
          <a:bodyPr/>
          <a:lstStyle/>
          <a:p>
            <a:r>
              <a:rPr lang="pt-BR" dirty="0"/>
              <a:t>DEPRESSÃO PSICÓTICA</a:t>
            </a:r>
          </a:p>
        </p:txBody>
      </p:sp>
      <p:sp>
        <p:nvSpPr>
          <p:cNvPr id="3" name="Espaço Reservado para Conteúdo 2">
            <a:extLst>
              <a:ext uri="{FF2B5EF4-FFF2-40B4-BE49-F238E27FC236}">
                <a16:creationId xmlns:a16="http://schemas.microsoft.com/office/drawing/2014/main" id="{2082476B-8807-43E8-94FE-7D7AEE8690E7}"/>
              </a:ext>
            </a:extLst>
          </p:cNvPr>
          <p:cNvSpPr>
            <a:spLocks noGrp="1"/>
          </p:cNvSpPr>
          <p:nvPr>
            <p:ph idx="1"/>
          </p:nvPr>
        </p:nvSpPr>
        <p:spPr/>
        <p:txBody>
          <a:bodyPr>
            <a:normAutofit/>
          </a:bodyPr>
          <a:lstStyle/>
          <a:p>
            <a:pPr marL="0" indent="0" algn="just">
              <a:buNone/>
            </a:pPr>
            <a:r>
              <a:rPr lang="pt-BR" sz="2000" b="0" i="0" dirty="0">
                <a:solidFill>
                  <a:srgbClr val="000000"/>
                </a:solidFill>
                <a:effectLst/>
                <a:latin typeface="Tahoma" panose="020B0604030504040204" pitchFamily="34" charset="0"/>
              </a:rPr>
              <a:t>A depressão psicótica alia os sintomas de tristeza a outros menos típicos, como delírios e alucinações. Este é considerado um tipo de depressão grave, mas costuma ser raro. No entanto, qualquer pessoa pode desenvolvê-lo e não só quem tem histórico de psicopatia na família.</a:t>
            </a:r>
            <a:endParaRPr lang="pt-BR" sz="2000" dirty="0"/>
          </a:p>
        </p:txBody>
      </p:sp>
      <p:sp>
        <p:nvSpPr>
          <p:cNvPr id="4" name="Espaço Reservado para Data 3">
            <a:extLst>
              <a:ext uri="{FF2B5EF4-FFF2-40B4-BE49-F238E27FC236}">
                <a16:creationId xmlns:a16="http://schemas.microsoft.com/office/drawing/2014/main" id="{ACB6ACD6-F5FB-4FE6-AFC6-4D8094733D74}"/>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2758830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E12DCC-82FC-4C7F-83BC-E3C0F8082AFF}"/>
              </a:ext>
            </a:extLst>
          </p:cNvPr>
          <p:cNvSpPr>
            <a:spLocks noGrp="1"/>
          </p:cNvSpPr>
          <p:nvPr>
            <p:ph type="title"/>
          </p:nvPr>
        </p:nvSpPr>
        <p:spPr/>
        <p:txBody>
          <a:bodyPr/>
          <a:lstStyle/>
          <a:p>
            <a:r>
              <a:rPr lang="pt-BR" dirty="0"/>
              <a:t>DEPRESSÃO NA ADOLESCÊNCIA</a:t>
            </a:r>
          </a:p>
        </p:txBody>
      </p:sp>
      <p:sp>
        <p:nvSpPr>
          <p:cNvPr id="3" name="Espaço Reservado para Conteúdo 2">
            <a:extLst>
              <a:ext uri="{FF2B5EF4-FFF2-40B4-BE49-F238E27FC236}">
                <a16:creationId xmlns:a16="http://schemas.microsoft.com/office/drawing/2014/main" id="{32082885-1195-4317-8088-FF14BA349514}"/>
              </a:ext>
            </a:extLst>
          </p:cNvPr>
          <p:cNvSpPr>
            <a:spLocks noGrp="1"/>
          </p:cNvSpPr>
          <p:nvPr>
            <p:ph idx="1"/>
          </p:nvPr>
        </p:nvSpPr>
        <p:spPr>
          <a:xfrm>
            <a:off x="562707" y="1652954"/>
            <a:ext cx="11113477" cy="4299790"/>
          </a:xfrm>
        </p:spPr>
        <p:txBody>
          <a:bodyPr>
            <a:normAutofit/>
          </a:bodyPr>
          <a:lstStyle/>
          <a:p>
            <a:pPr marL="0" indent="0" algn="just">
              <a:buNone/>
            </a:pPr>
            <a:r>
              <a:rPr lang="pt-BR" sz="1800" b="0" i="0" dirty="0">
                <a:effectLst/>
                <a:latin typeface="Tahoma" panose="020B0604030504040204" pitchFamily="34" charset="0"/>
              </a:rPr>
              <a:t>A depressão na adolescência é caracterizada pelos mesmos sintomas da depressão profunda. A única e importante diferença é que normalmente, no lugar da tristeza, costumam apresentar irritabilidade.</a:t>
            </a:r>
          </a:p>
          <a:p>
            <a:pPr marL="0" indent="0" algn="just">
              <a:buNone/>
            </a:pPr>
            <a:r>
              <a:rPr lang="pt-BR" sz="1800" b="0" i="0" dirty="0">
                <a:effectLst/>
                <a:latin typeface="Tahoma" panose="020B0604030504040204" pitchFamily="34" charset="0"/>
              </a:rPr>
              <a:t>No Brasil, cerca de 20% dos adolescentes entre 14 e 15 anos apresentavam depressão leve a moderada; e quase 9%, depressão grave.</a:t>
            </a:r>
          </a:p>
          <a:p>
            <a:pPr marL="0" indent="0" algn="just">
              <a:buNone/>
            </a:pPr>
            <a:r>
              <a:rPr lang="pt-BR" sz="1800" b="0" i="0" dirty="0">
                <a:effectLst/>
                <a:latin typeface="Tahoma" panose="020B0604030504040204" pitchFamily="34" charset="0"/>
              </a:rPr>
              <a:t>Já entre os jovens de 16 e 17 anos o número de depressão grave aumenta (17,1%). E 13,5% têm depressão leve a moderada.</a:t>
            </a:r>
          </a:p>
          <a:p>
            <a:pPr marL="0" indent="0" algn="just">
              <a:buNone/>
            </a:pPr>
            <a:r>
              <a:rPr lang="pt-BR" sz="1800" b="0" i="0" dirty="0">
                <a:effectLst/>
                <a:latin typeface="Tahoma" panose="020B0604030504040204" pitchFamily="34" charset="0"/>
              </a:rPr>
              <a:t>A depressão grave costuma ser mais comum em adolescentes com ansiedade, abuso de drogas, além de transtorno de </a:t>
            </a:r>
            <a:r>
              <a:rPr lang="pt-BR" sz="1800" b="0" i="0" u="none" strike="noStrike" dirty="0">
                <a:effectLst/>
                <a:latin typeface="Tahoma" panose="020B0604030504040204" pitchFamily="34" charset="0"/>
              </a:rPr>
              <a:t>déficit de atenção </a:t>
            </a:r>
            <a:r>
              <a:rPr lang="pt-BR" sz="1800" b="0" i="0" dirty="0">
                <a:effectLst/>
                <a:latin typeface="Tahoma" panose="020B0604030504040204" pitchFamily="34" charset="0"/>
              </a:rPr>
              <a:t>e </a:t>
            </a:r>
            <a:r>
              <a:rPr lang="pt-BR" sz="1800" b="0" i="0" u="none" strike="noStrike" dirty="0">
                <a:effectLst/>
                <a:latin typeface="Tahoma" panose="020B0604030504040204" pitchFamily="34" charset="0"/>
              </a:rPr>
              <a:t>hiperatividade</a:t>
            </a:r>
            <a:r>
              <a:rPr lang="pt-BR" sz="1800" b="0" i="0" dirty="0">
                <a:effectLst/>
                <a:latin typeface="Tahoma" panose="020B0604030504040204" pitchFamily="34" charset="0"/>
              </a:rPr>
              <a:t>.</a:t>
            </a:r>
          </a:p>
          <a:p>
            <a:pPr marL="0" indent="0" algn="just">
              <a:buNone/>
            </a:pPr>
            <a:r>
              <a:rPr lang="pt-BR" sz="1800" b="0" i="0" dirty="0">
                <a:effectLst/>
                <a:latin typeface="Tahoma" panose="020B0604030504040204" pitchFamily="34" charset="0"/>
              </a:rPr>
              <a:t>Muitos pais acham que certas atitudes podem ser rebeldia e não sintomas de depressão na adolescência, como resistência em fazer tarefas, dificuldade em estudar e permanência excessiva no quarto.</a:t>
            </a:r>
          </a:p>
          <a:p>
            <a:pPr marL="0" indent="0" algn="just">
              <a:buNone/>
            </a:pPr>
            <a:r>
              <a:rPr lang="pt-BR" sz="1800" b="0" i="0" dirty="0">
                <a:effectLst/>
                <a:latin typeface="Tahoma" panose="020B0604030504040204" pitchFamily="34" charset="0"/>
              </a:rPr>
              <a:t>É recomendável que a família procure orientação psiquiátrica para que seja feito um diagnóstico preciso sobre o adolescente e a possibilidade de depressão.</a:t>
            </a:r>
          </a:p>
          <a:p>
            <a:pPr marL="0" indent="0" algn="just">
              <a:buNone/>
            </a:pPr>
            <a:endParaRPr lang="pt-BR" sz="1800" dirty="0"/>
          </a:p>
        </p:txBody>
      </p:sp>
      <p:sp>
        <p:nvSpPr>
          <p:cNvPr id="4" name="Espaço Reservado para Data 3">
            <a:extLst>
              <a:ext uri="{FF2B5EF4-FFF2-40B4-BE49-F238E27FC236}">
                <a16:creationId xmlns:a16="http://schemas.microsoft.com/office/drawing/2014/main" id="{FF314402-3CCD-416C-9EEB-E769B8A81F7A}"/>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68756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95418-2CE0-4B38-9547-4054F619011C}"/>
              </a:ext>
            </a:extLst>
          </p:cNvPr>
          <p:cNvSpPr>
            <a:spLocks noGrp="1"/>
          </p:cNvSpPr>
          <p:nvPr>
            <p:ph type="title"/>
          </p:nvPr>
        </p:nvSpPr>
        <p:spPr/>
        <p:txBody>
          <a:bodyPr/>
          <a:lstStyle/>
          <a:p>
            <a:r>
              <a:rPr lang="pt-BR" dirty="0"/>
              <a:t>DEPRESSÃO INFANTIL</a:t>
            </a:r>
          </a:p>
        </p:txBody>
      </p:sp>
      <p:sp>
        <p:nvSpPr>
          <p:cNvPr id="3" name="Espaço Reservado para Conteúdo 2">
            <a:extLst>
              <a:ext uri="{FF2B5EF4-FFF2-40B4-BE49-F238E27FC236}">
                <a16:creationId xmlns:a16="http://schemas.microsoft.com/office/drawing/2014/main" id="{21FA44CA-7936-4778-8284-E7A6A2AEF52B}"/>
              </a:ext>
            </a:extLst>
          </p:cNvPr>
          <p:cNvSpPr>
            <a:spLocks noGrp="1"/>
          </p:cNvSpPr>
          <p:nvPr>
            <p:ph idx="1"/>
          </p:nvPr>
        </p:nvSpPr>
        <p:spPr>
          <a:xfrm>
            <a:off x="738554" y="2014194"/>
            <a:ext cx="10858500" cy="4105252"/>
          </a:xfrm>
        </p:spPr>
        <p:txBody>
          <a:bodyPr>
            <a:noAutofit/>
          </a:bodyPr>
          <a:lstStyle/>
          <a:p>
            <a:pPr marL="0" indent="0" algn="just">
              <a:buNone/>
            </a:pPr>
            <a:r>
              <a:rPr lang="pt-BR" sz="2000" b="0" i="0" dirty="0">
                <a:effectLst/>
                <a:latin typeface="Tahoma" panose="020B0604030504040204" pitchFamily="34" charset="0"/>
              </a:rPr>
              <a:t>A depressão infantil é bastante semelhante à depressão na adolescência, tendo como sintomas mais comuns a irritabilidade, perda de interesse, mau humor, tristeza e isolamento.</a:t>
            </a:r>
          </a:p>
          <a:p>
            <a:pPr marL="0" indent="0" algn="just">
              <a:buNone/>
            </a:pPr>
            <a:r>
              <a:rPr lang="pt-BR" sz="2000" b="0" i="0" dirty="0">
                <a:effectLst/>
                <a:latin typeface="Tahoma" panose="020B0604030504040204" pitchFamily="34" charset="0"/>
              </a:rPr>
              <a:t>Além dos fatores também comuns a adultos que podem levar à depressão, crianças também apresentam algumas outras causas que potencializam a doença:</a:t>
            </a:r>
          </a:p>
          <a:p>
            <a:pPr marL="0" indent="0" algn="just">
              <a:buNone/>
            </a:pPr>
            <a:endParaRPr lang="pt-BR" sz="2000" b="0" i="0" dirty="0">
              <a:effectLst/>
              <a:latin typeface="Tahoma" panose="020B0604030504040204" pitchFamily="34" charset="0"/>
            </a:endParaRPr>
          </a:p>
          <a:p>
            <a:pPr algn="just">
              <a:buFont typeface="Arial" panose="020B0604020202020204" pitchFamily="34" charset="0"/>
              <a:buChar char="•"/>
            </a:pPr>
            <a:r>
              <a:rPr lang="pt-BR" sz="2000" b="0" i="0" dirty="0">
                <a:effectLst/>
                <a:latin typeface="Tahoma" panose="020B0604030504040204" pitchFamily="34" charset="0"/>
              </a:rPr>
              <a:t>Sofrer maus tratos domésticos</a:t>
            </a:r>
          </a:p>
          <a:p>
            <a:pPr algn="just">
              <a:buFont typeface="Arial" panose="020B0604020202020204" pitchFamily="34" charset="0"/>
              <a:buChar char="•"/>
            </a:pPr>
            <a:r>
              <a:rPr lang="pt-BR" sz="2000" b="0" i="0" dirty="0">
                <a:effectLst/>
                <a:latin typeface="Tahoma" panose="020B0604030504040204" pitchFamily="34" charset="0"/>
              </a:rPr>
              <a:t>Ser vítima de </a:t>
            </a:r>
            <a:r>
              <a:rPr lang="pt-BR" sz="2000" b="0" i="0" u="none" strike="noStrike" dirty="0">
                <a:effectLst/>
                <a:latin typeface="Tahoma" panose="020B0604030504040204" pitchFamily="34" charset="0"/>
                <a:hlinkClick r:id="rId2">
                  <a:extLst>
                    <a:ext uri="{A12FA001-AC4F-418D-AE19-62706E023703}">
                      <ahyp:hlinkClr xmlns:ahyp="http://schemas.microsoft.com/office/drawing/2018/hyperlinkcolor" val="tx"/>
                    </a:ext>
                  </a:extLst>
                </a:hlinkClick>
              </a:rPr>
              <a:t>bullying</a:t>
            </a:r>
            <a:endParaRPr lang="pt-BR" sz="2000" b="0" i="0" dirty="0">
              <a:effectLst/>
              <a:latin typeface="Tahoma" panose="020B0604030504040204" pitchFamily="34" charset="0"/>
            </a:endParaRPr>
          </a:p>
          <a:p>
            <a:pPr algn="just">
              <a:buFont typeface="Arial" panose="020B0604020202020204" pitchFamily="34" charset="0"/>
              <a:buChar char="•"/>
            </a:pPr>
            <a:r>
              <a:rPr lang="pt-BR" sz="2000" b="0" i="0" dirty="0">
                <a:effectLst/>
                <a:latin typeface="Tahoma" panose="020B0604030504040204" pitchFamily="34" charset="0"/>
              </a:rPr>
              <a:t>Pertencer a minorias sexuais</a:t>
            </a:r>
          </a:p>
          <a:p>
            <a:pPr algn="just">
              <a:buFont typeface="Arial" panose="020B0604020202020204" pitchFamily="34" charset="0"/>
              <a:buChar char="•"/>
            </a:pPr>
            <a:r>
              <a:rPr lang="pt-BR" sz="2000" b="0" i="0" dirty="0">
                <a:effectLst/>
                <a:latin typeface="Tahoma" panose="020B0604030504040204" pitchFamily="34" charset="0"/>
              </a:rPr>
              <a:t>Ser rejeitado por algum familiar ou amigo</a:t>
            </a:r>
          </a:p>
          <a:p>
            <a:pPr algn="just"/>
            <a:br>
              <a:rPr lang="pt-BR" sz="2000" dirty="0"/>
            </a:br>
            <a:endParaRPr lang="pt-BR" sz="2000" dirty="0"/>
          </a:p>
        </p:txBody>
      </p:sp>
      <p:sp>
        <p:nvSpPr>
          <p:cNvPr id="4" name="Espaço Reservado para Data 3">
            <a:extLst>
              <a:ext uri="{FF2B5EF4-FFF2-40B4-BE49-F238E27FC236}">
                <a16:creationId xmlns:a16="http://schemas.microsoft.com/office/drawing/2014/main" id="{83EBC83E-ED36-4A04-82F8-EA8570B0CB61}"/>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990357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6D0AD4-A623-4B04-B280-AF27D3D82548}"/>
              </a:ext>
            </a:extLst>
          </p:cNvPr>
          <p:cNvSpPr>
            <a:spLocks noGrp="1"/>
          </p:cNvSpPr>
          <p:nvPr>
            <p:ph type="title"/>
          </p:nvPr>
        </p:nvSpPr>
        <p:spPr>
          <a:xfrm>
            <a:off x="1066800" y="360133"/>
            <a:ext cx="10058400" cy="1371600"/>
          </a:xfrm>
        </p:spPr>
        <p:txBody>
          <a:bodyPr/>
          <a:lstStyle/>
          <a:p>
            <a:r>
              <a:rPr lang="pt-BR" dirty="0"/>
              <a:t>DEPRESSÃO INFANTIL</a:t>
            </a:r>
          </a:p>
        </p:txBody>
      </p:sp>
      <p:sp>
        <p:nvSpPr>
          <p:cNvPr id="3" name="Espaço Reservado para Conteúdo 2">
            <a:extLst>
              <a:ext uri="{FF2B5EF4-FFF2-40B4-BE49-F238E27FC236}">
                <a16:creationId xmlns:a16="http://schemas.microsoft.com/office/drawing/2014/main" id="{2B4AC2FC-6F2B-46AB-8312-D0600CE94AC5}"/>
              </a:ext>
            </a:extLst>
          </p:cNvPr>
          <p:cNvSpPr>
            <a:spLocks noGrp="1"/>
          </p:cNvSpPr>
          <p:nvPr>
            <p:ph idx="1"/>
          </p:nvPr>
        </p:nvSpPr>
        <p:spPr>
          <a:xfrm>
            <a:off x="596412" y="1714500"/>
            <a:ext cx="10999176" cy="4097567"/>
          </a:xfrm>
        </p:spPr>
        <p:txBody>
          <a:bodyPr>
            <a:noAutofit/>
          </a:bodyPr>
          <a:lstStyle/>
          <a:p>
            <a:pPr marL="0" indent="0" algn="just">
              <a:buNone/>
            </a:pPr>
            <a:r>
              <a:rPr lang="pt-BR" sz="2000" b="0" i="0" dirty="0">
                <a:solidFill>
                  <a:srgbClr val="000000"/>
                </a:solidFill>
                <a:effectLst/>
                <a:latin typeface="Tahoma" panose="020B0604030504040204" pitchFamily="34" charset="0"/>
              </a:rPr>
              <a:t>Contudo, pesquisas mostram que muitas crianças que tendem a praticar bullying também sofrem de depressão; e que uma relação afetiva calorosa com os pais diminui drasticamente à predisposição à doença.</a:t>
            </a:r>
          </a:p>
          <a:p>
            <a:pPr marL="0" indent="0" algn="just">
              <a:buNone/>
            </a:pPr>
            <a:r>
              <a:rPr lang="pt-BR" sz="2000" b="0" i="0" dirty="0">
                <a:solidFill>
                  <a:srgbClr val="000000"/>
                </a:solidFill>
                <a:effectLst/>
                <a:latin typeface="Tahoma" panose="020B0604030504040204" pitchFamily="34" charset="0"/>
              </a:rPr>
              <a:t>Os pais ou responsáveis devem procurar um médico psiquiátrico quando a criança apresentar principalmente:</a:t>
            </a:r>
          </a:p>
          <a:p>
            <a:pPr algn="just">
              <a:buFont typeface="Arial" panose="020B0604020202020204" pitchFamily="34" charset="0"/>
              <a:buChar char="•"/>
            </a:pPr>
            <a:r>
              <a:rPr lang="pt-BR" sz="2000" b="0" i="0" dirty="0">
                <a:solidFill>
                  <a:srgbClr val="000000"/>
                </a:solidFill>
                <a:effectLst/>
                <a:latin typeface="Tahoma" panose="020B0604030504040204" pitchFamily="34" charset="0"/>
              </a:rPr>
              <a:t>Tristeza profunda ou prolongada</a:t>
            </a:r>
          </a:p>
          <a:p>
            <a:pPr algn="just">
              <a:buFont typeface="Arial" panose="020B0604020202020204" pitchFamily="34" charset="0"/>
              <a:buChar char="•"/>
            </a:pPr>
            <a:r>
              <a:rPr lang="pt-BR" sz="2000" b="0" i="0" dirty="0">
                <a:solidFill>
                  <a:srgbClr val="000000"/>
                </a:solidFill>
                <a:effectLst/>
                <a:latin typeface="Tahoma" panose="020B0604030504040204" pitchFamily="34" charset="0"/>
              </a:rPr>
              <a:t>Desânimo persistente</a:t>
            </a:r>
          </a:p>
          <a:p>
            <a:pPr algn="just">
              <a:buFont typeface="Arial" panose="020B0604020202020204" pitchFamily="34" charset="0"/>
              <a:buChar char="•"/>
            </a:pPr>
            <a:r>
              <a:rPr lang="pt-BR" sz="2000" b="0" i="0" dirty="0">
                <a:solidFill>
                  <a:srgbClr val="000000"/>
                </a:solidFill>
                <a:effectLst/>
                <a:latin typeface="Tahoma" panose="020B0604030504040204" pitchFamily="34" charset="0"/>
              </a:rPr>
              <a:t>Dificuldade para realizar atividades que gostava antes</a:t>
            </a:r>
          </a:p>
          <a:p>
            <a:pPr algn="just">
              <a:buFont typeface="Arial" panose="020B0604020202020204" pitchFamily="34" charset="0"/>
              <a:buChar char="•"/>
            </a:pPr>
            <a:r>
              <a:rPr lang="pt-BR" sz="2000" b="0" i="0" dirty="0">
                <a:solidFill>
                  <a:srgbClr val="000000"/>
                </a:solidFill>
                <a:effectLst/>
                <a:latin typeface="Tahoma" panose="020B0604030504040204" pitchFamily="34" charset="0"/>
              </a:rPr>
              <a:t>Alterações de apetite e sono</a:t>
            </a:r>
          </a:p>
          <a:p>
            <a:pPr algn="just">
              <a:buFont typeface="Arial" panose="020B0604020202020204" pitchFamily="34" charset="0"/>
              <a:buChar char="•"/>
            </a:pPr>
            <a:r>
              <a:rPr lang="pt-BR" sz="2000" b="0" i="0" dirty="0">
                <a:solidFill>
                  <a:srgbClr val="000000"/>
                </a:solidFill>
                <a:effectLst/>
                <a:latin typeface="Tahoma" panose="020B0604030504040204" pitchFamily="34" charset="0"/>
              </a:rPr>
              <a:t>Frases muito pessimistas</a:t>
            </a:r>
          </a:p>
          <a:p>
            <a:pPr algn="just">
              <a:buFont typeface="Arial" panose="020B0604020202020204" pitchFamily="34" charset="0"/>
              <a:buChar char="•"/>
            </a:pPr>
            <a:r>
              <a:rPr lang="pt-BR" sz="2000" b="0" i="0" dirty="0">
                <a:solidFill>
                  <a:srgbClr val="000000"/>
                </a:solidFill>
                <a:effectLst/>
                <a:latin typeface="Tahoma" panose="020B0604030504040204" pitchFamily="34" charset="0"/>
              </a:rPr>
              <a:t>Dificuldade de concentração e atenção</a:t>
            </a:r>
          </a:p>
          <a:p>
            <a:pPr marL="0" indent="0" algn="just">
              <a:buNone/>
            </a:pPr>
            <a:endParaRPr lang="pt-BR" sz="2000" dirty="0"/>
          </a:p>
        </p:txBody>
      </p:sp>
      <p:sp>
        <p:nvSpPr>
          <p:cNvPr id="4" name="Espaço Reservado para Data 3">
            <a:extLst>
              <a:ext uri="{FF2B5EF4-FFF2-40B4-BE49-F238E27FC236}">
                <a16:creationId xmlns:a16="http://schemas.microsoft.com/office/drawing/2014/main" id="{9986417E-36AF-42C5-99D5-82B210779415}"/>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599187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F9BD55-DA3B-4D6E-86A3-0D0BE996DE04}"/>
              </a:ext>
            </a:extLst>
          </p:cNvPr>
          <p:cNvSpPr>
            <a:spLocks noGrp="1"/>
          </p:cNvSpPr>
          <p:nvPr>
            <p:ph type="title"/>
          </p:nvPr>
        </p:nvSpPr>
        <p:spPr/>
        <p:txBody>
          <a:bodyPr/>
          <a:lstStyle/>
          <a:p>
            <a:r>
              <a:rPr lang="pt-BR" dirty="0"/>
              <a:t>DEPRESSÃO NA MENOPAUSA</a:t>
            </a:r>
          </a:p>
        </p:txBody>
      </p:sp>
      <p:sp>
        <p:nvSpPr>
          <p:cNvPr id="3" name="Espaço Reservado para Conteúdo 2">
            <a:extLst>
              <a:ext uri="{FF2B5EF4-FFF2-40B4-BE49-F238E27FC236}">
                <a16:creationId xmlns:a16="http://schemas.microsoft.com/office/drawing/2014/main" id="{6F218750-E6CD-4D9D-950A-ECE9F62EA1DF}"/>
              </a:ext>
            </a:extLst>
          </p:cNvPr>
          <p:cNvSpPr>
            <a:spLocks noGrp="1"/>
          </p:cNvSpPr>
          <p:nvPr>
            <p:ph idx="1"/>
          </p:nvPr>
        </p:nvSpPr>
        <p:spPr>
          <a:xfrm>
            <a:off x="738554" y="2103120"/>
            <a:ext cx="10964008" cy="3849624"/>
          </a:xfrm>
        </p:spPr>
        <p:txBody>
          <a:bodyPr>
            <a:normAutofit/>
          </a:bodyPr>
          <a:lstStyle/>
          <a:p>
            <a:pPr marL="0" indent="0" algn="just">
              <a:buNone/>
            </a:pPr>
            <a:r>
              <a:rPr lang="pt-BR" sz="1800" b="0" i="0" dirty="0">
                <a:effectLst/>
                <a:latin typeface="Tahoma" panose="020B0604030504040204" pitchFamily="34" charset="0"/>
              </a:rPr>
              <a:t>A depressão na menopausa nem sempre é associada à tristeza, choro compulsivo e desinteresse. Isso porque, nesta fase da vida da mulher, o transtorno depressivo costuma causar irritabilidade, cansaço, desamparo ou até mesmo por meio de outras doenças, como vaginite, </a:t>
            </a:r>
            <a:r>
              <a:rPr lang="pt-BR" sz="1800" b="0" i="0" u="none" strike="noStrike" dirty="0">
                <a:effectLst/>
                <a:latin typeface="Tahoma" panose="020B0604030504040204" pitchFamily="34" charset="0"/>
              </a:rPr>
              <a:t>gripe</a:t>
            </a:r>
            <a:r>
              <a:rPr lang="pt-BR" sz="1800" b="0" i="0" dirty="0">
                <a:effectLst/>
                <a:latin typeface="Tahoma" panose="020B0604030504040204" pitchFamily="34" charset="0"/>
              </a:rPr>
              <a:t>, </a:t>
            </a:r>
            <a:r>
              <a:rPr lang="pt-BR" sz="1800" b="0" i="0" u="none" strike="noStrike" dirty="0">
                <a:effectLst/>
                <a:latin typeface="Tahoma" panose="020B0604030504040204" pitchFamily="34" charset="0"/>
              </a:rPr>
              <a:t>herpes</a:t>
            </a:r>
            <a:r>
              <a:rPr lang="pt-BR" sz="1800" b="0" i="0" dirty="0">
                <a:effectLst/>
                <a:latin typeface="Tahoma" panose="020B0604030504040204" pitchFamily="34" charset="0"/>
              </a:rPr>
              <a:t>, </a:t>
            </a:r>
            <a:r>
              <a:rPr lang="pt-BR" sz="1800" b="0" i="0" u="none" strike="noStrike" dirty="0">
                <a:effectLst/>
                <a:latin typeface="Tahoma" panose="020B0604030504040204" pitchFamily="34" charset="0"/>
              </a:rPr>
              <a:t>gastrite </a:t>
            </a:r>
            <a:r>
              <a:rPr lang="pt-BR" sz="1800" b="0" i="0" dirty="0">
                <a:effectLst/>
                <a:latin typeface="Tahoma" panose="020B0604030504040204" pitchFamily="34" charset="0"/>
              </a:rPr>
              <a:t>e </a:t>
            </a:r>
            <a:r>
              <a:rPr lang="pt-BR" sz="1800" b="0" i="0" u="none" strike="noStrike" dirty="0">
                <a:effectLst/>
                <a:latin typeface="Tahoma" panose="020B0604030504040204" pitchFamily="34" charset="0"/>
              </a:rPr>
              <a:t>cefaleia</a:t>
            </a:r>
            <a:r>
              <a:rPr lang="pt-BR" sz="1800" b="0" i="0" dirty="0">
                <a:effectLst/>
                <a:latin typeface="Tahoma" panose="020B0604030504040204" pitchFamily="34" charset="0"/>
              </a:rPr>
              <a:t>.</a:t>
            </a:r>
          </a:p>
          <a:p>
            <a:pPr marL="0" indent="0" algn="just">
              <a:buNone/>
            </a:pPr>
            <a:r>
              <a:rPr lang="pt-BR" sz="1800" b="0" i="0" dirty="0">
                <a:effectLst/>
                <a:latin typeface="Tahoma" panose="020B0604030504040204" pitchFamily="34" charset="0"/>
              </a:rPr>
              <a:t>Mulheres entre 35 e 50 anos, portanto, têm mais riscos de apresentarem depressão devido ao período de grandes alterações hormonais devido à chegada da </a:t>
            </a:r>
            <a:r>
              <a:rPr lang="pt-BR" sz="1800" b="0" i="0" u="none" strike="noStrike" dirty="0">
                <a:effectLst/>
                <a:latin typeface="Tahoma" panose="020B0604030504040204" pitchFamily="34" charset="0"/>
              </a:rPr>
              <a:t>menopausa</a:t>
            </a:r>
            <a:r>
              <a:rPr lang="pt-BR" sz="1800" b="0" i="0" dirty="0">
                <a:effectLst/>
                <a:latin typeface="Tahoma" panose="020B0604030504040204" pitchFamily="34" charset="0"/>
              </a:rPr>
              <a:t>. Essas mudanças podem ocasionar abalos emocionais e físicos, resultando na doença.</a:t>
            </a:r>
          </a:p>
          <a:p>
            <a:pPr marL="0" indent="0" algn="just">
              <a:buNone/>
            </a:pPr>
            <a:r>
              <a:rPr lang="pt-BR" sz="1800" b="0" i="0" dirty="0">
                <a:effectLst/>
                <a:latin typeface="Tahoma" panose="020B0604030504040204" pitchFamily="34" charset="0"/>
              </a:rPr>
              <a:t>Vale ressaltar que a chamada "transição </a:t>
            </a:r>
            <a:r>
              <a:rPr lang="pt-BR" sz="1800" b="0" i="0" dirty="0" err="1">
                <a:effectLst/>
                <a:latin typeface="Tahoma" panose="020B0604030504040204" pitchFamily="34" charset="0"/>
              </a:rPr>
              <a:t>menopausal</a:t>
            </a:r>
            <a:r>
              <a:rPr lang="pt-BR" sz="1800" b="0" i="0" dirty="0">
                <a:effectLst/>
                <a:latin typeface="Tahoma" panose="020B0604030504040204" pitchFamily="34" charset="0"/>
              </a:rPr>
              <a:t>" é dividida em:</a:t>
            </a:r>
          </a:p>
          <a:p>
            <a:pPr algn="just">
              <a:buFont typeface="Arial" panose="020B0604020202020204" pitchFamily="34" charset="0"/>
              <a:buChar char="•"/>
            </a:pPr>
            <a:r>
              <a:rPr lang="pt-BR" sz="1800" b="1" i="0" dirty="0" err="1">
                <a:effectLst/>
                <a:latin typeface="Tahoma" panose="020B0604030504040204" pitchFamily="34" charset="0"/>
              </a:rPr>
              <a:t>Perimenopausa</a:t>
            </a:r>
            <a:r>
              <a:rPr lang="pt-BR" sz="1800" b="0" i="0" dirty="0">
                <a:effectLst/>
                <a:latin typeface="Tahoma" panose="020B0604030504040204" pitchFamily="34" charset="0"/>
              </a:rPr>
              <a:t>: declínio da função ovariana até um ano após a menopausa</a:t>
            </a:r>
          </a:p>
          <a:p>
            <a:pPr algn="just">
              <a:buFont typeface="Arial" panose="020B0604020202020204" pitchFamily="34" charset="0"/>
              <a:buChar char="•"/>
            </a:pPr>
            <a:r>
              <a:rPr lang="pt-BR" sz="1800" b="1" i="0" dirty="0">
                <a:effectLst/>
                <a:latin typeface="Tahoma" panose="020B0604030504040204" pitchFamily="34" charset="0"/>
              </a:rPr>
              <a:t>Menopausa</a:t>
            </a:r>
            <a:r>
              <a:rPr lang="pt-BR" sz="1800" b="0" i="0" dirty="0">
                <a:effectLst/>
                <a:latin typeface="Tahoma" panose="020B0604030504040204" pitchFamily="34" charset="0"/>
              </a:rPr>
              <a:t>: término da atividade </a:t>
            </a:r>
            <a:r>
              <a:rPr lang="pt-BR" sz="1800" b="0" i="0" dirty="0" err="1">
                <a:effectLst/>
                <a:latin typeface="Tahoma" panose="020B0604030504040204" pitchFamily="34" charset="0"/>
              </a:rPr>
              <a:t>ovulatória</a:t>
            </a:r>
            <a:r>
              <a:rPr lang="pt-BR" sz="1800" b="0" i="0" dirty="0">
                <a:effectLst/>
                <a:latin typeface="Tahoma" panose="020B0604030504040204" pitchFamily="34" charset="0"/>
              </a:rPr>
              <a:t> folicular e um ano de </a:t>
            </a:r>
            <a:r>
              <a:rPr lang="pt-BR" sz="1800" b="0" i="0" dirty="0" err="1">
                <a:effectLst/>
                <a:latin typeface="Tahoma" panose="020B0604030504040204" pitchFamily="34" charset="0"/>
              </a:rPr>
              <a:t>amenorréia</a:t>
            </a:r>
            <a:r>
              <a:rPr lang="pt-BR" sz="1800" b="0" i="0" dirty="0">
                <a:effectLst/>
                <a:latin typeface="Tahoma" panose="020B0604030504040204" pitchFamily="34" charset="0"/>
              </a:rPr>
              <a:t>, ou seja, sem menstruar</a:t>
            </a:r>
          </a:p>
          <a:p>
            <a:pPr algn="just">
              <a:buFont typeface="Arial" panose="020B0604020202020204" pitchFamily="34" charset="0"/>
              <a:buChar char="•"/>
            </a:pPr>
            <a:r>
              <a:rPr lang="pt-BR" sz="1800" b="1" i="0" dirty="0">
                <a:effectLst/>
                <a:latin typeface="Tahoma" panose="020B0604030504040204" pitchFamily="34" charset="0"/>
              </a:rPr>
              <a:t>Pós-menopausa</a:t>
            </a:r>
            <a:r>
              <a:rPr lang="pt-BR" sz="1800" b="0" i="0" dirty="0">
                <a:effectLst/>
                <a:latin typeface="Tahoma" panose="020B0604030504040204" pitchFamily="34" charset="0"/>
              </a:rPr>
              <a:t>: a partir de um ano sem menstruar</a:t>
            </a:r>
          </a:p>
          <a:p>
            <a:pPr marL="0" indent="0" algn="just">
              <a:buNone/>
            </a:pPr>
            <a:endParaRPr lang="pt-BR" sz="1800" dirty="0"/>
          </a:p>
        </p:txBody>
      </p:sp>
      <p:sp>
        <p:nvSpPr>
          <p:cNvPr id="4" name="Espaço Reservado para Data 3">
            <a:extLst>
              <a:ext uri="{FF2B5EF4-FFF2-40B4-BE49-F238E27FC236}">
                <a16:creationId xmlns:a16="http://schemas.microsoft.com/office/drawing/2014/main" id="{D18838A0-857A-4398-B3A6-C6D26A6973E8}"/>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082300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5F5028-081E-4D4F-A6C1-5C649E302C16}"/>
              </a:ext>
            </a:extLst>
          </p:cNvPr>
          <p:cNvSpPr>
            <a:spLocks noGrp="1"/>
          </p:cNvSpPr>
          <p:nvPr>
            <p:ph type="title"/>
          </p:nvPr>
        </p:nvSpPr>
        <p:spPr/>
        <p:txBody>
          <a:bodyPr/>
          <a:lstStyle/>
          <a:p>
            <a:r>
              <a:rPr lang="pt-BR" dirty="0"/>
              <a:t>DEPRESSÃO NA MENOPAUSA</a:t>
            </a:r>
          </a:p>
        </p:txBody>
      </p:sp>
      <p:sp>
        <p:nvSpPr>
          <p:cNvPr id="3" name="Espaço Reservado para Conteúdo 2">
            <a:extLst>
              <a:ext uri="{FF2B5EF4-FFF2-40B4-BE49-F238E27FC236}">
                <a16:creationId xmlns:a16="http://schemas.microsoft.com/office/drawing/2014/main" id="{4318327D-DEBD-4F3B-AC2A-894629F766B7}"/>
              </a:ext>
            </a:extLst>
          </p:cNvPr>
          <p:cNvSpPr>
            <a:spLocks noGrp="1"/>
          </p:cNvSpPr>
          <p:nvPr>
            <p:ph idx="1"/>
          </p:nvPr>
        </p:nvSpPr>
        <p:spPr/>
        <p:txBody>
          <a:bodyPr>
            <a:normAutofit/>
          </a:bodyPr>
          <a:lstStyle/>
          <a:p>
            <a:pPr marL="0" indent="0" algn="just">
              <a:buNone/>
            </a:pPr>
            <a:r>
              <a:rPr lang="pt-BR" sz="1800" b="0" i="0" dirty="0">
                <a:solidFill>
                  <a:srgbClr val="000000"/>
                </a:solidFill>
                <a:effectLst/>
                <a:latin typeface="Tahoma" panose="020B0604030504040204" pitchFamily="34" charset="0"/>
              </a:rPr>
              <a:t>Além das alterações hormonais, há outros fatores específicos em mulheres que podem desencadear uma depressão:</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Relacionamento conjugal desgastado ou rompido</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Apego excessivo na criação dos filhos</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Histórico de depressão ou outros transtornos psiquiátricos na família</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Doenças clínicas</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Baixa condição socioeconômica</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Baixa escolaridade</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Perda precoce dos pais</a:t>
            </a:r>
          </a:p>
          <a:p>
            <a:pPr marL="0" indent="0" algn="just">
              <a:buNone/>
            </a:pPr>
            <a:endParaRPr lang="pt-BR" sz="1800" dirty="0"/>
          </a:p>
        </p:txBody>
      </p:sp>
      <p:sp>
        <p:nvSpPr>
          <p:cNvPr id="4" name="Espaço Reservado para Data 3">
            <a:extLst>
              <a:ext uri="{FF2B5EF4-FFF2-40B4-BE49-F238E27FC236}">
                <a16:creationId xmlns:a16="http://schemas.microsoft.com/office/drawing/2014/main" id="{6D1978C1-9C51-447C-A2D7-999072CFCAC3}"/>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089882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AB09ED-BC60-492C-93EC-38D011CF0610}"/>
              </a:ext>
            </a:extLst>
          </p:cNvPr>
          <p:cNvSpPr>
            <a:spLocks noGrp="1"/>
          </p:cNvSpPr>
          <p:nvPr>
            <p:ph type="title"/>
          </p:nvPr>
        </p:nvSpPr>
        <p:spPr>
          <a:xfrm>
            <a:off x="1066800" y="308487"/>
            <a:ext cx="10058400" cy="1371600"/>
          </a:xfrm>
        </p:spPr>
        <p:txBody>
          <a:bodyPr/>
          <a:lstStyle/>
          <a:p>
            <a:r>
              <a:rPr lang="pt-BR" dirty="0"/>
              <a:t>DEPRESSÃO GESTACIONAL</a:t>
            </a:r>
          </a:p>
        </p:txBody>
      </p:sp>
      <p:sp>
        <p:nvSpPr>
          <p:cNvPr id="3" name="Espaço Reservado para Conteúdo 2">
            <a:extLst>
              <a:ext uri="{FF2B5EF4-FFF2-40B4-BE49-F238E27FC236}">
                <a16:creationId xmlns:a16="http://schemas.microsoft.com/office/drawing/2014/main" id="{806E4E64-1DB6-4193-81B8-69351536F6F6}"/>
              </a:ext>
            </a:extLst>
          </p:cNvPr>
          <p:cNvSpPr>
            <a:spLocks noGrp="1"/>
          </p:cNvSpPr>
          <p:nvPr>
            <p:ph idx="1"/>
          </p:nvPr>
        </p:nvSpPr>
        <p:spPr>
          <a:xfrm>
            <a:off x="600807" y="1371599"/>
            <a:ext cx="10990385" cy="4439360"/>
          </a:xfrm>
        </p:spPr>
        <p:txBody>
          <a:bodyPr>
            <a:noAutofit/>
          </a:bodyPr>
          <a:lstStyle/>
          <a:p>
            <a:pPr marL="0" indent="0" algn="just">
              <a:buNone/>
            </a:pPr>
            <a:r>
              <a:rPr lang="pt-BR" sz="1800" b="0" i="0" dirty="0">
                <a:solidFill>
                  <a:srgbClr val="000000"/>
                </a:solidFill>
                <a:effectLst/>
                <a:latin typeface="Tahoma" panose="020B0604030504040204" pitchFamily="34" charset="0"/>
              </a:rPr>
              <a:t>A depressão gestacional é realidade a mais de 70% das mulheres, que apresentam queixas de depressão durante a gravidez.</a:t>
            </a:r>
          </a:p>
          <a:p>
            <a:pPr marL="0" indent="0" algn="just">
              <a:buNone/>
            </a:pPr>
            <a:r>
              <a:rPr lang="pt-BR" sz="1800" b="0" i="0" dirty="0">
                <a:solidFill>
                  <a:srgbClr val="000000"/>
                </a:solidFill>
                <a:effectLst/>
                <a:latin typeface="Tahoma" panose="020B0604030504040204" pitchFamily="34" charset="0"/>
              </a:rPr>
              <a:t>Mulheres em idade fértil (considerada hoje entre 10 e 49 anos de idade) têm duas vezes mais chances de terem episódio de depressão do que homens.</a:t>
            </a:r>
          </a:p>
          <a:p>
            <a:pPr marL="0" indent="0" algn="just">
              <a:buNone/>
            </a:pPr>
            <a:r>
              <a:rPr lang="pt-BR" sz="1800" b="0" i="0" dirty="0">
                <a:solidFill>
                  <a:srgbClr val="000000"/>
                </a:solidFill>
                <a:effectLst/>
                <a:latin typeface="Tahoma" panose="020B0604030504040204" pitchFamily="34" charset="0"/>
              </a:rPr>
              <a:t>Ainda, cerca de 25% das mães que tiveram depressão pós-parto apresentavam sintomas de depressão gestacional.</a:t>
            </a:r>
          </a:p>
          <a:p>
            <a:pPr marL="0" indent="0" algn="just">
              <a:buNone/>
            </a:pPr>
            <a:r>
              <a:rPr lang="pt-BR" sz="1800" b="0" i="0" dirty="0">
                <a:solidFill>
                  <a:srgbClr val="000000"/>
                </a:solidFill>
                <a:effectLst/>
                <a:latin typeface="Tahoma" panose="020B0604030504040204" pitchFamily="34" charset="0"/>
              </a:rPr>
              <a:t>Afinal, variações hormonais e estresses por conta da mudança no corpo, junto a preocupações excessivas com o fato de colocar uma criança ao mundo, podem implicar em uma maior probabilidade de transtornos mentais, como a depressão.</a:t>
            </a:r>
          </a:p>
          <a:p>
            <a:pPr marL="0" indent="0" algn="just">
              <a:buNone/>
            </a:pPr>
            <a:r>
              <a:rPr lang="pt-BR" sz="1800" b="0" i="0" dirty="0">
                <a:solidFill>
                  <a:srgbClr val="000000"/>
                </a:solidFill>
                <a:effectLst/>
                <a:latin typeface="Tahoma" panose="020B0604030504040204" pitchFamily="34" charset="0"/>
              </a:rPr>
              <a:t>A depressão gestacional pode causar sintomas como insônia, ausência de apetite ou apetite excessivo, enjoo e fadiga. com queixas somáticas como insônia, falta ou ausência de apetite, enjoo, fadiga, medo, irritabilidade e redução na libido.</a:t>
            </a:r>
          </a:p>
          <a:p>
            <a:pPr marL="0" indent="0" algn="just">
              <a:buNone/>
            </a:pPr>
            <a:r>
              <a:rPr lang="pt-BR" sz="1800" b="0" i="0" dirty="0">
                <a:solidFill>
                  <a:srgbClr val="000000"/>
                </a:solidFill>
                <a:effectLst/>
                <a:latin typeface="Tahoma" panose="020B0604030504040204" pitchFamily="34" charset="0"/>
              </a:rPr>
              <a:t>Esses sintomas são comuns à qualquer gestação e, portanto, vistos com normalidade - o que pode dificultar o diagnóstico da depressão na gravidez.</a:t>
            </a:r>
          </a:p>
          <a:p>
            <a:pPr marL="0" indent="0" algn="just">
              <a:buNone/>
            </a:pPr>
            <a:endParaRPr lang="pt-BR" sz="1800" dirty="0"/>
          </a:p>
        </p:txBody>
      </p:sp>
      <p:sp>
        <p:nvSpPr>
          <p:cNvPr id="4" name="Espaço Reservado para Data 3">
            <a:extLst>
              <a:ext uri="{FF2B5EF4-FFF2-40B4-BE49-F238E27FC236}">
                <a16:creationId xmlns:a16="http://schemas.microsoft.com/office/drawing/2014/main" id="{B69427E1-2242-47D2-A9AF-C2060318F601}"/>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325492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3ECD54-711F-4FFC-A465-6D65017A0336}"/>
              </a:ext>
            </a:extLst>
          </p:cNvPr>
          <p:cNvSpPr>
            <a:spLocks noGrp="1"/>
          </p:cNvSpPr>
          <p:nvPr>
            <p:ph type="title"/>
          </p:nvPr>
        </p:nvSpPr>
        <p:spPr/>
        <p:txBody>
          <a:bodyPr/>
          <a:lstStyle/>
          <a:p>
            <a:r>
              <a:rPr lang="pt-BR" dirty="0"/>
              <a:t>PROCURANDO AJUDA DE FORMA SIGILOSA</a:t>
            </a:r>
          </a:p>
        </p:txBody>
      </p:sp>
      <p:sp>
        <p:nvSpPr>
          <p:cNvPr id="3" name="Espaço Reservado para Conteúdo 2">
            <a:extLst>
              <a:ext uri="{FF2B5EF4-FFF2-40B4-BE49-F238E27FC236}">
                <a16:creationId xmlns:a16="http://schemas.microsoft.com/office/drawing/2014/main" id="{03A97DB0-20E7-4B41-8624-FEB85AB9C34F}"/>
              </a:ext>
            </a:extLst>
          </p:cNvPr>
          <p:cNvSpPr>
            <a:spLocks noGrp="1"/>
          </p:cNvSpPr>
          <p:nvPr>
            <p:ph idx="1"/>
          </p:nvPr>
        </p:nvSpPr>
        <p:spPr/>
        <p:txBody>
          <a:bodyPr>
            <a:normAutofit/>
          </a:bodyPr>
          <a:lstStyle/>
          <a:p>
            <a:pPr marL="0" indent="0" algn="just">
              <a:buNone/>
            </a:pPr>
            <a:endParaRPr lang="pt-BR" sz="2000" b="0" i="0" u="none" strike="noStrike" dirty="0">
              <a:effectLst/>
              <a:latin typeface="Tahoma" panose="020B0604030504040204" pitchFamily="34" charset="0"/>
            </a:endParaRPr>
          </a:p>
          <a:p>
            <a:pPr marL="0" indent="0" algn="just">
              <a:buNone/>
            </a:pPr>
            <a:r>
              <a:rPr lang="pt-BR" sz="2000" b="0" i="0" u="none" strike="noStrike" dirty="0">
                <a:effectLst/>
                <a:latin typeface="Tahoma" panose="020B0604030504040204" pitchFamily="34" charset="0"/>
              </a:rPr>
              <a:t>CVV – Centro de Valorização da Vida</a:t>
            </a:r>
            <a:r>
              <a:rPr lang="pt-BR" sz="2000" b="0" i="0" dirty="0">
                <a:effectLst/>
                <a:latin typeface="Tahoma" panose="020B0604030504040204" pitchFamily="34" charset="0"/>
              </a:rPr>
              <a:t>.</a:t>
            </a:r>
          </a:p>
          <a:p>
            <a:pPr marL="0" indent="0" algn="just">
              <a:buNone/>
            </a:pPr>
            <a:r>
              <a:rPr lang="pt-BR" sz="2000" b="0" i="0" dirty="0">
                <a:effectLst/>
                <a:latin typeface="Tahoma" panose="020B0604030504040204" pitchFamily="34" charset="0"/>
              </a:rPr>
              <a:t>Através do </a:t>
            </a:r>
            <a:r>
              <a:rPr lang="pt-BR" sz="2000" b="1" i="0" dirty="0">
                <a:effectLst/>
                <a:latin typeface="Tahoma" panose="020B0604030504040204" pitchFamily="34" charset="0"/>
              </a:rPr>
              <a:t>telefone 188</a:t>
            </a:r>
            <a:r>
              <a:rPr lang="pt-BR" sz="2000" b="0" i="0" dirty="0">
                <a:effectLst/>
                <a:latin typeface="Tahoma" panose="020B0604030504040204" pitchFamily="34" charset="0"/>
              </a:rPr>
              <a:t> você pode conversar em completo sigilo, tendo apoio emocional por voluntários da entidade.</a:t>
            </a:r>
          </a:p>
          <a:p>
            <a:pPr marL="0" indent="0" algn="just">
              <a:buNone/>
            </a:pPr>
            <a:endParaRPr lang="pt-BR" sz="2000" dirty="0"/>
          </a:p>
        </p:txBody>
      </p:sp>
      <p:sp>
        <p:nvSpPr>
          <p:cNvPr id="4" name="Espaço Reservado para Data 3">
            <a:extLst>
              <a:ext uri="{FF2B5EF4-FFF2-40B4-BE49-F238E27FC236}">
                <a16:creationId xmlns:a16="http://schemas.microsoft.com/office/drawing/2014/main" id="{30A80979-81BE-4B64-998C-216E3A747BF1}"/>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2940042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86A304-B21F-4C25-9C35-E85B112EDB3C}"/>
              </a:ext>
            </a:extLst>
          </p:cNvPr>
          <p:cNvSpPr>
            <a:spLocks noGrp="1"/>
          </p:cNvSpPr>
          <p:nvPr>
            <p:ph type="title"/>
          </p:nvPr>
        </p:nvSpPr>
        <p:spPr/>
        <p:txBody>
          <a:bodyPr/>
          <a:lstStyle/>
          <a:p>
            <a:r>
              <a:rPr lang="pt-BR" dirty="0"/>
              <a:t>DIAGNÓSTICO DA DEPRESSÃO</a:t>
            </a:r>
          </a:p>
        </p:txBody>
      </p:sp>
      <p:sp>
        <p:nvSpPr>
          <p:cNvPr id="3" name="Espaço Reservado para Conteúdo 2">
            <a:extLst>
              <a:ext uri="{FF2B5EF4-FFF2-40B4-BE49-F238E27FC236}">
                <a16:creationId xmlns:a16="http://schemas.microsoft.com/office/drawing/2014/main" id="{17DBBF79-1A0B-4620-B542-DED4079995B1}"/>
              </a:ext>
            </a:extLst>
          </p:cNvPr>
          <p:cNvSpPr>
            <a:spLocks noGrp="1"/>
          </p:cNvSpPr>
          <p:nvPr>
            <p:ph idx="1"/>
          </p:nvPr>
        </p:nvSpPr>
        <p:spPr/>
        <p:txBody>
          <a:bodyPr>
            <a:normAutofit/>
          </a:bodyPr>
          <a:lstStyle/>
          <a:p>
            <a:pPr algn="just"/>
            <a:r>
              <a:rPr lang="pt-BR" sz="1800" b="1" i="1" dirty="0">
                <a:solidFill>
                  <a:srgbClr val="000000"/>
                </a:solidFill>
                <a:effectLst/>
                <a:latin typeface="Montserrat" panose="00000500000000000000" pitchFamily="2" charset="0"/>
              </a:rPr>
              <a:t>Como identificar a depressão</a:t>
            </a:r>
          </a:p>
          <a:p>
            <a:pPr marL="0" indent="0" algn="just">
              <a:buNone/>
            </a:pPr>
            <a:r>
              <a:rPr lang="pt-BR" sz="1800" b="0" i="0" dirty="0">
                <a:solidFill>
                  <a:srgbClr val="000000"/>
                </a:solidFill>
                <a:effectLst/>
                <a:latin typeface="Tahoma" panose="020B0604030504040204" pitchFamily="34" charset="0"/>
              </a:rPr>
              <a:t>É comum que as pessoas tenham a dúvida de "como saber se estou com depressão". Para saber a resposta disso, é recomendada a procura por um profissional especializado. O diagnóstico é feito com base nos sintomas apresentados, em como a pessoa se apresenta fisicamente e emocionalmente no momento e em uma breve análise do seu histórico de vida e familiar.</a:t>
            </a:r>
          </a:p>
          <a:p>
            <a:pPr algn="just"/>
            <a:endParaRPr lang="pt-BR" sz="1800" b="0" i="0" dirty="0">
              <a:solidFill>
                <a:srgbClr val="000000"/>
              </a:solidFill>
              <a:effectLst/>
              <a:latin typeface="Tahoma" panose="020B0604030504040204" pitchFamily="34" charset="0"/>
            </a:endParaRPr>
          </a:p>
          <a:p>
            <a:pPr marL="0" indent="0" algn="just">
              <a:buNone/>
            </a:pPr>
            <a:r>
              <a:rPr lang="pt-BR" sz="1800" b="0" i="0" dirty="0">
                <a:solidFill>
                  <a:srgbClr val="000000"/>
                </a:solidFill>
                <a:effectLst/>
                <a:latin typeface="Tahoma" panose="020B0604030504040204" pitchFamily="34" charset="0"/>
              </a:rPr>
              <a:t>Além disso, a depressão é classificada de acordo com a sua intensidade - leve, moderada ou grave. Portanto, o especialista precisa fazer uma avaliação para entender que condições te levam a ter depressão e como amenizá-la.</a:t>
            </a:r>
          </a:p>
          <a:p>
            <a:pPr marL="0" indent="0" algn="just">
              <a:buNone/>
            </a:pPr>
            <a:endParaRPr lang="pt-BR" sz="1800" dirty="0"/>
          </a:p>
        </p:txBody>
      </p:sp>
      <p:sp>
        <p:nvSpPr>
          <p:cNvPr id="4" name="Espaço Reservado para Data 3">
            <a:extLst>
              <a:ext uri="{FF2B5EF4-FFF2-40B4-BE49-F238E27FC236}">
                <a16:creationId xmlns:a16="http://schemas.microsoft.com/office/drawing/2014/main" id="{902FDA30-7862-4E03-B5EF-963672199E1B}"/>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063960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C6BF5B-03A6-4B1B-A8D9-1A999DF69C1B}"/>
              </a:ext>
            </a:extLst>
          </p:cNvPr>
          <p:cNvSpPr>
            <a:spLocks noGrp="1"/>
          </p:cNvSpPr>
          <p:nvPr>
            <p:ph type="title"/>
          </p:nvPr>
        </p:nvSpPr>
        <p:spPr/>
        <p:txBody>
          <a:bodyPr/>
          <a:lstStyle/>
          <a:p>
            <a:r>
              <a:rPr lang="pt-BR" dirty="0"/>
              <a:t>DEPRESSÃO TEM CURA?</a:t>
            </a:r>
          </a:p>
        </p:txBody>
      </p:sp>
      <p:sp>
        <p:nvSpPr>
          <p:cNvPr id="3" name="Espaço Reservado para Conteúdo 2">
            <a:extLst>
              <a:ext uri="{FF2B5EF4-FFF2-40B4-BE49-F238E27FC236}">
                <a16:creationId xmlns:a16="http://schemas.microsoft.com/office/drawing/2014/main" id="{9B341113-7E3C-4CB4-9D59-ADFC1C31B46B}"/>
              </a:ext>
            </a:extLst>
          </p:cNvPr>
          <p:cNvSpPr>
            <a:spLocks noGrp="1"/>
          </p:cNvSpPr>
          <p:nvPr>
            <p:ph idx="1"/>
          </p:nvPr>
        </p:nvSpPr>
        <p:spPr/>
        <p:txBody>
          <a:bodyPr>
            <a:normAutofit/>
          </a:bodyPr>
          <a:lstStyle/>
          <a:p>
            <a:pPr marL="0" indent="0" algn="just">
              <a:buNone/>
            </a:pPr>
            <a:r>
              <a:rPr lang="pt-BR" sz="2000" b="0" i="0" dirty="0">
                <a:solidFill>
                  <a:srgbClr val="000000"/>
                </a:solidFill>
                <a:effectLst/>
                <a:latin typeface="Tahoma" panose="020B0604030504040204" pitchFamily="34" charset="0"/>
              </a:rPr>
              <a:t>Desde que tenha sido realizado um diagnóstico correto que leve em consideração todos os fatores envolvidos, o que se pode esperar é uma melhora total do quadro depressivo.</a:t>
            </a:r>
          </a:p>
          <a:p>
            <a:pPr marL="0" indent="0" algn="just">
              <a:buNone/>
            </a:pPr>
            <a:endParaRPr lang="pt-BR" sz="2000" b="0" i="0" dirty="0">
              <a:solidFill>
                <a:srgbClr val="000000"/>
              </a:solidFill>
              <a:effectLst/>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Com os métodos de tratamento atuais, e principalmente com os fármacos de ultima geração, o prognóstico é realmente muito bom e pode, sim, afastar o paciente da depressão.</a:t>
            </a:r>
          </a:p>
          <a:p>
            <a:pPr marL="0" indent="0" algn="just">
              <a:buNone/>
            </a:pPr>
            <a:endParaRPr lang="pt-BR" sz="2000" dirty="0"/>
          </a:p>
        </p:txBody>
      </p:sp>
      <p:sp>
        <p:nvSpPr>
          <p:cNvPr id="4" name="Espaço Reservado para Data 3">
            <a:extLst>
              <a:ext uri="{FF2B5EF4-FFF2-40B4-BE49-F238E27FC236}">
                <a16:creationId xmlns:a16="http://schemas.microsoft.com/office/drawing/2014/main" id="{8F15AD8C-2419-424A-A2AB-23B08D774527}"/>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82317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23602F-22B7-405A-AB34-33835A34814B}"/>
              </a:ext>
            </a:extLst>
          </p:cNvPr>
          <p:cNvSpPr>
            <a:spLocks noGrp="1"/>
          </p:cNvSpPr>
          <p:nvPr>
            <p:ph type="title"/>
          </p:nvPr>
        </p:nvSpPr>
        <p:spPr/>
        <p:txBody>
          <a:bodyPr/>
          <a:lstStyle/>
          <a:p>
            <a:r>
              <a:rPr lang="pt-BR" dirty="0"/>
              <a:t>DIFERENÇA DE TRISTEZA PARA DEPRESSÃO</a:t>
            </a:r>
          </a:p>
        </p:txBody>
      </p:sp>
      <p:sp>
        <p:nvSpPr>
          <p:cNvPr id="3" name="Espaço Reservado para Conteúdo 2">
            <a:extLst>
              <a:ext uri="{FF2B5EF4-FFF2-40B4-BE49-F238E27FC236}">
                <a16:creationId xmlns:a16="http://schemas.microsoft.com/office/drawing/2014/main" id="{A3CB30F2-E9CE-4549-9689-967C08BB8FF3}"/>
              </a:ext>
            </a:extLst>
          </p:cNvPr>
          <p:cNvSpPr>
            <a:spLocks noGrp="1"/>
          </p:cNvSpPr>
          <p:nvPr>
            <p:ph idx="1"/>
          </p:nvPr>
        </p:nvSpPr>
        <p:spPr/>
        <p:txBody>
          <a:bodyPr>
            <a:noAutofit/>
          </a:bodyPr>
          <a:lstStyle/>
          <a:p>
            <a:pPr marL="0" indent="0" algn="just">
              <a:buNone/>
            </a:pPr>
            <a:r>
              <a:rPr lang="pt-BR" sz="2000" b="0" i="0" dirty="0">
                <a:solidFill>
                  <a:srgbClr val="000000"/>
                </a:solidFill>
                <a:effectLst/>
                <a:latin typeface="Tahoma" panose="020B0604030504040204" pitchFamily="34" charset="0"/>
              </a:rPr>
              <a:t>Há uma grande diferença entre tristeza e depressão. A tristeza pode ocorrer desencadeada por algum fato do cotidiano, em que a pessoa realmente sofre com aquilo até assimilar o que está acontecendo e geralmente não dura mais do que quinze a vinte dias.</a:t>
            </a:r>
          </a:p>
          <a:p>
            <a:pPr marL="0" indent="0" algn="just">
              <a:buNone/>
            </a:pPr>
            <a:r>
              <a:rPr lang="pt-BR" sz="2000" b="0" i="0" dirty="0">
                <a:solidFill>
                  <a:srgbClr val="000000"/>
                </a:solidFill>
                <a:effectLst/>
                <a:latin typeface="Tahoma" panose="020B0604030504040204" pitchFamily="34" charset="0"/>
              </a:rPr>
              <a:t>Por sua vez, a depressão se instala e se não for tratada pode piorar e passar por três estágios: leve (CID 10 F33.0), moderada (CID 10 - F33.1) e grave (CID F33.2).</a:t>
            </a:r>
          </a:p>
          <a:p>
            <a:pPr marL="0" indent="0" algn="just">
              <a:buNone/>
            </a:pPr>
            <a:r>
              <a:rPr lang="pt-BR" sz="2000" b="0" i="0" dirty="0">
                <a:solidFill>
                  <a:srgbClr val="000000"/>
                </a:solidFill>
                <a:effectLst/>
                <a:latin typeface="Tahoma" panose="020B0604030504040204" pitchFamily="34" charset="0"/>
              </a:rPr>
              <a:t>A depressão em nível leve geralmente pode ser controlada sem medicamentos, sendo tratada com terapia e exercícios físicos, por exemplo.</a:t>
            </a:r>
          </a:p>
          <a:p>
            <a:pPr marL="0" indent="0" algn="just">
              <a:buNone/>
            </a:pPr>
            <a:r>
              <a:rPr lang="pt-BR" sz="2000" b="0" i="0" dirty="0">
                <a:solidFill>
                  <a:srgbClr val="000000"/>
                </a:solidFill>
                <a:effectLst/>
                <a:latin typeface="Tahoma" panose="020B0604030504040204" pitchFamily="34" charset="0"/>
              </a:rPr>
              <a:t>Já os níveis moderado e grave têm o auxílio de medicamentos para amenizar os sintomas da depressão, além da terapia e outras opções para melhorar a qualidade de vida do paciente, prescritas por psicólogos e psiquiatras.</a:t>
            </a:r>
          </a:p>
          <a:p>
            <a:pPr marL="0" indent="0" algn="just">
              <a:buNone/>
            </a:pPr>
            <a:endParaRPr lang="pt-BR" sz="2000" b="0" i="0" dirty="0">
              <a:solidFill>
                <a:srgbClr val="000000"/>
              </a:solidFill>
              <a:effectLst/>
              <a:latin typeface="Tahoma" panose="020B0604030504040204" pitchFamily="34" charset="0"/>
            </a:endParaRPr>
          </a:p>
          <a:p>
            <a:pPr marL="0" indent="0" algn="just">
              <a:buNone/>
            </a:pPr>
            <a:endParaRPr lang="pt-BR" sz="2000" dirty="0"/>
          </a:p>
        </p:txBody>
      </p:sp>
      <p:sp>
        <p:nvSpPr>
          <p:cNvPr id="4" name="Espaço Reservado para Data 3">
            <a:extLst>
              <a:ext uri="{FF2B5EF4-FFF2-40B4-BE49-F238E27FC236}">
                <a16:creationId xmlns:a16="http://schemas.microsoft.com/office/drawing/2014/main" id="{7E582E4F-85D7-4BF4-A778-A446AFBC2637}"/>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4208756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D49D41-8109-4CC3-8BDC-43CA185DD9B0}"/>
              </a:ext>
            </a:extLst>
          </p:cNvPr>
          <p:cNvSpPr>
            <a:spLocks noGrp="1"/>
          </p:cNvSpPr>
          <p:nvPr>
            <p:ph type="title"/>
          </p:nvPr>
        </p:nvSpPr>
        <p:spPr/>
        <p:txBody>
          <a:bodyPr/>
          <a:lstStyle/>
          <a:p>
            <a:r>
              <a:rPr lang="pt-BR" dirty="0"/>
              <a:t>TRATAMENTO DA DEPRESSÃO</a:t>
            </a:r>
          </a:p>
        </p:txBody>
      </p:sp>
      <p:sp>
        <p:nvSpPr>
          <p:cNvPr id="3" name="Espaço Reservado para Conteúdo 2">
            <a:extLst>
              <a:ext uri="{FF2B5EF4-FFF2-40B4-BE49-F238E27FC236}">
                <a16:creationId xmlns:a16="http://schemas.microsoft.com/office/drawing/2014/main" id="{5AB0BC7F-873A-450E-B0EE-17DEBED19ABD}"/>
              </a:ext>
            </a:extLst>
          </p:cNvPr>
          <p:cNvSpPr>
            <a:spLocks noGrp="1"/>
          </p:cNvSpPr>
          <p:nvPr>
            <p:ph idx="1"/>
          </p:nvPr>
        </p:nvSpPr>
        <p:spPr>
          <a:xfrm>
            <a:off x="694592" y="2103120"/>
            <a:ext cx="10964008" cy="3849624"/>
          </a:xfrm>
        </p:spPr>
        <p:txBody>
          <a:bodyPr>
            <a:noAutofit/>
          </a:bodyPr>
          <a:lstStyle/>
          <a:p>
            <a:pPr algn="just"/>
            <a:r>
              <a:rPr lang="pt-BR" sz="1800" b="1" i="1" dirty="0">
                <a:solidFill>
                  <a:srgbClr val="000000"/>
                </a:solidFill>
                <a:effectLst/>
                <a:latin typeface="Montserrat" panose="00000500000000000000" pitchFamily="2" charset="0"/>
              </a:rPr>
              <a:t>Como vencer a depressão</a:t>
            </a:r>
          </a:p>
          <a:p>
            <a:pPr marL="0" indent="0" algn="just">
              <a:buNone/>
            </a:pPr>
            <a:r>
              <a:rPr lang="pt-BR" sz="1800" b="0" i="0" dirty="0">
                <a:solidFill>
                  <a:srgbClr val="000000"/>
                </a:solidFill>
                <a:effectLst/>
                <a:latin typeface="Tahoma" panose="020B0604030504040204" pitchFamily="34" charset="0"/>
              </a:rPr>
              <a:t>Como se trata de uma família grande de “depressões” com múltiplas causalidades, antes de se iniciar qualquer tratamento é necessário que seja feita uma investigação rigorosa. Por isso, consulte um médico especialista no assunto.</a:t>
            </a:r>
          </a:p>
          <a:p>
            <a:pPr marL="0" indent="0" algn="just">
              <a:buNone/>
            </a:pPr>
            <a:r>
              <a:rPr lang="pt-BR" sz="1800" b="0" i="0" dirty="0">
                <a:solidFill>
                  <a:srgbClr val="000000"/>
                </a:solidFill>
                <a:effectLst/>
                <a:latin typeface="Tahoma" panose="020B0604030504040204" pitchFamily="34" charset="0"/>
              </a:rPr>
              <a:t>Após o levantamento das causas envolvidas pode-se fazer um planejamento terapêutico adequado. Existem diversas "ferramentas" terapêuticas e a medicamentosa é uma das mais importantes.</a:t>
            </a:r>
          </a:p>
          <a:p>
            <a:pPr marL="0" indent="0" algn="just">
              <a:buNone/>
            </a:pPr>
            <a:r>
              <a:rPr lang="pt-BR" sz="1800" b="0" i="0" dirty="0">
                <a:solidFill>
                  <a:srgbClr val="000000"/>
                </a:solidFill>
                <a:effectLst/>
                <a:latin typeface="Tahoma" panose="020B0604030504040204" pitchFamily="34" charset="0"/>
              </a:rPr>
              <a:t>Existem mais de 30 antidepressivos disponíveis. Ao contrário do que alguns temem, essas medicações não são como drogas, que deixam a pessoa eufórica e provocam vício. A terapia é simples e, de modo geral, não incapacita ou entorpece o paciente.</a:t>
            </a:r>
          </a:p>
          <a:p>
            <a:pPr marL="0" indent="0" algn="just">
              <a:buNone/>
            </a:pPr>
            <a:r>
              <a:rPr lang="pt-BR" sz="1800" b="0" i="0" dirty="0">
                <a:solidFill>
                  <a:srgbClr val="000000"/>
                </a:solidFill>
                <a:effectLst/>
                <a:latin typeface="Tahoma" panose="020B0604030504040204" pitchFamily="34" charset="0"/>
              </a:rPr>
              <a:t>Alguns pacientes precisam de tratamento de manutenção ou preventivo, que pode levar anos ou a vida inteira, para evitar o aparecimento de novos episódios de depressão. A psicoterapia ajuda o paciente, mas não previne novos episódios, nem cura a depressão.</a:t>
            </a:r>
          </a:p>
          <a:p>
            <a:pPr marL="0" indent="0" algn="just">
              <a:buNone/>
            </a:pPr>
            <a:endParaRPr lang="pt-BR" sz="1800" dirty="0"/>
          </a:p>
        </p:txBody>
      </p:sp>
      <p:sp>
        <p:nvSpPr>
          <p:cNvPr id="4" name="Espaço Reservado para Data 3">
            <a:extLst>
              <a:ext uri="{FF2B5EF4-FFF2-40B4-BE49-F238E27FC236}">
                <a16:creationId xmlns:a16="http://schemas.microsoft.com/office/drawing/2014/main" id="{89BC77DD-652F-4DA6-A1FF-C6DDD6B9BA4F}"/>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860698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B2FF37-6CD5-4F85-904B-9D470DE9779B}"/>
              </a:ext>
            </a:extLst>
          </p:cNvPr>
          <p:cNvSpPr>
            <a:spLocks noGrp="1"/>
          </p:cNvSpPr>
          <p:nvPr>
            <p:ph type="title"/>
          </p:nvPr>
        </p:nvSpPr>
        <p:spPr/>
        <p:txBody>
          <a:bodyPr/>
          <a:lstStyle/>
          <a:p>
            <a:r>
              <a:rPr lang="pt-BR" dirty="0"/>
              <a:t>PSICOTERAPIA</a:t>
            </a:r>
          </a:p>
        </p:txBody>
      </p:sp>
      <p:sp>
        <p:nvSpPr>
          <p:cNvPr id="3" name="Espaço Reservado para Conteúdo 2">
            <a:extLst>
              <a:ext uri="{FF2B5EF4-FFF2-40B4-BE49-F238E27FC236}">
                <a16:creationId xmlns:a16="http://schemas.microsoft.com/office/drawing/2014/main" id="{6465CD54-B5A1-4C62-89DF-33943E7C05CC}"/>
              </a:ext>
            </a:extLst>
          </p:cNvPr>
          <p:cNvSpPr>
            <a:spLocks noGrp="1"/>
          </p:cNvSpPr>
          <p:nvPr>
            <p:ph idx="1"/>
          </p:nvPr>
        </p:nvSpPr>
        <p:spPr/>
        <p:txBody>
          <a:bodyPr>
            <a:normAutofit/>
          </a:bodyPr>
          <a:lstStyle/>
          <a:p>
            <a:pPr marL="0" indent="0" algn="just">
              <a:buNone/>
            </a:pPr>
            <a:r>
              <a:rPr lang="pt-BR" sz="2000" b="0" i="0" dirty="0">
                <a:solidFill>
                  <a:srgbClr val="000000"/>
                </a:solidFill>
                <a:effectLst/>
                <a:latin typeface="Tahoma" panose="020B0604030504040204" pitchFamily="34" charset="0"/>
              </a:rPr>
              <a:t>A terapia com um psicólogo pode ajudar o paciente a entender os fatores do dia a dia que desencadeiam a depressão, reduzir seus sintomas e trabalhar os eventos que o levaram a desenvolver este problema.</a:t>
            </a:r>
          </a:p>
          <a:p>
            <a:pPr marL="0" indent="0" algn="just">
              <a:buNone/>
            </a:pPr>
            <a:r>
              <a:rPr lang="pt-BR" sz="2000" b="0" i="0" dirty="0">
                <a:solidFill>
                  <a:srgbClr val="000000"/>
                </a:solidFill>
                <a:effectLst/>
                <a:latin typeface="Tahoma" panose="020B0604030504040204" pitchFamily="34" charset="0"/>
              </a:rPr>
              <a:t>Algumas abordagens são mais recomendadas, como:</a:t>
            </a:r>
          </a:p>
          <a:p>
            <a:pPr algn="just"/>
            <a:r>
              <a:rPr lang="pt-BR" sz="2000" b="1" i="0" dirty="0">
                <a:solidFill>
                  <a:srgbClr val="000000"/>
                </a:solidFill>
                <a:effectLst/>
                <a:latin typeface="Tahoma" panose="020B0604030504040204" pitchFamily="34" charset="0"/>
              </a:rPr>
              <a:t>Psicanálise freudiana:</a:t>
            </a:r>
            <a:r>
              <a:rPr lang="pt-BR" sz="2000" b="0" i="0" dirty="0">
                <a:solidFill>
                  <a:srgbClr val="000000"/>
                </a:solidFill>
                <a:effectLst/>
                <a:latin typeface="Tahoma" panose="020B0604030504040204" pitchFamily="34" charset="0"/>
              </a:rPr>
              <a:t> O autoconhecimento é a chave desse tipo de psicanálise, baseada no pensamento de Freud. A psicanálise freudiana foca no inconsciente e traz seus problemas para o consciente.</a:t>
            </a:r>
          </a:p>
          <a:p>
            <a:pPr algn="just"/>
            <a:r>
              <a:rPr lang="pt-BR" sz="2000" b="1" i="0" dirty="0">
                <a:solidFill>
                  <a:srgbClr val="000000"/>
                </a:solidFill>
                <a:effectLst/>
                <a:latin typeface="Tahoma" panose="020B0604030504040204" pitchFamily="34" charset="0"/>
              </a:rPr>
              <a:t>Psicanálise junguiana:</a:t>
            </a:r>
            <a:r>
              <a:rPr lang="pt-BR" sz="2000" b="0" i="0" dirty="0">
                <a:solidFill>
                  <a:srgbClr val="000000"/>
                </a:solidFill>
                <a:effectLst/>
                <a:latin typeface="Tahoma" panose="020B0604030504040204" pitchFamily="34" charset="0"/>
              </a:rPr>
              <a:t> Ela leva em consideração o inconsciente, o que é reprimido e passa a tratá-lo através de símbolos, imagens oníricas, usando os sonhos como método de análise.</a:t>
            </a:r>
          </a:p>
          <a:p>
            <a:pPr marL="0" indent="0" algn="just">
              <a:buNone/>
            </a:pPr>
            <a:endParaRPr lang="pt-BR" sz="2000" dirty="0"/>
          </a:p>
        </p:txBody>
      </p:sp>
      <p:sp>
        <p:nvSpPr>
          <p:cNvPr id="4" name="Espaço Reservado para Data 3">
            <a:extLst>
              <a:ext uri="{FF2B5EF4-FFF2-40B4-BE49-F238E27FC236}">
                <a16:creationId xmlns:a16="http://schemas.microsoft.com/office/drawing/2014/main" id="{56DC3A19-B143-43A0-ADD8-D8347B309126}"/>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321356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8750EC-EF5F-451D-8284-7F7A939EEC1F}"/>
              </a:ext>
            </a:extLst>
          </p:cNvPr>
          <p:cNvSpPr>
            <a:spLocks noGrp="1"/>
          </p:cNvSpPr>
          <p:nvPr>
            <p:ph type="title"/>
          </p:nvPr>
        </p:nvSpPr>
        <p:spPr/>
        <p:txBody>
          <a:bodyPr/>
          <a:lstStyle/>
          <a:p>
            <a:r>
              <a:rPr lang="pt-BR" dirty="0"/>
              <a:t>PREVENÇÃO</a:t>
            </a:r>
          </a:p>
        </p:txBody>
      </p:sp>
      <p:sp>
        <p:nvSpPr>
          <p:cNvPr id="3" name="Espaço Reservado para Conteúdo 2">
            <a:extLst>
              <a:ext uri="{FF2B5EF4-FFF2-40B4-BE49-F238E27FC236}">
                <a16:creationId xmlns:a16="http://schemas.microsoft.com/office/drawing/2014/main" id="{BF47A8C5-D5D4-407B-9CF7-9F6CCACBBE22}"/>
              </a:ext>
            </a:extLst>
          </p:cNvPr>
          <p:cNvSpPr>
            <a:spLocks noGrp="1"/>
          </p:cNvSpPr>
          <p:nvPr>
            <p:ph idx="1"/>
          </p:nvPr>
        </p:nvSpPr>
        <p:spPr/>
        <p:txBody>
          <a:bodyPr numCol="2">
            <a:normAutofit/>
          </a:bodyPr>
          <a:lstStyle/>
          <a:p>
            <a:pPr marL="0" indent="0" algn="l">
              <a:buNone/>
            </a:pPr>
            <a:r>
              <a:rPr lang="pt-BR" sz="1800" b="1" i="1" dirty="0">
                <a:solidFill>
                  <a:srgbClr val="000000"/>
                </a:solidFill>
                <a:effectLst/>
                <a:latin typeface="Montserrat" panose="00000500000000000000" pitchFamily="2" charset="0"/>
              </a:rPr>
              <a:t>Como prevenir</a:t>
            </a:r>
          </a:p>
          <a:p>
            <a:pPr algn="l"/>
            <a:r>
              <a:rPr lang="pt-BR" sz="1800" b="0" i="0" dirty="0">
                <a:solidFill>
                  <a:srgbClr val="000000"/>
                </a:solidFill>
                <a:effectLst/>
                <a:latin typeface="Tahoma" panose="020B0604030504040204" pitchFamily="34" charset="0"/>
              </a:rPr>
              <a:t>A prevenção da depressão pode ser feita com algumas medidas:</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Praticar exercícios físicos</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Realizar técnicas de relaxamento, como meditação e yoga</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Ter uma agenda para programar suas atividades</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Ter uma boa qualidade de sono</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Fazer atividades de lazer, que você se sinta feliz</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Manter uma alimentação saudável e equilibrada</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Manter as vacinações em dia</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Prevenir-se de outras doenças</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Estar sempre hidratado</a:t>
            </a:r>
          </a:p>
          <a:p>
            <a:pPr marL="0" indent="0" algn="l">
              <a:buNone/>
            </a:pPr>
            <a:endParaRPr lang="pt-BR" sz="1800" b="0" i="0" dirty="0">
              <a:solidFill>
                <a:srgbClr val="000000"/>
              </a:solidFill>
              <a:effectLst/>
              <a:latin typeface="Tahoma" panose="020B0604030504040204" pitchFamily="34" charset="0"/>
            </a:endParaRPr>
          </a:p>
        </p:txBody>
      </p:sp>
      <p:sp>
        <p:nvSpPr>
          <p:cNvPr id="4" name="Espaço Reservado para Data 3">
            <a:extLst>
              <a:ext uri="{FF2B5EF4-FFF2-40B4-BE49-F238E27FC236}">
                <a16:creationId xmlns:a16="http://schemas.microsoft.com/office/drawing/2014/main" id="{E4073CF9-647E-4CE7-8B8C-6BCEDA2F10E0}"/>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966404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559E8-4BF4-4DDE-9858-7C20BE671B4E}"/>
              </a:ext>
            </a:extLst>
          </p:cNvPr>
          <p:cNvSpPr>
            <a:spLocks noGrp="1"/>
          </p:cNvSpPr>
          <p:nvPr>
            <p:ph type="title"/>
          </p:nvPr>
        </p:nvSpPr>
        <p:spPr/>
        <p:txBody>
          <a:bodyPr/>
          <a:lstStyle/>
          <a:p>
            <a:r>
              <a:rPr lang="pt-BR" dirty="0"/>
              <a:t>COMPLICAÇÕES POSSÍVEIS</a:t>
            </a:r>
          </a:p>
        </p:txBody>
      </p:sp>
      <p:sp>
        <p:nvSpPr>
          <p:cNvPr id="3" name="Espaço Reservado para Conteúdo 2">
            <a:extLst>
              <a:ext uri="{FF2B5EF4-FFF2-40B4-BE49-F238E27FC236}">
                <a16:creationId xmlns:a16="http://schemas.microsoft.com/office/drawing/2014/main" id="{8B43CFC7-2E68-439F-8ADD-1A04447B7D77}"/>
              </a:ext>
            </a:extLst>
          </p:cNvPr>
          <p:cNvSpPr>
            <a:spLocks noGrp="1"/>
          </p:cNvSpPr>
          <p:nvPr>
            <p:ph idx="1"/>
          </p:nvPr>
        </p:nvSpPr>
        <p:spPr/>
        <p:txBody>
          <a:bodyPr numCol="2">
            <a:normAutofit/>
          </a:bodyPr>
          <a:lstStyle/>
          <a:p>
            <a:pPr marL="0" indent="0" algn="l">
              <a:buNone/>
            </a:pPr>
            <a:r>
              <a:rPr lang="pt-BR" sz="1800" b="0" i="0" dirty="0">
                <a:solidFill>
                  <a:srgbClr val="000000"/>
                </a:solidFill>
                <a:effectLst/>
                <a:latin typeface="Tahoma" panose="020B0604030504040204" pitchFamily="34" charset="0"/>
              </a:rPr>
              <a:t>Pessoas depressivas há muito tempo e sem tratamento podem ter uma série de problemas como:</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Baixas no sistema imunológico</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Aumento dos processos inflamatórios</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Cansaço extremo</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Fraqueza</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Insônia (ou sono de má qualidade)</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Dificuldade para se concentrar</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Problemas ou disfunções sexuais</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Problemas digestivos</a:t>
            </a:r>
          </a:p>
          <a:p>
            <a:pPr algn="l">
              <a:buFont typeface="Arial" panose="020B0604020202020204" pitchFamily="34" charset="0"/>
              <a:buChar char="•"/>
            </a:pPr>
            <a:r>
              <a:rPr lang="pt-BR" sz="1800" b="0" i="0" dirty="0">
                <a:solidFill>
                  <a:srgbClr val="000000"/>
                </a:solidFill>
                <a:effectLst/>
                <a:latin typeface="Tahoma" panose="020B0604030504040204" pitchFamily="34" charset="0"/>
              </a:rPr>
              <a:t>Isolamento social</a:t>
            </a:r>
          </a:p>
          <a:p>
            <a:pPr algn="l">
              <a:buFont typeface="Arial" panose="020B0604020202020204" pitchFamily="34" charset="0"/>
              <a:buChar char="•"/>
            </a:pPr>
            <a:r>
              <a:rPr lang="pt-BR" sz="1800" b="0" i="0" dirty="0" err="1">
                <a:solidFill>
                  <a:srgbClr val="000000"/>
                </a:solidFill>
                <a:effectLst/>
                <a:latin typeface="Tahoma" panose="020B0604030504040204" pitchFamily="34" charset="0"/>
              </a:rPr>
              <a:t>Suícidio</a:t>
            </a:r>
            <a:endParaRPr lang="pt-BR" sz="1800" b="0" i="0" dirty="0">
              <a:solidFill>
                <a:srgbClr val="000000"/>
              </a:solidFill>
              <a:effectLst/>
              <a:latin typeface="Tahoma" panose="020B0604030504040204" pitchFamily="34" charset="0"/>
            </a:endParaRPr>
          </a:p>
          <a:p>
            <a:pPr algn="l">
              <a:buFont typeface="Arial" panose="020B0604020202020204" pitchFamily="34" charset="0"/>
              <a:buChar char="•"/>
            </a:pPr>
            <a:r>
              <a:rPr lang="pt-BR" sz="1800" b="0" i="0" dirty="0">
                <a:solidFill>
                  <a:srgbClr val="000000"/>
                </a:solidFill>
                <a:effectLst/>
                <a:latin typeface="Tahoma" panose="020B0604030504040204" pitchFamily="34" charset="0"/>
              </a:rPr>
              <a:t>Abuso de substâncias.</a:t>
            </a:r>
          </a:p>
          <a:p>
            <a:pPr marL="0" indent="0">
              <a:buNone/>
            </a:pPr>
            <a:endParaRPr lang="pt-BR" sz="1800" dirty="0"/>
          </a:p>
        </p:txBody>
      </p:sp>
      <p:sp>
        <p:nvSpPr>
          <p:cNvPr id="4" name="Espaço Reservado para Data 3">
            <a:extLst>
              <a:ext uri="{FF2B5EF4-FFF2-40B4-BE49-F238E27FC236}">
                <a16:creationId xmlns:a16="http://schemas.microsoft.com/office/drawing/2014/main" id="{4753987F-91D1-449C-BBCF-6CE1DF39DD9D}"/>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399040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CE381D-12A7-45BA-A52C-620CC18BC857}"/>
              </a:ext>
            </a:extLst>
          </p:cNvPr>
          <p:cNvSpPr>
            <a:spLocks noGrp="1"/>
          </p:cNvSpPr>
          <p:nvPr>
            <p:ph type="title"/>
          </p:nvPr>
        </p:nvSpPr>
        <p:spPr/>
        <p:txBody>
          <a:bodyPr/>
          <a:lstStyle/>
          <a:p>
            <a:endParaRPr lang="pt-BR"/>
          </a:p>
        </p:txBody>
      </p:sp>
      <p:pic>
        <p:nvPicPr>
          <p:cNvPr id="5" name="O que é depressão_">
            <a:hlinkClick r:id="" action="ppaction://media"/>
            <a:extLst>
              <a:ext uri="{FF2B5EF4-FFF2-40B4-BE49-F238E27FC236}">
                <a16:creationId xmlns:a16="http://schemas.microsoft.com/office/drawing/2014/main" id="{65974F8A-8E94-4B76-897B-71E202E8FE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75724" y="457200"/>
            <a:ext cx="9689345" cy="5450396"/>
          </a:xfrm>
        </p:spPr>
      </p:pic>
      <p:sp>
        <p:nvSpPr>
          <p:cNvPr id="4" name="Espaço Reservado para Data 3">
            <a:extLst>
              <a:ext uri="{FF2B5EF4-FFF2-40B4-BE49-F238E27FC236}">
                <a16:creationId xmlns:a16="http://schemas.microsoft.com/office/drawing/2014/main" id="{1489EADF-3581-4BFD-BE73-7F0AEA7DF8C2}"/>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284227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BBB363-187A-4325-AD86-994C7F818BFE}"/>
              </a:ext>
            </a:extLst>
          </p:cNvPr>
          <p:cNvSpPr>
            <a:spLocks noGrp="1"/>
          </p:cNvSpPr>
          <p:nvPr>
            <p:ph type="title"/>
          </p:nvPr>
        </p:nvSpPr>
        <p:spPr/>
        <p:txBody>
          <a:bodyPr/>
          <a:lstStyle/>
          <a:p>
            <a:endParaRPr lang="pt-BR"/>
          </a:p>
        </p:txBody>
      </p:sp>
      <p:pic>
        <p:nvPicPr>
          <p:cNvPr id="5" name="Dicas para combater a depressão">
            <a:hlinkClick r:id="" action="ppaction://media"/>
            <a:extLst>
              <a:ext uri="{FF2B5EF4-FFF2-40B4-BE49-F238E27FC236}">
                <a16:creationId xmlns:a16="http://schemas.microsoft.com/office/drawing/2014/main" id="{74910F77-6B1E-498F-BF87-4F5A6B19AA7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10543" y="573576"/>
            <a:ext cx="9483944" cy="5334855"/>
          </a:xfrm>
        </p:spPr>
      </p:pic>
      <p:sp>
        <p:nvSpPr>
          <p:cNvPr id="4" name="Espaço Reservado para Data 3">
            <a:extLst>
              <a:ext uri="{FF2B5EF4-FFF2-40B4-BE49-F238E27FC236}">
                <a16:creationId xmlns:a16="http://schemas.microsoft.com/office/drawing/2014/main" id="{82A9B898-1BD5-4C29-A3AB-1C1751BC1DCF}"/>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6520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B04838-6468-427B-B0EF-DE0A0705FCE3}"/>
              </a:ext>
            </a:extLst>
          </p:cNvPr>
          <p:cNvSpPr>
            <a:spLocks noGrp="1"/>
          </p:cNvSpPr>
          <p:nvPr>
            <p:ph type="title"/>
          </p:nvPr>
        </p:nvSpPr>
        <p:spPr/>
        <p:txBody>
          <a:bodyPr/>
          <a:lstStyle/>
          <a:p>
            <a:r>
              <a:rPr lang="pt-BR" dirty="0"/>
              <a:t>TRANSTORNO DE ANSIEDADE</a:t>
            </a:r>
          </a:p>
        </p:txBody>
      </p:sp>
      <p:sp>
        <p:nvSpPr>
          <p:cNvPr id="3" name="Espaço Reservado para Conteúdo 2">
            <a:extLst>
              <a:ext uri="{FF2B5EF4-FFF2-40B4-BE49-F238E27FC236}">
                <a16:creationId xmlns:a16="http://schemas.microsoft.com/office/drawing/2014/main" id="{B5BDB2CE-4D5C-4E5F-BC24-F35E19255028}"/>
              </a:ext>
            </a:extLst>
          </p:cNvPr>
          <p:cNvSpPr>
            <a:spLocks noGrp="1"/>
          </p:cNvSpPr>
          <p:nvPr>
            <p:ph idx="1"/>
          </p:nvPr>
        </p:nvSpPr>
        <p:spPr/>
        <p:txBody>
          <a:bodyPr>
            <a:normAutofit/>
          </a:bodyPr>
          <a:lstStyle/>
          <a:p>
            <a:pPr marL="0" indent="0" algn="just">
              <a:buNone/>
            </a:pPr>
            <a:r>
              <a:rPr lang="pt-BR" sz="2000" b="0" i="0" dirty="0">
                <a:effectLst/>
                <a:latin typeface="Tahoma" panose="020B0604030504040204" pitchFamily="34" charset="0"/>
              </a:rPr>
              <a:t>A </a:t>
            </a:r>
            <a:r>
              <a:rPr lang="pt-BR" sz="2000" b="0" i="0" u="none" strike="noStrike" dirty="0">
                <a:effectLst/>
                <a:latin typeface="Tahoma" panose="020B0604030504040204" pitchFamily="34" charset="0"/>
              </a:rPr>
              <a:t>ansiedade</a:t>
            </a:r>
            <a:r>
              <a:rPr lang="pt-BR" sz="2000" b="0" i="0" dirty="0">
                <a:effectLst/>
                <a:latin typeface="Tahoma" panose="020B0604030504040204" pitchFamily="34" charset="0"/>
              </a:rPr>
              <a:t> excessiva pode se tornar uma doença (CID 10 F41.1), conhecida como transtorno de ansiedade generalizada. Este quadro faz com que a pessoa apresente sintomas de </a:t>
            </a:r>
            <a:r>
              <a:rPr lang="pt-BR" sz="2000" b="1" i="0" dirty="0">
                <a:effectLst/>
                <a:latin typeface="Tahoma" panose="020B0604030504040204" pitchFamily="34" charset="0"/>
              </a:rPr>
              <a:t>preocupação</a:t>
            </a:r>
            <a:r>
              <a:rPr lang="pt-BR" sz="2000" b="0" i="0" dirty="0">
                <a:effectLst/>
                <a:latin typeface="Tahoma" panose="020B0604030504040204" pitchFamily="34" charset="0"/>
              </a:rPr>
              <a:t> e </a:t>
            </a:r>
            <a:r>
              <a:rPr lang="pt-BR" sz="2000" b="1" i="0" dirty="0">
                <a:effectLst/>
                <a:latin typeface="Tahoma" panose="020B0604030504040204" pitchFamily="34" charset="0"/>
              </a:rPr>
              <a:t>medo extremo</a:t>
            </a:r>
            <a:r>
              <a:rPr lang="pt-BR" sz="2000" b="0" i="0" dirty="0">
                <a:effectLst/>
                <a:latin typeface="Tahoma" panose="020B0604030504040204" pitchFamily="34" charset="0"/>
              </a:rPr>
              <a:t> diante de situações simples da rotina.</a:t>
            </a:r>
            <a:endParaRPr lang="pt-BR" sz="2000" dirty="0"/>
          </a:p>
        </p:txBody>
      </p:sp>
      <p:sp>
        <p:nvSpPr>
          <p:cNvPr id="4" name="Espaço Reservado para Data 3">
            <a:extLst>
              <a:ext uri="{FF2B5EF4-FFF2-40B4-BE49-F238E27FC236}">
                <a16:creationId xmlns:a16="http://schemas.microsoft.com/office/drawing/2014/main" id="{4A62C592-9E6F-4AEC-8D1C-D0B242D7E643}"/>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476237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C06BCD-01DD-47C8-8374-BB306E10F476}"/>
              </a:ext>
            </a:extLst>
          </p:cNvPr>
          <p:cNvSpPr>
            <a:spLocks noGrp="1"/>
          </p:cNvSpPr>
          <p:nvPr>
            <p:ph type="title"/>
          </p:nvPr>
        </p:nvSpPr>
        <p:spPr/>
        <p:txBody>
          <a:bodyPr/>
          <a:lstStyle/>
          <a:p>
            <a:r>
              <a:rPr lang="pt-BR" dirty="0"/>
              <a:t>SINTOMAS DE ANSIEDADE</a:t>
            </a:r>
          </a:p>
        </p:txBody>
      </p:sp>
      <p:sp>
        <p:nvSpPr>
          <p:cNvPr id="3" name="Espaço Reservado para Conteúdo 2">
            <a:extLst>
              <a:ext uri="{FF2B5EF4-FFF2-40B4-BE49-F238E27FC236}">
                <a16:creationId xmlns:a16="http://schemas.microsoft.com/office/drawing/2014/main" id="{F114E1D6-8DA5-4FF4-B6DB-D7493FB2461D}"/>
              </a:ext>
            </a:extLst>
          </p:cNvPr>
          <p:cNvSpPr>
            <a:spLocks noGrp="1"/>
          </p:cNvSpPr>
          <p:nvPr>
            <p:ph idx="1"/>
          </p:nvPr>
        </p:nvSpPr>
        <p:spPr>
          <a:xfrm>
            <a:off x="1066800" y="1804181"/>
            <a:ext cx="10058400" cy="3849624"/>
          </a:xfrm>
        </p:spPr>
        <p:txBody>
          <a:bodyPr numCol="2">
            <a:noAutofit/>
          </a:bodyPr>
          <a:lstStyle/>
          <a:p>
            <a:pPr marL="0" indent="0" algn="l">
              <a:buNone/>
            </a:pPr>
            <a:r>
              <a:rPr lang="pt-BR" sz="1600" b="1" i="1" dirty="0">
                <a:effectLst/>
                <a:latin typeface="Montserrat" panose="00000500000000000000" pitchFamily="2" charset="0"/>
              </a:rPr>
              <a:t>Sintomas psicológicos da ansiedade</a:t>
            </a:r>
          </a:p>
          <a:p>
            <a:pPr algn="l">
              <a:buFont typeface="Arial" panose="020B0604020202020204" pitchFamily="34" charset="0"/>
              <a:buChar char="•"/>
            </a:pPr>
            <a:r>
              <a:rPr lang="pt-BR" sz="1600" b="0" i="0" dirty="0">
                <a:effectLst/>
                <a:latin typeface="Tahoma" panose="020B0604030504040204" pitchFamily="34" charset="0"/>
              </a:rPr>
              <a:t>Constante tensão ou nervosismo</a:t>
            </a:r>
          </a:p>
          <a:p>
            <a:pPr algn="l">
              <a:buFont typeface="Arial" panose="020B0604020202020204" pitchFamily="34" charset="0"/>
              <a:buChar char="•"/>
            </a:pPr>
            <a:r>
              <a:rPr lang="pt-BR" sz="1600" b="0" i="0" dirty="0">
                <a:effectLst/>
                <a:latin typeface="Tahoma" panose="020B0604030504040204" pitchFamily="34" charset="0"/>
              </a:rPr>
              <a:t>Sensação de que algo ruim vai acontecer</a:t>
            </a:r>
          </a:p>
          <a:p>
            <a:pPr algn="l">
              <a:buFont typeface="Arial" panose="020B0604020202020204" pitchFamily="34" charset="0"/>
              <a:buChar char="•"/>
            </a:pPr>
            <a:r>
              <a:rPr lang="pt-BR" sz="1600" b="0" i="0" dirty="0">
                <a:effectLst/>
                <a:latin typeface="Tahoma" panose="020B0604030504040204" pitchFamily="34" charset="0"/>
              </a:rPr>
              <a:t>Problemas de concentração</a:t>
            </a:r>
          </a:p>
          <a:p>
            <a:pPr algn="l">
              <a:buFont typeface="Arial" panose="020B0604020202020204" pitchFamily="34" charset="0"/>
              <a:buChar char="•"/>
            </a:pPr>
            <a:r>
              <a:rPr lang="pt-BR" sz="1600" b="0" i="0" dirty="0">
                <a:effectLst/>
                <a:latin typeface="Tahoma" panose="020B0604030504040204" pitchFamily="34" charset="0"/>
              </a:rPr>
              <a:t>Medo constante</a:t>
            </a:r>
          </a:p>
          <a:p>
            <a:pPr algn="l">
              <a:buFont typeface="Arial" panose="020B0604020202020204" pitchFamily="34" charset="0"/>
              <a:buChar char="•"/>
            </a:pPr>
            <a:r>
              <a:rPr lang="pt-BR" sz="1600" b="0" i="0" dirty="0">
                <a:effectLst/>
                <a:latin typeface="Tahoma" panose="020B0604030504040204" pitchFamily="34" charset="0"/>
              </a:rPr>
              <a:t>Descontrole sobre os pensamentos, principalmente dificuldade em esquecer o objeto de tensão</a:t>
            </a:r>
          </a:p>
          <a:p>
            <a:pPr algn="l">
              <a:buFont typeface="Arial" panose="020B0604020202020204" pitchFamily="34" charset="0"/>
              <a:buChar char="•"/>
            </a:pPr>
            <a:r>
              <a:rPr lang="pt-BR" sz="1600" b="0" i="0" dirty="0">
                <a:effectLst/>
                <a:latin typeface="Tahoma" panose="020B0604030504040204" pitchFamily="34" charset="0"/>
              </a:rPr>
              <a:t>Preocupação exagerada em comparação com a realidade</a:t>
            </a:r>
          </a:p>
          <a:p>
            <a:pPr algn="l">
              <a:buFont typeface="Arial" panose="020B0604020202020204" pitchFamily="34" charset="0"/>
              <a:buChar char="•"/>
            </a:pPr>
            <a:r>
              <a:rPr lang="pt-BR" sz="1600" b="0" i="0" dirty="0">
                <a:effectLst/>
                <a:latin typeface="Tahoma" panose="020B0604030504040204" pitchFamily="34" charset="0"/>
              </a:rPr>
              <a:t>Problemas para dormir</a:t>
            </a:r>
          </a:p>
          <a:p>
            <a:pPr algn="l">
              <a:buFont typeface="Arial" panose="020B0604020202020204" pitchFamily="34" charset="0"/>
              <a:buChar char="•"/>
            </a:pPr>
            <a:r>
              <a:rPr lang="pt-BR" sz="1600" b="0" i="0" dirty="0">
                <a:effectLst/>
                <a:latin typeface="Tahoma" panose="020B0604030504040204" pitchFamily="34" charset="0"/>
              </a:rPr>
              <a:t>Irritabilidade</a:t>
            </a:r>
          </a:p>
          <a:p>
            <a:pPr algn="l">
              <a:buFont typeface="Arial" panose="020B0604020202020204" pitchFamily="34" charset="0"/>
              <a:buChar char="•"/>
            </a:pPr>
            <a:r>
              <a:rPr lang="pt-BR" sz="1600" b="0" i="0" dirty="0">
                <a:effectLst/>
                <a:latin typeface="Tahoma" panose="020B0604030504040204" pitchFamily="34" charset="0"/>
              </a:rPr>
              <a:t>Agitação dos braços e pernas.</a:t>
            </a:r>
          </a:p>
          <a:p>
            <a:pPr marL="0" indent="0" algn="l">
              <a:buNone/>
            </a:pPr>
            <a:endParaRPr lang="pt-BR" sz="1600" b="0" i="0" dirty="0">
              <a:effectLst/>
              <a:latin typeface="Tahoma" panose="020B0604030504040204" pitchFamily="34" charset="0"/>
            </a:endParaRPr>
          </a:p>
          <a:p>
            <a:pPr marL="0" indent="0" algn="l">
              <a:buNone/>
            </a:pPr>
            <a:r>
              <a:rPr lang="pt-BR" sz="1600" b="1" i="1" dirty="0">
                <a:effectLst/>
                <a:latin typeface="Montserrat" panose="00000500000000000000" pitchFamily="2" charset="0"/>
              </a:rPr>
              <a:t>Sintomas físicos da ansiedade</a:t>
            </a:r>
          </a:p>
          <a:p>
            <a:pPr algn="l">
              <a:buFont typeface="Arial" panose="020B0604020202020204" pitchFamily="34" charset="0"/>
              <a:buChar char="•"/>
            </a:pPr>
            <a:r>
              <a:rPr lang="pt-BR" sz="1600" b="0" i="0" dirty="0">
                <a:effectLst/>
                <a:latin typeface="Tahoma" panose="020B0604030504040204" pitchFamily="34" charset="0"/>
              </a:rPr>
              <a:t>Dor ou aperto no peito e aumento das batidas do coração</a:t>
            </a:r>
          </a:p>
          <a:p>
            <a:pPr algn="l">
              <a:buFont typeface="Arial" panose="020B0604020202020204" pitchFamily="34" charset="0"/>
              <a:buChar char="•"/>
            </a:pPr>
            <a:r>
              <a:rPr lang="pt-BR" sz="1600" b="0" i="0" dirty="0">
                <a:effectLst/>
                <a:latin typeface="Tahoma" panose="020B0604030504040204" pitchFamily="34" charset="0"/>
              </a:rPr>
              <a:t>Respiração ofegante ou </a:t>
            </a:r>
            <a:r>
              <a:rPr lang="pt-BR" sz="1600" b="0" i="0" u="none" strike="noStrike" dirty="0">
                <a:effectLst/>
                <a:latin typeface="Tahoma" panose="020B0604030504040204" pitchFamily="34" charset="0"/>
                <a:hlinkClick r:id="rId2">
                  <a:extLst>
                    <a:ext uri="{A12FA001-AC4F-418D-AE19-62706E023703}">
                      <ahyp:hlinkClr xmlns:ahyp="http://schemas.microsoft.com/office/drawing/2018/hyperlinkcolor" val="tx"/>
                    </a:ext>
                  </a:extLst>
                </a:hlinkClick>
              </a:rPr>
              <a:t>falta de ar</a:t>
            </a:r>
            <a:endParaRPr lang="pt-BR" sz="1600" b="0" i="0" dirty="0">
              <a:effectLst/>
              <a:latin typeface="Tahoma" panose="020B0604030504040204" pitchFamily="34" charset="0"/>
            </a:endParaRPr>
          </a:p>
          <a:p>
            <a:pPr algn="l">
              <a:buFont typeface="Arial" panose="020B0604020202020204" pitchFamily="34" charset="0"/>
              <a:buChar char="•"/>
            </a:pPr>
            <a:r>
              <a:rPr lang="pt-BR" sz="1600" b="0" i="0" dirty="0">
                <a:effectLst/>
                <a:latin typeface="Tahoma" panose="020B0604030504040204" pitchFamily="34" charset="0"/>
              </a:rPr>
              <a:t>Aumento do suor</a:t>
            </a:r>
          </a:p>
          <a:p>
            <a:pPr algn="l">
              <a:buFont typeface="Arial" panose="020B0604020202020204" pitchFamily="34" charset="0"/>
              <a:buChar char="•"/>
            </a:pPr>
            <a:r>
              <a:rPr lang="pt-BR" sz="1600" b="0" i="0" dirty="0">
                <a:effectLst/>
                <a:latin typeface="Tahoma" panose="020B0604030504040204" pitchFamily="34" charset="0"/>
              </a:rPr>
              <a:t>Tremores nas mãos ou outras partes do corpo</a:t>
            </a:r>
          </a:p>
          <a:p>
            <a:pPr algn="l">
              <a:buFont typeface="Arial" panose="020B0604020202020204" pitchFamily="34" charset="0"/>
              <a:buChar char="•"/>
            </a:pPr>
            <a:r>
              <a:rPr lang="pt-BR" sz="1600" b="0" i="0" dirty="0">
                <a:effectLst/>
                <a:latin typeface="Tahoma" panose="020B0604030504040204" pitchFamily="34" charset="0"/>
              </a:rPr>
              <a:t>Sensação de fraqueza ou </a:t>
            </a:r>
            <a:r>
              <a:rPr lang="pt-BR" sz="1600" b="0" i="0" u="none" strike="noStrike" dirty="0">
                <a:effectLst/>
                <a:latin typeface="Tahoma" panose="020B0604030504040204" pitchFamily="34" charset="0"/>
                <a:hlinkClick r:id="rId3">
                  <a:extLst>
                    <a:ext uri="{A12FA001-AC4F-418D-AE19-62706E023703}">
                      <ahyp:hlinkClr xmlns:ahyp="http://schemas.microsoft.com/office/drawing/2018/hyperlinkcolor" val="tx"/>
                    </a:ext>
                  </a:extLst>
                </a:hlinkClick>
              </a:rPr>
              <a:t>fadiga</a:t>
            </a:r>
            <a:endParaRPr lang="pt-BR" sz="1600" b="0" i="0" dirty="0">
              <a:effectLst/>
              <a:latin typeface="Tahoma" panose="020B0604030504040204" pitchFamily="34" charset="0"/>
            </a:endParaRPr>
          </a:p>
          <a:p>
            <a:pPr algn="l">
              <a:buFont typeface="Arial" panose="020B0604020202020204" pitchFamily="34" charset="0"/>
              <a:buChar char="•"/>
            </a:pPr>
            <a:r>
              <a:rPr lang="pt-BR" sz="1600" b="0" i="0" dirty="0">
                <a:effectLst/>
                <a:latin typeface="Tahoma" panose="020B0604030504040204" pitchFamily="34" charset="0"/>
              </a:rPr>
              <a:t>Boca seca</a:t>
            </a:r>
          </a:p>
          <a:p>
            <a:pPr algn="l">
              <a:buFont typeface="Arial" panose="020B0604020202020204" pitchFamily="34" charset="0"/>
              <a:buChar char="•"/>
            </a:pPr>
            <a:r>
              <a:rPr lang="pt-BR" sz="1600" b="0" i="0" dirty="0">
                <a:effectLst/>
                <a:latin typeface="Tahoma" panose="020B0604030504040204" pitchFamily="34" charset="0"/>
              </a:rPr>
              <a:t>Mãos e pés frios ou suados</a:t>
            </a:r>
          </a:p>
          <a:p>
            <a:pPr algn="l">
              <a:buFont typeface="Arial" panose="020B0604020202020204" pitchFamily="34" charset="0"/>
              <a:buChar char="•"/>
            </a:pPr>
            <a:r>
              <a:rPr lang="pt-BR" sz="1600" b="0" i="0" u="none" strike="noStrike" dirty="0">
                <a:effectLst/>
                <a:latin typeface="Tahoma" panose="020B0604030504040204" pitchFamily="34" charset="0"/>
                <a:hlinkClick r:id="rId4">
                  <a:extLst>
                    <a:ext uri="{A12FA001-AC4F-418D-AE19-62706E023703}">
                      <ahyp:hlinkClr xmlns:ahyp="http://schemas.microsoft.com/office/drawing/2018/hyperlinkcolor" val="tx"/>
                    </a:ext>
                  </a:extLst>
                </a:hlinkClick>
              </a:rPr>
              <a:t>Náusea</a:t>
            </a:r>
            <a:endParaRPr lang="pt-BR" sz="1600" b="0" i="0" dirty="0">
              <a:effectLst/>
              <a:latin typeface="Tahoma" panose="020B0604030504040204" pitchFamily="34" charset="0"/>
            </a:endParaRPr>
          </a:p>
          <a:p>
            <a:pPr algn="l">
              <a:buFont typeface="Arial" panose="020B0604020202020204" pitchFamily="34" charset="0"/>
              <a:buChar char="•"/>
            </a:pPr>
            <a:r>
              <a:rPr lang="pt-BR" sz="1600" b="0" i="0" dirty="0">
                <a:effectLst/>
                <a:latin typeface="Tahoma" panose="020B0604030504040204" pitchFamily="34" charset="0"/>
              </a:rPr>
              <a:t>Tensão muscular</a:t>
            </a:r>
          </a:p>
          <a:p>
            <a:pPr algn="l">
              <a:buFont typeface="Arial" panose="020B0604020202020204" pitchFamily="34" charset="0"/>
              <a:buChar char="•"/>
            </a:pPr>
            <a:r>
              <a:rPr lang="pt-BR" sz="1600" b="0" i="0" dirty="0">
                <a:effectLst/>
                <a:latin typeface="Tahoma" panose="020B0604030504040204" pitchFamily="34" charset="0"/>
              </a:rPr>
              <a:t>Dor de barriga ou </a:t>
            </a:r>
            <a:r>
              <a:rPr lang="pt-BR" sz="1600" b="0" i="0" u="none" strike="noStrike" dirty="0">
                <a:effectLst/>
                <a:latin typeface="Tahoma" panose="020B0604030504040204" pitchFamily="34" charset="0"/>
                <a:hlinkClick r:id="rId5">
                  <a:extLst>
                    <a:ext uri="{A12FA001-AC4F-418D-AE19-62706E023703}">
                      <ahyp:hlinkClr xmlns:ahyp="http://schemas.microsoft.com/office/drawing/2018/hyperlinkcolor" val="tx"/>
                    </a:ext>
                  </a:extLst>
                </a:hlinkClick>
              </a:rPr>
              <a:t>diarreia</a:t>
            </a:r>
            <a:r>
              <a:rPr lang="pt-BR" sz="1600" b="0" i="0" dirty="0">
                <a:effectLst/>
                <a:latin typeface="Tahoma" panose="020B0604030504040204" pitchFamily="34" charset="0"/>
              </a:rPr>
              <a:t>.</a:t>
            </a:r>
          </a:p>
          <a:p>
            <a:pPr marL="0" indent="0">
              <a:buNone/>
            </a:pPr>
            <a:endParaRPr lang="pt-BR" sz="1600" dirty="0"/>
          </a:p>
        </p:txBody>
      </p:sp>
      <p:sp>
        <p:nvSpPr>
          <p:cNvPr id="4" name="Espaço Reservado para Data 3">
            <a:extLst>
              <a:ext uri="{FF2B5EF4-FFF2-40B4-BE49-F238E27FC236}">
                <a16:creationId xmlns:a16="http://schemas.microsoft.com/office/drawing/2014/main" id="{59370C18-E72B-47A3-A0AB-105A156DE5D2}"/>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4293666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C4C005-B9F6-4812-BFB2-E5999EDD3C11}"/>
              </a:ext>
            </a:extLst>
          </p:cNvPr>
          <p:cNvSpPr>
            <a:spLocks noGrp="1"/>
          </p:cNvSpPr>
          <p:nvPr>
            <p:ph type="title"/>
          </p:nvPr>
        </p:nvSpPr>
        <p:spPr/>
        <p:txBody>
          <a:bodyPr/>
          <a:lstStyle/>
          <a:p>
            <a:r>
              <a:rPr lang="pt-BR" dirty="0"/>
              <a:t>SINTOMAS DE PÂNICO</a:t>
            </a:r>
          </a:p>
        </p:txBody>
      </p:sp>
      <p:sp>
        <p:nvSpPr>
          <p:cNvPr id="3" name="Espaço Reservado para Conteúdo 2">
            <a:extLst>
              <a:ext uri="{FF2B5EF4-FFF2-40B4-BE49-F238E27FC236}">
                <a16:creationId xmlns:a16="http://schemas.microsoft.com/office/drawing/2014/main" id="{A7981323-2579-4B4D-A7F6-01A0DA6B5229}"/>
              </a:ext>
            </a:extLst>
          </p:cNvPr>
          <p:cNvSpPr>
            <a:spLocks noGrp="1"/>
          </p:cNvSpPr>
          <p:nvPr>
            <p:ph idx="1"/>
          </p:nvPr>
        </p:nvSpPr>
        <p:spPr>
          <a:xfrm>
            <a:off x="808892" y="1951892"/>
            <a:ext cx="10316308" cy="4000852"/>
          </a:xfrm>
        </p:spPr>
        <p:txBody>
          <a:bodyPr>
            <a:noAutofit/>
          </a:bodyPr>
          <a:lstStyle/>
          <a:p>
            <a:pPr marL="0" indent="0" algn="just">
              <a:buNone/>
            </a:pPr>
            <a:r>
              <a:rPr lang="pt-BR" sz="1800" b="0" i="0" dirty="0">
                <a:effectLst/>
                <a:latin typeface="Tahoma" panose="020B0604030504040204" pitchFamily="34" charset="0"/>
              </a:rPr>
              <a:t>Os ataques de pânico, ou crises de ansiedade, são uma reação comum aos transtornos de ansiedade, principalmente na </a:t>
            </a:r>
            <a:r>
              <a:rPr lang="pt-BR" sz="1800" b="0" i="0" u="none" strike="noStrike" dirty="0">
                <a:effectLst/>
                <a:latin typeface="Tahoma" panose="020B0604030504040204" pitchFamily="34" charset="0"/>
              </a:rPr>
              <a:t>síndrome do pânico</a:t>
            </a:r>
            <a:r>
              <a:rPr lang="pt-BR" sz="1800" b="0" i="0" dirty="0">
                <a:effectLst/>
                <a:latin typeface="Tahoma" panose="020B0604030504040204" pitchFamily="34" charset="0"/>
              </a:rPr>
              <a:t>. Suas principais características são:</a:t>
            </a:r>
          </a:p>
          <a:p>
            <a:pPr algn="just">
              <a:buFont typeface="Arial" panose="020B0604020202020204" pitchFamily="34" charset="0"/>
              <a:buChar char="•"/>
            </a:pPr>
            <a:r>
              <a:rPr lang="pt-BR" sz="1800" b="0" i="0" dirty="0">
                <a:effectLst/>
                <a:latin typeface="Tahoma" panose="020B0604030504040204" pitchFamily="34" charset="0"/>
              </a:rPr>
              <a:t>Sensação de nervosismo e pânico incontroláveis</a:t>
            </a:r>
          </a:p>
          <a:p>
            <a:pPr algn="just">
              <a:buFont typeface="Arial" panose="020B0604020202020204" pitchFamily="34" charset="0"/>
              <a:buChar char="•"/>
            </a:pPr>
            <a:r>
              <a:rPr lang="pt-BR" sz="1800" b="0" i="0" dirty="0">
                <a:effectLst/>
                <a:latin typeface="Tahoma" panose="020B0604030504040204" pitchFamily="34" charset="0"/>
              </a:rPr>
              <a:t>Sensação de morte</a:t>
            </a:r>
          </a:p>
          <a:p>
            <a:pPr algn="just">
              <a:buFont typeface="Arial" panose="020B0604020202020204" pitchFamily="34" charset="0"/>
              <a:buChar char="•"/>
            </a:pPr>
            <a:r>
              <a:rPr lang="pt-BR" sz="1800" b="0" i="0" dirty="0">
                <a:effectLst/>
                <a:latin typeface="Tahoma" panose="020B0604030504040204" pitchFamily="34" charset="0"/>
              </a:rPr>
              <a:t>Aumento da respiração</a:t>
            </a:r>
          </a:p>
          <a:p>
            <a:pPr algn="just">
              <a:buFont typeface="Arial" panose="020B0604020202020204" pitchFamily="34" charset="0"/>
              <a:buChar char="•"/>
            </a:pPr>
            <a:r>
              <a:rPr lang="pt-BR" sz="1800" b="0" i="0" dirty="0">
                <a:effectLst/>
                <a:latin typeface="Tahoma" panose="020B0604030504040204" pitchFamily="34" charset="0"/>
              </a:rPr>
              <a:t>Aumento da frequência cardíaca</a:t>
            </a:r>
          </a:p>
          <a:p>
            <a:pPr algn="just">
              <a:buFont typeface="Arial" panose="020B0604020202020204" pitchFamily="34" charset="0"/>
              <a:buChar char="•"/>
            </a:pPr>
            <a:r>
              <a:rPr lang="pt-BR" sz="1800" b="0" i="0" dirty="0">
                <a:effectLst/>
                <a:latin typeface="Tahoma" panose="020B0604030504040204" pitchFamily="34" charset="0"/>
              </a:rPr>
              <a:t>Tonturas e vertigens</a:t>
            </a:r>
          </a:p>
          <a:p>
            <a:pPr algn="just">
              <a:buFont typeface="Arial" panose="020B0604020202020204" pitchFamily="34" charset="0"/>
              <a:buChar char="•"/>
            </a:pPr>
            <a:r>
              <a:rPr lang="pt-BR" sz="1800" b="0" i="0" dirty="0">
                <a:effectLst/>
                <a:latin typeface="Tahoma" panose="020B0604030504040204" pitchFamily="34" charset="0"/>
              </a:rPr>
              <a:t>Problemas gastrointestinais.</a:t>
            </a:r>
          </a:p>
          <a:p>
            <a:pPr marL="0" indent="0" algn="just">
              <a:buNone/>
            </a:pPr>
            <a:r>
              <a:rPr lang="pt-BR" sz="1800" b="0" i="0" dirty="0">
                <a:effectLst/>
                <a:latin typeface="Tahoma" panose="020B0604030504040204" pitchFamily="34" charset="0"/>
              </a:rPr>
              <a:t>Em alguns casos, os sintomas físicos são tão intensos que podem ser confundidos com doenças como infarto e outros eventos cardiovasculares.</a:t>
            </a:r>
          </a:p>
          <a:p>
            <a:pPr marL="0" indent="0" algn="just">
              <a:buNone/>
            </a:pPr>
            <a:endParaRPr lang="pt-BR" sz="1800" dirty="0"/>
          </a:p>
        </p:txBody>
      </p:sp>
      <p:sp>
        <p:nvSpPr>
          <p:cNvPr id="4" name="Espaço Reservado para Data 3">
            <a:extLst>
              <a:ext uri="{FF2B5EF4-FFF2-40B4-BE49-F238E27FC236}">
                <a16:creationId xmlns:a16="http://schemas.microsoft.com/office/drawing/2014/main" id="{2F9482AA-793C-48FF-9F8F-2BBBFD7B7031}"/>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2403331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D16575-1B95-4553-89C6-521430756CC1}"/>
              </a:ext>
            </a:extLst>
          </p:cNvPr>
          <p:cNvSpPr>
            <a:spLocks noGrp="1"/>
          </p:cNvSpPr>
          <p:nvPr>
            <p:ph type="title"/>
          </p:nvPr>
        </p:nvSpPr>
        <p:spPr>
          <a:xfrm>
            <a:off x="1066800" y="457200"/>
            <a:ext cx="10058400" cy="1371600"/>
          </a:xfrm>
        </p:spPr>
        <p:txBody>
          <a:bodyPr/>
          <a:lstStyle/>
          <a:p>
            <a:r>
              <a:rPr lang="pt-BR" dirty="0"/>
              <a:t>RELAÇÃO ENTRE ANSIEDADE E DEPRESSÃO</a:t>
            </a:r>
          </a:p>
        </p:txBody>
      </p:sp>
      <p:sp>
        <p:nvSpPr>
          <p:cNvPr id="3" name="Espaço Reservado para Conteúdo 2">
            <a:extLst>
              <a:ext uri="{FF2B5EF4-FFF2-40B4-BE49-F238E27FC236}">
                <a16:creationId xmlns:a16="http://schemas.microsoft.com/office/drawing/2014/main" id="{108DB3AD-0DCB-4CEF-BC54-63FF2B85DD54}"/>
              </a:ext>
            </a:extLst>
          </p:cNvPr>
          <p:cNvSpPr>
            <a:spLocks noGrp="1"/>
          </p:cNvSpPr>
          <p:nvPr>
            <p:ph idx="1"/>
          </p:nvPr>
        </p:nvSpPr>
        <p:spPr>
          <a:xfrm>
            <a:off x="703385" y="1327638"/>
            <a:ext cx="10972800" cy="4633546"/>
          </a:xfrm>
        </p:spPr>
        <p:txBody>
          <a:bodyPr>
            <a:noAutofit/>
          </a:bodyPr>
          <a:lstStyle/>
          <a:p>
            <a:pPr marL="0" indent="0" algn="l">
              <a:buNone/>
            </a:pPr>
            <a:r>
              <a:rPr lang="pt-BR" sz="1600" b="0" i="0" dirty="0">
                <a:solidFill>
                  <a:srgbClr val="000000"/>
                </a:solidFill>
                <a:effectLst/>
                <a:latin typeface="Tahoma" panose="020B0604030504040204" pitchFamily="34" charset="0"/>
              </a:rPr>
              <a:t>Muitas pessoas acreditam que ansiedade e </a:t>
            </a:r>
            <a:r>
              <a:rPr lang="pt-BR" sz="1600" b="0" i="0" u="none" strike="noStrike" dirty="0">
                <a:solidFill>
                  <a:srgbClr val="009CFF"/>
                </a:solidFill>
                <a:effectLst/>
                <a:latin typeface="Tahoma" panose="020B0604030504040204" pitchFamily="34" charset="0"/>
                <a:hlinkClick r:id="rId2"/>
              </a:rPr>
              <a:t>depressão </a:t>
            </a:r>
            <a:r>
              <a:rPr lang="pt-BR" sz="1600" b="0" i="0" dirty="0">
                <a:solidFill>
                  <a:srgbClr val="000000"/>
                </a:solidFill>
                <a:effectLst/>
                <a:latin typeface="Tahoma" panose="020B0604030504040204" pitchFamily="34" charset="0"/>
              </a:rPr>
              <a:t>são quadros opostos como muita gente acredita, eles inclusive têm sintomas muito semelhantes, como:</a:t>
            </a:r>
          </a:p>
          <a:p>
            <a:pPr algn="l">
              <a:buFont typeface="Arial" panose="020B0604020202020204" pitchFamily="34" charset="0"/>
              <a:buChar char="•"/>
            </a:pPr>
            <a:r>
              <a:rPr lang="pt-BR" sz="1600" b="0" i="0" dirty="0">
                <a:solidFill>
                  <a:srgbClr val="000000"/>
                </a:solidFill>
                <a:effectLst/>
                <a:latin typeface="Tahoma" panose="020B0604030504040204" pitchFamily="34" charset="0"/>
              </a:rPr>
              <a:t>Medos</a:t>
            </a:r>
          </a:p>
          <a:p>
            <a:pPr algn="l">
              <a:buFont typeface="Arial" panose="020B0604020202020204" pitchFamily="34" charset="0"/>
              <a:buChar char="•"/>
            </a:pPr>
            <a:r>
              <a:rPr lang="pt-BR" sz="1600" b="0" i="0" u="none" strike="noStrike" dirty="0">
                <a:solidFill>
                  <a:srgbClr val="009CFF"/>
                </a:solidFill>
                <a:effectLst/>
                <a:latin typeface="Tahoma" panose="020B0604030504040204" pitchFamily="34" charset="0"/>
                <a:hlinkClick r:id="rId3"/>
              </a:rPr>
              <a:t>Insônia</a:t>
            </a:r>
            <a:endParaRPr lang="pt-BR" sz="1600" b="0" i="0" dirty="0">
              <a:solidFill>
                <a:srgbClr val="000000"/>
              </a:solidFill>
              <a:effectLst/>
              <a:latin typeface="Tahoma" panose="020B0604030504040204" pitchFamily="34" charset="0"/>
            </a:endParaRPr>
          </a:p>
          <a:p>
            <a:pPr algn="l">
              <a:buFont typeface="Arial" panose="020B0604020202020204" pitchFamily="34" charset="0"/>
              <a:buChar char="•"/>
            </a:pPr>
            <a:r>
              <a:rPr lang="pt-BR" sz="1600" b="0" i="0" u="none" strike="noStrike" dirty="0">
                <a:solidFill>
                  <a:srgbClr val="009CFF"/>
                </a:solidFill>
                <a:effectLst/>
                <a:latin typeface="Tahoma" panose="020B0604030504040204" pitchFamily="34" charset="0"/>
                <a:hlinkClick r:id="rId4"/>
              </a:rPr>
              <a:t>Insegurança</a:t>
            </a:r>
            <a:endParaRPr lang="pt-BR" sz="1600" b="0" i="0" dirty="0">
              <a:solidFill>
                <a:srgbClr val="000000"/>
              </a:solidFill>
              <a:effectLst/>
              <a:latin typeface="Tahoma" panose="020B0604030504040204" pitchFamily="34" charset="0"/>
            </a:endParaRPr>
          </a:p>
          <a:p>
            <a:pPr algn="l">
              <a:buFont typeface="Arial" panose="020B0604020202020204" pitchFamily="34" charset="0"/>
              <a:buChar char="•"/>
            </a:pPr>
            <a:r>
              <a:rPr lang="pt-BR" sz="1600" b="0" i="0" dirty="0">
                <a:solidFill>
                  <a:srgbClr val="000000"/>
                </a:solidFill>
                <a:effectLst/>
                <a:latin typeface="Tahoma" panose="020B0604030504040204" pitchFamily="34" charset="0"/>
              </a:rPr>
              <a:t>Dificuldades de concentração</a:t>
            </a:r>
          </a:p>
          <a:p>
            <a:pPr algn="l">
              <a:buFont typeface="Arial" panose="020B0604020202020204" pitchFamily="34" charset="0"/>
              <a:buChar char="•"/>
            </a:pPr>
            <a:r>
              <a:rPr lang="pt-BR" sz="1600" b="0" i="0" u="none" strike="noStrike" dirty="0">
                <a:solidFill>
                  <a:srgbClr val="009CFF"/>
                </a:solidFill>
                <a:effectLst/>
                <a:latin typeface="Tahoma" panose="020B0604030504040204" pitchFamily="34" charset="0"/>
                <a:hlinkClick r:id="rId5"/>
              </a:rPr>
              <a:t>Irritabilidade</a:t>
            </a:r>
            <a:r>
              <a:rPr lang="pt-BR" sz="1600" b="0" i="0" dirty="0">
                <a:solidFill>
                  <a:srgbClr val="000000"/>
                </a:solidFill>
                <a:effectLst/>
                <a:latin typeface="Tahoma" panose="020B0604030504040204" pitchFamily="34" charset="0"/>
              </a:rPr>
              <a:t>.</a:t>
            </a:r>
          </a:p>
          <a:p>
            <a:pPr marL="0" indent="0" algn="l">
              <a:buNone/>
            </a:pPr>
            <a:r>
              <a:rPr lang="pt-BR" sz="1600" b="0" i="0" dirty="0">
                <a:solidFill>
                  <a:srgbClr val="000000"/>
                </a:solidFill>
                <a:effectLst/>
                <a:latin typeface="Tahoma" panose="020B0604030504040204" pitchFamily="34" charset="0"/>
              </a:rPr>
              <a:t>Percebendo isso, dá para notar que elas podem ocorrer juntas. Um estudo, que ficou conhecido como </a:t>
            </a:r>
            <a:r>
              <a:rPr lang="pt-BR" sz="1600" b="0" i="1" dirty="0" err="1">
                <a:solidFill>
                  <a:srgbClr val="000000"/>
                </a:solidFill>
                <a:effectLst/>
                <a:latin typeface="Tahoma" panose="020B0604030504040204" pitchFamily="34" charset="0"/>
              </a:rPr>
              <a:t>Kendell</a:t>
            </a:r>
            <a:r>
              <a:rPr lang="pt-BR" sz="1600" b="0" i="0" dirty="0">
                <a:solidFill>
                  <a:srgbClr val="000000"/>
                </a:solidFill>
                <a:effectLst/>
                <a:latin typeface="Tahoma" panose="020B0604030504040204" pitchFamily="34" charset="0"/>
              </a:rPr>
              <a:t>, mostrou que diagnóstico de depressão passa para a ansiedade em 2% dos casos, enquanto os casos de ansiedade se tornam depressão em 24%. Uma explicação para isso é que os pensamentos negativos que o ansioso têm sobre si mesmo podem ser gatilhos para a </a:t>
            </a:r>
            <a:r>
              <a:rPr lang="pt-BR" sz="1600" b="0" i="0" dirty="0" err="1">
                <a:solidFill>
                  <a:srgbClr val="000000"/>
                </a:solidFill>
                <a:effectLst/>
                <a:latin typeface="Tahoma" panose="020B0604030504040204" pitchFamily="34" charset="0"/>
              </a:rPr>
              <a:t>depressão.Além</a:t>
            </a:r>
            <a:r>
              <a:rPr lang="pt-BR" sz="1600" b="0" i="0" dirty="0">
                <a:solidFill>
                  <a:srgbClr val="000000"/>
                </a:solidFill>
                <a:effectLst/>
                <a:latin typeface="Tahoma" panose="020B0604030504040204" pitchFamily="34" charset="0"/>
              </a:rPr>
              <a:t> disso, grande parte das pessoas com transtornos de ansiedade evitam as situações que podem desencadear sintomas e, com isso, passam a viver de forma muito restrita, como não sair de casa sozinho, não participar de encontros e outros eventos sociais, ficar preocupado com tudo e acabar não fazendo nada, e por aí vai. Quanto mais a ansiedade abala a vida de uma pessoa, maior a chance de ela ficar deprimida.</a:t>
            </a:r>
          </a:p>
          <a:p>
            <a:pPr marL="0" indent="0" algn="l">
              <a:buNone/>
            </a:pPr>
            <a:r>
              <a:rPr lang="pt-BR" sz="1600" b="0" i="0" dirty="0">
                <a:solidFill>
                  <a:srgbClr val="000000"/>
                </a:solidFill>
                <a:effectLst/>
                <a:latin typeface="Tahoma" panose="020B0604030504040204" pitchFamily="34" charset="0"/>
              </a:rPr>
              <a:t>Por fim, tanto a ansiedade quanto à depressão costumam estar ligadas a disfunção de neurotransmissores chamado </a:t>
            </a:r>
            <a:r>
              <a:rPr lang="pt-BR" sz="1600" b="0" i="0" dirty="0" err="1">
                <a:solidFill>
                  <a:srgbClr val="000000"/>
                </a:solidFill>
                <a:effectLst/>
                <a:latin typeface="Tahoma" panose="020B0604030504040204" pitchFamily="34" charset="0"/>
              </a:rPr>
              <a:t>monoaminas</a:t>
            </a:r>
            <a:r>
              <a:rPr lang="pt-BR" sz="1600" b="0" i="0" dirty="0">
                <a:solidFill>
                  <a:srgbClr val="000000"/>
                </a:solidFill>
                <a:effectLst/>
                <a:latin typeface="Tahoma" panose="020B0604030504040204" pitchFamily="34" charset="0"/>
              </a:rPr>
              <a:t>, que englobam a serotonina.</a:t>
            </a:r>
          </a:p>
          <a:p>
            <a:pPr marL="0" indent="0">
              <a:buNone/>
            </a:pPr>
            <a:endParaRPr lang="pt-BR" sz="1600" dirty="0"/>
          </a:p>
        </p:txBody>
      </p:sp>
      <p:sp>
        <p:nvSpPr>
          <p:cNvPr id="4" name="Espaço Reservado para Data 3">
            <a:extLst>
              <a:ext uri="{FF2B5EF4-FFF2-40B4-BE49-F238E27FC236}">
                <a16:creationId xmlns:a16="http://schemas.microsoft.com/office/drawing/2014/main" id="{0A1E0AD1-DA98-4570-8F39-47FF15BA9003}"/>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589143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B2298-6299-4722-9556-C13B54D15C45}"/>
              </a:ext>
            </a:extLst>
          </p:cNvPr>
          <p:cNvSpPr>
            <a:spLocks noGrp="1"/>
          </p:cNvSpPr>
          <p:nvPr>
            <p:ph type="title"/>
          </p:nvPr>
        </p:nvSpPr>
        <p:spPr/>
        <p:txBody>
          <a:bodyPr/>
          <a:lstStyle/>
          <a:p>
            <a:r>
              <a:rPr lang="pt-BR" dirty="0"/>
              <a:t>DIFERENÇA ENTRE ANSIEDADE E DEPRESSÃO</a:t>
            </a:r>
          </a:p>
        </p:txBody>
      </p:sp>
      <p:sp>
        <p:nvSpPr>
          <p:cNvPr id="3" name="Espaço Reservado para Conteúdo 2">
            <a:extLst>
              <a:ext uri="{FF2B5EF4-FFF2-40B4-BE49-F238E27FC236}">
                <a16:creationId xmlns:a16="http://schemas.microsoft.com/office/drawing/2014/main" id="{3F8BB117-0207-4045-A75C-F99C4C9B4EE4}"/>
              </a:ext>
            </a:extLst>
          </p:cNvPr>
          <p:cNvSpPr>
            <a:spLocks noGrp="1"/>
          </p:cNvSpPr>
          <p:nvPr>
            <p:ph idx="1"/>
          </p:nvPr>
        </p:nvSpPr>
        <p:spPr>
          <a:xfrm>
            <a:off x="905608" y="2103120"/>
            <a:ext cx="10219592" cy="3849624"/>
          </a:xfrm>
        </p:spPr>
        <p:txBody>
          <a:bodyPr>
            <a:normAutofit lnSpcReduction="10000"/>
          </a:bodyPr>
          <a:lstStyle/>
          <a:p>
            <a:pPr marL="0" indent="0" algn="just">
              <a:buNone/>
            </a:pPr>
            <a:r>
              <a:rPr lang="pt-BR" sz="2000" b="0" i="0" dirty="0">
                <a:solidFill>
                  <a:srgbClr val="000000"/>
                </a:solidFill>
                <a:effectLst/>
                <a:latin typeface="Tahoma" panose="020B0604030504040204" pitchFamily="34" charset="0"/>
              </a:rPr>
              <a:t>A ansiedade é uma sensação desagradável, inquietação, sensação de pressa, urgência. </a:t>
            </a:r>
            <a:r>
              <a:rPr lang="pt-BR" sz="2000" dirty="0">
                <a:solidFill>
                  <a:srgbClr val="000000"/>
                </a:solidFill>
                <a:latin typeface="Tahoma" panose="020B0604030504040204" pitchFamily="34" charset="0"/>
              </a:rPr>
              <a:t>E</a:t>
            </a:r>
            <a:r>
              <a:rPr lang="pt-BR" sz="2000" b="0" i="0" dirty="0">
                <a:solidFill>
                  <a:srgbClr val="000000"/>
                </a:solidFill>
                <a:effectLst/>
                <a:latin typeface="Tahoma" panose="020B0604030504040204" pitchFamily="34" charset="0"/>
              </a:rPr>
              <a:t>la pode ser um distúrbio quando ocorre em momentos que não se justificam ou quando é tão intensa ou duradoura que acaba interferindo com as atividades normais da pessoa.</a:t>
            </a:r>
          </a:p>
          <a:p>
            <a:pPr marL="0" indent="0" algn="just">
              <a:buNone/>
            </a:pPr>
            <a:endParaRPr lang="pt-BR" sz="2000" b="0" i="0" dirty="0">
              <a:solidFill>
                <a:srgbClr val="000000"/>
              </a:solidFill>
              <a:effectLst/>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Já depressão, por outro lado, é uma doença do organismo como um todo, comprometendo o físico, o humor e o pensamento, explica a especialista . Nessa condição forma de ver e sentir a realidade são alteradas, modificando as emoções, a disposição, a alimentação, sono, até mesmo como se sente em relação a si mesmo.</a:t>
            </a:r>
          </a:p>
          <a:p>
            <a:pPr marL="0" indent="0" algn="just">
              <a:buNone/>
            </a:pPr>
            <a:endParaRPr lang="pt-BR" sz="2000" b="0" i="0" dirty="0">
              <a:solidFill>
                <a:srgbClr val="000000"/>
              </a:solidFill>
              <a:effectLst/>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Essas quadros não são apostos e muitas vezes se unem.</a:t>
            </a:r>
          </a:p>
          <a:p>
            <a:pPr marL="0" indent="0" algn="just">
              <a:buNone/>
            </a:pPr>
            <a:endParaRPr lang="pt-BR" sz="2000" dirty="0"/>
          </a:p>
        </p:txBody>
      </p:sp>
      <p:sp>
        <p:nvSpPr>
          <p:cNvPr id="4" name="Espaço Reservado para Data 3">
            <a:extLst>
              <a:ext uri="{FF2B5EF4-FFF2-40B4-BE49-F238E27FC236}">
                <a16:creationId xmlns:a16="http://schemas.microsoft.com/office/drawing/2014/main" id="{524BA7F2-1321-4C6C-A62E-BB11B13F152B}"/>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2607923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BFC45F-9958-401E-8E26-70C04D7293C0}"/>
              </a:ext>
            </a:extLst>
          </p:cNvPr>
          <p:cNvSpPr>
            <a:spLocks noGrp="1"/>
          </p:cNvSpPr>
          <p:nvPr>
            <p:ph type="title"/>
          </p:nvPr>
        </p:nvSpPr>
        <p:spPr/>
        <p:txBody>
          <a:bodyPr/>
          <a:lstStyle/>
          <a:p>
            <a:pPr algn="ctr"/>
            <a:r>
              <a:rPr lang="pt-BR" dirty="0"/>
              <a:t>TIPOS DE ANSIEDADE</a:t>
            </a:r>
          </a:p>
        </p:txBody>
      </p:sp>
      <p:sp>
        <p:nvSpPr>
          <p:cNvPr id="3" name="Espaço Reservado para Conteúdo 2">
            <a:extLst>
              <a:ext uri="{FF2B5EF4-FFF2-40B4-BE49-F238E27FC236}">
                <a16:creationId xmlns:a16="http://schemas.microsoft.com/office/drawing/2014/main" id="{A2B2359A-32D0-481E-BA4B-9A0CA3ADF833}"/>
              </a:ext>
            </a:extLst>
          </p:cNvPr>
          <p:cNvSpPr>
            <a:spLocks noGrp="1"/>
          </p:cNvSpPr>
          <p:nvPr>
            <p:ph idx="1"/>
          </p:nvPr>
        </p:nvSpPr>
        <p:spPr/>
        <p:txBody>
          <a:bodyPr/>
          <a:lstStyle/>
          <a:p>
            <a:endParaRPr lang="pt-BR"/>
          </a:p>
        </p:txBody>
      </p:sp>
      <p:sp>
        <p:nvSpPr>
          <p:cNvPr id="4" name="Espaço Reservado para Data 3">
            <a:extLst>
              <a:ext uri="{FF2B5EF4-FFF2-40B4-BE49-F238E27FC236}">
                <a16:creationId xmlns:a16="http://schemas.microsoft.com/office/drawing/2014/main" id="{C5EA9313-B7D7-4151-85F7-B722AA57C9FF}"/>
              </a:ext>
            </a:extLst>
          </p:cNvPr>
          <p:cNvSpPr>
            <a:spLocks noGrp="1"/>
          </p:cNvSpPr>
          <p:nvPr>
            <p:ph type="dt" sz="half" idx="10"/>
          </p:nvPr>
        </p:nvSpPr>
        <p:spPr/>
        <p:txBody>
          <a:bodyPr/>
          <a:lstStyle/>
          <a:p>
            <a:pPr rtl="0"/>
            <a:fld id="{D48C737E-092E-4203-A347-8410086932C6}" type="datetime1">
              <a:rPr lang="pt-BR" smtClean="0"/>
              <a:t>22/11/2021</a:t>
            </a:fld>
            <a:endParaRPr lang="en-US"/>
          </a:p>
        </p:txBody>
      </p:sp>
      <p:sp>
        <p:nvSpPr>
          <p:cNvPr id="5" name="Seta: para Baixo 4">
            <a:extLst>
              <a:ext uri="{FF2B5EF4-FFF2-40B4-BE49-F238E27FC236}">
                <a16:creationId xmlns:a16="http://schemas.microsoft.com/office/drawing/2014/main" id="{35957296-BBF1-482F-949B-773F5A4B5E61}"/>
              </a:ext>
            </a:extLst>
          </p:cNvPr>
          <p:cNvSpPr/>
          <p:nvPr/>
        </p:nvSpPr>
        <p:spPr>
          <a:xfrm>
            <a:off x="5565531" y="1732085"/>
            <a:ext cx="1371600" cy="38496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68890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1E6849-8E17-4C6E-82B4-D30DA0EB80B9}"/>
              </a:ext>
            </a:extLst>
          </p:cNvPr>
          <p:cNvSpPr>
            <a:spLocks noGrp="1"/>
          </p:cNvSpPr>
          <p:nvPr>
            <p:ph type="title"/>
          </p:nvPr>
        </p:nvSpPr>
        <p:spPr/>
        <p:txBody>
          <a:bodyPr/>
          <a:lstStyle/>
          <a:p>
            <a:pPr algn="ctr"/>
            <a:r>
              <a:rPr lang="pt-BR" dirty="0"/>
              <a:t>TRANST. DE ANSIEDADE GENERALIZADA</a:t>
            </a:r>
          </a:p>
        </p:txBody>
      </p:sp>
      <p:sp>
        <p:nvSpPr>
          <p:cNvPr id="3" name="Espaço Reservado para Conteúdo 2">
            <a:extLst>
              <a:ext uri="{FF2B5EF4-FFF2-40B4-BE49-F238E27FC236}">
                <a16:creationId xmlns:a16="http://schemas.microsoft.com/office/drawing/2014/main" id="{763502EB-03DF-4B5C-B971-FEFFAD5ABAA4}"/>
              </a:ext>
            </a:extLst>
          </p:cNvPr>
          <p:cNvSpPr>
            <a:spLocks noGrp="1"/>
          </p:cNvSpPr>
          <p:nvPr>
            <p:ph idx="1"/>
          </p:nvPr>
        </p:nvSpPr>
        <p:spPr/>
        <p:txBody>
          <a:bodyPr>
            <a:normAutofit/>
          </a:bodyPr>
          <a:lstStyle/>
          <a:p>
            <a:pPr marL="0" indent="0" algn="just">
              <a:buNone/>
            </a:pPr>
            <a:r>
              <a:rPr lang="pt-BR" sz="2000" b="0" i="0" dirty="0">
                <a:solidFill>
                  <a:srgbClr val="000000"/>
                </a:solidFill>
                <a:effectLst/>
                <a:latin typeface="Tahoma" panose="020B0604030504040204" pitchFamily="34" charset="0"/>
              </a:rPr>
              <a:t>O transtorno de ansiedade generalizada (CID 10 - F41.1)(conhecido pela sigla TAG) ocorre quando a ansiedade persiste por longos períodos de tempo e passa a interferir nas atividades do dia a dia.</a:t>
            </a:r>
          </a:p>
          <a:p>
            <a:pPr marL="0" indent="0" algn="just">
              <a:buNone/>
            </a:pPr>
            <a:endParaRPr lang="pt-BR" sz="2000" dirty="0">
              <a:solidFill>
                <a:srgbClr val="000000"/>
              </a:solidFill>
              <a:latin typeface="Tahoma" panose="020B0604030504040204" pitchFamily="34" charset="0"/>
            </a:endParaRPr>
          </a:p>
          <a:p>
            <a:pPr marL="0" indent="0" algn="just">
              <a:buNone/>
            </a:pPr>
            <a:endParaRPr lang="pt-BR" sz="2000" b="0" i="0" dirty="0">
              <a:solidFill>
                <a:srgbClr val="000000"/>
              </a:solidFill>
              <a:effectLst/>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O principal sintoma do quadro é a “preocupação excessiva ou expectativa apreensiva”.</a:t>
            </a:r>
          </a:p>
          <a:p>
            <a:pPr marL="0" indent="0" algn="just">
              <a:buNone/>
            </a:pPr>
            <a:endParaRPr lang="pt-BR" sz="2000" dirty="0"/>
          </a:p>
        </p:txBody>
      </p:sp>
      <p:sp>
        <p:nvSpPr>
          <p:cNvPr id="4" name="Espaço Reservado para Data 3">
            <a:extLst>
              <a:ext uri="{FF2B5EF4-FFF2-40B4-BE49-F238E27FC236}">
                <a16:creationId xmlns:a16="http://schemas.microsoft.com/office/drawing/2014/main" id="{A2971E05-0EED-4A46-A3FE-FEC55FF59CFC}"/>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2321276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2FBCAD-ABC4-41AE-9827-1425528CB2D1}"/>
              </a:ext>
            </a:extLst>
          </p:cNvPr>
          <p:cNvSpPr>
            <a:spLocks noGrp="1"/>
          </p:cNvSpPr>
          <p:nvPr>
            <p:ph type="title"/>
          </p:nvPr>
        </p:nvSpPr>
        <p:spPr/>
        <p:txBody>
          <a:bodyPr/>
          <a:lstStyle/>
          <a:p>
            <a:r>
              <a:rPr lang="pt-BR" dirty="0"/>
              <a:t>SÍNDROME DO PÂNICO</a:t>
            </a:r>
          </a:p>
        </p:txBody>
      </p:sp>
      <p:sp>
        <p:nvSpPr>
          <p:cNvPr id="3" name="Espaço Reservado para Conteúdo 2">
            <a:extLst>
              <a:ext uri="{FF2B5EF4-FFF2-40B4-BE49-F238E27FC236}">
                <a16:creationId xmlns:a16="http://schemas.microsoft.com/office/drawing/2014/main" id="{205689C3-5D68-4EDD-8252-012FB1EEC6D4}"/>
              </a:ext>
            </a:extLst>
          </p:cNvPr>
          <p:cNvSpPr>
            <a:spLocks noGrp="1"/>
          </p:cNvSpPr>
          <p:nvPr>
            <p:ph idx="1"/>
          </p:nvPr>
        </p:nvSpPr>
        <p:spPr/>
        <p:txBody>
          <a:bodyPr>
            <a:normAutofit/>
          </a:bodyPr>
          <a:lstStyle/>
          <a:p>
            <a:pPr marL="0" indent="0" algn="just">
              <a:buNone/>
            </a:pPr>
            <a:r>
              <a:rPr lang="pt-BR" sz="2000" b="0" i="0" dirty="0">
                <a:solidFill>
                  <a:srgbClr val="000000"/>
                </a:solidFill>
                <a:effectLst/>
                <a:latin typeface="Tahoma" panose="020B0604030504040204" pitchFamily="34" charset="0"/>
              </a:rPr>
              <a:t>A síndrome do pânico (CID 10 - F41.0) é um tipo de transtorno de ansiedade no qual ocorrem crises inesperadas de desespero e medo intenso de que algo ruim aconteça, mesmo que não haja motivo algum para isso ou sinais de perigo iminente.</a:t>
            </a:r>
          </a:p>
          <a:p>
            <a:pPr marL="0" indent="0" algn="just">
              <a:buNone/>
            </a:pPr>
            <a:endParaRPr lang="pt-BR" sz="2000" b="0" i="0" dirty="0">
              <a:solidFill>
                <a:srgbClr val="000000"/>
              </a:solidFill>
              <a:effectLst/>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Quem sofre do síndrome do pânico sofre crises de medo agudo de modo recorrente e inesperado. Além disso, as crises são seguidas de preocupação persistente com a possibilidade de ter novos ataques e com as consequências desses ataques, seja dificultando a rotina do dia a dia, seja por medo de perder o controle, enlouquecer ou ter um ataque no coração.</a:t>
            </a:r>
          </a:p>
          <a:p>
            <a:pPr marL="0" indent="0" algn="just">
              <a:buNone/>
            </a:pPr>
            <a:endParaRPr lang="pt-BR" sz="2000" dirty="0"/>
          </a:p>
        </p:txBody>
      </p:sp>
      <p:sp>
        <p:nvSpPr>
          <p:cNvPr id="4" name="Espaço Reservado para Data 3">
            <a:extLst>
              <a:ext uri="{FF2B5EF4-FFF2-40B4-BE49-F238E27FC236}">
                <a16:creationId xmlns:a16="http://schemas.microsoft.com/office/drawing/2014/main" id="{B31C25F1-E84B-4E51-8BFD-E4ABD82B5AF5}"/>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917139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5A841-D79F-4B88-8D29-20303B3C1F00}"/>
              </a:ext>
            </a:extLst>
          </p:cNvPr>
          <p:cNvSpPr>
            <a:spLocks noGrp="1"/>
          </p:cNvSpPr>
          <p:nvPr>
            <p:ph type="title"/>
          </p:nvPr>
        </p:nvSpPr>
        <p:spPr/>
        <p:txBody>
          <a:bodyPr/>
          <a:lstStyle/>
          <a:p>
            <a:r>
              <a:rPr lang="pt-BR" dirty="0"/>
              <a:t>FOBIA SOCIAL</a:t>
            </a:r>
          </a:p>
        </p:txBody>
      </p:sp>
      <p:sp>
        <p:nvSpPr>
          <p:cNvPr id="3" name="Espaço Reservado para Conteúdo 2">
            <a:extLst>
              <a:ext uri="{FF2B5EF4-FFF2-40B4-BE49-F238E27FC236}">
                <a16:creationId xmlns:a16="http://schemas.microsoft.com/office/drawing/2014/main" id="{2F799172-D8A0-4DF8-838C-02E0898C56E9}"/>
              </a:ext>
            </a:extLst>
          </p:cNvPr>
          <p:cNvSpPr>
            <a:spLocks noGrp="1"/>
          </p:cNvSpPr>
          <p:nvPr>
            <p:ph idx="1"/>
          </p:nvPr>
        </p:nvSpPr>
        <p:spPr>
          <a:xfrm>
            <a:off x="720969" y="2103120"/>
            <a:ext cx="10955216" cy="3849624"/>
          </a:xfrm>
        </p:spPr>
        <p:txBody>
          <a:bodyPr>
            <a:normAutofit lnSpcReduction="10000"/>
          </a:bodyPr>
          <a:lstStyle/>
          <a:p>
            <a:pPr marL="0" indent="0" algn="just">
              <a:buNone/>
            </a:pPr>
            <a:r>
              <a:rPr lang="pt-BR" sz="2000" b="0" i="0" dirty="0">
                <a:solidFill>
                  <a:srgbClr val="000000"/>
                </a:solidFill>
                <a:effectLst/>
                <a:latin typeface="Tahoma" panose="020B0604030504040204" pitchFamily="34" charset="0"/>
              </a:rPr>
              <a:t>Esse distúrbio é caracterizado pelo extremo desconforto e pavor com situações sociais como ambientes novos, desconhecidos e cheios de pessoas estranhas; encontros sociais; falar em público; e outras situações do tipo.</a:t>
            </a:r>
          </a:p>
          <a:p>
            <a:pPr marL="0" indent="0" algn="just">
              <a:buNone/>
            </a:pPr>
            <a:endParaRPr lang="pt-BR" sz="2000" b="0" i="0" dirty="0">
              <a:solidFill>
                <a:srgbClr val="000000"/>
              </a:solidFill>
              <a:effectLst/>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São pessoas que ficam apavoradas com a ideia de ir a uma festa ou a qualquer outro evento social, pessoas que, de tanto medo que sentem, muitas vezes chegam ao ponto de evitar todo e qualquer tipo de contato social.</a:t>
            </a:r>
          </a:p>
          <a:p>
            <a:pPr marL="0" indent="0" algn="just">
              <a:buNone/>
            </a:pPr>
            <a:endParaRPr lang="pt-BR" sz="2000" b="0" i="0" dirty="0">
              <a:solidFill>
                <a:srgbClr val="000000"/>
              </a:solidFill>
              <a:effectLst/>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Esse comportamento é característico de um distúrbio conhecido popularmente como fobia social, ou transtorno da ansiedade social.</a:t>
            </a:r>
          </a:p>
          <a:p>
            <a:pPr marL="0" indent="0" algn="just">
              <a:buNone/>
            </a:pPr>
            <a:endParaRPr lang="pt-BR" sz="2000" dirty="0"/>
          </a:p>
        </p:txBody>
      </p:sp>
      <p:sp>
        <p:nvSpPr>
          <p:cNvPr id="4" name="Espaço Reservado para Data 3">
            <a:extLst>
              <a:ext uri="{FF2B5EF4-FFF2-40B4-BE49-F238E27FC236}">
                <a16:creationId xmlns:a16="http://schemas.microsoft.com/office/drawing/2014/main" id="{C3468826-9285-4123-BE4C-7ABD7E28BDD9}"/>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00651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12DBB-3DFA-4688-AA9A-4E426BF987EC}"/>
              </a:ext>
            </a:extLst>
          </p:cNvPr>
          <p:cNvSpPr>
            <a:spLocks noGrp="1"/>
          </p:cNvSpPr>
          <p:nvPr>
            <p:ph type="title"/>
          </p:nvPr>
        </p:nvSpPr>
        <p:spPr>
          <a:xfrm>
            <a:off x="1066800" y="338380"/>
            <a:ext cx="10058400" cy="1371600"/>
          </a:xfrm>
        </p:spPr>
        <p:txBody>
          <a:bodyPr/>
          <a:lstStyle/>
          <a:p>
            <a:r>
              <a:rPr lang="pt-BR" dirty="0"/>
              <a:t>FOBIAS ESPECÍFICAS</a:t>
            </a:r>
          </a:p>
        </p:txBody>
      </p:sp>
      <p:sp>
        <p:nvSpPr>
          <p:cNvPr id="3" name="Espaço Reservado para Conteúdo 2">
            <a:extLst>
              <a:ext uri="{FF2B5EF4-FFF2-40B4-BE49-F238E27FC236}">
                <a16:creationId xmlns:a16="http://schemas.microsoft.com/office/drawing/2014/main" id="{5389BFF6-F9CD-44AA-A9C2-560C2E249E1D}"/>
              </a:ext>
            </a:extLst>
          </p:cNvPr>
          <p:cNvSpPr>
            <a:spLocks noGrp="1"/>
          </p:cNvSpPr>
          <p:nvPr>
            <p:ph idx="1"/>
          </p:nvPr>
        </p:nvSpPr>
        <p:spPr>
          <a:xfrm>
            <a:off x="791307" y="1709980"/>
            <a:ext cx="10867292" cy="4325060"/>
          </a:xfrm>
        </p:spPr>
        <p:txBody>
          <a:bodyPr>
            <a:noAutofit/>
          </a:bodyPr>
          <a:lstStyle/>
          <a:p>
            <a:pPr marL="0" indent="0" algn="just">
              <a:buNone/>
            </a:pPr>
            <a:r>
              <a:rPr lang="pt-BR" sz="1800" b="0" i="0" dirty="0">
                <a:effectLst/>
                <a:latin typeface="Tahoma" panose="020B0604030504040204" pitchFamily="34" charset="0"/>
              </a:rPr>
              <a:t>A fobia é um medo persistente e irracional de um determinado objeto, animal, atividade ou situação que represente pouco ou nenhum perigo real, mas que, mesmo assim, provoca ansiedade extrema.</a:t>
            </a:r>
          </a:p>
          <a:p>
            <a:pPr marL="0" indent="0" algn="just">
              <a:buNone/>
            </a:pPr>
            <a:r>
              <a:rPr lang="pt-BR" sz="1800" b="0" i="0" dirty="0">
                <a:effectLst/>
                <a:latin typeface="Tahoma" panose="020B0604030504040204" pitchFamily="34" charset="0"/>
              </a:rPr>
              <a:t>A fobia não segue uma lógica propriamente dita, e a ansiedade nesses casos é incoerente com o perigo real que aquilo representa.</a:t>
            </a:r>
          </a:p>
          <a:p>
            <a:pPr marL="0" indent="0" algn="just">
              <a:buNone/>
            </a:pPr>
            <a:r>
              <a:rPr lang="pt-BR" sz="1800" b="0" i="0" dirty="0">
                <a:effectLst/>
                <a:latin typeface="Tahoma" panose="020B0604030504040204" pitchFamily="34" charset="0"/>
              </a:rPr>
              <a:t>Existem diversos tipos, como:</a:t>
            </a:r>
          </a:p>
          <a:p>
            <a:pPr algn="just">
              <a:buFont typeface="Arial" panose="020B0604020202020204" pitchFamily="34" charset="0"/>
              <a:buChar char="•"/>
            </a:pPr>
            <a:r>
              <a:rPr lang="pt-BR" sz="1800" b="0" i="0" dirty="0">
                <a:effectLst/>
                <a:latin typeface="Tahoma" panose="020B0604030504040204" pitchFamily="34" charset="0"/>
              </a:rPr>
              <a:t>Claustrofobia - medo de lugares fechados</a:t>
            </a:r>
          </a:p>
          <a:p>
            <a:pPr algn="just">
              <a:buFont typeface="Arial" panose="020B0604020202020204" pitchFamily="34" charset="0"/>
              <a:buChar char="•"/>
            </a:pPr>
            <a:r>
              <a:rPr lang="pt-BR" sz="1800" b="0" i="0" dirty="0">
                <a:effectLst/>
                <a:latin typeface="Tahoma" panose="020B0604030504040204" pitchFamily="34" charset="0"/>
              </a:rPr>
              <a:t>Aracnofobia - medo de aranhas</a:t>
            </a:r>
          </a:p>
          <a:p>
            <a:pPr algn="just">
              <a:buFont typeface="Arial" panose="020B0604020202020204" pitchFamily="34" charset="0"/>
              <a:buChar char="•"/>
            </a:pPr>
            <a:r>
              <a:rPr lang="pt-BR" sz="1800" b="0" i="0" dirty="0">
                <a:effectLst/>
                <a:latin typeface="Tahoma" panose="020B0604030504040204" pitchFamily="34" charset="0"/>
              </a:rPr>
              <a:t>Agorafobia - medo de ficar sozinho em lugares amplos ou públicos</a:t>
            </a:r>
          </a:p>
          <a:p>
            <a:pPr algn="just">
              <a:buFont typeface="Arial" panose="020B0604020202020204" pitchFamily="34" charset="0"/>
              <a:buChar char="•"/>
            </a:pPr>
            <a:r>
              <a:rPr lang="pt-BR" sz="1800" b="0" i="0" dirty="0">
                <a:effectLst/>
                <a:latin typeface="Tahoma" panose="020B0604030504040204" pitchFamily="34" charset="0"/>
              </a:rPr>
              <a:t>Acrofobia - </a:t>
            </a:r>
            <a:r>
              <a:rPr lang="pt-BR" sz="1800" b="0" i="0" u="none" strike="noStrike" dirty="0">
                <a:effectLst/>
                <a:latin typeface="Tahoma" panose="020B0604030504040204" pitchFamily="34" charset="0"/>
                <a:hlinkClick r:id="rId2">
                  <a:extLst>
                    <a:ext uri="{A12FA001-AC4F-418D-AE19-62706E023703}">
                      <ahyp:hlinkClr xmlns:ahyp="http://schemas.microsoft.com/office/drawing/2018/hyperlinkcolor" val="tx"/>
                    </a:ext>
                  </a:extLst>
                </a:hlinkClick>
              </a:rPr>
              <a:t>medo de altura</a:t>
            </a:r>
            <a:endParaRPr lang="pt-BR" sz="1800" b="0" i="0" dirty="0">
              <a:effectLst/>
              <a:latin typeface="Tahoma" panose="020B0604030504040204" pitchFamily="34" charset="0"/>
            </a:endParaRPr>
          </a:p>
          <a:p>
            <a:pPr algn="just">
              <a:buFont typeface="Arial" panose="020B0604020202020204" pitchFamily="34" charset="0"/>
              <a:buChar char="•"/>
            </a:pPr>
            <a:r>
              <a:rPr lang="pt-BR" sz="1800" b="0" i="0" dirty="0" err="1">
                <a:effectLst/>
                <a:latin typeface="Tahoma" panose="020B0604030504040204" pitchFamily="34" charset="0"/>
              </a:rPr>
              <a:t>Aicmofobia</a:t>
            </a:r>
            <a:r>
              <a:rPr lang="pt-BR" sz="1800" b="0" i="0" dirty="0">
                <a:effectLst/>
                <a:latin typeface="Tahoma" panose="020B0604030504040204" pitchFamily="34" charset="0"/>
              </a:rPr>
              <a:t> - </a:t>
            </a:r>
            <a:r>
              <a:rPr lang="pt-BR" sz="1800" b="0" i="0" u="none" strike="noStrike" dirty="0">
                <a:effectLst/>
                <a:latin typeface="Tahoma" panose="020B0604030504040204" pitchFamily="34" charset="0"/>
                <a:hlinkClick r:id="rId3">
                  <a:extLst>
                    <a:ext uri="{A12FA001-AC4F-418D-AE19-62706E023703}">
                      <ahyp:hlinkClr xmlns:ahyp="http://schemas.microsoft.com/office/drawing/2018/hyperlinkcolor" val="tx"/>
                    </a:ext>
                  </a:extLst>
                </a:hlinkClick>
              </a:rPr>
              <a:t>medo de agulhas</a:t>
            </a:r>
            <a:endParaRPr lang="pt-BR" sz="1800" b="0" i="0" dirty="0">
              <a:effectLst/>
              <a:latin typeface="Tahoma" panose="020B0604030504040204" pitchFamily="34" charset="0"/>
            </a:endParaRPr>
          </a:p>
          <a:p>
            <a:pPr algn="just">
              <a:buFont typeface="Arial" panose="020B0604020202020204" pitchFamily="34" charset="0"/>
              <a:buChar char="•"/>
            </a:pPr>
            <a:r>
              <a:rPr lang="pt-BR" sz="1800" b="0" i="0" dirty="0" err="1">
                <a:effectLst/>
                <a:latin typeface="Tahoma" panose="020B0604030504040204" pitchFamily="34" charset="0"/>
              </a:rPr>
              <a:t>Catsaridafobia</a:t>
            </a:r>
            <a:r>
              <a:rPr lang="pt-BR" sz="1800" b="0" i="0" dirty="0">
                <a:effectLst/>
                <a:latin typeface="Tahoma" panose="020B0604030504040204" pitchFamily="34" charset="0"/>
              </a:rPr>
              <a:t> - </a:t>
            </a:r>
            <a:r>
              <a:rPr lang="pt-BR" sz="1800" b="0" i="0" u="none" strike="noStrike" dirty="0">
                <a:effectLst/>
                <a:latin typeface="Tahoma" panose="020B0604030504040204" pitchFamily="34" charset="0"/>
                <a:hlinkClick r:id="rId4">
                  <a:extLst>
                    <a:ext uri="{A12FA001-AC4F-418D-AE19-62706E023703}">
                      <ahyp:hlinkClr xmlns:ahyp="http://schemas.microsoft.com/office/drawing/2018/hyperlinkcolor" val="tx"/>
                    </a:ext>
                  </a:extLst>
                </a:hlinkClick>
              </a:rPr>
              <a:t>medo de barata</a:t>
            </a:r>
            <a:endParaRPr lang="pt-BR" sz="1800" b="0" i="0" dirty="0">
              <a:effectLst/>
              <a:latin typeface="Tahoma" panose="020B0604030504040204" pitchFamily="34" charset="0"/>
            </a:endParaRPr>
          </a:p>
          <a:p>
            <a:pPr algn="just">
              <a:buFont typeface="Arial" panose="020B0604020202020204" pitchFamily="34" charset="0"/>
              <a:buChar char="•"/>
            </a:pPr>
            <a:r>
              <a:rPr lang="pt-BR" sz="1800" b="0" i="0" dirty="0" err="1">
                <a:effectLst/>
                <a:latin typeface="Tahoma" panose="020B0604030504040204" pitchFamily="34" charset="0"/>
              </a:rPr>
              <a:t>Coulrofobia</a:t>
            </a:r>
            <a:r>
              <a:rPr lang="pt-BR" sz="1800" b="0" i="0" dirty="0">
                <a:effectLst/>
                <a:latin typeface="Tahoma" panose="020B0604030504040204" pitchFamily="34" charset="0"/>
              </a:rPr>
              <a:t> - </a:t>
            </a:r>
            <a:r>
              <a:rPr lang="pt-BR" sz="1800" b="0" i="0" u="none" strike="noStrike" dirty="0">
                <a:effectLst/>
                <a:latin typeface="Tahoma" panose="020B0604030504040204" pitchFamily="34" charset="0"/>
                <a:hlinkClick r:id="rId5">
                  <a:extLst>
                    <a:ext uri="{A12FA001-AC4F-418D-AE19-62706E023703}">
                      <ahyp:hlinkClr xmlns:ahyp="http://schemas.microsoft.com/office/drawing/2018/hyperlinkcolor" val="tx"/>
                    </a:ext>
                  </a:extLst>
                </a:hlinkClick>
              </a:rPr>
              <a:t>medo de palhaços</a:t>
            </a:r>
            <a:r>
              <a:rPr lang="pt-BR" sz="1800" b="0" i="0" dirty="0">
                <a:effectLst/>
                <a:latin typeface="Tahoma" panose="020B0604030504040204" pitchFamily="34" charset="0"/>
              </a:rPr>
              <a:t>.</a:t>
            </a:r>
          </a:p>
          <a:p>
            <a:pPr marL="0" indent="0" algn="just">
              <a:buNone/>
            </a:pPr>
            <a:endParaRPr lang="pt-BR" sz="1800" dirty="0"/>
          </a:p>
        </p:txBody>
      </p:sp>
      <p:sp>
        <p:nvSpPr>
          <p:cNvPr id="4" name="Espaço Reservado para Data 3">
            <a:extLst>
              <a:ext uri="{FF2B5EF4-FFF2-40B4-BE49-F238E27FC236}">
                <a16:creationId xmlns:a16="http://schemas.microsoft.com/office/drawing/2014/main" id="{A4484481-832B-4364-A671-80BF05A040CD}"/>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93995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18279-57D3-4B57-94C2-2362D761E116}"/>
              </a:ext>
            </a:extLst>
          </p:cNvPr>
          <p:cNvSpPr>
            <a:spLocks noGrp="1"/>
          </p:cNvSpPr>
          <p:nvPr>
            <p:ph type="title"/>
          </p:nvPr>
        </p:nvSpPr>
        <p:spPr/>
        <p:txBody>
          <a:bodyPr/>
          <a:lstStyle/>
          <a:p>
            <a:r>
              <a:rPr lang="pt-BR" dirty="0"/>
              <a:t>TRANSTORNO OBSCESSIVO COMPULSIVO - TOC</a:t>
            </a:r>
          </a:p>
        </p:txBody>
      </p:sp>
      <p:sp>
        <p:nvSpPr>
          <p:cNvPr id="3" name="Espaço Reservado para Conteúdo 2">
            <a:extLst>
              <a:ext uri="{FF2B5EF4-FFF2-40B4-BE49-F238E27FC236}">
                <a16:creationId xmlns:a16="http://schemas.microsoft.com/office/drawing/2014/main" id="{165FE173-FE1C-4963-BB40-117EFECEF45C}"/>
              </a:ext>
            </a:extLst>
          </p:cNvPr>
          <p:cNvSpPr>
            <a:spLocks noGrp="1"/>
          </p:cNvSpPr>
          <p:nvPr>
            <p:ph idx="1"/>
          </p:nvPr>
        </p:nvSpPr>
        <p:spPr>
          <a:xfrm>
            <a:off x="720969" y="2014194"/>
            <a:ext cx="10955216" cy="4201212"/>
          </a:xfrm>
        </p:spPr>
        <p:txBody>
          <a:bodyPr>
            <a:normAutofit/>
          </a:bodyPr>
          <a:lstStyle/>
          <a:p>
            <a:pPr marL="0" indent="0" algn="l">
              <a:buNone/>
            </a:pPr>
            <a:r>
              <a:rPr lang="pt-BR" sz="1800" b="0" i="0" dirty="0">
                <a:solidFill>
                  <a:srgbClr val="000000"/>
                </a:solidFill>
                <a:effectLst/>
                <a:latin typeface="Tahoma" panose="020B0604030504040204" pitchFamily="34" charset="0"/>
              </a:rPr>
              <a:t>O transtorno obsessivo-compulsivo (CID 10 - F42), conhecido popularmente pela sigla TOC, é um distúrbio psiquiátrico de ansiedade. Sua principal característica é a presença de crises recorrentes de pensamentos obsessivos, intrusivos e em alguns casos comportamentos compulsivos e repetitivos.</a:t>
            </a:r>
          </a:p>
          <a:p>
            <a:pPr marL="0" indent="0" algn="l">
              <a:buNone/>
            </a:pPr>
            <a:endParaRPr lang="pt-BR" sz="1800" b="0" i="0" dirty="0">
              <a:solidFill>
                <a:srgbClr val="000000"/>
              </a:solidFill>
              <a:effectLst/>
              <a:latin typeface="Tahoma" panose="020B0604030504040204" pitchFamily="34" charset="0"/>
            </a:endParaRPr>
          </a:p>
          <a:p>
            <a:pPr marL="0" indent="0" algn="l">
              <a:buNone/>
            </a:pPr>
            <a:r>
              <a:rPr lang="pt-BR" sz="1800" b="0" i="0" dirty="0">
                <a:solidFill>
                  <a:srgbClr val="000000"/>
                </a:solidFill>
                <a:effectLst/>
                <a:latin typeface="Tahoma" panose="020B0604030504040204" pitchFamily="34" charset="0"/>
              </a:rPr>
              <a:t>Analogicamente falando, uma pessoa com TOC é como um disco riscado, que repete sempre o mesmo ponto daquilo que está gravado. Pacientes com este transtorno sofrem com imagens e pensamentos que os invadem insistentemente e, muitas vezes, sem que consiga controlá-los ou bloqueá-los.</a:t>
            </a:r>
          </a:p>
          <a:p>
            <a:pPr marL="0" indent="0" algn="l">
              <a:buNone/>
            </a:pPr>
            <a:endParaRPr lang="pt-BR" sz="1800" b="0" i="0" dirty="0">
              <a:solidFill>
                <a:srgbClr val="000000"/>
              </a:solidFill>
              <a:effectLst/>
              <a:latin typeface="Tahoma" panose="020B0604030504040204" pitchFamily="34" charset="0"/>
            </a:endParaRPr>
          </a:p>
          <a:p>
            <a:pPr marL="0" indent="0" algn="l">
              <a:buNone/>
            </a:pPr>
            <a:r>
              <a:rPr lang="pt-BR" sz="1800" b="0" i="0" dirty="0">
                <a:solidFill>
                  <a:srgbClr val="000000"/>
                </a:solidFill>
                <a:effectLst/>
                <a:latin typeface="Tahoma" panose="020B0604030504040204" pitchFamily="34" charset="0"/>
              </a:rPr>
              <a:t>Para essas pessoas, a única forma de controlar esses pensamentos e aliviar ansiedade que eles provocam é por meio de rituais repetitivos, que podem muitas vezes ocupar o dia inteiro e trazer consequências negativas na vida social, profissional e pessoal.</a:t>
            </a:r>
          </a:p>
          <a:p>
            <a:pPr marL="0" indent="0">
              <a:buNone/>
            </a:pPr>
            <a:endParaRPr lang="pt-BR" sz="1800" dirty="0"/>
          </a:p>
        </p:txBody>
      </p:sp>
      <p:sp>
        <p:nvSpPr>
          <p:cNvPr id="4" name="Espaço Reservado para Data 3">
            <a:extLst>
              <a:ext uri="{FF2B5EF4-FFF2-40B4-BE49-F238E27FC236}">
                <a16:creationId xmlns:a16="http://schemas.microsoft.com/office/drawing/2014/main" id="{689A0FE2-9489-470F-8F31-DC932842B614}"/>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4138716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97C01F-C051-48F2-BA14-EF03FEE5882B}"/>
              </a:ext>
            </a:extLst>
          </p:cNvPr>
          <p:cNvSpPr>
            <a:spLocks noGrp="1"/>
          </p:cNvSpPr>
          <p:nvPr>
            <p:ph type="title"/>
          </p:nvPr>
        </p:nvSpPr>
        <p:spPr/>
        <p:txBody>
          <a:bodyPr/>
          <a:lstStyle/>
          <a:p>
            <a:r>
              <a:rPr lang="pt-BR" dirty="0"/>
              <a:t>TRANSTORNO DE ESTRESSE PÓS TRAUMÁTICO</a:t>
            </a:r>
          </a:p>
        </p:txBody>
      </p:sp>
      <p:sp>
        <p:nvSpPr>
          <p:cNvPr id="3" name="Espaço Reservado para Conteúdo 2">
            <a:extLst>
              <a:ext uri="{FF2B5EF4-FFF2-40B4-BE49-F238E27FC236}">
                <a16:creationId xmlns:a16="http://schemas.microsoft.com/office/drawing/2014/main" id="{5C4D3B55-47CA-4819-868D-A1D3E9F3EE4C}"/>
              </a:ext>
            </a:extLst>
          </p:cNvPr>
          <p:cNvSpPr>
            <a:spLocks noGrp="1"/>
          </p:cNvSpPr>
          <p:nvPr>
            <p:ph idx="1"/>
          </p:nvPr>
        </p:nvSpPr>
        <p:spPr/>
        <p:txBody>
          <a:bodyPr>
            <a:normAutofit fontScale="92500" lnSpcReduction="10000"/>
          </a:bodyPr>
          <a:lstStyle/>
          <a:p>
            <a:pPr marL="0" indent="0" algn="just">
              <a:buNone/>
            </a:pPr>
            <a:r>
              <a:rPr lang="pt-BR" sz="2000" b="0" i="0" dirty="0">
                <a:solidFill>
                  <a:srgbClr val="000000"/>
                </a:solidFill>
                <a:effectLst/>
                <a:latin typeface="Tahoma" panose="020B0604030504040204" pitchFamily="34" charset="0"/>
              </a:rPr>
              <a:t>O transtorno do estresse pós-traumático (CID 10 F43.1)(TEPT) pode ser definido como um distúrbio da ansiedade caracterizado por um conjunto de sinais e sintomas físicos, psíquicos e emocionais.</a:t>
            </a:r>
          </a:p>
          <a:p>
            <a:pPr marL="0" indent="0" algn="just">
              <a:buNone/>
            </a:pPr>
            <a:endParaRPr lang="pt-BR" sz="2000" b="0" i="0" dirty="0">
              <a:solidFill>
                <a:srgbClr val="000000"/>
              </a:solidFill>
              <a:effectLst/>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Esse quadro ocorre devido à pessoa ter sido vítima ou testemunha de atos violentos ou de situações traumáticas que representaram ameaça à sua vida ou à vida de terceiros. Quando ele se recorda do fato, revive o episódio como se estivesse ocorrendo naquele momento e com a mesma sensação de dor e sofrimento vivido na primeira vez.</a:t>
            </a:r>
          </a:p>
          <a:p>
            <a:pPr marL="0" indent="0" algn="just">
              <a:buNone/>
            </a:pPr>
            <a:endParaRPr lang="pt-BR" sz="2000" b="0" i="0" dirty="0">
              <a:solidFill>
                <a:srgbClr val="000000"/>
              </a:solidFill>
              <a:effectLst/>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Essa recordação, conhecida como revivescência, desencadeia alterações neurofisiológicas e mentais.</a:t>
            </a:r>
          </a:p>
          <a:p>
            <a:pPr marL="0" indent="0" algn="just">
              <a:buNone/>
            </a:pPr>
            <a:endParaRPr lang="pt-BR" sz="2000" dirty="0"/>
          </a:p>
        </p:txBody>
      </p:sp>
      <p:sp>
        <p:nvSpPr>
          <p:cNvPr id="4" name="Espaço Reservado para Data 3">
            <a:extLst>
              <a:ext uri="{FF2B5EF4-FFF2-40B4-BE49-F238E27FC236}">
                <a16:creationId xmlns:a16="http://schemas.microsoft.com/office/drawing/2014/main" id="{7F349F5A-0F52-4555-A655-F26071311BD4}"/>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459167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E03FC6-2FDC-4C5C-8F92-F99032BED13D}"/>
              </a:ext>
            </a:extLst>
          </p:cNvPr>
          <p:cNvSpPr>
            <a:spLocks noGrp="1"/>
          </p:cNvSpPr>
          <p:nvPr>
            <p:ph type="title"/>
          </p:nvPr>
        </p:nvSpPr>
        <p:spPr/>
        <p:txBody>
          <a:bodyPr/>
          <a:lstStyle/>
          <a:p>
            <a:r>
              <a:rPr lang="pt-BR" dirty="0"/>
              <a:t>ANSIEDADE NOTURNA</a:t>
            </a:r>
          </a:p>
        </p:txBody>
      </p:sp>
      <p:sp>
        <p:nvSpPr>
          <p:cNvPr id="3" name="Espaço Reservado para Conteúdo 2">
            <a:extLst>
              <a:ext uri="{FF2B5EF4-FFF2-40B4-BE49-F238E27FC236}">
                <a16:creationId xmlns:a16="http://schemas.microsoft.com/office/drawing/2014/main" id="{C7D998A1-D383-4E9C-B057-4245B84D8553}"/>
              </a:ext>
            </a:extLst>
          </p:cNvPr>
          <p:cNvSpPr>
            <a:spLocks noGrp="1"/>
          </p:cNvSpPr>
          <p:nvPr>
            <p:ph idx="1"/>
          </p:nvPr>
        </p:nvSpPr>
        <p:spPr/>
        <p:txBody>
          <a:bodyPr>
            <a:normAutofit/>
          </a:bodyPr>
          <a:lstStyle/>
          <a:p>
            <a:pPr marL="0" indent="0" algn="just">
              <a:buNone/>
            </a:pPr>
            <a:r>
              <a:rPr lang="pt-BR" sz="1800" b="0" i="0" dirty="0">
                <a:solidFill>
                  <a:srgbClr val="000000"/>
                </a:solidFill>
                <a:effectLst/>
                <a:latin typeface="Tahoma" panose="020B0604030504040204" pitchFamily="34" charset="0"/>
              </a:rPr>
              <a:t>A ansiedade noturna está relacionada à privação de sono, reduzindo a qualidade de vida de quem sofre com o problema.</a:t>
            </a:r>
          </a:p>
          <a:p>
            <a:pPr marL="0" indent="0" algn="just">
              <a:buNone/>
            </a:pPr>
            <a:r>
              <a:rPr lang="pt-BR" sz="1800" b="0" i="0" dirty="0">
                <a:solidFill>
                  <a:srgbClr val="000000"/>
                </a:solidFill>
                <a:effectLst/>
                <a:latin typeface="Tahoma" panose="020B0604030504040204" pitchFamily="34" charset="0"/>
              </a:rPr>
              <a:t>De acordo com informações da Associação de Ansiedade e Depressão da América (ADAA), 50% dos adultos afirmam experienciar maiores níveis do distúrbio emocional durante a noite.</a:t>
            </a:r>
          </a:p>
          <a:p>
            <a:pPr marL="0" indent="0" algn="just">
              <a:buNone/>
            </a:pPr>
            <a:r>
              <a:rPr lang="pt-BR" sz="1800" b="0" i="0" dirty="0">
                <a:solidFill>
                  <a:srgbClr val="000000"/>
                </a:solidFill>
                <a:effectLst/>
                <a:latin typeface="Tahoma" panose="020B0604030504040204" pitchFamily="34" charset="0"/>
              </a:rPr>
              <a:t>Para muitas pessoas, a hora de dormir pode ser o único momento em que é possível refletir sobre a rotina. Por conta disso, tendemos a pensar em preocupações e antecipar o que devemos fazer no dia seguinte.</a:t>
            </a:r>
          </a:p>
          <a:p>
            <a:pPr marL="0" indent="0" algn="just">
              <a:buNone/>
            </a:pPr>
            <a:r>
              <a:rPr lang="pt-BR" sz="1800" b="0" i="0" dirty="0">
                <a:solidFill>
                  <a:srgbClr val="000000"/>
                </a:solidFill>
                <a:effectLst/>
                <a:latin typeface="Tahoma" panose="020B0604030504040204" pitchFamily="34" charset="0"/>
              </a:rPr>
              <a:t>Consequentemente, nossa mente entende o momento de deitar-se na cama como um fator estressante, o que aumenta nossos níveis de adrenalina no período noturno, e impossibilita o sono.</a:t>
            </a:r>
          </a:p>
          <a:p>
            <a:pPr marL="0" indent="0" algn="just">
              <a:buNone/>
            </a:pPr>
            <a:endParaRPr lang="pt-BR" sz="1800" dirty="0"/>
          </a:p>
        </p:txBody>
      </p:sp>
      <p:sp>
        <p:nvSpPr>
          <p:cNvPr id="4" name="Espaço Reservado para Data 3">
            <a:extLst>
              <a:ext uri="{FF2B5EF4-FFF2-40B4-BE49-F238E27FC236}">
                <a16:creationId xmlns:a16="http://schemas.microsoft.com/office/drawing/2014/main" id="{101E362D-FF8A-4DE1-BD81-C2974D100E94}"/>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2185687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508E62-63C2-457A-81DA-DA57CDBA67EF}"/>
              </a:ext>
            </a:extLst>
          </p:cNvPr>
          <p:cNvSpPr>
            <a:spLocks noGrp="1"/>
          </p:cNvSpPr>
          <p:nvPr>
            <p:ph type="title"/>
          </p:nvPr>
        </p:nvSpPr>
        <p:spPr/>
        <p:txBody>
          <a:bodyPr/>
          <a:lstStyle/>
          <a:p>
            <a:r>
              <a:rPr lang="pt-BR" dirty="0"/>
              <a:t>CAUSAS</a:t>
            </a:r>
          </a:p>
        </p:txBody>
      </p:sp>
      <p:sp>
        <p:nvSpPr>
          <p:cNvPr id="3" name="Espaço Reservado para Conteúdo 2">
            <a:extLst>
              <a:ext uri="{FF2B5EF4-FFF2-40B4-BE49-F238E27FC236}">
                <a16:creationId xmlns:a16="http://schemas.microsoft.com/office/drawing/2014/main" id="{53C2608A-1CB5-49B6-A6AF-A4652BE6D2AA}"/>
              </a:ext>
            </a:extLst>
          </p:cNvPr>
          <p:cNvSpPr>
            <a:spLocks noGrp="1"/>
          </p:cNvSpPr>
          <p:nvPr>
            <p:ph idx="1"/>
          </p:nvPr>
        </p:nvSpPr>
        <p:spPr/>
        <p:txBody>
          <a:bodyPr>
            <a:normAutofit/>
          </a:bodyPr>
          <a:lstStyle/>
          <a:p>
            <a:pPr marL="0" indent="0" algn="just">
              <a:buNone/>
            </a:pPr>
            <a:r>
              <a:rPr lang="pt-BR" sz="1800" b="0" i="0" dirty="0">
                <a:solidFill>
                  <a:srgbClr val="000000"/>
                </a:solidFill>
                <a:effectLst/>
                <a:latin typeface="Tahoma" panose="020B0604030504040204" pitchFamily="34" charset="0"/>
              </a:rPr>
              <a:t>Não se sabe ao certo por que algumas pessoas são mais propensas à ansiedade descontrolada do que outras. Alguns dos fatores que podem estar envolvidos nisso são:</a:t>
            </a:r>
          </a:p>
          <a:p>
            <a:pPr marL="0" indent="0" algn="just">
              <a:buNone/>
            </a:pPr>
            <a:endParaRPr lang="pt-BR" sz="1800" b="0" i="0" dirty="0">
              <a:solidFill>
                <a:srgbClr val="000000"/>
              </a:solidFill>
              <a:effectLst/>
              <a:latin typeface="Tahoma" panose="020B0604030504040204" pitchFamily="34" charset="0"/>
            </a:endParaRPr>
          </a:p>
          <a:p>
            <a:pPr algn="just">
              <a:buFont typeface="Arial" panose="020B0604020202020204" pitchFamily="34" charset="0"/>
              <a:buChar char="•"/>
            </a:pPr>
            <a:r>
              <a:rPr lang="pt-BR" sz="1800" b="1" i="0" dirty="0">
                <a:solidFill>
                  <a:srgbClr val="000000"/>
                </a:solidFill>
                <a:effectLst/>
                <a:latin typeface="Tahoma" panose="020B0604030504040204" pitchFamily="34" charset="0"/>
              </a:rPr>
              <a:t>Genética</a:t>
            </a:r>
            <a:r>
              <a:rPr lang="pt-BR" sz="1800" b="0" i="0" dirty="0">
                <a:solidFill>
                  <a:srgbClr val="000000"/>
                </a:solidFill>
                <a:effectLst/>
                <a:latin typeface="Tahoma" panose="020B0604030504040204" pitchFamily="34" charset="0"/>
              </a:rPr>
              <a:t>, ou seja, histórico familiar de transtornos de ansiedade</a:t>
            </a:r>
          </a:p>
          <a:p>
            <a:pPr algn="just">
              <a:buFont typeface="Arial" panose="020B0604020202020204" pitchFamily="34" charset="0"/>
              <a:buChar char="•"/>
            </a:pPr>
            <a:r>
              <a:rPr lang="pt-BR" sz="1800" b="1" i="0" dirty="0">
                <a:solidFill>
                  <a:srgbClr val="000000"/>
                </a:solidFill>
                <a:effectLst/>
                <a:latin typeface="Tahoma" panose="020B0604030504040204" pitchFamily="34" charset="0"/>
              </a:rPr>
              <a:t>Ambiente</a:t>
            </a:r>
            <a:r>
              <a:rPr lang="pt-BR" sz="1800" b="0" i="0" dirty="0">
                <a:solidFill>
                  <a:srgbClr val="000000"/>
                </a:solidFill>
                <a:effectLst/>
                <a:latin typeface="Tahoma" panose="020B0604030504040204" pitchFamily="34" charset="0"/>
              </a:rPr>
              <a:t>, por exemplo passar por algum evento traumático ou estressante</a:t>
            </a:r>
          </a:p>
          <a:p>
            <a:pPr algn="just">
              <a:buFont typeface="Arial" panose="020B0604020202020204" pitchFamily="34" charset="0"/>
              <a:buChar char="•"/>
            </a:pPr>
            <a:r>
              <a:rPr lang="pt-BR" sz="1800" b="1" i="0" dirty="0">
                <a:solidFill>
                  <a:srgbClr val="000000"/>
                </a:solidFill>
                <a:effectLst/>
                <a:latin typeface="Tahoma" panose="020B0604030504040204" pitchFamily="34" charset="0"/>
              </a:rPr>
              <a:t>Mentalidade</a:t>
            </a:r>
            <a:r>
              <a:rPr lang="pt-BR" sz="1800" b="0" i="0" dirty="0">
                <a:solidFill>
                  <a:srgbClr val="000000"/>
                </a:solidFill>
                <a:effectLst/>
                <a:latin typeface="Tahoma" panose="020B0604030504040204" pitchFamily="34" charset="0"/>
              </a:rPr>
              <a:t> ou modelo de pensamento, ou seja, a forma como a pessoa estrutura seus pensamentos ou linhas de raciocínio e, consequentemente, encara as situações do dia a dia</a:t>
            </a:r>
          </a:p>
          <a:p>
            <a:pPr algn="just">
              <a:buFont typeface="Arial" panose="020B0604020202020204" pitchFamily="34" charset="0"/>
              <a:buChar char="•"/>
            </a:pPr>
            <a:r>
              <a:rPr lang="pt-BR" sz="1800" b="1" i="0" dirty="0">
                <a:solidFill>
                  <a:srgbClr val="000000"/>
                </a:solidFill>
                <a:effectLst/>
                <a:latin typeface="Tahoma" panose="020B0604030504040204" pitchFamily="34" charset="0"/>
              </a:rPr>
              <a:t>Doenças físicas</a:t>
            </a:r>
            <a:r>
              <a:rPr lang="pt-BR" sz="1800" b="0" i="0" dirty="0">
                <a:solidFill>
                  <a:srgbClr val="000000"/>
                </a:solidFill>
                <a:effectLst/>
                <a:latin typeface="Tahoma" panose="020B0604030504040204" pitchFamily="34" charset="0"/>
              </a:rPr>
              <a:t>.</a:t>
            </a:r>
          </a:p>
          <a:p>
            <a:pPr marL="0" indent="0" algn="just">
              <a:buNone/>
            </a:pPr>
            <a:endParaRPr lang="pt-BR" sz="1800" dirty="0"/>
          </a:p>
        </p:txBody>
      </p:sp>
      <p:sp>
        <p:nvSpPr>
          <p:cNvPr id="4" name="Espaço Reservado para Data 3">
            <a:extLst>
              <a:ext uri="{FF2B5EF4-FFF2-40B4-BE49-F238E27FC236}">
                <a16:creationId xmlns:a16="http://schemas.microsoft.com/office/drawing/2014/main" id="{A8FD35E5-74D2-45DE-A07B-F4EADA6B3C2E}"/>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091346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4B0DB8-95FD-4CE0-BAFE-157F7C0A5576}"/>
              </a:ext>
            </a:extLst>
          </p:cNvPr>
          <p:cNvSpPr>
            <a:spLocks noGrp="1"/>
          </p:cNvSpPr>
          <p:nvPr>
            <p:ph type="title"/>
          </p:nvPr>
        </p:nvSpPr>
        <p:spPr/>
        <p:txBody>
          <a:bodyPr/>
          <a:lstStyle/>
          <a:p>
            <a:r>
              <a:rPr lang="pt-BR" dirty="0"/>
              <a:t>CAUSAS</a:t>
            </a:r>
          </a:p>
        </p:txBody>
      </p:sp>
      <p:sp>
        <p:nvSpPr>
          <p:cNvPr id="3" name="Espaço Reservado para Conteúdo 2">
            <a:extLst>
              <a:ext uri="{FF2B5EF4-FFF2-40B4-BE49-F238E27FC236}">
                <a16:creationId xmlns:a16="http://schemas.microsoft.com/office/drawing/2014/main" id="{2C340D38-0A69-42FA-9EAA-B7744114585C}"/>
              </a:ext>
            </a:extLst>
          </p:cNvPr>
          <p:cNvSpPr>
            <a:spLocks noGrp="1"/>
          </p:cNvSpPr>
          <p:nvPr>
            <p:ph idx="1"/>
          </p:nvPr>
        </p:nvSpPr>
        <p:spPr>
          <a:xfrm>
            <a:off x="729762" y="1855177"/>
            <a:ext cx="10999176" cy="4097567"/>
          </a:xfrm>
        </p:spPr>
        <p:txBody>
          <a:bodyPr>
            <a:noAutofit/>
          </a:bodyPr>
          <a:lstStyle/>
          <a:p>
            <a:pPr marL="0" indent="0" algn="just">
              <a:buNone/>
            </a:pPr>
            <a:r>
              <a:rPr lang="pt-BR" sz="1800" b="0" i="0" dirty="0">
                <a:effectLst/>
                <a:latin typeface="Tahoma" panose="020B0604030504040204" pitchFamily="34" charset="0"/>
              </a:rPr>
              <a:t>Entre as doenças físicas que podem estar relacionadas à ansiedade, encontramos:</a:t>
            </a:r>
          </a:p>
          <a:p>
            <a:pPr algn="just">
              <a:buFont typeface="Arial" panose="020B0604020202020204" pitchFamily="34" charset="0"/>
              <a:buChar char="•"/>
            </a:pPr>
            <a:r>
              <a:rPr lang="pt-BR" sz="1800" b="0" i="0" dirty="0">
                <a:effectLst/>
                <a:latin typeface="Tahoma" panose="020B0604030504040204" pitchFamily="34" charset="0"/>
              </a:rPr>
              <a:t>Problemas cardiovasculares, como as </a:t>
            </a:r>
            <a:r>
              <a:rPr lang="pt-BR" sz="1800" b="0" i="0" u="none" strike="noStrike" dirty="0">
                <a:effectLst/>
                <a:latin typeface="Tahoma" panose="020B0604030504040204" pitchFamily="34" charset="0"/>
                <a:hlinkClick r:id="rId2">
                  <a:extLst>
                    <a:ext uri="{A12FA001-AC4F-418D-AE19-62706E023703}">
                      <ahyp:hlinkClr xmlns:ahyp="http://schemas.microsoft.com/office/drawing/2018/hyperlinkcolor" val="tx"/>
                    </a:ext>
                  </a:extLst>
                </a:hlinkClick>
              </a:rPr>
              <a:t>arritmias cardíacas</a:t>
            </a:r>
            <a:endParaRPr lang="pt-BR" sz="1800" b="0" i="0" dirty="0">
              <a:effectLst/>
              <a:latin typeface="Tahoma" panose="020B0604030504040204" pitchFamily="34" charset="0"/>
            </a:endParaRPr>
          </a:p>
          <a:p>
            <a:pPr algn="just">
              <a:buFont typeface="Arial" panose="020B0604020202020204" pitchFamily="34" charset="0"/>
              <a:buChar char="•"/>
            </a:pPr>
            <a:r>
              <a:rPr lang="pt-BR" sz="1800" b="0" i="0" dirty="0">
                <a:effectLst/>
                <a:latin typeface="Tahoma" panose="020B0604030504040204" pitchFamily="34" charset="0"/>
              </a:rPr>
              <a:t>Doenças hormonais, como </a:t>
            </a:r>
            <a:r>
              <a:rPr lang="pt-BR" sz="1800" b="0" i="0" u="none" strike="noStrike" dirty="0">
                <a:effectLst/>
                <a:latin typeface="Tahoma" panose="020B0604030504040204" pitchFamily="34" charset="0"/>
                <a:hlinkClick r:id="rId3">
                  <a:extLst>
                    <a:ext uri="{A12FA001-AC4F-418D-AE19-62706E023703}">
                      <ahyp:hlinkClr xmlns:ahyp="http://schemas.microsoft.com/office/drawing/2018/hyperlinkcolor" val="tx"/>
                    </a:ext>
                  </a:extLst>
                </a:hlinkClick>
              </a:rPr>
              <a:t>hipertireoidismo </a:t>
            </a:r>
            <a:r>
              <a:rPr lang="pt-BR" sz="1800" b="0" i="0" dirty="0">
                <a:effectLst/>
                <a:latin typeface="Tahoma" panose="020B0604030504040204" pitchFamily="34" charset="0"/>
              </a:rPr>
              <a:t>ou o </a:t>
            </a:r>
            <a:r>
              <a:rPr lang="pt-BR" sz="1800" b="0" i="0" dirty="0" err="1">
                <a:effectLst/>
                <a:latin typeface="Tahoma" panose="020B0604030504040204" pitchFamily="34" charset="0"/>
              </a:rPr>
              <a:t>hiperadrenocorticismo</a:t>
            </a:r>
            <a:r>
              <a:rPr lang="pt-BR" sz="1800" b="0" i="0" dirty="0">
                <a:effectLst/>
                <a:latin typeface="Tahoma" panose="020B0604030504040204" pitchFamily="34" charset="0"/>
              </a:rPr>
              <a:t> (aumento de atividade da glândula adrenal)</a:t>
            </a:r>
          </a:p>
          <a:p>
            <a:pPr algn="just">
              <a:buFont typeface="Arial" panose="020B0604020202020204" pitchFamily="34" charset="0"/>
              <a:buChar char="•"/>
            </a:pPr>
            <a:r>
              <a:rPr lang="pt-BR" sz="1800" b="0" i="0" dirty="0">
                <a:effectLst/>
                <a:latin typeface="Tahoma" panose="020B0604030504040204" pitchFamily="34" charset="0"/>
              </a:rPr>
              <a:t>Problemas respiratórios, como o </a:t>
            </a:r>
            <a:r>
              <a:rPr lang="pt-BR" sz="1800" b="0" i="0" u="none" strike="noStrike" dirty="0">
                <a:effectLst/>
                <a:latin typeface="Tahoma" panose="020B0604030504040204" pitchFamily="34" charset="0"/>
                <a:hlinkClick r:id="rId4">
                  <a:extLst>
                    <a:ext uri="{A12FA001-AC4F-418D-AE19-62706E023703}">
                      <ahyp:hlinkClr xmlns:ahyp="http://schemas.microsoft.com/office/drawing/2018/hyperlinkcolor" val="tx"/>
                    </a:ext>
                  </a:extLst>
                </a:hlinkClick>
              </a:rPr>
              <a:t>DPOC </a:t>
            </a:r>
            <a:r>
              <a:rPr lang="pt-BR" sz="1800" b="0" i="0" dirty="0">
                <a:effectLst/>
                <a:latin typeface="Tahoma" panose="020B0604030504040204" pitchFamily="34" charset="0"/>
              </a:rPr>
              <a:t>(doença pulmonar obstrutiva crônica)</a:t>
            </a:r>
          </a:p>
          <a:p>
            <a:pPr algn="just">
              <a:buFont typeface="Arial" panose="020B0604020202020204" pitchFamily="34" charset="0"/>
              <a:buChar char="•"/>
            </a:pPr>
            <a:r>
              <a:rPr lang="pt-BR" sz="1800" b="0" i="0" dirty="0">
                <a:effectLst/>
                <a:latin typeface="Tahoma" panose="020B0604030504040204" pitchFamily="34" charset="0"/>
              </a:rPr>
              <a:t>Dores crônicas</a:t>
            </a:r>
          </a:p>
          <a:p>
            <a:pPr algn="just">
              <a:buFont typeface="Arial" panose="020B0604020202020204" pitchFamily="34" charset="0"/>
              <a:buChar char="•"/>
            </a:pPr>
            <a:r>
              <a:rPr lang="pt-BR" sz="1800" b="0" i="0" dirty="0">
                <a:effectLst/>
                <a:latin typeface="Tahoma" panose="020B0604030504040204" pitchFamily="34" charset="0"/>
              </a:rPr>
              <a:t>Abuso de drogas, álcool ou medicações como os benzodiazepínicos.</a:t>
            </a:r>
          </a:p>
          <a:p>
            <a:pPr algn="just"/>
            <a:r>
              <a:rPr lang="pt-BR" sz="1800" b="0" i="0" dirty="0">
                <a:effectLst/>
                <a:latin typeface="Tahoma" panose="020B0604030504040204" pitchFamily="34" charset="0"/>
              </a:rPr>
              <a:t>Até mesmo eventos como concussões, tumores cerebrais, excesso de cortisol pelo corpo e infecções por bactérias chamadas estreptococos podem se assemelhar à ansiedade.</a:t>
            </a:r>
          </a:p>
          <a:p>
            <a:pPr marL="0" indent="0" algn="just">
              <a:buNone/>
            </a:pPr>
            <a:r>
              <a:rPr lang="pt-BR" sz="1800" b="0" i="0" dirty="0">
                <a:effectLst/>
                <a:latin typeface="Tahoma" panose="020B0604030504040204" pitchFamily="34" charset="0"/>
              </a:rPr>
              <a:t>Por isso é importante buscar um psiquiatra para que ele pesquise se não há causas físicas por trás de seu problema de ansiedade.</a:t>
            </a:r>
          </a:p>
          <a:p>
            <a:pPr marL="0" indent="0" algn="just">
              <a:buNone/>
            </a:pPr>
            <a:endParaRPr lang="pt-BR" sz="1800" dirty="0"/>
          </a:p>
        </p:txBody>
      </p:sp>
      <p:sp>
        <p:nvSpPr>
          <p:cNvPr id="4" name="Espaço Reservado para Data 3">
            <a:extLst>
              <a:ext uri="{FF2B5EF4-FFF2-40B4-BE49-F238E27FC236}">
                <a16:creationId xmlns:a16="http://schemas.microsoft.com/office/drawing/2014/main" id="{900BE42A-F6FA-4745-80B9-7E2634A7F2C7}"/>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82732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C32F0-2958-4EBB-8421-00DEB1A141D7}"/>
              </a:ext>
            </a:extLst>
          </p:cNvPr>
          <p:cNvSpPr>
            <a:spLocks noGrp="1"/>
          </p:cNvSpPr>
          <p:nvPr>
            <p:ph type="title"/>
          </p:nvPr>
        </p:nvSpPr>
        <p:spPr/>
        <p:txBody>
          <a:bodyPr/>
          <a:lstStyle/>
          <a:p>
            <a:r>
              <a:rPr lang="pt-BR" dirty="0"/>
              <a:t>SINTOMAS DE DEPRESSÃO</a:t>
            </a:r>
          </a:p>
        </p:txBody>
      </p:sp>
      <p:sp>
        <p:nvSpPr>
          <p:cNvPr id="3" name="Espaço Reservado para Conteúdo 2">
            <a:extLst>
              <a:ext uri="{FF2B5EF4-FFF2-40B4-BE49-F238E27FC236}">
                <a16:creationId xmlns:a16="http://schemas.microsoft.com/office/drawing/2014/main" id="{F5DB1F66-B47D-4635-A786-4859DC32E01D}"/>
              </a:ext>
            </a:extLst>
          </p:cNvPr>
          <p:cNvSpPr>
            <a:spLocks noGrp="1"/>
          </p:cNvSpPr>
          <p:nvPr>
            <p:ph idx="1"/>
          </p:nvPr>
        </p:nvSpPr>
        <p:spPr>
          <a:xfrm>
            <a:off x="1066799" y="2103120"/>
            <a:ext cx="8666285" cy="2846949"/>
          </a:xfrm>
        </p:spPr>
        <p:txBody>
          <a:bodyPr>
            <a:normAutofit fontScale="92500" lnSpcReduction="10000"/>
          </a:bodyPr>
          <a:lstStyle/>
          <a:p>
            <a:pPr marL="0" indent="0" algn="just">
              <a:buNone/>
            </a:pPr>
            <a:r>
              <a:rPr lang="pt-BR" sz="2000" b="0" i="0" dirty="0">
                <a:solidFill>
                  <a:srgbClr val="000000"/>
                </a:solidFill>
                <a:effectLst/>
                <a:latin typeface="Tahoma" panose="020B0604030504040204" pitchFamily="34" charset="0"/>
              </a:rPr>
              <a:t>Geralmente a pessoa pode apresentar dois ou mais dos seguintes sintomas abaixo. Ao perceber os sintomas, procure um médico.</a:t>
            </a:r>
          </a:p>
          <a:p>
            <a:pPr marL="0" indent="0" algn="just">
              <a:buNone/>
            </a:pPr>
            <a:endParaRPr lang="pt-BR" sz="2000" dirty="0">
              <a:solidFill>
                <a:srgbClr val="000000"/>
              </a:solidFill>
              <a:latin typeface="Tahoma" panose="020B0604030504040204" pitchFamily="34" charset="0"/>
            </a:endParaRPr>
          </a:p>
          <a:p>
            <a:pPr marL="0" indent="0" algn="just">
              <a:buNone/>
            </a:pPr>
            <a:r>
              <a:rPr lang="pt-BR" sz="2000" b="0" i="0" dirty="0">
                <a:solidFill>
                  <a:srgbClr val="000000"/>
                </a:solidFill>
                <a:effectLst/>
                <a:latin typeface="Tahoma" panose="020B0604030504040204" pitchFamily="34" charset="0"/>
              </a:rPr>
              <a:t>Se houver dúvida, procure um especialista para ter um diagnóstico e tratamento corretos. Não tenha medo ou vergonha de expressar o que realmente está sentindo e vivenciando, pois esses profissionais irão se basear nestes dados para prescreverem o melhor tratamento e, a partir daí, você voltará a ter qualidade de vida, com alegria e bem-estar.</a:t>
            </a:r>
          </a:p>
          <a:p>
            <a:pPr marL="0" indent="0" algn="just">
              <a:buNone/>
            </a:pPr>
            <a:endParaRPr lang="pt-BR" sz="2000" dirty="0"/>
          </a:p>
        </p:txBody>
      </p:sp>
      <p:sp>
        <p:nvSpPr>
          <p:cNvPr id="4" name="Espaço Reservado para Data 3">
            <a:extLst>
              <a:ext uri="{FF2B5EF4-FFF2-40B4-BE49-F238E27FC236}">
                <a16:creationId xmlns:a16="http://schemas.microsoft.com/office/drawing/2014/main" id="{54A97D9C-A212-4C0D-9753-93D87B407D68}"/>
              </a:ext>
            </a:extLst>
          </p:cNvPr>
          <p:cNvSpPr>
            <a:spLocks noGrp="1"/>
          </p:cNvSpPr>
          <p:nvPr>
            <p:ph type="dt" sz="half" idx="10"/>
          </p:nvPr>
        </p:nvSpPr>
        <p:spPr/>
        <p:txBody>
          <a:bodyPr/>
          <a:lstStyle/>
          <a:p>
            <a:pPr rtl="0"/>
            <a:fld id="{D48C737E-092E-4203-A347-8410086932C6}" type="datetime1">
              <a:rPr lang="pt-BR" smtClean="0"/>
              <a:t>22/11/2021</a:t>
            </a:fld>
            <a:endParaRPr lang="en-US"/>
          </a:p>
        </p:txBody>
      </p:sp>
      <p:pic>
        <p:nvPicPr>
          <p:cNvPr id="1026" name="Picture 2" descr="Imagem: Minha Vida ">
            <a:extLst>
              <a:ext uri="{FF2B5EF4-FFF2-40B4-BE49-F238E27FC236}">
                <a16:creationId xmlns:a16="http://schemas.microsoft.com/office/drawing/2014/main" id="{AC71F372-6C0E-4480-ADB7-25F4FAF2D9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09" b="12834"/>
          <a:stretch/>
        </p:blipFill>
        <p:spPr bwMode="auto">
          <a:xfrm>
            <a:off x="8581292" y="4405044"/>
            <a:ext cx="2971801" cy="1995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233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2F1364-8D7B-44D7-BA56-BC6A963CAE75}"/>
              </a:ext>
            </a:extLst>
          </p:cNvPr>
          <p:cNvSpPr>
            <a:spLocks noGrp="1"/>
          </p:cNvSpPr>
          <p:nvPr>
            <p:ph type="title"/>
          </p:nvPr>
        </p:nvSpPr>
        <p:spPr/>
        <p:txBody>
          <a:bodyPr/>
          <a:lstStyle/>
          <a:p>
            <a:r>
              <a:rPr lang="pt-BR" dirty="0"/>
              <a:t>RELAÇÃO ENTRE MEDO E ANSIEDADE</a:t>
            </a:r>
          </a:p>
        </p:txBody>
      </p:sp>
      <p:sp>
        <p:nvSpPr>
          <p:cNvPr id="3" name="Espaço Reservado para Conteúdo 2">
            <a:extLst>
              <a:ext uri="{FF2B5EF4-FFF2-40B4-BE49-F238E27FC236}">
                <a16:creationId xmlns:a16="http://schemas.microsoft.com/office/drawing/2014/main" id="{83C36189-33A8-4115-AAD0-FF8C470241F9}"/>
              </a:ext>
            </a:extLst>
          </p:cNvPr>
          <p:cNvSpPr>
            <a:spLocks noGrp="1"/>
          </p:cNvSpPr>
          <p:nvPr>
            <p:ph idx="1"/>
          </p:nvPr>
        </p:nvSpPr>
        <p:spPr/>
        <p:txBody>
          <a:bodyPr>
            <a:normAutofit/>
          </a:bodyPr>
          <a:lstStyle/>
          <a:p>
            <a:pPr marL="0" indent="0" algn="just">
              <a:buNone/>
            </a:pPr>
            <a:r>
              <a:rPr lang="pt-BR" sz="1800" b="0" i="0" dirty="0">
                <a:solidFill>
                  <a:srgbClr val="000000"/>
                </a:solidFill>
                <a:effectLst/>
                <a:latin typeface="Tahoma" panose="020B0604030504040204" pitchFamily="34" charset="0"/>
              </a:rPr>
              <a:t>É importantes lembrar que a ansiedade por si só é uma emoção normal ao ser humano, e surge comumente ao enfrentarmos situações estressantes.</a:t>
            </a:r>
          </a:p>
          <a:p>
            <a:pPr marL="0" indent="0" algn="just">
              <a:buNone/>
            </a:pPr>
            <a:r>
              <a:rPr lang="pt-BR" sz="1800" b="0" i="0" dirty="0">
                <a:solidFill>
                  <a:srgbClr val="000000"/>
                </a:solidFill>
                <a:effectLst/>
                <a:latin typeface="Tahoma" panose="020B0604030504040204" pitchFamily="34" charset="0"/>
              </a:rPr>
              <a:t>A ansiedade é algo muito próximo da preocupação, um medo, um temor de que as coisas não saiam como nós gostaríamos.</a:t>
            </a:r>
          </a:p>
          <a:p>
            <a:pPr marL="0" indent="0" algn="just">
              <a:buNone/>
            </a:pPr>
            <a:r>
              <a:rPr lang="pt-BR" sz="1800" b="0" i="0" dirty="0">
                <a:solidFill>
                  <a:srgbClr val="000000"/>
                </a:solidFill>
                <a:effectLst/>
                <a:latin typeface="Tahoma" panose="020B0604030504040204" pitchFamily="34" charset="0"/>
              </a:rPr>
              <a:t>Todos esses componentes são necessários para a nossa evolução e sobrevivência. Entretanto, o que não pode ocorrer é um exagero de qualquer um deles.</a:t>
            </a:r>
          </a:p>
          <a:p>
            <a:pPr marL="0" indent="0" algn="just">
              <a:buNone/>
            </a:pPr>
            <a:r>
              <a:rPr lang="pt-BR" sz="1800" b="0" i="0" dirty="0">
                <a:solidFill>
                  <a:srgbClr val="000000"/>
                </a:solidFill>
                <a:effectLst/>
                <a:latin typeface="Tahoma" panose="020B0604030504040204" pitchFamily="34" charset="0"/>
              </a:rPr>
              <a:t>O tempo prolongado de ansiedade (a chamada ansiedade crônica) aumenta o nível de tensão e o estresse interno e pode levar ao surgimento do medo específico ou até mesmo irreal.</a:t>
            </a:r>
          </a:p>
          <a:p>
            <a:pPr marL="0" indent="0" algn="just">
              <a:buNone/>
            </a:pPr>
            <a:endParaRPr lang="pt-BR" sz="1800" dirty="0"/>
          </a:p>
        </p:txBody>
      </p:sp>
      <p:sp>
        <p:nvSpPr>
          <p:cNvPr id="4" name="Espaço Reservado para Data 3">
            <a:extLst>
              <a:ext uri="{FF2B5EF4-FFF2-40B4-BE49-F238E27FC236}">
                <a16:creationId xmlns:a16="http://schemas.microsoft.com/office/drawing/2014/main" id="{BF10CEF1-0F7C-4F95-99A4-A387FA5A79FA}"/>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458243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3B1265-3E94-4288-9053-C5CD85066D62}"/>
              </a:ext>
            </a:extLst>
          </p:cNvPr>
          <p:cNvSpPr>
            <a:spLocks noGrp="1"/>
          </p:cNvSpPr>
          <p:nvPr>
            <p:ph type="title"/>
          </p:nvPr>
        </p:nvSpPr>
        <p:spPr>
          <a:xfrm>
            <a:off x="1066800" y="149469"/>
            <a:ext cx="10058400" cy="1371600"/>
          </a:xfrm>
        </p:spPr>
        <p:txBody>
          <a:bodyPr/>
          <a:lstStyle/>
          <a:p>
            <a:r>
              <a:rPr lang="pt-BR" dirty="0"/>
              <a:t>INSTINTO BÁSICO DE FUGIR OU LUTAR</a:t>
            </a:r>
          </a:p>
        </p:txBody>
      </p:sp>
      <p:sp>
        <p:nvSpPr>
          <p:cNvPr id="3" name="Espaço Reservado para Conteúdo 2">
            <a:extLst>
              <a:ext uri="{FF2B5EF4-FFF2-40B4-BE49-F238E27FC236}">
                <a16:creationId xmlns:a16="http://schemas.microsoft.com/office/drawing/2014/main" id="{2FB6AACF-43C7-427F-814A-C26BE3874CCF}"/>
              </a:ext>
            </a:extLst>
          </p:cNvPr>
          <p:cNvSpPr>
            <a:spLocks noGrp="1"/>
          </p:cNvSpPr>
          <p:nvPr>
            <p:ph idx="1"/>
          </p:nvPr>
        </p:nvSpPr>
        <p:spPr>
          <a:xfrm>
            <a:off x="556846" y="1454247"/>
            <a:ext cx="11078308" cy="4580793"/>
          </a:xfrm>
        </p:spPr>
        <p:txBody>
          <a:bodyPr>
            <a:noAutofit/>
          </a:bodyPr>
          <a:lstStyle/>
          <a:p>
            <a:pPr marL="0" indent="0" algn="just">
              <a:buNone/>
            </a:pPr>
            <a:r>
              <a:rPr lang="pt-BR" sz="1800" b="0" i="0" dirty="0">
                <a:solidFill>
                  <a:srgbClr val="000000"/>
                </a:solidFill>
                <a:effectLst/>
                <a:latin typeface="Tahoma" panose="020B0604030504040204" pitchFamily="34" charset="0"/>
              </a:rPr>
              <a:t>A ansiedade é, basicamente, uma resposta do corpo vinda do sistema nervoso autônomo, que age independente do nosso pensamento racional, como um reflexo.</a:t>
            </a:r>
          </a:p>
          <a:p>
            <a:pPr marL="0" indent="0" algn="just">
              <a:buNone/>
            </a:pPr>
            <a:r>
              <a:rPr lang="pt-BR" sz="1800" b="0" i="0" dirty="0">
                <a:solidFill>
                  <a:srgbClr val="000000"/>
                </a:solidFill>
                <a:effectLst/>
                <a:latin typeface="Tahoma" panose="020B0604030504040204" pitchFamily="34" charset="0"/>
              </a:rPr>
              <a:t>Ele tem a porção simpática, que tem reações de resposta ao estresse, preparando o corpo para fugir ou lutar em uma situação de perigo.</a:t>
            </a:r>
          </a:p>
          <a:p>
            <a:pPr marL="0" indent="0" algn="just">
              <a:buNone/>
            </a:pPr>
            <a:r>
              <a:rPr lang="pt-BR" sz="1800" b="0" i="0" dirty="0">
                <a:solidFill>
                  <a:srgbClr val="000000"/>
                </a:solidFill>
                <a:effectLst/>
                <a:latin typeface="Tahoma" panose="020B0604030504040204" pitchFamily="34" charset="0"/>
              </a:rPr>
              <a:t>Isso ocorre com a liberação de adrenalina, que causa reações como:</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Acelerar os batimentos cardíacos e contrair os vasos sanguíneos, para levar o sangue mais rapidamente</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Dilatar os brônquios, para aumentar a respiração e o consumo de oxigênio</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Diminuir a motilidade do intestino, para guardar energia para outras ações</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Dilatar as pupilas, para melhorar a visão mesmo em pouca luz</a:t>
            </a:r>
          </a:p>
          <a:p>
            <a:pPr algn="just">
              <a:buFont typeface="Arial" panose="020B0604020202020204" pitchFamily="34" charset="0"/>
              <a:buChar char="•"/>
            </a:pPr>
            <a:r>
              <a:rPr lang="pt-BR" sz="1800" b="0" i="0" dirty="0">
                <a:solidFill>
                  <a:srgbClr val="000000"/>
                </a:solidFill>
                <a:effectLst/>
                <a:latin typeface="Tahoma" panose="020B0604030504040204" pitchFamily="34" charset="0"/>
              </a:rPr>
              <a:t>Aumentar a liberação da glicose no sangue, para dar mais energia às células.</a:t>
            </a:r>
          </a:p>
          <a:p>
            <a:pPr marL="0" indent="0" algn="just">
              <a:buNone/>
            </a:pPr>
            <a:r>
              <a:rPr lang="pt-BR" sz="1800" b="0" i="0" dirty="0">
                <a:solidFill>
                  <a:srgbClr val="000000"/>
                </a:solidFill>
                <a:effectLst/>
                <a:latin typeface="Tahoma" panose="020B0604030504040204" pitchFamily="34" charset="0"/>
              </a:rPr>
              <a:t>A liberação do </a:t>
            </a:r>
            <a:r>
              <a:rPr lang="pt-BR" sz="1800" b="0" i="0" u="none" strike="noStrike" dirty="0">
                <a:solidFill>
                  <a:srgbClr val="009CFF"/>
                </a:solidFill>
                <a:effectLst/>
                <a:latin typeface="Tahoma" panose="020B0604030504040204" pitchFamily="34" charset="0"/>
                <a:hlinkClick r:id="rId2"/>
              </a:rPr>
              <a:t>cortisol </a:t>
            </a:r>
            <a:r>
              <a:rPr lang="pt-BR" sz="1800" b="0" i="0" dirty="0">
                <a:solidFill>
                  <a:srgbClr val="000000"/>
                </a:solidFill>
                <a:effectLst/>
                <a:latin typeface="Tahoma" panose="020B0604030504040204" pitchFamily="34" charset="0"/>
              </a:rPr>
              <a:t>também ocorre neste processo, o que traz alguns outros impactos ao corpo, como aumento da gordura corporal, inibição do muco da parede gástrica e trazendo fadiga ao cérebro.</a:t>
            </a:r>
          </a:p>
          <a:p>
            <a:pPr marL="0" indent="0" algn="just">
              <a:buNone/>
            </a:pPr>
            <a:endParaRPr lang="pt-BR" sz="1800" dirty="0"/>
          </a:p>
        </p:txBody>
      </p:sp>
      <p:sp>
        <p:nvSpPr>
          <p:cNvPr id="4" name="Espaço Reservado para Data 3">
            <a:extLst>
              <a:ext uri="{FF2B5EF4-FFF2-40B4-BE49-F238E27FC236}">
                <a16:creationId xmlns:a16="http://schemas.microsoft.com/office/drawing/2014/main" id="{4E336D2C-3C1A-439B-B02D-E6507FD0E055}"/>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277217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09C17E-BF54-41C3-8AE7-EE3AF65F9BB8}"/>
              </a:ext>
            </a:extLst>
          </p:cNvPr>
          <p:cNvSpPr>
            <a:spLocks noGrp="1"/>
          </p:cNvSpPr>
          <p:nvPr>
            <p:ph type="title"/>
          </p:nvPr>
        </p:nvSpPr>
        <p:spPr/>
        <p:txBody>
          <a:bodyPr/>
          <a:lstStyle/>
          <a:p>
            <a:r>
              <a:rPr lang="pt-BR" dirty="0"/>
              <a:t>FATORES DE RISCO</a:t>
            </a:r>
          </a:p>
        </p:txBody>
      </p:sp>
      <p:sp>
        <p:nvSpPr>
          <p:cNvPr id="3" name="Espaço Reservado para Conteúdo 2">
            <a:extLst>
              <a:ext uri="{FF2B5EF4-FFF2-40B4-BE49-F238E27FC236}">
                <a16:creationId xmlns:a16="http://schemas.microsoft.com/office/drawing/2014/main" id="{9D885721-7033-4978-955D-717969A111DE}"/>
              </a:ext>
            </a:extLst>
          </p:cNvPr>
          <p:cNvSpPr>
            <a:spLocks noGrp="1"/>
          </p:cNvSpPr>
          <p:nvPr>
            <p:ph idx="1"/>
          </p:nvPr>
        </p:nvSpPr>
        <p:spPr/>
        <p:txBody>
          <a:bodyPr>
            <a:normAutofit/>
          </a:bodyPr>
          <a:lstStyle/>
          <a:p>
            <a:pPr marL="0" indent="0" algn="just">
              <a:buNone/>
            </a:pPr>
            <a:r>
              <a:rPr lang="pt-BR" sz="1800" b="0" i="0" dirty="0">
                <a:effectLst/>
                <a:latin typeface="Tahoma" panose="020B0604030504040204" pitchFamily="34" charset="0"/>
              </a:rPr>
              <a:t>Algumas pessoas são mais propensas a terem distúrbios de ansiedade. Os principais fatores de risco são:</a:t>
            </a:r>
          </a:p>
          <a:p>
            <a:pPr algn="just">
              <a:buFont typeface="Arial" panose="020B0604020202020204" pitchFamily="34" charset="0"/>
              <a:buChar char="•"/>
            </a:pPr>
            <a:r>
              <a:rPr lang="pt-BR" sz="1800" b="0" i="0" dirty="0">
                <a:effectLst/>
                <a:latin typeface="Tahoma" panose="020B0604030504040204" pitchFamily="34" charset="0"/>
              </a:rPr>
              <a:t>Eventos traumáticos na infância ou mesmo vida adulta</a:t>
            </a:r>
          </a:p>
          <a:p>
            <a:pPr algn="just">
              <a:buFont typeface="Arial" panose="020B0604020202020204" pitchFamily="34" charset="0"/>
              <a:buChar char="•"/>
            </a:pPr>
            <a:r>
              <a:rPr lang="pt-BR" sz="1800" b="0" i="0" u="none" strike="noStrike" dirty="0">
                <a:effectLst/>
                <a:latin typeface="Tahoma" panose="020B0604030504040204" pitchFamily="34" charset="0"/>
                <a:hlinkClick r:id="rId2">
                  <a:extLst>
                    <a:ext uri="{A12FA001-AC4F-418D-AE19-62706E023703}">
                      <ahyp:hlinkClr xmlns:ahyp="http://schemas.microsoft.com/office/drawing/2018/hyperlinkcolor" val="tx"/>
                    </a:ext>
                  </a:extLst>
                </a:hlinkClick>
              </a:rPr>
              <a:t>Estresse </a:t>
            </a:r>
            <a:r>
              <a:rPr lang="pt-BR" sz="1800" b="0" i="0" dirty="0">
                <a:effectLst/>
                <a:latin typeface="Tahoma" panose="020B0604030504040204" pitchFamily="34" charset="0"/>
              </a:rPr>
              <a:t>relacionado a doenças físicas sérias</a:t>
            </a:r>
          </a:p>
          <a:p>
            <a:pPr algn="just">
              <a:buFont typeface="Arial" panose="020B0604020202020204" pitchFamily="34" charset="0"/>
              <a:buChar char="•"/>
            </a:pPr>
            <a:r>
              <a:rPr lang="pt-BR" sz="1800" b="0" i="0" dirty="0">
                <a:effectLst/>
                <a:latin typeface="Tahoma" panose="020B0604030504040204" pitchFamily="34" charset="0"/>
              </a:rPr>
              <a:t>Acúmulo de estresse</a:t>
            </a:r>
          </a:p>
          <a:p>
            <a:pPr algn="just">
              <a:buFont typeface="Arial" panose="020B0604020202020204" pitchFamily="34" charset="0"/>
              <a:buChar char="•"/>
            </a:pPr>
            <a:r>
              <a:rPr lang="pt-BR" sz="1800" b="0" i="0" dirty="0">
                <a:effectLst/>
                <a:latin typeface="Tahoma" panose="020B0604030504040204" pitchFamily="34" charset="0"/>
              </a:rPr>
              <a:t>Tipo de personalidade, já que algumas pessoas tem uma personalidade naturalmente ansiosa, como os perfeccionistas e os controladores</a:t>
            </a:r>
          </a:p>
          <a:p>
            <a:pPr algn="just">
              <a:buFont typeface="Arial" panose="020B0604020202020204" pitchFamily="34" charset="0"/>
              <a:buChar char="•"/>
            </a:pPr>
            <a:r>
              <a:rPr lang="pt-BR" sz="1800" b="0" i="0" dirty="0">
                <a:effectLst/>
                <a:latin typeface="Tahoma" panose="020B0604030504040204" pitchFamily="34" charset="0"/>
              </a:rPr>
              <a:t>Abuso de substâncias, como álcool, cigarro e drogas ilícitas.</a:t>
            </a:r>
          </a:p>
          <a:p>
            <a:pPr marL="0" indent="0" algn="just">
              <a:buNone/>
            </a:pPr>
            <a:endParaRPr lang="pt-BR" sz="1800" dirty="0"/>
          </a:p>
        </p:txBody>
      </p:sp>
      <p:sp>
        <p:nvSpPr>
          <p:cNvPr id="4" name="Espaço Reservado para Data 3">
            <a:extLst>
              <a:ext uri="{FF2B5EF4-FFF2-40B4-BE49-F238E27FC236}">
                <a16:creationId xmlns:a16="http://schemas.microsoft.com/office/drawing/2014/main" id="{222398E4-0B27-4878-AEA2-829303A4331E}"/>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471908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D57DF-A52A-49D8-BC7D-3C6B56BA87DF}"/>
              </a:ext>
            </a:extLst>
          </p:cNvPr>
          <p:cNvSpPr>
            <a:spLocks noGrp="1"/>
          </p:cNvSpPr>
          <p:nvPr>
            <p:ph type="title"/>
          </p:nvPr>
        </p:nvSpPr>
        <p:spPr/>
        <p:txBody>
          <a:bodyPr/>
          <a:lstStyle/>
          <a:p>
            <a:r>
              <a:rPr lang="pt-BR" dirty="0"/>
              <a:t>TRATAMENTO</a:t>
            </a:r>
          </a:p>
        </p:txBody>
      </p:sp>
      <p:sp>
        <p:nvSpPr>
          <p:cNvPr id="3" name="Espaço Reservado para Conteúdo 2">
            <a:extLst>
              <a:ext uri="{FF2B5EF4-FFF2-40B4-BE49-F238E27FC236}">
                <a16:creationId xmlns:a16="http://schemas.microsoft.com/office/drawing/2014/main" id="{39200A25-0EFD-4E1E-80B2-D5ACC6C457DC}"/>
              </a:ext>
            </a:extLst>
          </p:cNvPr>
          <p:cNvSpPr>
            <a:spLocks noGrp="1"/>
          </p:cNvSpPr>
          <p:nvPr>
            <p:ph idx="1"/>
          </p:nvPr>
        </p:nvSpPr>
        <p:spPr/>
        <p:txBody>
          <a:bodyPr/>
          <a:lstStyle/>
          <a:p>
            <a:pPr marL="0" indent="0">
              <a:buNone/>
            </a:pPr>
            <a:r>
              <a:rPr lang="pt-BR" dirty="0"/>
              <a:t>MEDICAÇÕES</a:t>
            </a:r>
          </a:p>
          <a:p>
            <a:pPr marL="0" indent="0">
              <a:buNone/>
            </a:pPr>
            <a:endParaRPr lang="pt-BR" dirty="0"/>
          </a:p>
          <a:p>
            <a:pPr marL="0" indent="0">
              <a:buNone/>
            </a:pPr>
            <a:r>
              <a:rPr lang="pt-BR" dirty="0"/>
              <a:t>PSICOTERAPIAS</a:t>
            </a:r>
          </a:p>
          <a:p>
            <a:pPr marL="0" indent="0">
              <a:buNone/>
            </a:pPr>
            <a:endParaRPr lang="pt-BR" dirty="0"/>
          </a:p>
          <a:p>
            <a:pPr marL="0" indent="0">
              <a:buNone/>
            </a:pPr>
            <a:r>
              <a:rPr lang="pt-BR" dirty="0"/>
              <a:t>AFASTANDO-SE DE GATILHOS.</a:t>
            </a:r>
          </a:p>
          <a:p>
            <a:pPr marL="0" indent="0">
              <a:buNone/>
            </a:pPr>
            <a:endParaRPr lang="pt-BR" dirty="0"/>
          </a:p>
          <a:p>
            <a:pPr marL="0" indent="0">
              <a:buNone/>
            </a:pPr>
            <a:r>
              <a:rPr lang="pt-BR" dirty="0"/>
              <a:t>ETC.</a:t>
            </a:r>
          </a:p>
        </p:txBody>
      </p:sp>
      <p:sp>
        <p:nvSpPr>
          <p:cNvPr id="4" name="Espaço Reservado para Data 3">
            <a:extLst>
              <a:ext uri="{FF2B5EF4-FFF2-40B4-BE49-F238E27FC236}">
                <a16:creationId xmlns:a16="http://schemas.microsoft.com/office/drawing/2014/main" id="{AA1B278B-EC0C-45A8-AE54-8E440C7CF5AB}"/>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746784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ABE88-1BCF-40E7-9FB8-9D851E12DB35}"/>
              </a:ext>
            </a:extLst>
          </p:cNvPr>
          <p:cNvSpPr>
            <a:spLocks noGrp="1"/>
          </p:cNvSpPr>
          <p:nvPr>
            <p:ph type="title"/>
          </p:nvPr>
        </p:nvSpPr>
        <p:spPr/>
        <p:txBody>
          <a:bodyPr/>
          <a:lstStyle/>
          <a:p>
            <a:r>
              <a:rPr lang="pt-BR" dirty="0"/>
              <a:t>DISTÚRBIOS ALIMENTARES</a:t>
            </a:r>
          </a:p>
        </p:txBody>
      </p:sp>
      <p:sp>
        <p:nvSpPr>
          <p:cNvPr id="3" name="Espaço Reservado para Conteúdo 2">
            <a:extLst>
              <a:ext uri="{FF2B5EF4-FFF2-40B4-BE49-F238E27FC236}">
                <a16:creationId xmlns:a16="http://schemas.microsoft.com/office/drawing/2014/main" id="{1C797693-D7BE-4B1D-8657-0DC9114CD224}"/>
              </a:ext>
            </a:extLst>
          </p:cNvPr>
          <p:cNvSpPr>
            <a:spLocks noGrp="1"/>
          </p:cNvSpPr>
          <p:nvPr>
            <p:ph idx="1"/>
          </p:nvPr>
        </p:nvSpPr>
        <p:spPr/>
        <p:txBody>
          <a:bodyPr/>
          <a:lstStyle/>
          <a:p>
            <a:pPr algn="just">
              <a:buFont typeface="Wingdings" panose="05000000000000000000" pitchFamily="2" charset="2"/>
              <a:buChar char="Ø"/>
            </a:pPr>
            <a:r>
              <a:rPr lang="pt-BR" dirty="0">
                <a:latin typeface="+mj-lt"/>
              </a:rPr>
              <a:t> BULEMIA</a:t>
            </a:r>
          </a:p>
          <a:p>
            <a:pPr marL="0" indent="0" algn="just">
              <a:buNone/>
            </a:pPr>
            <a:endParaRPr lang="pt-BR" dirty="0">
              <a:latin typeface="+mj-lt"/>
            </a:endParaRPr>
          </a:p>
          <a:p>
            <a:pPr algn="just">
              <a:buFont typeface="Wingdings" panose="05000000000000000000" pitchFamily="2" charset="2"/>
              <a:buChar char="Ø"/>
            </a:pPr>
            <a:r>
              <a:rPr lang="pt-BR" dirty="0">
                <a:latin typeface="+mj-lt"/>
              </a:rPr>
              <a:t>ANOREXIA</a:t>
            </a:r>
          </a:p>
          <a:p>
            <a:pPr algn="just">
              <a:buFont typeface="Wingdings" panose="05000000000000000000" pitchFamily="2" charset="2"/>
              <a:buChar char="Ø"/>
            </a:pPr>
            <a:endParaRPr lang="pt-BR" dirty="0">
              <a:latin typeface="+mj-lt"/>
            </a:endParaRPr>
          </a:p>
          <a:p>
            <a:pPr algn="just">
              <a:buFont typeface="Wingdings" panose="05000000000000000000" pitchFamily="2" charset="2"/>
              <a:buChar char="Ø"/>
            </a:pPr>
            <a:r>
              <a:rPr lang="pt-BR" dirty="0">
                <a:latin typeface="+mj-lt"/>
              </a:rPr>
              <a:t>COMPULSIVIDADE ALIMENTAR.</a:t>
            </a:r>
          </a:p>
          <a:p>
            <a:pPr marL="0" indent="0" algn="just">
              <a:buNone/>
            </a:pPr>
            <a:endParaRPr lang="pt-BR" dirty="0">
              <a:latin typeface="+mj-lt"/>
            </a:endParaRPr>
          </a:p>
          <a:p>
            <a:pPr marL="0" indent="0" algn="just">
              <a:buNone/>
            </a:pPr>
            <a:r>
              <a:rPr lang="pt-BR" b="0" i="0" dirty="0">
                <a:solidFill>
                  <a:srgbClr val="333333"/>
                </a:solidFill>
                <a:effectLst/>
                <a:latin typeface="+mj-lt"/>
              </a:rPr>
              <a:t>Neste grupo de transtornos psicológicos encontramos transtornos como a pica (ingestão de substâncias não nutritivas de maneira constante), a anorexia nervosa (restrição da ingestão de alimentos), a bulimia nervosa (compulsão alimentar seguido de comportamentos de compensação) ou o transtorno de compulsão alimentar (compulsão alimentar sem comportamentos de compensação)</a:t>
            </a:r>
            <a:endParaRPr lang="pt-BR" dirty="0">
              <a:latin typeface="+mj-lt"/>
            </a:endParaRPr>
          </a:p>
        </p:txBody>
      </p:sp>
      <p:sp>
        <p:nvSpPr>
          <p:cNvPr id="4" name="Espaço Reservado para Data 3">
            <a:extLst>
              <a:ext uri="{FF2B5EF4-FFF2-40B4-BE49-F238E27FC236}">
                <a16:creationId xmlns:a16="http://schemas.microsoft.com/office/drawing/2014/main" id="{5B27D0C3-2BE9-49D9-BF58-7D1F6E6C7020}"/>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4184972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9A2FA5-752C-47F0-8B0D-F98F16A793FE}"/>
              </a:ext>
            </a:extLst>
          </p:cNvPr>
          <p:cNvSpPr>
            <a:spLocks noGrp="1"/>
          </p:cNvSpPr>
          <p:nvPr>
            <p:ph type="title"/>
          </p:nvPr>
        </p:nvSpPr>
        <p:spPr/>
        <p:txBody>
          <a:bodyPr/>
          <a:lstStyle/>
          <a:p>
            <a:r>
              <a:rPr lang="pt-BR" dirty="0"/>
              <a:t>TRANSTORNO FACTÍCIO</a:t>
            </a:r>
          </a:p>
        </p:txBody>
      </p:sp>
      <p:sp>
        <p:nvSpPr>
          <p:cNvPr id="3" name="Espaço Reservado para Conteúdo 2">
            <a:extLst>
              <a:ext uri="{FF2B5EF4-FFF2-40B4-BE49-F238E27FC236}">
                <a16:creationId xmlns:a16="http://schemas.microsoft.com/office/drawing/2014/main" id="{823BB51B-3B64-4057-ACBD-202E94F788C8}"/>
              </a:ext>
            </a:extLst>
          </p:cNvPr>
          <p:cNvSpPr>
            <a:spLocks noGrp="1"/>
          </p:cNvSpPr>
          <p:nvPr>
            <p:ph idx="1"/>
          </p:nvPr>
        </p:nvSpPr>
        <p:spPr/>
        <p:txBody>
          <a:bodyPr/>
          <a:lstStyle/>
          <a:p>
            <a:pPr marL="0" indent="0" algn="just">
              <a:buNone/>
            </a:pPr>
            <a:r>
              <a:rPr lang="pt-BR" b="0" i="0" dirty="0">
                <a:solidFill>
                  <a:srgbClr val="333333"/>
                </a:solidFill>
                <a:effectLst/>
                <a:latin typeface="+mj-lt"/>
              </a:rPr>
              <a:t>O transtorno factício, antes chamado de </a:t>
            </a:r>
            <a:r>
              <a:rPr lang="pt-BR" b="1" i="0" dirty="0">
                <a:solidFill>
                  <a:srgbClr val="333333"/>
                </a:solidFill>
                <a:effectLst/>
                <a:latin typeface="+mj-lt"/>
              </a:rPr>
              <a:t>síndrome de </a:t>
            </a:r>
            <a:r>
              <a:rPr lang="pt-BR" b="1" i="0" dirty="0" err="1">
                <a:solidFill>
                  <a:srgbClr val="333333"/>
                </a:solidFill>
                <a:effectLst/>
                <a:latin typeface="+mj-lt"/>
              </a:rPr>
              <a:t>Munchausen</a:t>
            </a:r>
            <a:r>
              <a:rPr lang="pt-BR" b="0" i="0" dirty="0">
                <a:solidFill>
                  <a:srgbClr val="333333"/>
                </a:solidFill>
                <a:effectLst/>
                <a:latin typeface="+mj-lt"/>
              </a:rPr>
              <a:t>, ocorre quando o paciente, de forma proposital, </a:t>
            </a:r>
            <a:r>
              <a:rPr lang="pt-BR" b="1" i="0" dirty="0">
                <a:solidFill>
                  <a:srgbClr val="333333"/>
                </a:solidFill>
                <a:effectLst/>
                <a:latin typeface="+mj-lt"/>
              </a:rPr>
              <a:t>reproduz e cria sintomas físicos e psicológicos</a:t>
            </a:r>
            <a:r>
              <a:rPr lang="pt-BR" b="0" i="0" dirty="0">
                <a:solidFill>
                  <a:srgbClr val="333333"/>
                </a:solidFill>
                <a:effectLst/>
                <a:latin typeface="+mj-lt"/>
              </a:rPr>
              <a:t> sem possuir nenhuma doença real. Com estas atitudes, o paciente não procura nenhum benefício pessoal, apenas </a:t>
            </a:r>
            <a:r>
              <a:rPr lang="pt-BR" b="1" i="0" dirty="0">
                <a:solidFill>
                  <a:srgbClr val="333333"/>
                </a:solidFill>
                <a:effectLst/>
                <a:latin typeface="+mj-lt"/>
              </a:rPr>
              <a:t>precisa assumir o papel de doente</a:t>
            </a:r>
            <a:r>
              <a:rPr lang="pt-BR" b="0" i="0" dirty="0">
                <a:solidFill>
                  <a:srgbClr val="333333"/>
                </a:solidFill>
                <a:effectLst/>
                <a:latin typeface="+mj-lt"/>
              </a:rPr>
              <a:t> para ser atendido pelos serviços médicos, já que possuem a necessidade, consciente ou não, de que alguém cuide deles ou os atenda constantemente. Normalmente, quando há um exagero nos sintomas, a pessoa acaba por agendar uma série de consultas com diferentes profissionais de saúde para encontrar qual é exatamente sua doença, sem conseguir extrair um diagnóstico claro. Além disso, podem chegar a se </a:t>
            </a:r>
            <a:r>
              <a:rPr lang="pt-BR" b="1" i="0" dirty="0">
                <a:solidFill>
                  <a:srgbClr val="333333"/>
                </a:solidFill>
                <a:effectLst/>
                <a:latin typeface="+mj-lt"/>
              </a:rPr>
              <a:t>automutilar, se envenenar</a:t>
            </a:r>
            <a:r>
              <a:rPr lang="pt-BR" b="0" i="0" dirty="0">
                <a:solidFill>
                  <a:srgbClr val="333333"/>
                </a:solidFill>
                <a:effectLst/>
                <a:latin typeface="+mj-lt"/>
              </a:rPr>
              <a:t>, se submeter a diferentes operações ou tratamentos ou manipular testes e provas para tentar dar veracidade aos sintomas.</a:t>
            </a:r>
          </a:p>
          <a:p>
            <a:pPr algn="just"/>
            <a:r>
              <a:rPr lang="pt-BR" b="1" i="0" dirty="0">
                <a:solidFill>
                  <a:srgbClr val="333333"/>
                </a:solidFill>
                <a:effectLst/>
                <a:latin typeface="+mj-lt"/>
              </a:rPr>
              <a:t>Prevalência</a:t>
            </a:r>
          </a:p>
          <a:p>
            <a:pPr marL="0" indent="0" algn="just">
              <a:buNone/>
            </a:pPr>
            <a:r>
              <a:rPr lang="pt-BR" b="0" i="0" dirty="0">
                <a:solidFill>
                  <a:srgbClr val="333333"/>
                </a:solidFill>
                <a:effectLst/>
                <a:latin typeface="+mj-lt"/>
              </a:rPr>
              <a:t>Vários estudos concluíram que a prevalência deste transtorno está em torno de </a:t>
            </a:r>
            <a:r>
              <a:rPr lang="pt-BR" b="1" i="0" dirty="0">
                <a:solidFill>
                  <a:srgbClr val="333333"/>
                </a:solidFill>
                <a:effectLst/>
                <a:latin typeface="+mj-lt"/>
              </a:rPr>
              <a:t>1% da população</a:t>
            </a:r>
            <a:r>
              <a:rPr lang="pt-BR" b="0" i="0" dirty="0">
                <a:solidFill>
                  <a:srgbClr val="333333"/>
                </a:solidFill>
                <a:effectLst/>
                <a:latin typeface="+mj-lt"/>
              </a:rPr>
              <a:t> e os pacientes mais frequentes são do sexo masculino.</a:t>
            </a:r>
          </a:p>
          <a:p>
            <a:pPr marL="0" indent="0" algn="just">
              <a:buNone/>
            </a:pPr>
            <a:endParaRPr lang="pt-BR" dirty="0">
              <a:latin typeface="+mj-lt"/>
            </a:endParaRPr>
          </a:p>
        </p:txBody>
      </p:sp>
      <p:sp>
        <p:nvSpPr>
          <p:cNvPr id="4" name="Espaço Reservado para Data 3">
            <a:extLst>
              <a:ext uri="{FF2B5EF4-FFF2-40B4-BE49-F238E27FC236}">
                <a16:creationId xmlns:a16="http://schemas.microsoft.com/office/drawing/2014/main" id="{7A639368-526E-4D55-AFE4-512D633A41BC}"/>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4184350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75EE45-11ED-4D31-91A5-BCAC1A67AC2B}"/>
              </a:ext>
            </a:extLst>
          </p:cNvPr>
          <p:cNvSpPr>
            <a:spLocks noGrp="1"/>
          </p:cNvSpPr>
          <p:nvPr>
            <p:ph type="title"/>
          </p:nvPr>
        </p:nvSpPr>
        <p:spPr/>
        <p:txBody>
          <a:bodyPr/>
          <a:lstStyle/>
          <a:p>
            <a:r>
              <a:rPr lang="pt-BR" dirty="0"/>
              <a:t>TRANSTORNO DISSOCIATIVO</a:t>
            </a:r>
          </a:p>
        </p:txBody>
      </p:sp>
      <p:sp>
        <p:nvSpPr>
          <p:cNvPr id="3" name="Espaço Reservado para Conteúdo 2">
            <a:extLst>
              <a:ext uri="{FF2B5EF4-FFF2-40B4-BE49-F238E27FC236}">
                <a16:creationId xmlns:a16="http://schemas.microsoft.com/office/drawing/2014/main" id="{B526C0AB-2810-4326-8DF4-3D0097030864}"/>
              </a:ext>
            </a:extLst>
          </p:cNvPr>
          <p:cNvSpPr>
            <a:spLocks noGrp="1"/>
          </p:cNvSpPr>
          <p:nvPr>
            <p:ph idx="1"/>
          </p:nvPr>
        </p:nvSpPr>
        <p:spPr/>
        <p:txBody>
          <a:bodyPr/>
          <a:lstStyle/>
          <a:p>
            <a:pPr marL="0" indent="0" algn="just">
              <a:buNone/>
            </a:pPr>
            <a:r>
              <a:rPr lang="pt-BR" b="0" i="0" dirty="0">
                <a:solidFill>
                  <a:srgbClr val="333333"/>
                </a:solidFill>
                <a:effectLst/>
                <a:latin typeface="+mj-lt"/>
              </a:rPr>
              <a:t>Este tipo de transtornos mentais é caracterizado pela </a:t>
            </a:r>
            <a:r>
              <a:rPr lang="pt-BR" b="1" i="0" dirty="0">
                <a:solidFill>
                  <a:srgbClr val="333333"/>
                </a:solidFill>
                <a:effectLst/>
                <a:latin typeface="+mj-lt"/>
              </a:rPr>
              <a:t>perda de identidade</a:t>
            </a:r>
            <a:r>
              <a:rPr lang="pt-BR" b="0" i="0" dirty="0">
                <a:solidFill>
                  <a:srgbClr val="333333"/>
                </a:solidFill>
                <a:effectLst/>
                <a:latin typeface="+mj-lt"/>
              </a:rPr>
              <a:t>, ou seja, alterações na percepção do eu, além de problemas comportamentais, de memória, sensação de sair do próprio corpo ou viver as situações como se fossem irreais.</a:t>
            </a:r>
          </a:p>
          <a:p>
            <a:pPr marL="0" indent="0" algn="just">
              <a:buNone/>
            </a:pPr>
            <a:endParaRPr lang="pt-BR" b="0" i="0" dirty="0">
              <a:solidFill>
                <a:srgbClr val="333333"/>
              </a:solidFill>
              <a:effectLst/>
              <a:latin typeface="+mj-lt"/>
            </a:endParaRPr>
          </a:p>
          <a:p>
            <a:pPr marL="0" indent="0" algn="just">
              <a:buNone/>
            </a:pPr>
            <a:r>
              <a:rPr lang="pt-BR" b="0" i="0" dirty="0">
                <a:solidFill>
                  <a:srgbClr val="333333"/>
                </a:solidFill>
                <a:effectLst/>
                <a:latin typeface="+mj-lt"/>
              </a:rPr>
              <a:t>Aqui encontramos o transtorno de despersonalização/desrealização ou o transtorno de identidade dissociativos</a:t>
            </a:r>
          </a:p>
          <a:p>
            <a:pPr marL="0" indent="0" algn="just">
              <a:buNone/>
            </a:pPr>
            <a:endParaRPr lang="pt-BR" dirty="0">
              <a:latin typeface="+mj-lt"/>
            </a:endParaRPr>
          </a:p>
        </p:txBody>
      </p:sp>
      <p:sp>
        <p:nvSpPr>
          <p:cNvPr id="4" name="Espaço Reservado para Data 3">
            <a:extLst>
              <a:ext uri="{FF2B5EF4-FFF2-40B4-BE49-F238E27FC236}">
                <a16:creationId xmlns:a16="http://schemas.microsoft.com/office/drawing/2014/main" id="{33962B73-9CCF-4190-B42F-93946BE37DBA}"/>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2715329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E0310-8D94-405F-ABD3-6B017DB13A46}"/>
              </a:ext>
            </a:extLst>
          </p:cNvPr>
          <p:cNvSpPr>
            <a:spLocks noGrp="1"/>
          </p:cNvSpPr>
          <p:nvPr>
            <p:ph type="title"/>
          </p:nvPr>
        </p:nvSpPr>
        <p:spPr/>
        <p:txBody>
          <a:bodyPr/>
          <a:lstStyle/>
          <a:p>
            <a:r>
              <a:rPr lang="pt-BR" dirty="0"/>
              <a:t>TRANSTORNO OBSCESSIVO COMPULSIVO E TRANSTORNOS RELACIONADOS</a:t>
            </a:r>
          </a:p>
        </p:txBody>
      </p:sp>
      <p:sp>
        <p:nvSpPr>
          <p:cNvPr id="3" name="Espaço Reservado para Conteúdo 2">
            <a:extLst>
              <a:ext uri="{FF2B5EF4-FFF2-40B4-BE49-F238E27FC236}">
                <a16:creationId xmlns:a16="http://schemas.microsoft.com/office/drawing/2014/main" id="{214EC62E-96E2-41C0-9EB8-27B7C3600903}"/>
              </a:ext>
            </a:extLst>
          </p:cNvPr>
          <p:cNvSpPr>
            <a:spLocks noGrp="1"/>
          </p:cNvSpPr>
          <p:nvPr>
            <p:ph idx="1"/>
          </p:nvPr>
        </p:nvSpPr>
        <p:spPr/>
        <p:txBody>
          <a:bodyPr>
            <a:normAutofit/>
          </a:bodyPr>
          <a:lstStyle/>
          <a:p>
            <a:pPr marL="0" indent="0" algn="just">
              <a:buNone/>
            </a:pPr>
            <a:r>
              <a:rPr lang="pt-BR" sz="1800" i="0" dirty="0">
                <a:effectLst/>
                <a:latin typeface="+mj-lt"/>
              </a:rPr>
              <a:t>Este grupo de transtornos mentais inclui sintomas como pensamentos constantes sobre algo em particular, impulsividade, verificações e acumulação de objetos.</a:t>
            </a:r>
          </a:p>
          <a:p>
            <a:pPr marL="0" indent="0" algn="just">
              <a:buNone/>
            </a:pPr>
            <a:endParaRPr lang="pt-BR" sz="1800" i="0" dirty="0">
              <a:effectLst/>
              <a:latin typeface="+mj-lt"/>
            </a:endParaRPr>
          </a:p>
          <a:p>
            <a:pPr marL="0" indent="0" algn="just">
              <a:buNone/>
            </a:pPr>
            <a:r>
              <a:rPr lang="pt-BR" sz="1800" i="0" dirty="0">
                <a:effectLst/>
                <a:latin typeface="+mj-lt"/>
              </a:rPr>
              <a:t>Além do </a:t>
            </a:r>
            <a:r>
              <a:rPr lang="pt-BR" sz="1800" i="0" u="none" strike="noStrike" dirty="0">
                <a:effectLst/>
                <a:latin typeface="+mj-lt"/>
              </a:rPr>
              <a:t>transtorno obsessivo compulsivo</a:t>
            </a:r>
            <a:r>
              <a:rPr lang="pt-BR" sz="1800" i="0" dirty="0">
                <a:effectLst/>
                <a:latin typeface="+mj-lt"/>
              </a:rPr>
              <a:t>, este grupo inclui outros como a tricotilomania (ou transtorno de arrancar o cabelo) ou o transtorno por acumulação</a:t>
            </a:r>
          </a:p>
          <a:p>
            <a:pPr marL="0" indent="0" algn="just">
              <a:buNone/>
            </a:pPr>
            <a:endParaRPr lang="pt-BR" sz="1800" dirty="0">
              <a:latin typeface="+mj-lt"/>
            </a:endParaRPr>
          </a:p>
        </p:txBody>
      </p:sp>
      <p:sp>
        <p:nvSpPr>
          <p:cNvPr id="4" name="Espaço Reservado para Data 3">
            <a:extLst>
              <a:ext uri="{FF2B5EF4-FFF2-40B4-BE49-F238E27FC236}">
                <a16:creationId xmlns:a16="http://schemas.microsoft.com/office/drawing/2014/main" id="{94898FEF-FF1F-4306-8411-3319AE602542}"/>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766479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CC936-C909-437A-9CF3-DD4ABD4BD2CC}"/>
              </a:ext>
            </a:extLst>
          </p:cNvPr>
          <p:cNvSpPr>
            <a:spLocks noGrp="1"/>
          </p:cNvSpPr>
          <p:nvPr>
            <p:ph type="title"/>
          </p:nvPr>
        </p:nvSpPr>
        <p:spPr/>
        <p:txBody>
          <a:bodyPr/>
          <a:lstStyle/>
          <a:p>
            <a:r>
              <a:rPr lang="pt-BR" dirty="0"/>
              <a:t>TRANSTORNOS DE EXCREÇÃO</a:t>
            </a:r>
          </a:p>
        </p:txBody>
      </p:sp>
      <p:sp>
        <p:nvSpPr>
          <p:cNvPr id="3" name="Espaço Reservado para Conteúdo 2">
            <a:extLst>
              <a:ext uri="{FF2B5EF4-FFF2-40B4-BE49-F238E27FC236}">
                <a16:creationId xmlns:a16="http://schemas.microsoft.com/office/drawing/2014/main" id="{07DE17EE-A58C-4DBE-AE68-AE4F283B8EA4}"/>
              </a:ext>
            </a:extLst>
          </p:cNvPr>
          <p:cNvSpPr>
            <a:spLocks noGrp="1"/>
          </p:cNvSpPr>
          <p:nvPr>
            <p:ph idx="1"/>
          </p:nvPr>
        </p:nvSpPr>
        <p:spPr/>
        <p:txBody>
          <a:bodyPr>
            <a:normAutofit/>
          </a:bodyPr>
          <a:lstStyle/>
          <a:p>
            <a:pPr marL="0" indent="0" algn="just">
              <a:buNone/>
            </a:pPr>
            <a:r>
              <a:rPr lang="pt-BR" sz="1800" i="0" dirty="0">
                <a:solidFill>
                  <a:srgbClr val="333333"/>
                </a:solidFill>
                <a:effectLst/>
                <a:latin typeface="+mj-lt"/>
              </a:rPr>
              <a:t>Neste grupo da classificação dos transtornos mentais estão aqueles que se caracterizam pela emissão repetida de urina (enurese) ou fezes (</a:t>
            </a:r>
            <a:r>
              <a:rPr lang="pt-BR" sz="1800" i="0" dirty="0" err="1">
                <a:solidFill>
                  <a:srgbClr val="333333"/>
                </a:solidFill>
                <a:effectLst/>
                <a:latin typeface="+mj-lt"/>
              </a:rPr>
              <a:t>encoprese</a:t>
            </a:r>
            <a:r>
              <a:rPr lang="pt-BR" sz="1800" i="0" dirty="0">
                <a:solidFill>
                  <a:srgbClr val="333333"/>
                </a:solidFill>
                <a:effectLst/>
                <a:latin typeface="+mj-lt"/>
              </a:rPr>
              <a:t>) em lugares e momentos inapropriados em um momento do desenvolvimento que não corresponde com este tipo de comportamentos.</a:t>
            </a:r>
            <a:endParaRPr lang="pt-BR" sz="1800" dirty="0">
              <a:latin typeface="+mj-lt"/>
            </a:endParaRPr>
          </a:p>
        </p:txBody>
      </p:sp>
      <p:sp>
        <p:nvSpPr>
          <p:cNvPr id="4" name="Espaço Reservado para Data 3">
            <a:extLst>
              <a:ext uri="{FF2B5EF4-FFF2-40B4-BE49-F238E27FC236}">
                <a16:creationId xmlns:a16="http://schemas.microsoft.com/office/drawing/2014/main" id="{2B4B5D7D-FB3F-4D7B-A495-18785C189B2D}"/>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1426011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F05FE5-CD69-4C24-A936-5E89AB0472B1}"/>
              </a:ext>
            </a:extLst>
          </p:cNvPr>
          <p:cNvSpPr>
            <a:spLocks noGrp="1"/>
          </p:cNvSpPr>
          <p:nvPr>
            <p:ph type="title"/>
          </p:nvPr>
        </p:nvSpPr>
        <p:spPr/>
        <p:txBody>
          <a:bodyPr/>
          <a:lstStyle/>
          <a:p>
            <a:r>
              <a:rPr lang="pt-BR" dirty="0"/>
              <a:t>TRANSTORNOS DE SONO – VIGÍLIA</a:t>
            </a:r>
          </a:p>
        </p:txBody>
      </p:sp>
      <p:sp>
        <p:nvSpPr>
          <p:cNvPr id="3" name="Espaço Reservado para Conteúdo 2">
            <a:extLst>
              <a:ext uri="{FF2B5EF4-FFF2-40B4-BE49-F238E27FC236}">
                <a16:creationId xmlns:a16="http://schemas.microsoft.com/office/drawing/2014/main" id="{794C79B9-E90D-4D85-AE11-A0AEAD43BBC7}"/>
              </a:ext>
            </a:extLst>
          </p:cNvPr>
          <p:cNvSpPr>
            <a:spLocks noGrp="1"/>
          </p:cNvSpPr>
          <p:nvPr>
            <p:ph idx="1"/>
          </p:nvPr>
        </p:nvSpPr>
        <p:spPr/>
        <p:txBody>
          <a:bodyPr>
            <a:normAutofit/>
          </a:bodyPr>
          <a:lstStyle/>
          <a:p>
            <a:pPr marL="0" indent="0" algn="just">
              <a:buNone/>
            </a:pPr>
            <a:r>
              <a:rPr lang="pt-BR" sz="1800" i="0" dirty="0">
                <a:solidFill>
                  <a:srgbClr val="333333"/>
                </a:solidFill>
                <a:effectLst/>
                <a:latin typeface="+mj-lt"/>
              </a:rPr>
              <a:t>Caracterizados pela dificuldade para iniciar ou manter o sono, ou pela </a:t>
            </a:r>
            <a:r>
              <a:rPr lang="pt-BR" sz="1800" i="0" dirty="0" err="1">
                <a:solidFill>
                  <a:srgbClr val="333333"/>
                </a:solidFill>
                <a:effectLst/>
                <a:latin typeface="+mj-lt"/>
              </a:rPr>
              <a:t>hipersonia</a:t>
            </a:r>
            <a:r>
              <a:rPr lang="pt-BR" sz="1800" i="0" dirty="0">
                <a:solidFill>
                  <a:srgbClr val="333333"/>
                </a:solidFill>
                <a:effectLst/>
                <a:latin typeface="+mj-lt"/>
              </a:rPr>
              <a:t>, pela necessidade repentina de dormir, dificuldades parra respirar na hora de dormir, sonhos disfóricos ou desequilíbrios nos ritmos circadianos</a:t>
            </a:r>
            <a:endParaRPr lang="pt-BR" sz="1800" dirty="0">
              <a:latin typeface="+mj-lt"/>
            </a:endParaRPr>
          </a:p>
        </p:txBody>
      </p:sp>
      <p:sp>
        <p:nvSpPr>
          <p:cNvPr id="4" name="Espaço Reservado para Data 3">
            <a:extLst>
              <a:ext uri="{FF2B5EF4-FFF2-40B4-BE49-F238E27FC236}">
                <a16:creationId xmlns:a16="http://schemas.microsoft.com/office/drawing/2014/main" id="{820EAECD-25E5-4E62-B759-E4296D7E75F0}"/>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635812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748F11-17D3-475F-8146-2A8ADF1FC8D1}"/>
              </a:ext>
            </a:extLst>
          </p:cNvPr>
          <p:cNvSpPr>
            <a:spLocks noGrp="1"/>
          </p:cNvSpPr>
          <p:nvPr>
            <p:ph type="title"/>
          </p:nvPr>
        </p:nvSpPr>
        <p:spPr/>
        <p:txBody>
          <a:bodyPr/>
          <a:lstStyle/>
          <a:p>
            <a:r>
              <a:rPr lang="pt-BR" dirty="0"/>
              <a:t>DE CUNHO EMOCIONAL</a:t>
            </a:r>
          </a:p>
        </p:txBody>
      </p:sp>
      <p:sp>
        <p:nvSpPr>
          <p:cNvPr id="3" name="Espaço Reservado para Conteúdo 2">
            <a:extLst>
              <a:ext uri="{FF2B5EF4-FFF2-40B4-BE49-F238E27FC236}">
                <a16:creationId xmlns:a16="http://schemas.microsoft.com/office/drawing/2014/main" id="{7AAC1150-481F-46A5-99FB-137F80BFA1F3}"/>
              </a:ext>
            </a:extLst>
          </p:cNvPr>
          <p:cNvSpPr>
            <a:spLocks noGrp="1"/>
          </p:cNvSpPr>
          <p:nvPr>
            <p:ph idx="1"/>
          </p:nvPr>
        </p:nvSpPr>
        <p:spPr/>
        <p:txBody>
          <a:bodyPr numCol="2">
            <a:noAutofit/>
          </a:bodyPr>
          <a:lstStyle/>
          <a:p>
            <a:pPr algn="l">
              <a:buFont typeface="Arial" panose="020B0604020202020204" pitchFamily="34" charset="0"/>
              <a:buChar char="•"/>
            </a:pPr>
            <a:r>
              <a:rPr lang="pt-BR" sz="2000" b="0" i="0" dirty="0">
                <a:effectLst/>
                <a:latin typeface="Tahoma" panose="020B0604030504040204" pitchFamily="34" charset="0"/>
              </a:rPr>
              <a:t>Apatia</a:t>
            </a:r>
          </a:p>
          <a:p>
            <a:pPr algn="l">
              <a:buFont typeface="Arial" panose="020B0604020202020204" pitchFamily="34" charset="0"/>
              <a:buChar char="•"/>
            </a:pPr>
            <a:r>
              <a:rPr lang="pt-BR" sz="2000" b="0" i="0" dirty="0">
                <a:effectLst/>
                <a:latin typeface="Tahoma" panose="020B0604030504040204" pitchFamily="34" charset="0"/>
              </a:rPr>
              <a:t>Falta de motivação</a:t>
            </a:r>
          </a:p>
          <a:p>
            <a:pPr algn="l">
              <a:buFont typeface="Arial" panose="020B0604020202020204" pitchFamily="34" charset="0"/>
              <a:buChar char="•"/>
            </a:pPr>
            <a:r>
              <a:rPr lang="pt-BR" sz="2000" b="0" i="0" dirty="0">
                <a:effectLst/>
                <a:latin typeface="Tahoma" panose="020B0604030504040204" pitchFamily="34" charset="0"/>
              </a:rPr>
              <a:t>Medos que antes não existiam</a:t>
            </a:r>
          </a:p>
          <a:p>
            <a:pPr algn="l">
              <a:buFont typeface="Arial" panose="020B0604020202020204" pitchFamily="34" charset="0"/>
              <a:buChar char="•"/>
            </a:pPr>
            <a:r>
              <a:rPr lang="pt-BR" sz="2000" b="0" i="0" dirty="0">
                <a:effectLst/>
                <a:latin typeface="Tahoma" panose="020B0604030504040204" pitchFamily="34" charset="0"/>
              </a:rPr>
              <a:t>Dificuldade de concentração</a:t>
            </a:r>
          </a:p>
          <a:p>
            <a:pPr algn="l">
              <a:buFont typeface="Arial" panose="020B0604020202020204" pitchFamily="34" charset="0"/>
              <a:buChar char="•"/>
            </a:pPr>
            <a:r>
              <a:rPr lang="pt-BR" sz="2000" b="0" i="0" dirty="0">
                <a:effectLst/>
                <a:latin typeface="Tahoma" panose="020B0604030504040204" pitchFamily="34" charset="0"/>
              </a:rPr>
              <a:t>Perda ou aumento de apetite</a:t>
            </a:r>
          </a:p>
          <a:p>
            <a:pPr algn="l">
              <a:buFont typeface="Arial" panose="020B0604020202020204" pitchFamily="34" charset="0"/>
              <a:buChar char="•"/>
            </a:pPr>
            <a:r>
              <a:rPr lang="pt-BR" sz="2000" b="0" i="0" dirty="0">
                <a:effectLst/>
                <a:latin typeface="Tahoma" panose="020B0604030504040204" pitchFamily="34" charset="0"/>
              </a:rPr>
              <a:t>Alto grau de pessimismo</a:t>
            </a:r>
          </a:p>
          <a:p>
            <a:pPr algn="l">
              <a:buFont typeface="Arial" panose="020B0604020202020204" pitchFamily="34" charset="0"/>
              <a:buChar char="•"/>
            </a:pPr>
            <a:r>
              <a:rPr lang="pt-BR" sz="2000" b="0" i="0" dirty="0">
                <a:effectLst/>
                <a:latin typeface="Tahoma" panose="020B0604030504040204" pitchFamily="34" charset="0"/>
              </a:rPr>
              <a:t>Indecisão</a:t>
            </a:r>
          </a:p>
          <a:p>
            <a:pPr algn="l">
              <a:buFont typeface="Arial" panose="020B0604020202020204" pitchFamily="34" charset="0"/>
              <a:buChar char="•"/>
            </a:pPr>
            <a:r>
              <a:rPr lang="pt-BR" sz="2000" b="0" i="0" dirty="0">
                <a:effectLst/>
                <a:latin typeface="Tahoma" panose="020B0604030504040204" pitchFamily="34" charset="0"/>
              </a:rPr>
              <a:t>Insegurança</a:t>
            </a:r>
          </a:p>
          <a:p>
            <a:pPr algn="l">
              <a:buFont typeface="Arial" panose="020B0604020202020204" pitchFamily="34" charset="0"/>
              <a:buChar char="•"/>
            </a:pPr>
            <a:r>
              <a:rPr lang="pt-BR" sz="2000" b="0" i="0" strike="noStrike" dirty="0">
                <a:effectLst/>
                <a:latin typeface="Tahoma" panose="020B0604030504040204" pitchFamily="34" charset="0"/>
              </a:rPr>
              <a:t>Insônia</a:t>
            </a:r>
            <a:endParaRPr lang="pt-BR" sz="2000" b="0" i="0" dirty="0">
              <a:effectLst/>
              <a:latin typeface="Tahoma" panose="020B0604030504040204" pitchFamily="34" charset="0"/>
            </a:endParaRPr>
          </a:p>
          <a:p>
            <a:pPr algn="l">
              <a:buFont typeface="Arial" panose="020B0604020202020204" pitchFamily="34" charset="0"/>
              <a:buChar char="•"/>
            </a:pPr>
            <a:r>
              <a:rPr lang="pt-BR" sz="2000" b="0" i="0" dirty="0">
                <a:effectLst/>
                <a:latin typeface="Tahoma" panose="020B0604030504040204" pitchFamily="34" charset="0"/>
              </a:rPr>
              <a:t>Falta de vontade de fazer atividades antes prazerosas</a:t>
            </a:r>
          </a:p>
          <a:p>
            <a:pPr algn="l">
              <a:buFont typeface="Arial" panose="020B0604020202020204" pitchFamily="34" charset="0"/>
              <a:buChar char="•"/>
            </a:pPr>
            <a:r>
              <a:rPr lang="pt-BR" sz="2000" b="0" i="0" dirty="0">
                <a:effectLst/>
                <a:latin typeface="Tahoma" panose="020B0604030504040204" pitchFamily="34" charset="0"/>
              </a:rPr>
              <a:t>Sensação de vazio</a:t>
            </a:r>
          </a:p>
          <a:p>
            <a:pPr algn="l">
              <a:buFont typeface="Arial" panose="020B0604020202020204" pitchFamily="34" charset="0"/>
              <a:buChar char="•"/>
            </a:pPr>
            <a:r>
              <a:rPr lang="pt-BR" sz="2000" b="0" i="0" dirty="0">
                <a:effectLst/>
                <a:latin typeface="Tahoma" panose="020B0604030504040204" pitchFamily="34" charset="0"/>
              </a:rPr>
              <a:t>Irritabilidade</a:t>
            </a:r>
          </a:p>
          <a:p>
            <a:pPr algn="l">
              <a:buFont typeface="Arial" panose="020B0604020202020204" pitchFamily="34" charset="0"/>
              <a:buChar char="•"/>
            </a:pPr>
            <a:r>
              <a:rPr lang="pt-BR" sz="2000" b="0" i="0" dirty="0">
                <a:effectLst/>
                <a:latin typeface="Tahoma" panose="020B0604030504040204" pitchFamily="34" charset="0"/>
              </a:rPr>
              <a:t>Raciocínio mais lento</a:t>
            </a:r>
          </a:p>
          <a:p>
            <a:pPr algn="l">
              <a:buFont typeface="Arial" panose="020B0604020202020204" pitchFamily="34" charset="0"/>
              <a:buChar char="•"/>
            </a:pPr>
            <a:r>
              <a:rPr lang="pt-BR" sz="2000" b="0" i="0" dirty="0">
                <a:effectLst/>
                <a:latin typeface="Tahoma" panose="020B0604030504040204" pitchFamily="34" charset="0"/>
              </a:rPr>
              <a:t>Esquecimento</a:t>
            </a:r>
          </a:p>
          <a:p>
            <a:pPr algn="l">
              <a:buFont typeface="Arial" panose="020B0604020202020204" pitchFamily="34" charset="0"/>
              <a:buChar char="•"/>
            </a:pPr>
            <a:r>
              <a:rPr lang="pt-BR" sz="2000" b="0" i="0" strike="noStrike" dirty="0">
                <a:effectLst/>
                <a:latin typeface="Tahoma" panose="020B0604030504040204" pitchFamily="34" charset="0"/>
              </a:rPr>
              <a:t>Ansiedade</a:t>
            </a:r>
            <a:endParaRPr lang="pt-BR" sz="2000" b="0" i="0" dirty="0">
              <a:effectLst/>
              <a:latin typeface="Tahoma" panose="020B0604030504040204" pitchFamily="34" charset="0"/>
            </a:endParaRPr>
          </a:p>
          <a:p>
            <a:pPr algn="l">
              <a:buFont typeface="Arial" panose="020B0604020202020204" pitchFamily="34" charset="0"/>
              <a:buChar char="•"/>
            </a:pPr>
            <a:r>
              <a:rPr lang="pt-BR" sz="2000" b="0" i="0" dirty="0">
                <a:effectLst/>
                <a:latin typeface="Tahoma" panose="020B0604030504040204" pitchFamily="34" charset="0"/>
              </a:rPr>
              <a:t>Angústia</a:t>
            </a:r>
          </a:p>
          <a:p>
            <a:pPr algn="l">
              <a:buFont typeface="Arial" panose="020B0604020202020204" pitchFamily="34" charset="0"/>
              <a:buChar char="•"/>
            </a:pPr>
            <a:r>
              <a:rPr lang="pt-BR" sz="2000" b="0" i="0" dirty="0">
                <a:effectLst/>
                <a:latin typeface="Tahoma" panose="020B0604030504040204" pitchFamily="34" charset="0"/>
              </a:rPr>
              <a:t>Vontade de morrer</a:t>
            </a:r>
          </a:p>
          <a:p>
            <a:pPr marL="0" indent="0">
              <a:buNone/>
            </a:pPr>
            <a:endParaRPr lang="pt-BR" sz="2000" dirty="0"/>
          </a:p>
        </p:txBody>
      </p:sp>
      <p:sp>
        <p:nvSpPr>
          <p:cNvPr id="4" name="Espaço Reservado para Data 3">
            <a:extLst>
              <a:ext uri="{FF2B5EF4-FFF2-40B4-BE49-F238E27FC236}">
                <a16:creationId xmlns:a16="http://schemas.microsoft.com/office/drawing/2014/main" id="{0DC057DA-E23A-4F05-8C9E-D55384A896D4}"/>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25393750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3A2370-9F3A-46F3-B04F-B91B5344A7F7}"/>
              </a:ext>
            </a:extLst>
          </p:cNvPr>
          <p:cNvSpPr>
            <a:spLocks noGrp="1"/>
          </p:cNvSpPr>
          <p:nvPr>
            <p:ph type="title"/>
          </p:nvPr>
        </p:nvSpPr>
        <p:spPr/>
        <p:txBody>
          <a:bodyPr/>
          <a:lstStyle/>
          <a:p>
            <a:r>
              <a:rPr lang="pt-BR" dirty="0"/>
              <a:t>DISFUNÇÕES SEXUAIS</a:t>
            </a:r>
          </a:p>
        </p:txBody>
      </p:sp>
      <p:sp>
        <p:nvSpPr>
          <p:cNvPr id="3" name="Espaço Reservado para Conteúdo 2">
            <a:extLst>
              <a:ext uri="{FF2B5EF4-FFF2-40B4-BE49-F238E27FC236}">
                <a16:creationId xmlns:a16="http://schemas.microsoft.com/office/drawing/2014/main" id="{596E5608-C10E-4C09-9529-4AFB76C2AA59}"/>
              </a:ext>
            </a:extLst>
          </p:cNvPr>
          <p:cNvSpPr>
            <a:spLocks noGrp="1"/>
          </p:cNvSpPr>
          <p:nvPr>
            <p:ph idx="1"/>
          </p:nvPr>
        </p:nvSpPr>
        <p:spPr/>
        <p:txBody>
          <a:bodyPr>
            <a:normAutofit/>
          </a:bodyPr>
          <a:lstStyle/>
          <a:p>
            <a:pPr marL="0" indent="0" algn="just">
              <a:buNone/>
            </a:pPr>
            <a:r>
              <a:rPr lang="pt-BR" sz="1800" i="0" dirty="0">
                <a:solidFill>
                  <a:srgbClr val="333333"/>
                </a:solidFill>
                <a:effectLst/>
                <a:latin typeface="+mj-lt"/>
              </a:rPr>
              <a:t>Neste tipo de transtornos psicológicos, as disfunções sexuais, são todos os problemas que têm a ver com a ereção, ejaculação ou a experimentação de orgasmos.</a:t>
            </a:r>
          </a:p>
          <a:p>
            <a:pPr marL="0" indent="0" algn="just">
              <a:buNone/>
            </a:pPr>
            <a:endParaRPr lang="pt-BR" sz="1800" i="0" dirty="0">
              <a:solidFill>
                <a:srgbClr val="333333"/>
              </a:solidFill>
              <a:effectLst/>
              <a:latin typeface="+mj-lt"/>
            </a:endParaRPr>
          </a:p>
          <a:p>
            <a:pPr marL="0" indent="0" algn="just">
              <a:buNone/>
            </a:pPr>
            <a:r>
              <a:rPr lang="pt-BR" sz="1800" i="0" dirty="0">
                <a:solidFill>
                  <a:srgbClr val="333333"/>
                </a:solidFill>
                <a:effectLst/>
                <a:latin typeface="+mj-lt"/>
              </a:rPr>
              <a:t>Entre eles encontramos o transtorno orgástico feminino ou a ejaculação precoce</a:t>
            </a:r>
          </a:p>
          <a:p>
            <a:pPr marL="0" indent="0" algn="just">
              <a:buNone/>
            </a:pPr>
            <a:endParaRPr lang="pt-BR" sz="1800" dirty="0">
              <a:latin typeface="+mj-lt"/>
            </a:endParaRPr>
          </a:p>
        </p:txBody>
      </p:sp>
      <p:sp>
        <p:nvSpPr>
          <p:cNvPr id="4" name="Espaço Reservado para Data 3">
            <a:extLst>
              <a:ext uri="{FF2B5EF4-FFF2-40B4-BE49-F238E27FC236}">
                <a16:creationId xmlns:a16="http://schemas.microsoft.com/office/drawing/2014/main" id="{7F120EB9-0377-474A-A777-A253ED99D0FC}"/>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578161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ACA8E-65AD-4689-AF08-49D5DDB19925}"/>
              </a:ext>
            </a:extLst>
          </p:cNvPr>
          <p:cNvSpPr>
            <a:spLocks noGrp="1"/>
          </p:cNvSpPr>
          <p:nvPr>
            <p:ph type="title"/>
          </p:nvPr>
        </p:nvSpPr>
        <p:spPr/>
        <p:txBody>
          <a:bodyPr/>
          <a:lstStyle/>
          <a:p>
            <a:r>
              <a:rPr lang="pt-BR" dirty="0"/>
              <a:t>DISFORIA DE GÊNERO</a:t>
            </a:r>
          </a:p>
        </p:txBody>
      </p:sp>
      <p:sp>
        <p:nvSpPr>
          <p:cNvPr id="3" name="Espaço Reservado para Conteúdo 2">
            <a:extLst>
              <a:ext uri="{FF2B5EF4-FFF2-40B4-BE49-F238E27FC236}">
                <a16:creationId xmlns:a16="http://schemas.microsoft.com/office/drawing/2014/main" id="{157493B1-4C9D-4CC2-B32C-228FB2B271E6}"/>
              </a:ext>
            </a:extLst>
          </p:cNvPr>
          <p:cNvSpPr>
            <a:spLocks noGrp="1"/>
          </p:cNvSpPr>
          <p:nvPr>
            <p:ph idx="1"/>
          </p:nvPr>
        </p:nvSpPr>
        <p:spPr/>
        <p:txBody>
          <a:bodyPr>
            <a:normAutofit/>
          </a:bodyPr>
          <a:lstStyle/>
          <a:p>
            <a:pPr marL="0" indent="0" algn="just">
              <a:buNone/>
            </a:pPr>
            <a:r>
              <a:rPr lang="pt-BR" sz="1800" i="0" dirty="0">
                <a:solidFill>
                  <a:srgbClr val="333333"/>
                </a:solidFill>
                <a:effectLst/>
                <a:latin typeface="+mj-lt"/>
              </a:rPr>
              <a:t>A disforia de gênero é entendida como a não congruência entre o sexo da pessoa e como esta se sente ou se expressa. Isto é, posso ser um homem porque minhas genitais indicam isso, mas me sinto mulher. Isto causa um mal-estar para a pessoa. Vale ressaltar que a disforia de gênero é independente do padrão de excitação sexual, não é porque alguém é homem e se sente mulher que este alguém sentirá atração por homens</a:t>
            </a:r>
            <a:endParaRPr lang="pt-BR" sz="1800" dirty="0">
              <a:latin typeface="+mj-lt"/>
            </a:endParaRPr>
          </a:p>
        </p:txBody>
      </p:sp>
      <p:sp>
        <p:nvSpPr>
          <p:cNvPr id="4" name="Espaço Reservado para Data 3">
            <a:extLst>
              <a:ext uri="{FF2B5EF4-FFF2-40B4-BE49-F238E27FC236}">
                <a16:creationId xmlns:a16="http://schemas.microsoft.com/office/drawing/2014/main" id="{8142669E-EC58-4605-ADD3-271D696F9AE2}"/>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377584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F4C204-8FF2-47BD-923D-6BA0872547B4}"/>
              </a:ext>
            </a:extLst>
          </p:cNvPr>
          <p:cNvSpPr>
            <a:spLocks noGrp="1"/>
          </p:cNvSpPr>
          <p:nvPr>
            <p:ph type="title"/>
          </p:nvPr>
        </p:nvSpPr>
        <p:spPr/>
        <p:txBody>
          <a:bodyPr/>
          <a:lstStyle/>
          <a:p>
            <a:r>
              <a:rPr lang="pt-BR" dirty="0"/>
              <a:t>DISFORIA DE GÊNERO</a:t>
            </a:r>
          </a:p>
        </p:txBody>
      </p:sp>
      <p:sp>
        <p:nvSpPr>
          <p:cNvPr id="3" name="Espaço Reservado para Conteúdo 2">
            <a:extLst>
              <a:ext uri="{FF2B5EF4-FFF2-40B4-BE49-F238E27FC236}">
                <a16:creationId xmlns:a16="http://schemas.microsoft.com/office/drawing/2014/main" id="{0A205652-D99E-4DB4-AC12-D36B9ED22792}"/>
              </a:ext>
            </a:extLst>
          </p:cNvPr>
          <p:cNvSpPr>
            <a:spLocks noGrp="1"/>
          </p:cNvSpPr>
          <p:nvPr>
            <p:ph idx="1"/>
          </p:nvPr>
        </p:nvSpPr>
        <p:spPr/>
        <p:txBody>
          <a:bodyPr/>
          <a:lstStyle/>
          <a:p>
            <a:pPr algn="just">
              <a:buFont typeface="Wingdings" panose="05000000000000000000" pitchFamily="2" charset="2"/>
              <a:buChar char="Ø"/>
            </a:pPr>
            <a:r>
              <a:rPr lang="pt-BR" dirty="0">
                <a:latin typeface="+mj-lt"/>
              </a:rPr>
              <a:t> CARACTERÍSTICAS PRINCIPAIS</a:t>
            </a:r>
          </a:p>
          <a:p>
            <a:pPr marL="0" indent="0" algn="just">
              <a:buNone/>
            </a:pPr>
            <a:endParaRPr lang="pt-BR" dirty="0">
              <a:latin typeface="+mj-lt"/>
            </a:endParaRPr>
          </a:p>
          <a:p>
            <a:pPr marL="0" indent="0" algn="just">
              <a:buNone/>
            </a:pPr>
            <a:r>
              <a:rPr lang="pt-BR" i="0" dirty="0">
                <a:effectLst/>
                <a:latin typeface="+mj-lt"/>
              </a:rPr>
              <a:t>A sensação de mal-estar com os próprios órgãos genitais e o desejo de se libertar do próprio sexo e viver como membro do outro sexo.</a:t>
            </a:r>
          </a:p>
          <a:p>
            <a:pPr marL="0" indent="0" algn="just">
              <a:buNone/>
            </a:pPr>
            <a:r>
              <a:rPr lang="pt-BR" i="0" dirty="0">
                <a:effectLst/>
                <a:latin typeface="+mj-lt"/>
              </a:rPr>
              <a:t>Desejo duradouro de pertencer ao outro sexo e de eliminar características sexuais primárias (órgãos genitais) e secundárias: os seios, os quadris largos das mulheres, a menstruação, os pelos pubianos. Nos homens, o tom de voz mais grave e o aumento do tamanho dos órgãos genitais.</a:t>
            </a:r>
          </a:p>
          <a:p>
            <a:pPr marL="0" indent="0" algn="just">
              <a:buNone/>
            </a:pPr>
            <a:r>
              <a:rPr lang="pt-BR" i="0" dirty="0">
                <a:effectLst/>
                <a:latin typeface="+mj-lt"/>
              </a:rPr>
              <a:t>Desejo de viver e ser tratado como uma pessoa do outro sexo.</a:t>
            </a:r>
          </a:p>
          <a:p>
            <a:pPr marL="0" indent="0" algn="just">
              <a:buNone/>
            </a:pPr>
            <a:r>
              <a:rPr lang="pt-BR" i="0" dirty="0">
                <a:effectLst/>
                <a:latin typeface="+mj-lt"/>
              </a:rPr>
              <a:t>O desejo é permanente no tempo, deve estar presente por no mínimo 6 meses.</a:t>
            </a:r>
          </a:p>
          <a:p>
            <a:pPr marL="0" indent="0" algn="just">
              <a:buNone/>
            </a:pPr>
            <a:r>
              <a:rPr lang="pt-BR" i="0" dirty="0">
                <a:effectLst/>
                <a:latin typeface="+mj-lt"/>
              </a:rPr>
              <a:t>O desejo gera um mal-estar severo na pessoa</a:t>
            </a:r>
          </a:p>
          <a:p>
            <a:pPr marL="0" indent="0" algn="just">
              <a:buNone/>
            </a:pPr>
            <a:endParaRPr lang="pt-BR" dirty="0">
              <a:latin typeface="+mj-lt"/>
            </a:endParaRPr>
          </a:p>
        </p:txBody>
      </p:sp>
      <p:sp>
        <p:nvSpPr>
          <p:cNvPr id="4" name="Espaço Reservado para Data 3">
            <a:extLst>
              <a:ext uri="{FF2B5EF4-FFF2-40B4-BE49-F238E27FC236}">
                <a16:creationId xmlns:a16="http://schemas.microsoft.com/office/drawing/2014/main" id="{2486A1E0-1B9D-4622-8571-13A6F0527559}"/>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012051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EE5A9C-6021-4D64-8554-C7C00702E671}"/>
              </a:ext>
            </a:extLst>
          </p:cNvPr>
          <p:cNvSpPr>
            <a:spLocks noGrp="1"/>
          </p:cNvSpPr>
          <p:nvPr>
            <p:ph type="title"/>
          </p:nvPr>
        </p:nvSpPr>
        <p:spPr/>
        <p:txBody>
          <a:bodyPr/>
          <a:lstStyle/>
          <a:p>
            <a:r>
              <a:rPr lang="pt-BR" dirty="0"/>
              <a:t>DE CUNHO FÍSICO</a:t>
            </a:r>
          </a:p>
        </p:txBody>
      </p:sp>
      <p:sp>
        <p:nvSpPr>
          <p:cNvPr id="3" name="Espaço Reservado para Conteúdo 2">
            <a:extLst>
              <a:ext uri="{FF2B5EF4-FFF2-40B4-BE49-F238E27FC236}">
                <a16:creationId xmlns:a16="http://schemas.microsoft.com/office/drawing/2014/main" id="{B26BB2DE-B277-490B-848C-D8F731FF946F}"/>
              </a:ext>
            </a:extLst>
          </p:cNvPr>
          <p:cNvSpPr>
            <a:spLocks noGrp="1"/>
          </p:cNvSpPr>
          <p:nvPr>
            <p:ph idx="1"/>
          </p:nvPr>
        </p:nvSpPr>
        <p:spPr/>
        <p:txBody>
          <a:bodyPr numCol="2">
            <a:normAutofit/>
          </a:bodyPr>
          <a:lstStyle/>
          <a:p>
            <a:pPr algn="l"/>
            <a:r>
              <a:rPr lang="pt-BR" sz="2000" b="0" i="0" dirty="0">
                <a:solidFill>
                  <a:srgbClr val="000000"/>
                </a:solidFill>
                <a:effectLst/>
                <a:latin typeface="Tahoma" panose="020B0604030504040204" pitchFamily="34" charset="0"/>
              </a:rPr>
              <a:t>Além dos sintomas emocionais, a depressão também dá sinais físicos. Entre eles:</a:t>
            </a:r>
          </a:p>
          <a:p>
            <a:pPr algn="l">
              <a:buFont typeface="Arial" panose="020B0604020202020204" pitchFamily="34" charset="0"/>
              <a:buChar char="•"/>
            </a:pPr>
            <a:r>
              <a:rPr lang="pt-BR" sz="2000" b="0" i="0" dirty="0">
                <a:solidFill>
                  <a:srgbClr val="000000"/>
                </a:solidFill>
                <a:effectLst/>
                <a:latin typeface="Tahoma" panose="020B0604030504040204" pitchFamily="34" charset="0"/>
              </a:rPr>
              <a:t>Dores de barriga</a:t>
            </a:r>
          </a:p>
          <a:p>
            <a:pPr algn="l">
              <a:buFont typeface="Arial" panose="020B0604020202020204" pitchFamily="34" charset="0"/>
              <a:buChar char="•"/>
            </a:pPr>
            <a:r>
              <a:rPr lang="pt-BR" sz="2000" b="0" i="0" dirty="0">
                <a:solidFill>
                  <a:srgbClr val="000000"/>
                </a:solidFill>
                <a:effectLst/>
                <a:latin typeface="Tahoma" panose="020B0604030504040204" pitchFamily="34" charset="0"/>
              </a:rPr>
              <a:t>Má digestão</a:t>
            </a:r>
          </a:p>
          <a:p>
            <a:pPr algn="l">
              <a:buFont typeface="Arial" panose="020B0604020202020204" pitchFamily="34" charset="0"/>
              <a:buChar char="•"/>
            </a:pPr>
            <a:r>
              <a:rPr lang="pt-BR" sz="2000" b="0" i="0" dirty="0">
                <a:solidFill>
                  <a:srgbClr val="000000"/>
                </a:solidFill>
                <a:effectLst/>
                <a:latin typeface="Tahoma" panose="020B0604030504040204" pitchFamily="34" charset="0"/>
              </a:rPr>
              <a:t>Azia</a:t>
            </a:r>
          </a:p>
          <a:p>
            <a:pPr algn="l">
              <a:buFont typeface="Arial" panose="020B0604020202020204" pitchFamily="34" charset="0"/>
              <a:buChar char="•"/>
            </a:pPr>
            <a:r>
              <a:rPr lang="pt-BR" sz="2000" b="0" i="0" dirty="0">
                <a:solidFill>
                  <a:srgbClr val="000000"/>
                </a:solidFill>
                <a:effectLst/>
                <a:latin typeface="Tahoma" panose="020B0604030504040204" pitchFamily="34" charset="0"/>
              </a:rPr>
              <a:t>Constipação</a:t>
            </a:r>
          </a:p>
          <a:p>
            <a:pPr algn="l">
              <a:buFont typeface="Arial" panose="020B0604020202020204" pitchFamily="34" charset="0"/>
              <a:buChar char="•"/>
            </a:pPr>
            <a:r>
              <a:rPr lang="pt-BR" sz="2000" b="0" i="0" dirty="0">
                <a:solidFill>
                  <a:srgbClr val="000000"/>
                </a:solidFill>
                <a:effectLst/>
                <a:latin typeface="Tahoma" panose="020B0604030504040204" pitchFamily="34" charset="0"/>
              </a:rPr>
              <a:t>Flatulência</a:t>
            </a:r>
          </a:p>
          <a:p>
            <a:pPr algn="l">
              <a:buFont typeface="Arial" panose="020B0604020202020204" pitchFamily="34" charset="0"/>
              <a:buChar char="•"/>
            </a:pPr>
            <a:r>
              <a:rPr lang="pt-BR" sz="2000" b="0" i="0" dirty="0">
                <a:solidFill>
                  <a:srgbClr val="000000"/>
                </a:solidFill>
                <a:effectLst/>
                <a:latin typeface="Tahoma" panose="020B0604030504040204" pitchFamily="34" charset="0"/>
              </a:rPr>
              <a:t>Tensão na nuca e nos ombros</a:t>
            </a:r>
          </a:p>
          <a:p>
            <a:pPr algn="l">
              <a:buFont typeface="Arial" panose="020B0604020202020204" pitchFamily="34" charset="0"/>
              <a:buChar char="•"/>
            </a:pPr>
            <a:r>
              <a:rPr lang="pt-BR" sz="2000" b="0" i="0" dirty="0">
                <a:solidFill>
                  <a:srgbClr val="000000"/>
                </a:solidFill>
                <a:effectLst/>
                <a:latin typeface="Tahoma" panose="020B0604030504040204" pitchFamily="34" charset="0"/>
              </a:rPr>
              <a:t>Dores de cabeça</a:t>
            </a:r>
          </a:p>
          <a:p>
            <a:pPr algn="l">
              <a:buFont typeface="Arial" panose="020B0604020202020204" pitchFamily="34" charset="0"/>
              <a:buChar char="•"/>
            </a:pPr>
            <a:r>
              <a:rPr lang="pt-BR" sz="2000" b="0" i="0" dirty="0">
                <a:solidFill>
                  <a:srgbClr val="000000"/>
                </a:solidFill>
                <a:effectLst/>
                <a:latin typeface="Tahoma" panose="020B0604030504040204" pitchFamily="34" charset="0"/>
              </a:rPr>
              <a:t>Dores no corpo</a:t>
            </a:r>
          </a:p>
          <a:p>
            <a:pPr algn="l">
              <a:buFont typeface="Arial" panose="020B0604020202020204" pitchFamily="34" charset="0"/>
              <a:buChar char="•"/>
            </a:pPr>
            <a:r>
              <a:rPr lang="pt-BR" sz="2000" b="0" i="0" dirty="0">
                <a:solidFill>
                  <a:srgbClr val="000000"/>
                </a:solidFill>
                <a:effectLst/>
                <a:latin typeface="Tahoma" panose="020B0604030504040204" pitchFamily="34" charset="0"/>
              </a:rPr>
              <a:t>Pressão no peito</a:t>
            </a:r>
          </a:p>
          <a:p>
            <a:pPr algn="l">
              <a:buFont typeface="Arial" panose="020B0604020202020204" pitchFamily="34" charset="0"/>
              <a:buChar char="•"/>
            </a:pPr>
            <a:r>
              <a:rPr lang="pt-BR" sz="2000" b="0" i="0" dirty="0">
                <a:solidFill>
                  <a:srgbClr val="000000"/>
                </a:solidFill>
                <a:effectLst/>
                <a:latin typeface="Tahoma" panose="020B0604030504040204" pitchFamily="34" charset="0"/>
              </a:rPr>
              <a:t>Queda da imunidade</a:t>
            </a:r>
          </a:p>
          <a:p>
            <a:pPr marL="0" indent="0">
              <a:buNone/>
            </a:pPr>
            <a:endParaRPr lang="pt-BR" sz="2000" dirty="0"/>
          </a:p>
        </p:txBody>
      </p:sp>
      <p:sp>
        <p:nvSpPr>
          <p:cNvPr id="4" name="Espaço Reservado para Data 3">
            <a:extLst>
              <a:ext uri="{FF2B5EF4-FFF2-40B4-BE49-F238E27FC236}">
                <a16:creationId xmlns:a16="http://schemas.microsoft.com/office/drawing/2014/main" id="{70E0B6DD-BBF8-4ED5-94C2-BB4B617CA30A}"/>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2828852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B69535-AB26-4CB2-8674-D97D59161195}"/>
              </a:ext>
            </a:extLst>
          </p:cNvPr>
          <p:cNvSpPr>
            <a:spLocks noGrp="1"/>
          </p:cNvSpPr>
          <p:nvPr>
            <p:ph type="title"/>
          </p:nvPr>
        </p:nvSpPr>
        <p:spPr/>
        <p:txBody>
          <a:bodyPr/>
          <a:lstStyle/>
          <a:p>
            <a:r>
              <a:rPr lang="pt-BR" dirty="0"/>
              <a:t>CAUSAS</a:t>
            </a:r>
          </a:p>
        </p:txBody>
      </p:sp>
      <p:sp>
        <p:nvSpPr>
          <p:cNvPr id="3" name="Espaço Reservado para Conteúdo 2">
            <a:extLst>
              <a:ext uri="{FF2B5EF4-FFF2-40B4-BE49-F238E27FC236}">
                <a16:creationId xmlns:a16="http://schemas.microsoft.com/office/drawing/2014/main" id="{80094272-ECF6-4CB6-8A66-7137A7912F14}"/>
              </a:ext>
            </a:extLst>
          </p:cNvPr>
          <p:cNvSpPr>
            <a:spLocks noGrp="1"/>
          </p:cNvSpPr>
          <p:nvPr>
            <p:ph idx="1"/>
          </p:nvPr>
        </p:nvSpPr>
        <p:spPr/>
        <p:txBody>
          <a:bodyPr>
            <a:normAutofit/>
          </a:bodyPr>
          <a:lstStyle/>
          <a:p>
            <a:pPr algn="just"/>
            <a:r>
              <a:rPr lang="pt-BR" sz="2000" b="1" i="1" dirty="0">
                <a:effectLst/>
                <a:latin typeface="Montserrat" panose="00000500000000000000" pitchFamily="2" charset="0"/>
              </a:rPr>
              <a:t>Depressão é doença?</a:t>
            </a:r>
          </a:p>
          <a:p>
            <a:pPr marL="0" indent="0" algn="just">
              <a:buNone/>
            </a:pPr>
            <a:r>
              <a:rPr lang="pt-BR" sz="2000" b="0" i="0" dirty="0">
                <a:effectLst/>
                <a:latin typeface="Tahoma" panose="020B0604030504040204" pitchFamily="34" charset="0"/>
              </a:rPr>
              <a:t>A depressão envolve uma ampla família de doenças, por isso é denominada como síndrome e, então, classificada como doença psiquiátrica crônica.</a:t>
            </a:r>
          </a:p>
          <a:p>
            <a:pPr marL="0" indent="0" algn="just">
              <a:buNone/>
            </a:pPr>
            <a:endParaRPr lang="pt-BR" sz="2000" b="0" i="0" dirty="0">
              <a:effectLst/>
              <a:latin typeface="Tahoma" panose="020B0604030504040204" pitchFamily="34" charset="0"/>
            </a:endParaRPr>
          </a:p>
          <a:p>
            <a:pPr marL="0" indent="0" algn="just">
              <a:buNone/>
            </a:pPr>
            <a:r>
              <a:rPr lang="pt-BR" sz="2000" b="0" i="0" dirty="0">
                <a:effectLst/>
                <a:latin typeface="Tahoma" panose="020B0604030504040204" pitchFamily="34" charset="0"/>
              </a:rPr>
              <a:t>Há uma série de evidências que mostram alterações químicas no cérebro do indivíduo deprimido, principalmente com relação aos neurotransmissores (</a:t>
            </a:r>
            <a:r>
              <a:rPr lang="pt-BR" sz="2000" b="0" i="0" u="none" strike="noStrike" dirty="0">
                <a:effectLst/>
                <a:latin typeface="Tahoma" panose="020B0604030504040204" pitchFamily="34" charset="0"/>
                <a:hlinkClick r:id="rId2">
                  <a:extLst>
                    <a:ext uri="{A12FA001-AC4F-418D-AE19-62706E023703}">
                      <ahyp:hlinkClr xmlns:ahyp="http://schemas.microsoft.com/office/drawing/2018/hyperlinkcolor" val="tx"/>
                    </a:ext>
                  </a:extLst>
                </a:hlinkClick>
              </a:rPr>
              <a:t>serotonina</a:t>
            </a:r>
            <a:r>
              <a:rPr lang="pt-BR" sz="2000" b="0" i="0" dirty="0">
                <a:effectLst/>
                <a:latin typeface="Tahoma" panose="020B0604030504040204" pitchFamily="34" charset="0"/>
              </a:rPr>
              <a:t>, noradrenalina e, em menor proporção, dopamina), substâncias que transmitem impulsos nervosos entre as células. Outros processos que ocorrem dentro das células nervosas também estão envolvidos.</a:t>
            </a:r>
          </a:p>
          <a:p>
            <a:pPr marL="0" indent="0" algn="just">
              <a:buNone/>
            </a:pPr>
            <a:endParaRPr lang="pt-BR" sz="2000" dirty="0"/>
          </a:p>
        </p:txBody>
      </p:sp>
      <p:sp>
        <p:nvSpPr>
          <p:cNvPr id="4" name="Espaço Reservado para Data 3">
            <a:extLst>
              <a:ext uri="{FF2B5EF4-FFF2-40B4-BE49-F238E27FC236}">
                <a16:creationId xmlns:a16="http://schemas.microsoft.com/office/drawing/2014/main" id="{06A98E3E-8B90-446E-9357-E256C4C164A1}"/>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917378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9995E7-8872-4982-A454-E4C166BC936D}"/>
              </a:ext>
            </a:extLst>
          </p:cNvPr>
          <p:cNvSpPr>
            <a:spLocks noGrp="1"/>
          </p:cNvSpPr>
          <p:nvPr>
            <p:ph type="title"/>
          </p:nvPr>
        </p:nvSpPr>
        <p:spPr/>
        <p:txBody>
          <a:bodyPr/>
          <a:lstStyle/>
          <a:p>
            <a:r>
              <a:rPr lang="pt-BR" dirty="0"/>
              <a:t>CAUSAS</a:t>
            </a:r>
          </a:p>
        </p:txBody>
      </p:sp>
      <p:sp>
        <p:nvSpPr>
          <p:cNvPr id="3" name="Espaço Reservado para Conteúdo 2">
            <a:extLst>
              <a:ext uri="{FF2B5EF4-FFF2-40B4-BE49-F238E27FC236}">
                <a16:creationId xmlns:a16="http://schemas.microsoft.com/office/drawing/2014/main" id="{9F34E989-80CC-4E51-9CB6-23247D131E95}"/>
              </a:ext>
            </a:extLst>
          </p:cNvPr>
          <p:cNvSpPr>
            <a:spLocks noGrp="1"/>
          </p:cNvSpPr>
          <p:nvPr>
            <p:ph idx="1"/>
          </p:nvPr>
        </p:nvSpPr>
        <p:spPr/>
        <p:txBody>
          <a:bodyPr>
            <a:normAutofit/>
          </a:bodyPr>
          <a:lstStyle/>
          <a:p>
            <a:pPr algn="just"/>
            <a:r>
              <a:rPr lang="pt-BR" sz="2000" b="1" i="1" dirty="0">
                <a:effectLst/>
                <a:latin typeface="Montserrat" panose="00000500000000000000" pitchFamily="2" charset="0"/>
              </a:rPr>
              <a:t>O que provoca a depressão?</a:t>
            </a:r>
          </a:p>
          <a:p>
            <a:pPr marL="0" indent="0" algn="just">
              <a:buNone/>
            </a:pPr>
            <a:r>
              <a:rPr lang="pt-BR" sz="2000" b="0" i="0" dirty="0">
                <a:effectLst/>
                <a:latin typeface="Tahoma" panose="020B0604030504040204" pitchFamily="34" charset="0"/>
              </a:rPr>
              <a:t>Ao contrário do que normalmente se pensa, os fatores psicológicos e sociais, muitas vezes, são consequência e não causa da depressão, considerada por muitos como o "Mal do Século".</a:t>
            </a:r>
          </a:p>
          <a:p>
            <a:pPr marL="0" indent="0" algn="just">
              <a:buNone/>
            </a:pPr>
            <a:r>
              <a:rPr lang="pt-BR" sz="2000" b="0" i="0" dirty="0">
                <a:effectLst/>
                <a:latin typeface="Tahoma" panose="020B0604030504040204" pitchFamily="34" charset="0"/>
              </a:rPr>
              <a:t>Vale ressaltar que o </a:t>
            </a:r>
            <a:r>
              <a:rPr lang="pt-BR" sz="2000" b="0" i="0" u="none" strike="noStrike" dirty="0">
                <a:effectLst/>
                <a:latin typeface="Tahoma" panose="020B0604030504040204" pitchFamily="34" charset="0"/>
                <a:hlinkClick r:id="rId2">
                  <a:extLst>
                    <a:ext uri="{A12FA001-AC4F-418D-AE19-62706E023703}">
                      <ahyp:hlinkClr xmlns:ahyp="http://schemas.microsoft.com/office/drawing/2018/hyperlinkcolor" val="tx"/>
                    </a:ext>
                  </a:extLst>
                </a:hlinkClick>
              </a:rPr>
              <a:t>estresse</a:t>
            </a:r>
            <a:r>
              <a:rPr lang="pt-BR" sz="2000" b="0" i="0" dirty="0">
                <a:effectLst/>
                <a:latin typeface="Tahoma" panose="020B0604030504040204" pitchFamily="34" charset="0"/>
              </a:rPr>
              <a:t> pode precipitar a depressão em pessoas com predisposição, que provavelmente é genética. A prevalência (número de casos numa população) da depressão é estimada em 19%, o que significa que aproximadamente uma em cada cinco pessoas no mundo apresenta o problema em algum momento da vida.</a:t>
            </a:r>
          </a:p>
          <a:p>
            <a:pPr marL="0" indent="0" algn="just">
              <a:buNone/>
            </a:pPr>
            <a:endParaRPr lang="pt-BR" sz="2000" dirty="0"/>
          </a:p>
        </p:txBody>
      </p:sp>
      <p:sp>
        <p:nvSpPr>
          <p:cNvPr id="4" name="Espaço Reservado para Data 3">
            <a:extLst>
              <a:ext uri="{FF2B5EF4-FFF2-40B4-BE49-F238E27FC236}">
                <a16:creationId xmlns:a16="http://schemas.microsoft.com/office/drawing/2014/main" id="{B79B4DA8-C234-49AE-BFC5-D573B88DA8BA}"/>
              </a:ext>
            </a:extLst>
          </p:cNvPr>
          <p:cNvSpPr>
            <a:spLocks noGrp="1"/>
          </p:cNvSpPr>
          <p:nvPr>
            <p:ph type="dt" sz="half" idx="10"/>
          </p:nvPr>
        </p:nvSpPr>
        <p:spPr/>
        <p:txBody>
          <a:bodyPr/>
          <a:lstStyle/>
          <a:p>
            <a:pPr rtl="0"/>
            <a:fld id="{D48C737E-092E-4203-A347-8410086932C6}" type="datetime1">
              <a:rPr lang="pt-BR" smtClean="0"/>
              <a:t>22/11/2021</a:t>
            </a:fld>
            <a:endParaRPr lang="en-US"/>
          </a:p>
        </p:txBody>
      </p:sp>
    </p:spTree>
    <p:extLst>
      <p:ext uri="{BB962C8B-B14F-4D97-AF65-F5344CB8AC3E}">
        <p14:creationId xmlns:p14="http://schemas.microsoft.com/office/powerpoint/2010/main" val="31655244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614_TF78438558" id="{EFC388B7-E3E7-46E9-90A0-7401A222EB8A}" vid="{685F28B6-3FA5-49C7-9831-35ED941F70C7}"/>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{04F546C2-0DEF-460E-A9CC-ED3E9F51DFBC}tf78438558_win32</Template>
  <TotalTime>101</TotalTime>
  <Words>5545</Words>
  <Application>Microsoft Office PowerPoint</Application>
  <PresentationFormat>Widescreen</PresentationFormat>
  <Paragraphs>451</Paragraphs>
  <Slides>62</Slides>
  <Notes>0</Notes>
  <HiddenSlides>0</HiddenSlides>
  <MMClips>2</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62</vt:i4>
      </vt:variant>
    </vt:vector>
  </HeadingPairs>
  <TitlesOfParts>
    <vt:vector size="70" baseType="lpstr">
      <vt:lpstr>Arial</vt:lpstr>
      <vt:lpstr>Calibri</vt:lpstr>
      <vt:lpstr>Century Gothic</vt:lpstr>
      <vt:lpstr>Garamond</vt:lpstr>
      <vt:lpstr>Montserrat</vt:lpstr>
      <vt:lpstr>Tahoma</vt:lpstr>
      <vt:lpstr>Wingdings</vt:lpstr>
      <vt:lpstr>SavonVTI</vt:lpstr>
      <vt:lpstr>Continuação transtornos</vt:lpstr>
      <vt:lpstr>DEPRESSÃO</vt:lpstr>
      <vt:lpstr>DIFERENÇA DE TRISTEZA PARA DEPRESSÃO</vt:lpstr>
      <vt:lpstr>DIFERENÇA ENTRE ANSIEDADE E DEPRESSÃO</vt:lpstr>
      <vt:lpstr>SINTOMAS DE DEPRESSÃO</vt:lpstr>
      <vt:lpstr>DE CUNHO EMOCIONAL</vt:lpstr>
      <vt:lpstr>DE CUNHO FÍSICO</vt:lpstr>
      <vt:lpstr>CAUSAS</vt:lpstr>
      <vt:lpstr>CAUSAS</vt:lpstr>
      <vt:lpstr>FATORES DE RISCO</vt:lpstr>
      <vt:lpstr>FATORES DE RISCO</vt:lpstr>
      <vt:lpstr>TIPOS DE DEPRESSÃO</vt:lpstr>
      <vt:lpstr>EPISÓDIO DEPRESSIVO</vt:lpstr>
      <vt:lpstr>DEPRESSÃO PROFUNDA (TRANST. DEPRESSIVO MAIOR)</vt:lpstr>
      <vt:lpstr>DEPRESSÃO BIPOLAR</vt:lpstr>
      <vt:lpstr>DISTMIA</vt:lpstr>
      <vt:lpstr>DEPRESSÃO ATÍPICA</vt:lpstr>
      <vt:lpstr>DEPRESSÃO SAZONAL</vt:lpstr>
      <vt:lpstr>DEPRESSÃO PÓS PARTO</vt:lpstr>
      <vt:lpstr>DEPRESSÃO PSICÓTICA</vt:lpstr>
      <vt:lpstr>DEPRESSÃO NA ADOLESCÊNCIA</vt:lpstr>
      <vt:lpstr>DEPRESSÃO INFANTIL</vt:lpstr>
      <vt:lpstr>DEPRESSÃO INFANTIL</vt:lpstr>
      <vt:lpstr>DEPRESSÃO NA MENOPAUSA</vt:lpstr>
      <vt:lpstr>DEPRESSÃO NA MENOPAUSA</vt:lpstr>
      <vt:lpstr>DEPRESSÃO GESTACIONAL</vt:lpstr>
      <vt:lpstr>PROCURANDO AJUDA DE FORMA SIGILOSA</vt:lpstr>
      <vt:lpstr>DIAGNÓSTICO DA DEPRESSÃO</vt:lpstr>
      <vt:lpstr>DEPRESSÃO TEM CURA?</vt:lpstr>
      <vt:lpstr>TRATAMENTO DA DEPRESSÃO</vt:lpstr>
      <vt:lpstr>PSICOTERAPIA</vt:lpstr>
      <vt:lpstr>PREVENÇÃO</vt:lpstr>
      <vt:lpstr>COMPLICAÇÕES POSSÍVEIS</vt:lpstr>
      <vt:lpstr>Apresentação do PowerPoint</vt:lpstr>
      <vt:lpstr>Apresentação do PowerPoint</vt:lpstr>
      <vt:lpstr>TRANSTORNO DE ANSIEDADE</vt:lpstr>
      <vt:lpstr>SINTOMAS DE ANSIEDADE</vt:lpstr>
      <vt:lpstr>SINTOMAS DE PÂNICO</vt:lpstr>
      <vt:lpstr>RELAÇÃO ENTRE ANSIEDADE E DEPRESSÃO</vt:lpstr>
      <vt:lpstr>TIPOS DE ANSIEDADE</vt:lpstr>
      <vt:lpstr>TRANST. DE ANSIEDADE GENERALIZADA</vt:lpstr>
      <vt:lpstr>SÍNDROME DO PÂNICO</vt:lpstr>
      <vt:lpstr>FOBIA SOCIAL</vt:lpstr>
      <vt:lpstr>FOBIAS ESPECÍFICAS</vt:lpstr>
      <vt:lpstr>TRANSTORNO OBSCESSIVO COMPULSIVO - TOC</vt:lpstr>
      <vt:lpstr>TRANSTORNO DE ESTRESSE PÓS TRAUMÁTICO</vt:lpstr>
      <vt:lpstr>ANSIEDADE NOTURNA</vt:lpstr>
      <vt:lpstr>CAUSAS</vt:lpstr>
      <vt:lpstr>CAUSAS</vt:lpstr>
      <vt:lpstr>RELAÇÃO ENTRE MEDO E ANSIEDADE</vt:lpstr>
      <vt:lpstr>INSTINTO BÁSICO DE FUGIR OU LUTAR</vt:lpstr>
      <vt:lpstr>FATORES DE RISCO</vt:lpstr>
      <vt:lpstr>TRATAMENTO</vt:lpstr>
      <vt:lpstr>DISTÚRBIOS ALIMENTARES</vt:lpstr>
      <vt:lpstr>TRANSTORNO FACTÍCIO</vt:lpstr>
      <vt:lpstr>TRANSTORNO DISSOCIATIVO</vt:lpstr>
      <vt:lpstr>TRANSTORNO OBSCESSIVO COMPULSIVO E TRANSTORNOS RELACIONADOS</vt:lpstr>
      <vt:lpstr>TRANSTORNOS DE EXCREÇÃO</vt:lpstr>
      <vt:lpstr>TRANSTORNOS DE SONO – VIGÍLIA</vt:lpstr>
      <vt:lpstr>DISFUNÇÕES SEXUAIS</vt:lpstr>
      <vt:lpstr>DISFORIA DE GÊNERO</vt:lpstr>
      <vt:lpstr>DISFORIA DE GÊNERO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Continuação transtornos</dc:title>
  <dc:creator>Proprietário</dc:creator>
  <cp:lastModifiedBy>Proprietário</cp:lastModifiedBy>
  <cp:revision>2</cp:revision>
  <dcterms:created xsi:type="dcterms:W3CDTF">2021-11-18T01:56:05Z</dcterms:created>
  <dcterms:modified xsi:type="dcterms:W3CDTF">2021-11-22T10:18:49Z</dcterms:modified>
</cp:coreProperties>
</file>