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14" r:id="rId3"/>
    <p:sldId id="309" r:id="rId4"/>
    <p:sldId id="310" r:id="rId5"/>
    <p:sldId id="315" r:id="rId6"/>
    <p:sldId id="313" r:id="rId7"/>
    <p:sldId id="316" r:id="rId8"/>
    <p:sldId id="311" r:id="rId9"/>
    <p:sldId id="318" r:id="rId10"/>
    <p:sldId id="317" r:id="rId11"/>
    <p:sldId id="319" r:id="rId12"/>
    <p:sldId id="322" r:id="rId13"/>
    <p:sldId id="320" r:id="rId14"/>
    <p:sldId id="321" r:id="rId15"/>
    <p:sldId id="312" r:id="rId16"/>
    <p:sldId id="323" r:id="rId17"/>
    <p:sldId id="325" r:id="rId18"/>
    <p:sldId id="341" r:id="rId19"/>
    <p:sldId id="324" r:id="rId20"/>
    <p:sldId id="328" r:id="rId21"/>
    <p:sldId id="326" r:id="rId22"/>
    <p:sldId id="327" r:id="rId23"/>
    <p:sldId id="329" r:id="rId24"/>
    <p:sldId id="256" r:id="rId25"/>
    <p:sldId id="331" r:id="rId26"/>
    <p:sldId id="334" r:id="rId27"/>
    <p:sldId id="336" r:id="rId28"/>
    <p:sldId id="335" r:id="rId29"/>
    <p:sldId id="342" r:id="rId30"/>
    <p:sldId id="332" r:id="rId31"/>
    <p:sldId id="333" r:id="rId32"/>
    <p:sldId id="337" r:id="rId33"/>
    <p:sldId id="344" r:id="rId34"/>
    <p:sldId id="343" r:id="rId35"/>
    <p:sldId id="345" r:id="rId36"/>
    <p:sldId id="346" r:id="rId37"/>
    <p:sldId id="347" r:id="rId38"/>
    <p:sldId id="338" r:id="rId39"/>
    <p:sldId id="348" r:id="rId40"/>
    <p:sldId id="349" r:id="rId4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ABA4A-E0AD-4721-8A6B-AB47441ED2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103E75-9209-498E-B532-02B929856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A0BC07-E541-4B3E-BB11-97050204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267E64-975C-4785-9E8B-0C310382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61E9F1-963F-484B-B4C8-E49CEF46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18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5EB70-9921-4C6F-8B21-29CAA144A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5A34E0-C331-47E5-A41F-E70AB4B3C8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3C7E7B-5C7C-47F5-BA76-15C69AE49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0A0605-8C3B-4078-88F2-0FE555D2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3C97DF-121C-47A0-A0A3-2670B7D2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33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8038EA9-1B4B-4333-A3DA-C487339BE9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0E40AF-5BFF-4B64-AB7B-0D7678B54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EF62F3-B4CE-4A77-BA85-51D8C21D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40D988-9A3F-45DE-B391-4E9C98CB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E0D7BC1-E70A-4C40-BF24-15FAEEA3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555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D42FE9-2595-4A67-B51F-830CD299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1A6078-8956-4BA0-A20E-0E20324711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A7DAE6-43EA-45B0-A797-69C1D87D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57A971-FC7B-407D-884E-E262CE1E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743EC2-70F5-4E7B-BEE4-F78465C7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90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0BAA8-4912-42AF-A0E8-48C5522E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60CCDE-2257-4412-A164-74DF7F86A5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9E2AA2-6D6A-482E-987A-51C8A6315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737D8A-2EE8-4FBA-94CD-25834872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A7DD55-A464-42C7-8897-1E8C2995E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686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20BCC-17E8-4087-9E81-D971397A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3C6A62-B8FC-4BCF-B83C-8903E8DC5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1A537D-363D-4434-ABC6-0349BD6D6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4EE025-5023-4335-BA8F-A7BCD57C0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B43B67-7295-462E-BC0C-331BC008C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F0F21B-EF9A-4D1D-986B-81BD92B45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00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A5EF2-E132-4351-AFB8-BA6EF1A63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0F9F68D-8C0D-40DB-85AE-4114ED73C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9502014-1615-4B5D-9D52-5232D7C34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74FF1FC-9022-49EC-891B-96BC44D6CF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4465EB8-5BB7-4C4A-B6DD-9503E1F15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4F4AA22-3C5B-43F2-A1ED-B90B6599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A8DF6BB-D0B7-4303-ABC9-36636B862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44D3192-D623-46B9-9DDD-71EB0E83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46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E5CC4-1BBB-458F-825A-0A7A3A164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F3C68F-3BE1-44C7-89F2-9070A4799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18375D-CCEE-4C9A-BD1C-88D88D7C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D058F4B-2C33-47FD-A96B-E52ECB7EF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860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7AF6DE-2290-4C09-B562-4FE38E4B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4DCDF0B-AE49-4B9B-929C-B4048F40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28CE32C-8513-4DDE-B0A4-573B29E0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25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F9C3E0-9FD6-444A-A7D3-EBEF804E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4F17AA-167D-448F-99D9-DB4E2902C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E853E0-B563-4806-BDA7-AEA38562F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4E7B3E8-9913-413D-B0EC-F56847AC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CA2D56F-922F-447E-BA36-B8144736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C0684FA-818A-4BA7-A9DC-22779346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80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431743-E79C-4D5B-93CC-CC88D072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A88B706-D45C-49B2-BDDF-D1AB30AD3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7525E7B-2D4A-4649-B11F-B87F55630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1AF1A0C-B269-44C4-B120-1487FA332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B39C55-56DE-4D71-9625-7487F7530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C655BB-A1A3-427E-9630-5073740B7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88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F442B1-62DC-4CAE-8CB9-4128D7642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459DE9D-2472-4074-BE9F-1018DD623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DD2388-0F33-4129-BAF2-ABEBEA284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5A062-69E5-488E-8AF3-2C56E15E38BF}" type="datetimeFigureOut">
              <a:rPr lang="pt-BR" smtClean="0"/>
              <a:t>25/11/2021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2E27CA-49E5-4609-86C2-FFE5960D2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DE203C-945A-41A6-9158-5EEFDA3FD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0E386-7BD0-44B2-838C-CE961A19C7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70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>
            <a:extLst>
              <a:ext uri="{FF2B5EF4-FFF2-40B4-BE49-F238E27FC236}">
                <a16:creationId xmlns:a16="http://schemas.microsoft.com/office/drawing/2014/main" id="{83AB731D-6AA0-47B3-999F-AF647EAF4841}"/>
              </a:ext>
            </a:extLst>
          </p:cNvPr>
          <p:cNvSpPr txBox="1">
            <a:spLocks/>
          </p:cNvSpPr>
          <p:nvPr/>
        </p:nvSpPr>
        <p:spPr>
          <a:xfrm>
            <a:off x="283886" y="2556435"/>
            <a:ext cx="5508729" cy="26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9- Fármacos analgésicos e anti-inflamatórios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 	</a:t>
            </a:r>
          </a:p>
          <a:p>
            <a:endParaRPr lang="pt-BR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dirty="0"/>
          </a:p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Professora: Gislaine Olescowicz</a:t>
            </a:r>
          </a:p>
          <a:p>
            <a:endParaRPr lang="pt-BR" dirty="0"/>
          </a:p>
        </p:txBody>
      </p:sp>
      <p:pic>
        <p:nvPicPr>
          <p:cNvPr id="5" name="Picture 2" descr="Curso de Noções Básicas em Farmacologia com Certificado  Válido【MATRICULE-SE!】WR Educacional">
            <a:extLst>
              <a:ext uri="{FF2B5EF4-FFF2-40B4-BE49-F238E27FC236}">
                <a16:creationId xmlns:a16="http://schemas.microsoft.com/office/drawing/2014/main" id="{E80D02CB-9F11-4347-A068-520AF4DD8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r="19011" b="2"/>
          <a:stretch/>
        </p:blipFill>
        <p:spPr bwMode="auto">
          <a:xfrm>
            <a:off x="5927043" y="1052944"/>
            <a:ext cx="6205270" cy="4547429"/>
          </a:xfrm>
          <a:custGeom>
            <a:avLst/>
            <a:gdLst/>
            <a:ahLst/>
            <a:cxnLst/>
            <a:rect l="l" t="t" r="r" b="b"/>
            <a:pathLst>
              <a:path w="6391928" h="4660591">
                <a:moveTo>
                  <a:pt x="2329728" y="0"/>
                </a:moveTo>
                <a:lnTo>
                  <a:pt x="2398607" y="0"/>
                </a:lnTo>
                <a:lnTo>
                  <a:pt x="3158515" y="0"/>
                </a:lnTo>
                <a:lnTo>
                  <a:pt x="3993320" y="0"/>
                </a:lnTo>
                <a:lnTo>
                  <a:pt x="4062199" y="0"/>
                </a:lnTo>
                <a:cubicBezTo>
                  <a:pt x="5348874" y="0"/>
                  <a:pt x="6391928" y="1043309"/>
                  <a:pt x="6391928" y="2330293"/>
                </a:cubicBezTo>
                <a:cubicBezTo>
                  <a:pt x="6391928" y="3617285"/>
                  <a:pt x="5348874" y="4660591"/>
                  <a:pt x="4062199" y="4660591"/>
                </a:cubicBezTo>
                <a:lnTo>
                  <a:pt x="3993320" y="4660591"/>
                </a:lnTo>
                <a:lnTo>
                  <a:pt x="3233415" y="4660591"/>
                </a:lnTo>
                <a:lnTo>
                  <a:pt x="2398607" y="4660591"/>
                </a:lnTo>
                <a:lnTo>
                  <a:pt x="2329728" y="4660591"/>
                </a:lnTo>
                <a:cubicBezTo>
                  <a:pt x="1043053" y="4660591"/>
                  <a:pt x="0" y="3617281"/>
                  <a:pt x="0" y="2330297"/>
                </a:cubicBezTo>
                <a:cubicBezTo>
                  <a:pt x="0" y="1043306"/>
                  <a:pt x="1043053" y="0"/>
                  <a:pt x="2329728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aculdade e Escola Técnica DAMA - Home | Facebook">
            <a:extLst>
              <a:ext uri="{FF2B5EF4-FFF2-40B4-BE49-F238E27FC236}">
                <a16:creationId xmlns:a16="http://schemas.microsoft.com/office/drawing/2014/main" id="{030CEFE7-6E32-4B13-9B3F-88872F4DD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8" b="15683"/>
          <a:stretch/>
        </p:blipFill>
        <p:spPr bwMode="auto">
          <a:xfrm>
            <a:off x="87735" y="5457367"/>
            <a:ext cx="1807810" cy="122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imbologia! em 2021 | Simbolo enfermagem, Plaquinhas divertidas para  formatura, Enfermagem">
            <a:extLst>
              <a:ext uri="{FF2B5EF4-FFF2-40B4-BE49-F238E27FC236}">
                <a16:creationId xmlns:a16="http://schemas.microsoft.com/office/drawing/2014/main" id="{EBF8275D-911C-4450-9FA6-8CC60F343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94" y="5571547"/>
            <a:ext cx="2116052" cy="99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04F26C8-A0EB-4147-BCE5-D8078400A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77" y="-966518"/>
            <a:ext cx="5034382" cy="2944360"/>
          </a:xfrm>
        </p:spPr>
        <p:txBody>
          <a:bodyPr>
            <a:noAutofit/>
          </a:bodyPr>
          <a:lstStyle/>
          <a:p>
            <a:pPr algn="ctr"/>
            <a:r>
              <a:rPr lang="pt-BR" sz="5400" dirty="0"/>
              <a:t>Farmacologia</a:t>
            </a:r>
            <a:br>
              <a:rPr lang="pt-BR" sz="5400" dirty="0"/>
            </a:br>
            <a:r>
              <a:rPr lang="pt-BR" sz="2400" b="1" i="0" u="none" strike="noStrike" baseline="0" dirty="0">
                <a:latin typeface="Arial-BoldMT"/>
              </a:rPr>
              <a:t>Bacharelado em Enfermagem</a:t>
            </a:r>
            <a:endParaRPr lang="pt-BR" sz="2800" dirty="0"/>
          </a:p>
        </p:txBody>
      </p:sp>
      <p:pic>
        <p:nvPicPr>
          <p:cNvPr id="10" name="Áudio 9">
            <a:hlinkClick r:id="" action="ppaction://media"/>
            <a:extLst>
              <a:ext uri="{FF2B5EF4-FFF2-40B4-BE49-F238E27FC236}">
                <a16:creationId xmlns:a16="http://schemas.microsoft.com/office/drawing/2014/main" id="{7306AAE8-B91C-48B5-9D89-44EAF106C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0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4"/>
    </mc:Choice>
    <mc:Fallback>
      <p:transition spd="slow" advTm="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C85FB11A-B629-4189-9AEA-A6FF9610FE5D}"/>
              </a:ext>
            </a:extLst>
          </p:cNvPr>
          <p:cNvGrpSpPr/>
          <p:nvPr/>
        </p:nvGrpSpPr>
        <p:grpSpPr>
          <a:xfrm>
            <a:off x="1413164" y="0"/>
            <a:ext cx="10072254" cy="6688361"/>
            <a:chOff x="1678132" y="169639"/>
            <a:chExt cx="9807286" cy="6518722"/>
          </a:xfrm>
        </p:grpSpPr>
        <p:pic>
          <p:nvPicPr>
            <p:cNvPr id="8194" name="Picture 2" descr="Evolution Of Pain: When Did We Start Feeling Pain?">
              <a:extLst>
                <a:ext uri="{FF2B5EF4-FFF2-40B4-BE49-F238E27FC236}">
                  <a16:creationId xmlns:a16="http://schemas.microsoft.com/office/drawing/2014/main" id="{5B0728AF-1DBC-44CF-81CE-570C8A2E5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132" y="169639"/>
              <a:ext cx="9350086" cy="6518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2ACC8C05-647B-4EF8-85F3-7B361F6D7DA4}"/>
                </a:ext>
              </a:extLst>
            </p:cNvPr>
            <p:cNvSpPr txBox="1"/>
            <p:nvPr/>
          </p:nvSpPr>
          <p:spPr>
            <a:xfrm>
              <a:off x="1787236" y="498764"/>
              <a:ext cx="23968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Estímulo nociceptivo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18663075-2E62-4AFF-97DC-56A0D805F2A8}"/>
                </a:ext>
              </a:extLst>
            </p:cNvPr>
            <p:cNvSpPr txBox="1"/>
            <p:nvPr/>
          </p:nvSpPr>
          <p:spPr>
            <a:xfrm>
              <a:off x="3246294" y="833619"/>
              <a:ext cx="1464252" cy="408623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Nociceptores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FBFBFB7-3DED-4805-B229-AED47A45A459}"/>
                </a:ext>
              </a:extLst>
            </p:cNvPr>
            <p:cNvSpPr txBox="1"/>
            <p:nvPr/>
          </p:nvSpPr>
          <p:spPr>
            <a:xfrm>
              <a:off x="8991600" y="5726253"/>
              <a:ext cx="249381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Trato </a:t>
              </a:r>
              <a:r>
                <a:rPr lang="pt-BR" b="1" dirty="0" err="1"/>
                <a:t>espino</a:t>
              </a:r>
              <a:r>
                <a:rPr lang="pt-BR" b="1" dirty="0"/>
                <a:t>-talâmico</a:t>
              </a:r>
            </a:p>
            <a:p>
              <a:endParaRPr lang="pt-BR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F610978-77BA-48A3-AC84-43C28D30E3D3}"/>
                </a:ext>
              </a:extLst>
            </p:cNvPr>
            <p:cNvSpPr txBox="1"/>
            <p:nvPr/>
          </p:nvSpPr>
          <p:spPr>
            <a:xfrm>
              <a:off x="3491345" y="3447413"/>
              <a:ext cx="18755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err="1"/>
                <a:t>Mecanoceptores</a:t>
              </a:r>
              <a:endParaRPr lang="pt-BR" b="1" dirty="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7A127C3-D6CE-44CA-8936-67470ED5DD0C}"/>
                </a:ext>
              </a:extLst>
            </p:cNvPr>
            <p:cNvSpPr txBox="1"/>
            <p:nvPr/>
          </p:nvSpPr>
          <p:spPr>
            <a:xfrm>
              <a:off x="3412550" y="4283056"/>
              <a:ext cx="18755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Fibra aferente primária A</a:t>
              </a:r>
              <a:r>
                <a:rPr lang="el-GR" b="1" dirty="0"/>
                <a:t>β</a:t>
              </a:r>
              <a:endParaRPr lang="pt-BR" b="1" dirty="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0CC5425-C816-4282-9B35-02F9F1FC5028}"/>
                </a:ext>
              </a:extLst>
            </p:cNvPr>
            <p:cNvSpPr txBox="1"/>
            <p:nvPr/>
          </p:nvSpPr>
          <p:spPr>
            <a:xfrm>
              <a:off x="1704109" y="5738041"/>
              <a:ext cx="2382982" cy="715089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Fibra aferente primária A</a:t>
              </a:r>
              <a:r>
                <a:rPr lang="el-G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δ</a:t>
              </a:r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 C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DAA956D-CF73-4640-9780-BE64C44D4EB8}"/>
                </a:ext>
              </a:extLst>
            </p:cNvPr>
            <p:cNvSpPr txBox="1"/>
            <p:nvPr/>
          </p:nvSpPr>
          <p:spPr>
            <a:xfrm>
              <a:off x="6643254" y="6319029"/>
              <a:ext cx="1828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Corno dorsal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DCB7B3EB-B1D7-4153-95DB-82AC3037E32F}"/>
                </a:ext>
              </a:extLst>
            </p:cNvPr>
            <p:cNvSpPr txBox="1"/>
            <p:nvPr/>
          </p:nvSpPr>
          <p:spPr>
            <a:xfrm>
              <a:off x="7022526" y="4098390"/>
              <a:ext cx="1828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Corno ventral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AA6D92F-71FC-4C29-88BD-95A43BDE7594}"/>
                </a:ext>
              </a:extLst>
            </p:cNvPr>
            <p:cNvSpPr txBox="1"/>
            <p:nvPr/>
          </p:nvSpPr>
          <p:spPr>
            <a:xfrm>
              <a:off x="5366903" y="4467722"/>
              <a:ext cx="24513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Raiz do gânglio dorsal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4F937BB-554E-4302-B995-517F89E4615C}"/>
                </a:ext>
              </a:extLst>
            </p:cNvPr>
            <p:cNvSpPr txBox="1"/>
            <p:nvPr/>
          </p:nvSpPr>
          <p:spPr>
            <a:xfrm>
              <a:off x="3978420" y="3057482"/>
              <a:ext cx="11914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Toque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3BBAFE1D-D38D-4038-9889-49E0873E53FD}"/>
                </a:ext>
              </a:extLst>
            </p:cNvPr>
            <p:cNvSpPr txBox="1"/>
            <p:nvPr/>
          </p:nvSpPr>
          <p:spPr>
            <a:xfrm>
              <a:off x="6510983" y="3403569"/>
              <a:ext cx="15880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Via descendente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86186B8E-B48E-4297-996F-067F3352ADEE}"/>
                </a:ext>
              </a:extLst>
            </p:cNvPr>
            <p:cNvSpPr txBox="1"/>
            <p:nvPr/>
          </p:nvSpPr>
          <p:spPr>
            <a:xfrm>
              <a:off x="9405713" y="3409265"/>
              <a:ext cx="158808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Neurônio aferente secundário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9629C2C-A548-4DFA-B588-92549951CFBB}"/>
                </a:ext>
              </a:extLst>
            </p:cNvPr>
            <p:cNvSpPr txBox="1"/>
            <p:nvPr/>
          </p:nvSpPr>
          <p:spPr>
            <a:xfrm>
              <a:off x="5727987" y="464287"/>
              <a:ext cx="17292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Sistema límbico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772C345-1FF4-4F70-9FBD-D15596A5E69A}"/>
                </a:ext>
              </a:extLst>
            </p:cNvPr>
            <p:cNvSpPr txBox="1"/>
            <p:nvPr/>
          </p:nvSpPr>
          <p:spPr>
            <a:xfrm>
              <a:off x="8233928" y="261626"/>
              <a:ext cx="19464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Córtex motor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7EF54EC-80BC-4A59-ACD1-94431AA588D0}"/>
                </a:ext>
              </a:extLst>
            </p:cNvPr>
            <p:cNvSpPr txBox="1"/>
            <p:nvPr/>
          </p:nvSpPr>
          <p:spPr>
            <a:xfrm>
              <a:off x="9673070" y="773789"/>
              <a:ext cx="1464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Tálamo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CBCA675-167F-481A-8825-3773F6CB088F}"/>
                </a:ext>
              </a:extLst>
            </p:cNvPr>
            <p:cNvSpPr txBox="1"/>
            <p:nvPr/>
          </p:nvSpPr>
          <p:spPr>
            <a:xfrm>
              <a:off x="5757428" y="2524083"/>
              <a:ext cx="126466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b="1" dirty="0"/>
            </a:p>
            <a:p>
              <a:endParaRPr lang="pt-BR" b="1" dirty="0"/>
            </a:p>
            <a:p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7932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3CBF49-3690-49E6-A45B-7BAA860A7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1" y="1142494"/>
            <a:ext cx="5299364" cy="4543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“Percepção de estímulos nocivos”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E606DED-4B92-42CE-B390-75B16DE94B60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Nocicepção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9F85B0-62ED-47B6-9D0D-2070EA9F57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5049" y="1596877"/>
            <a:ext cx="9561370" cy="5378271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9C736D5-89EC-44D1-8CBE-A5F8344D6655}"/>
              </a:ext>
            </a:extLst>
          </p:cNvPr>
          <p:cNvSpPr txBox="1">
            <a:spLocks/>
          </p:cNvSpPr>
          <p:nvPr/>
        </p:nvSpPr>
        <p:spPr>
          <a:xfrm>
            <a:off x="187036" y="4058821"/>
            <a:ext cx="3958937" cy="45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Componente físico e emocional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BC4F462-842A-4C03-8D80-E367DF720EF8}"/>
              </a:ext>
            </a:extLst>
          </p:cNvPr>
          <p:cNvSpPr/>
          <p:nvPr/>
        </p:nvSpPr>
        <p:spPr>
          <a:xfrm>
            <a:off x="7801840" y="3429000"/>
            <a:ext cx="3810002" cy="26426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744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rco reflexo - Vestibular">
            <a:extLst>
              <a:ext uri="{FF2B5EF4-FFF2-40B4-BE49-F238E27FC236}">
                <a16:creationId xmlns:a16="http://schemas.microsoft.com/office/drawing/2014/main" id="{6FBE7CDB-1494-44AA-ADA0-A2F419D3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944201"/>
            <a:ext cx="4226252" cy="58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70AACE9-7912-41D7-9311-F35E0CE642A3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Modulação da dor na medula espinal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6DADC2C-1CFB-4F69-BD90-3CD67C92E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384" y="1440873"/>
            <a:ext cx="5773016" cy="23829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/>
              <a:t>Na medula espinal é onde ocorre o “reflexo”.</a:t>
            </a:r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endParaRPr lang="pt-BR" sz="2400" dirty="0"/>
          </a:p>
          <a:p>
            <a:pPr marL="0" indent="0">
              <a:buNone/>
            </a:pPr>
            <a:r>
              <a:rPr lang="pt-BR" sz="2400" dirty="0"/>
              <a:t>Quando há uma resposta ao estímulo que não é processada no cérebro.</a:t>
            </a:r>
          </a:p>
        </p:txBody>
      </p:sp>
    </p:spTree>
    <p:extLst>
      <p:ext uri="{BB962C8B-B14F-4D97-AF65-F5344CB8AC3E}">
        <p14:creationId xmlns:p14="http://schemas.microsoft.com/office/powerpoint/2010/main" val="633287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449D53-12DE-4101-9AAC-7B98B5034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91" y="900545"/>
            <a:ext cx="10588336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Na medula espinal é onde ocorre o “reflexo”.</a:t>
            </a:r>
          </a:p>
          <a:p>
            <a:pPr marL="0" indent="0">
              <a:buNone/>
            </a:pPr>
            <a:r>
              <a:rPr lang="pt-BR" sz="2400" dirty="0"/>
              <a:t>Quando há uma resposta ao estímulo que não é processada no cérebro</a:t>
            </a:r>
          </a:p>
        </p:txBody>
      </p:sp>
      <p:pic>
        <p:nvPicPr>
          <p:cNvPr id="12290" name="Picture 2" descr="Medula espinhal: características, funções, lesões - Mundo Educação">
            <a:extLst>
              <a:ext uri="{FF2B5EF4-FFF2-40B4-BE49-F238E27FC236}">
                <a16:creationId xmlns:a16="http://schemas.microsoft.com/office/drawing/2014/main" id="{3894A1C0-D871-4089-B803-E0CFCAAEE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34"/>
          <a:stretch/>
        </p:blipFill>
        <p:spPr bwMode="auto">
          <a:xfrm>
            <a:off x="1364673" y="1841091"/>
            <a:ext cx="9462654" cy="4832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B02F9E5-1CC7-4D5C-A6D9-423229FE56EB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Reflexo medular – arco reflexo</a:t>
            </a:r>
          </a:p>
        </p:txBody>
      </p:sp>
    </p:spTree>
    <p:extLst>
      <p:ext uri="{BB962C8B-B14F-4D97-AF65-F5344CB8AC3E}">
        <p14:creationId xmlns:p14="http://schemas.microsoft.com/office/powerpoint/2010/main" val="2960545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989990-59E9-414E-849E-7C11DF8E0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6" y="1445563"/>
            <a:ext cx="4772892" cy="4351338"/>
          </a:xfrm>
        </p:spPr>
        <p:txBody>
          <a:bodyPr/>
          <a:lstStyle/>
          <a:p>
            <a:r>
              <a:rPr lang="pt-BR" dirty="0"/>
              <a:t>Interneurônios são geralmente inibitórios (</a:t>
            </a:r>
            <a:r>
              <a:rPr lang="pt-BR" dirty="0" err="1"/>
              <a:t>GABAérgicos</a:t>
            </a:r>
            <a:r>
              <a:rPr lang="pt-BR" dirty="0"/>
              <a:t>) e auxiliam no controle do reflexo.</a:t>
            </a:r>
          </a:p>
          <a:p>
            <a:endParaRPr lang="pt-BR" dirty="0"/>
          </a:p>
          <a:p>
            <a:r>
              <a:rPr lang="pt-BR" dirty="0"/>
              <a:t>A ativação do neurônio sensorial leva à resposta de retirada do estímulo nocivo.</a:t>
            </a:r>
          </a:p>
        </p:txBody>
      </p:sp>
      <p:pic>
        <p:nvPicPr>
          <p:cNvPr id="15362" name="Picture 2" descr="Medula espinhal: o que é, importância e lesões - Brasil Escola">
            <a:extLst>
              <a:ext uri="{FF2B5EF4-FFF2-40B4-BE49-F238E27FC236}">
                <a16:creationId xmlns:a16="http://schemas.microsoft.com/office/drawing/2014/main" id="{9CA43260-A214-4A82-B0FC-161B464E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384464"/>
            <a:ext cx="6473536" cy="647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1BC0AC1-C0B8-443E-B3DB-7C3EDF4D90F8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Reflexo medular – arco reflexo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8E027C90-8B0F-497A-AC1D-2A39F620CB67}"/>
              </a:ext>
            </a:extLst>
          </p:cNvPr>
          <p:cNvCxnSpPr/>
          <p:nvPr/>
        </p:nvCxnSpPr>
        <p:spPr>
          <a:xfrm flipV="1">
            <a:off x="7389668" y="1267701"/>
            <a:ext cx="637309" cy="9698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6E9C60-68F6-4ADD-B1FA-28387874DB60}"/>
              </a:ext>
            </a:extLst>
          </p:cNvPr>
          <p:cNvSpPr txBox="1"/>
          <p:nvPr/>
        </p:nvSpPr>
        <p:spPr>
          <a:xfrm>
            <a:off x="7980217" y="898369"/>
            <a:ext cx="119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Raiz dorsal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12FEE89D-B478-4EC3-894C-ABF88F174526}"/>
              </a:ext>
            </a:extLst>
          </p:cNvPr>
          <p:cNvCxnSpPr>
            <a:cxnSpLocks/>
          </p:cNvCxnSpPr>
          <p:nvPr/>
        </p:nvCxnSpPr>
        <p:spPr>
          <a:xfrm>
            <a:off x="7832558" y="4412249"/>
            <a:ext cx="388838" cy="63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AE409C4-54A3-411F-A459-8358857A113B}"/>
              </a:ext>
            </a:extLst>
          </p:cNvPr>
          <p:cNvSpPr txBox="1"/>
          <p:nvPr/>
        </p:nvSpPr>
        <p:spPr>
          <a:xfrm>
            <a:off x="7862087" y="5048470"/>
            <a:ext cx="127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Raiz ventral</a:t>
            </a:r>
          </a:p>
        </p:txBody>
      </p:sp>
    </p:spTree>
    <p:extLst>
      <p:ext uri="{BB962C8B-B14F-4D97-AF65-F5344CB8AC3E}">
        <p14:creationId xmlns:p14="http://schemas.microsoft.com/office/powerpoint/2010/main" val="37068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8DAB5BD1-5A55-4DE4-A183-3796022E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69" y="2743360"/>
            <a:ext cx="4471595" cy="39797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754BF50-5C5C-49BB-98F4-A335A659D8D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5578" y="1375936"/>
            <a:ext cx="6635318" cy="499272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F3DD9ED-1277-4DAF-BEC9-0A60EDF1A945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Modulação da dor na medula espinal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9CAC58E-8157-4212-9D2D-D1B592975E14}"/>
              </a:ext>
            </a:extLst>
          </p:cNvPr>
          <p:cNvSpPr/>
          <p:nvPr/>
        </p:nvSpPr>
        <p:spPr>
          <a:xfrm>
            <a:off x="6514778" y="2306732"/>
            <a:ext cx="1828800" cy="15655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AA8B22C-7402-4ED5-8FCE-B3BE37211442}"/>
              </a:ext>
            </a:extLst>
          </p:cNvPr>
          <p:cNvCxnSpPr>
            <a:cxnSpLocks/>
          </p:cNvCxnSpPr>
          <p:nvPr/>
        </p:nvCxnSpPr>
        <p:spPr>
          <a:xfrm flipH="1" flipV="1">
            <a:off x="4261844" y="2140687"/>
            <a:ext cx="2369127" cy="6026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AD37688-05A9-4A63-9234-04A9D338EC03}"/>
              </a:ext>
            </a:extLst>
          </p:cNvPr>
          <p:cNvSpPr txBox="1"/>
          <p:nvPr/>
        </p:nvSpPr>
        <p:spPr>
          <a:xfrm>
            <a:off x="1162576" y="851956"/>
            <a:ext cx="3438059" cy="13280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Região onde algumas substâncias como 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opioides endógenos ou substância P</a:t>
            </a:r>
          </a:p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/>
              <a:t>que modulam a dor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E782883E-5C28-498A-9F5D-37CFE041BD33}"/>
              </a:ext>
            </a:extLst>
          </p:cNvPr>
          <p:cNvCxnSpPr>
            <a:cxnSpLocks/>
          </p:cNvCxnSpPr>
          <p:nvPr/>
        </p:nvCxnSpPr>
        <p:spPr>
          <a:xfrm flipH="1">
            <a:off x="4047743" y="3435166"/>
            <a:ext cx="2521528" cy="7283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F13A7E-21CD-4539-A888-37D3AC57EC8F}"/>
              </a:ext>
            </a:extLst>
          </p:cNvPr>
          <p:cNvSpPr txBox="1"/>
          <p:nvPr/>
        </p:nvSpPr>
        <p:spPr>
          <a:xfrm>
            <a:off x="1357745" y="2341216"/>
            <a:ext cx="290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Sinapse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Glutamatérgica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4588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3CBF49-3690-49E6-A45B-7BAA860A7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1" y="1142494"/>
            <a:ext cx="5299364" cy="4543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“Percepção de estímulos nocivos”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E606DED-4B92-42CE-B390-75B16DE94B60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Nocicepção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9F85B0-62ED-47B6-9D0D-2070EA9F57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5049" y="1596877"/>
            <a:ext cx="9561370" cy="5378271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9C736D5-89EC-44D1-8CBE-A5F8344D6655}"/>
              </a:ext>
            </a:extLst>
          </p:cNvPr>
          <p:cNvSpPr txBox="1">
            <a:spLocks/>
          </p:cNvSpPr>
          <p:nvPr/>
        </p:nvSpPr>
        <p:spPr>
          <a:xfrm>
            <a:off x="187036" y="4058821"/>
            <a:ext cx="3958937" cy="45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Componente físico e emocional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BC4F462-842A-4C03-8D80-E367DF720EF8}"/>
              </a:ext>
            </a:extLst>
          </p:cNvPr>
          <p:cNvSpPr/>
          <p:nvPr/>
        </p:nvSpPr>
        <p:spPr>
          <a:xfrm>
            <a:off x="7909212" y="1291054"/>
            <a:ext cx="3520787" cy="2197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744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C85FB11A-B629-4189-9AEA-A6FF9610FE5D}"/>
              </a:ext>
            </a:extLst>
          </p:cNvPr>
          <p:cNvGrpSpPr/>
          <p:nvPr/>
        </p:nvGrpSpPr>
        <p:grpSpPr>
          <a:xfrm>
            <a:off x="1413164" y="0"/>
            <a:ext cx="10072254" cy="6688361"/>
            <a:chOff x="1678132" y="169639"/>
            <a:chExt cx="9807286" cy="6518722"/>
          </a:xfrm>
        </p:grpSpPr>
        <p:pic>
          <p:nvPicPr>
            <p:cNvPr id="8194" name="Picture 2" descr="Evolution Of Pain: When Did We Start Feeling Pain?">
              <a:extLst>
                <a:ext uri="{FF2B5EF4-FFF2-40B4-BE49-F238E27FC236}">
                  <a16:creationId xmlns:a16="http://schemas.microsoft.com/office/drawing/2014/main" id="{5B0728AF-1DBC-44CF-81CE-570C8A2E5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8132" y="169639"/>
              <a:ext cx="9350086" cy="6518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2ACC8C05-647B-4EF8-85F3-7B361F6D7DA4}"/>
                </a:ext>
              </a:extLst>
            </p:cNvPr>
            <p:cNvSpPr txBox="1"/>
            <p:nvPr/>
          </p:nvSpPr>
          <p:spPr>
            <a:xfrm>
              <a:off x="1787236" y="498764"/>
              <a:ext cx="23968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Estímulo nociceptivo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18663075-2E62-4AFF-97DC-56A0D805F2A8}"/>
                </a:ext>
              </a:extLst>
            </p:cNvPr>
            <p:cNvSpPr txBox="1"/>
            <p:nvPr/>
          </p:nvSpPr>
          <p:spPr>
            <a:xfrm>
              <a:off x="3246294" y="833619"/>
              <a:ext cx="1464252" cy="408623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Nociceptores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7FBFBFB7-3DED-4805-B229-AED47A45A459}"/>
                </a:ext>
              </a:extLst>
            </p:cNvPr>
            <p:cNvSpPr txBox="1"/>
            <p:nvPr/>
          </p:nvSpPr>
          <p:spPr>
            <a:xfrm>
              <a:off x="8991600" y="5726253"/>
              <a:ext cx="249381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Trato </a:t>
              </a:r>
              <a:r>
                <a:rPr lang="pt-BR" b="1" dirty="0" err="1"/>
                <a:t>espino</a:t>
              </a:r>
              <a:r>
                <a:rPr lang="pt-BR" b="1" dirty="0"/>
                <a:t>-talâmico</a:t>
              </a:r>
            </a:p>
            <a:p>
              <a:endParaRPr lang="pt-BR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F610978-77BA-48A3-AC84-43C28D30E3D3}"/>
                </a:ext>
              </a:extLst>
            </p:cNvPr>
            <p:cNvSpPr txBox="1"/>
            <p:nvPr/>
          </p:nvSpPr>
          <p:spPr>
            <a:xfrm>
              <a:off x="3491345" y="3447413"/>
              <a:ext cx="18755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 err="1"/>
                <a:t>Mecanoceptores</a:t>
              </a:r>
              <a:endParaRPr lang="pt-BR" b="1" dirty="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7A127C3-D6CE-44CA-8936-67470ED5DD0C}"/>
                </a:ext>
              </a:extLst>
            </p:cNvPr>
            <p:cNvSpPr txBox="1"/>
            <p:nvPr/>
          </p:nvSpPr>
          <p:spPr>
            <a:xfrm>
              <a:off x="3412550" y="4283056"/>
              <a:ext cx="18755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Fibra aferente primária A</a:t>
              </a:r>
              <a:r>
                <a:rPr lang="el-GR" b="1" dirty="0"/>
                <a:t>β</a:t>
              </a:r>
              <a:endParaRPr lang="pt-BR" b="1" dirty="0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50CC5425-C816-4282-9B35-02F9F1FC5028}"/>
                </a:ext>
              </a:extLst>
            </p:cNvPr>
            <p:cNvSpPr txBox="1"/>
            <p:nvPr/>
          </p:nvSpPr>
          <p:spPr>
            <a:xfrm>
              <a:off x="1704109" y="5738041"/>
              <a:ext cx="2382982" cy="715089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Fibra aferente primária A</a:t>
              </a:r>
              <a:r>
                <a:rPr lang="el-G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δ</a:t>
              </a:r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 C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DAA956D-CF73-4640-9780-BE64C44D4EB8}"/>
                </a:ext>
              </a:extLst>
            </p:cNvPr>
            <p:cNvSpPr txBox="1"/>
            <p:nvPr/>
          </p:nvSpPr>
          <p:spPr>
            <a:xfrm>
              <a:off x="6643254" y="6319029"/>
              <a:ext cx="1828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Corno dorsal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DCB7B3EB-B1D7-4153-95DB-82AC3037E32F}"/>
                </a:ext>
              </a:extLst>
            </p:cNvPr>
            <p:cNvSpPr txBox="1"/>
            <p:nvPr/>
          </p:nvSpPr>
          <p:spPr>
            <a:xfrm>
              <a:off x="7022526" y="4098390"/>
              <a:ext cx="18288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Corno ventral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AA6D92F-71FC-4C29-88BD-95A43BDE7594}"/>
                </a:ext>
              </a:extLst>
            </p:cNvPr>
            <p:cNvSpPr txBox="1"/>
            <p:nvPr/>
          </p:nvSpPr>
          <p:spPr>
            <a:xfrm>
              <a:off x="5366903" y="4467722"/>
              <a:ext cx="24513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Raiz do gânglio dorsal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4F937BB-554E-4302-B995-517F89E4615C}"/>
                </a:ext>
              </a:extLst>
            </p:cNvPr>
            <p:cNvSpPr txBox="1"/>
            <p:nvPr/>
          </p:nvSpPr>
          <p:spPr>
            <a:xfrm>
              <a:off x="3978420" y="3057482"/>
              <a:ext cx="11914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Toque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3BBAFE1D-D38D-4038-9889-49E0873E53FD}"/>
                </a:ext>
              </a:extLst>
            </p:cNvPr>
            <p:cNvSpPr txBox="1"/>
            <p:nvPr/>
          </p:nvSpPr>
          <p:spPr>
            <a:xfrm>
              <a:off x="6510983" y="3403569"/>
              <a:ext cx="15880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Via descendente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86186B8E-B48E-4297-996F-067F3352ADEE}"/>
                </a:ext>
              </a:extLst>
            </p:cNvPr>
            <p:cNvSpPr txBox="1"/>
            <p:nvPr/>
          </p:nvSpPr>
          <p:spPr>
            <a:xfrm>
              <a:off x="9405713" y="3409265"/>
              <a:ext cx="158808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Neurônio aferente secundário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9629C2C-A548-4DFA-B588-92549951CFBB}"/>
                </a:ext>
              </a:extLst>
            </p:cNvPr>
            <p:cNvSpPr txBox="1"/>
            <p:nvPr/>
          </p:nvSpPr>
          <p:spPr>
            <a:xfrm>
              <a:off x="5727987" y="464287"/>
              <a:ext cx="17292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Sistema límbico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1772C345-1FF4-4F70-9FBD-D15596A5E69A}"/>
                </a:ext>
              </a:extLst>
            </p:cNvPr>
            <p:cNvSpPr txBox="1"/>
            <p:nvPr/>
          </p:nvSpPr>
          <p:spPr>
            <a:xfrm>
              <a:off x="8233928" y="261626"/>
              <a:ext cx="19464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Córtex motor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7EF54EC-80BC-4A59-ACD1-94431AA588D0}"/>
                </a:ext>
              </a:extLst>
            </p:cNvPr>
            <p:cNvSpPr txBox="1"/>
            <p:nvPr/>
          </p:nvSpPr>
          <p:spPr>
            <a:xfrm>
              <a:off x="9673070" y="773789"/>
              <a:ext cx="14642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b="1" dirty="0"/>
                <a:t>Tálamo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CBCA675-167F-481A-8825-3773F6CB088F}"/>
                </a:ext>
              </a:extLst>
            </p:cNvPr>
            <p:cNvSpPr txBox="1"/>
            <p:nvPr/>
          </p:nvSpPr>
          <p:spPr>
            <a:xfrm>
              <a:off x="5757428" y="2524083"/>
              <a:ext cx="126466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b="1" dirty="0"/>
            </a:p>
            <a:p>
              <a:endParaRPr lang="pt-BR" b="1" dirty="0"/>
            </a:p>
            <a:p>
              <a:endParaRPr lang="pt-BR" b="1" dirty="0"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00ABE5B8-9028-4956-908E-1EA3E21FCB6F}"/>
              </a:ext>
            </a:extLst>
          </p:cNvPr>
          <p:cNvSpPr/>
          <p:nvPr/>
        </p:nvSpPr>
        <p:spPr>
          <a:xfrm>
            <a:off x="7907645" y="72450"/>
            <a:ext cx="2064327" cy="3879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89B0631-678A-4DF1-A919-B228B532C9E1}"/>
              </a:ext>
            </a:extLst>
          </p:cNvPr>
          <p:cNvSpPr/>
          <p:nvPr/>
        </p:nvSpPr>
        <p:spPr>
          <a:xfrm>
            <a:off x="9285845" y="567705"/>
            <a:ext cx="1630989" cy="3879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C979FF6-12E8-419A-8A2A-3BCBC795D915}"/>
              </a:ext>
            </a:extLst>
          </p:cNvPr>
          <p:cNvSpPr/>
          <p:nvPr/>
        </p:nvSpPr>
        <p:spPr>
          <a:xfrm>
            <a:off x="5644355" y="302315"/>
            <a:ext cx="1630989" cy="3879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851D3FC-CE3B-405F-8E25-084DCC8331EF}"/>
              </a:ext>
            </a:extLst>
          </p:cNvPr>
          <p:cNvSpPr/>
          <p:nvPr/>
        </p:nvSpPr>
        <p:spPr>
          <a:xfrm>
            <a:off x="6341233" y="3273105"/>
            <a:ext cx="1630989" cy="9473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457453D-170D-48DE-9623-DEFFF1292927}"/>
              </a:ext>
            </a:extLst>
          </p:cNvPr>
          <p:cNvSpPr/>
          <p:nvPr/>
        </p:nvSpPr>
        <p:spPr>
          <a:xfrm>
            <a:off x="9333266" y="3341937"/>
            <a:ext cx="1630989" cy="9473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48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8A9BC07C-6779-4951-B092-D15D2E080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"/>
          <a:stretch/>
        </p:blipFill>
        <p:spPr>
          <a:xfrm>
            <a:off x="2300289" y="604805"/>
            <a:ext cx="5707638" cy="263849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36E85B7-48F9-49C3-8428-B62F6512A5B1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Fibras nociceptivas aferentes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E3549F-1C53-46C8-A1D7-E3B3FA130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257" b="59935"/>
          <a:stretch/>
        </p:blipFill>
        <p:spPr>
          <a:xfrm>
            <a:off x="0" y="855519"/>
            <a:ext cx="2300289" cy="2137063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9CF13A6-95D3-47D2-972A-4F857A0B78D6}"/>
              </a:ext>
            </a:extLst>
          </p:cNvPr>
          <p:cNvGrpSpPr/>
          <p:nvPr/>
        </p:nvGrpSpPr>
        <p:grpSpPr>
          <a:xfrm>
            <a:off x="339089" y="3243295"/>
            <a:ext cx="11294352" cy="3747322"/>
            <a:chOff x="339089" y="3243295"/>
            <a:chExt cx="11294352" cy="3747322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AE0ECA51-B633-4C54-89D0-2848EE7E5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896"/>
            <a:stretch/>
          </p:blipFill>
          <p:spPr>
            <a:xfrm>
              <a:off x="4780035" y="3243295"/>
              <a:ext cx="6853406" cy="3575234"/>
            </a:xfrm>
            <a:prstGeom prst="rect">
              <a:avLst/>
            </a:prstGeom>
          </p:spPr>
        </p:pic>
        <p:pic>
          <p:nvPicPr>
            <p:cNvPr id="11" name="Picture 2" descr="Evolution Of Pain: When Did We Start Feeling Pain?">
              <a:extLst>
                <a:ext uri="{FF2B5EF4-FFF2-40B4-BE49-F238E27FC236}">
                  <a16:creationId xmlns:a16="http://schemas.microsoft.com/office/drawing/2014/main" id="{499CFF8F-6382-43E9-8809-8B15FC2457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53" t="11029" r="60928" b="3611"/>
            <a:stretch/>
          </p:blipFill>
          <p:spPr bwMode="auto">
            <a:xfrm>
              <a:off x="339089" y="3378306"/>
              <a:ext cx="2431821" cy="3612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290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45A1565-DE7B-4430-8062-5BAB6F2F5338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Fibras nociceptivas eferentes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55D0BE3C-9D6B-4E32-AA73-A43686F130F4}"/>
              </a:ext>
            </a:extLst>
          </p:cNvPr>
          <p:cNvCxnSpPr>
            <a:cxnSpLocks/>
          </p:cNvCxnSpPr>
          <p:nvPr/>
        </p:nvCxnSpPr>
        <p:spPr>
          <a:xfrm flipH="1" flipV="1">
            <a:off x="7446769" y="2369608"/>
            <a:ext cx="2404607" cy="32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8E468BB7-3C09-4E52-8720-8B3932F16256}"/>
              </a:ext>
            </a:extLst>
          </p:cNvPr>
          <p:cNvSpPr txBox="1"/>
          <p:nvPr/>
        </p:nvSpPr>
        <p:spPr>
          <a:xfrm>
            <a:off x="5321965" y="1866599"/>
            <a:ext cx="2466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descente de controle da dor </a:t>
            </a:r>
          </a:p>
        </p:txBody>
      </p:sp>
      <p:pic>
        <p:nvPicPr>
          <p:cNvPr id="20482" name="Picture 2" descr="DOR - Nervo Músculo e Dor | Neurologia Acupuntura e DOR">
            <a:extLst>
              <a:ext uri="{FF2B5EF4-FFF2-40B4-BE49-F238E27FC236}">
                <a16:creationId xmlns:a16="http://schemas.microsoft.com/office/drawing/2014/main" id="{94D7450E-91FC-4331-BD8F-08BD49177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69" y="581887"/>
            <a:ext cx="4343450" cy="640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2C4A9FE4-4E8F-436B-A54F-3E0FCE6CA0A5}"/>
              </a:ext>
            </a:extLst>
          </p:cNvPr>
          <p:cNvSpPr txBox="1"/>
          <p:nvPr/>
        </p:nvSpPr>
        <p:spPr>
          <a:xfrm>
            <a:off x="401781" y="1393524"/>
            <a:ext cx="290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Serotonina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09247F2-140A-44ED-BCFD-1ADD1D7C91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0443" y="1563384"/>
            <a:ext cx="2836743" cy="177296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F07CE95-EE6B-4366-97A9-1529E655AC1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881" y="4346697"/>
            <a:ext cx="3569148" cy="206754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B18F066-5084-4EEF-A3E2-DCB36DFF81D2}"/>
              </a:ext>
            </a:extLst>
          </p:cNvPr>
          <p:cNvSpPr txBox="1"/>
          <p:nvPr/>
        </p:nvSpPr>
        <p:spPr>
          <a:xfrm>
            <a:off x="552559" y="4162031"/>
            <a:ext cx="290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Encefalinas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72363AE-60F9-4F96-813A-A638DE4DBCF7}"/>
              </a:ext>
            </a:extLst>
          </p:cNvPr>
          <p:cNvSpPr txBox="1"/>
          <p:nvPr/>
        </p:nvSpPr>
        <p:spPr>
          <a:xfrm>
            <a:off x="4473397" y="5767906"/>
            <a:ext cx="2904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de atuação dos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opióides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47BCC98-84D4-408F-A432-EAD55F1A2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957" y="3337356"/>
            <a:ext cx="2209800" cy="73342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536477AA-97B8-4204-BEA4-674027B7C2CC}"/>
              </a:ext>
            </a:extLst>
          </p:cNvPr>
          <p:cNvSpPr txBox="1"/>
          <p:nvPr/>
        </p:nvSpPr>
        <p:spPr>
          <a:xfrm>
            <a:off x="3716459" y="3059668"/>
            <a:ext cx="2904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GABA</a:t>
            </a:r>
          </a:p>
        </p:txBody>
      </p:sp>
    </p:spTree>
    <p:extLst>
      <p:ext uri="{BB962C8B-B14F-4D97-AF65-F5344CB8AC3E}">
        <p14:creationId xmlns:p14="http://schemas.microsoft.com/office/powerpoint/2010/main" val="694964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ector conjunto de pessoas de dor | Vetor Premium">
            <a:extLst>
              <a:ext uri="{FF2B5EF4-FFF2-40B4-BE49-F238E27FC236}">
                <a16:creationId xmlns:a16="http://schemas.microsoft.com/office/drawing/2014/main" id="{993C5F2F-BF51-48EC-9611-928A4160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74" y="894123"/>
            <a:ext cx="5347854" cy="534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A8DB2E-10F3-41BD-9512-552898801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2" y="1612539"/>
            <a:ext cx="7820891" cy="4351338"/>
          </a:xfrm>
        </p:spPr>
        <p:txBody>
          <a:bodyPr/>
          <a:lstStyle/>
          <a:p>
            <a:r>
              <a:rPr lang="pt-BR" dirty="0"/>
              <a:t>Sinalizar a existência de uma lesão;</a:t>
            </a:r>
          </a:p>
          <a:p>
            <a:endParaRPr lang="pt-BR" dirty="0"/>
          </a:p>
          <a:p>
            <a:r>
              <a:rPr lang="pt-BR" dirty="0"/>
              <a:t>Sinalizar a probabilidade da ocorrência de um dano;</a:t>
            </a:r>
          </a:p>
          <a:p>
            <a:endParaRPr lang="pt-BR" dirty="0"/>
          </a:p>
          <a:p>
            <a:r>
              <a:rPr lang="pt-BR" dirty="0"/>
              <a:t>Ajuste postural.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26C9CB3-F494-452B-A9B5-7CF892CD1CD9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sentimos dor?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B4987A0-819C-4AE0-948F-293F5815BA20}"/>
              </a:ext>
            </a:extLst>
          </p:cNvPr>
          <p:cNvSpPr txBox="1"/>
          <p:nvPr/>
        </p:nvSpPr>
        <p:spPr>
          <a:xfrm>
            <a:off x="1953491" y="5292436"/>
            <a:ext cx="4142509" cy="5788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nos proteger!!!</a:t>
            </a:r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3ADDE403-625D-49B5-AADF-E5CB568336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4239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86"/>
    </mc:Choice>
    <mc:Fallback>
      <p:transition spd="slow" advTm="14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972" x="7537450" y="4956175"/>
          <p14:tracePt t="1113" x="7518400" y="4956175"/>
          <p14:tracePt t="1129" x="7518400" y="4946650"/>
          <p14:tracePt t="1135" x="7510463" y="4946650"/>
          <p14:tracePt t="1146" x="7500938" y="4946650"/>
          <p14:tracePt t="1162" x="7483475" y="4929188"/>
          <p14:tracePt t="1179" x="7466013" y="4911725"/>
          <p14:tracePt t="1195" x="7429500" y="4902200"/>
          <p14:tracePt t="1229" x="7340600" y="4875213"/>
          <p14:tracePt t="1262" x="7089775" y="4822825"/>
          <p14:tracePt t="1279" x="6973888" y="4813300"/>
          <p14:tracePt t="1296" x="6911975" y="4795838"/>
          <p14:tracePt t="1311" x="6884988" y="4786313"/>
          <p14:tracePt t="1353" x="6884988" y="4768850"/>
          <p14:tracePt t="1383" x="6884988" y="4759325"/>
          <p14:tracePt t="1390" x="6875463" y="4759325"/>
          <p14:tracePt t="1398" x="6831013" y="4732338"/>
          <p14:tracePt t="1412" x="6715125" y="4697413"/>
          <p14:tracePt t="1429" x="6643688" y="4660900"/>
          <p14:tracePt t="1445" x="6510338" y="4608513"/>
          <p14:tracePt t="1463" x="6286500" y="4537075"/>
          <p14:tracePt t="1479" x="5938838" y="4465638"/>
          <p14:tracePt t="1482" x="5795963" y="4429125"/>
          <p14:tracePt t="1496" x="5419725" y="4348163"/>
          <p14:tracePt t="1511" x="4965700" y="4241800"/>
          <p14:tracePt t="1530" x="4660900" y="4170363"/>
          <p14:tracePt t="1545" x="4554538" y="4152900"/>
          <p14:tracePt t="1561" x="4545013" y="4133850"/>
          <p14:tracePt t="1578" x="4554538" y="41338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603A7E-CDD2-4B34-A870-E405E51B4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70F249B-836B-4F25-A4DF-CCF68405A903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Hiperalgesia – </a:t>
            </a:r>
            <a:r>
              <a:rPr lang="pt-BR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substâncias químicas que aumentam a resposta de nociceptores</a:t>
            </a:r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FAD772A2-8084-4B32-9D85-AAB044A168DB}"/>
              </a:ext>
            </a:extLst>
          </p:cNvPr>
          <p:cNvGrpSpPr/>
          <p:nvPr/>
        </p:nvGrpSpPr>
        <p:grpSpPr>
          <a:xfrm>
            <a:off x="512618" y="831273"/>
            <a:ext cx="9573491" cy="5987256"/>
            <a:chOff x="512618" y="831273"/>
            <a:chExt cx="7956839" cy="5155189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0D5F4A4F-D210-47D5-8D68-896B22698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707" y="871537"/>
              <a:ext cx="7905750" cy="5114925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924F6AF2-DAA4-4801-9A43-4BBA8DFE4425}"/>
                </a:ext>
              </a:extLst>
            </p:cNvPr>
            <p:cNvSpPr/>
            <p:nvPr/>
          </p:nvSpPr>
          <p:spPr>
            <a:xfrm>
              <a:off x="512618" y="831273"/>
              <a:ext cx="3422073" cy="803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517641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usas e consequências da inflamação crônica — ANDREIA TORRES">
            <a:extLst>
              <a:ext uri="{FF2B5EF4-FFF2-40B4-BE49-F238E27FC236}">
                <a16:creationId xmlns:a16="http://schemas.microsoft.com/office/drawing/2014/main" id="{62C70C11-7D12-484B-A73C-0056FB688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688"/>
            <a:ext cx="12192000" cy="47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17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7246A33-54CF-4339-A0E5-7C05004887B9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Cascata de inflamação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EC2DA30-0CDA-4BB4-894F-847D4FB034CB}"/>
              </a:ext>
            </a:extLst>
          </p:cNvPr>
          <p:cNvGrpSpPr/>
          <p:nvPr/>
        </p:nvGrpSpPr>
        <p:grpSpPr>
          <a:xfrm>
            <a:off x="1593271" y="900544"/>
            <a:ext cx="9701523" cy="5957456"/>
            <a:chOff x="1593271" y="900544"/>
            <a:chExt cx="9701523" cy="595745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F54C931-58F1-487A-B268-FED173555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124"/>
            <a:stretch/>
          </p:blipFill>
          <p:spPr>
            <a:xfrm>
              <a:off x="1593271" y="900544"/>
              <a:ext cx="9701523" cy="5957456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FB44074-AA02-434D-ADD1-03EC8094BCD4}"/>
                </a:ext>
              </a:extLst>
            </p:cNvPr>
            <p:cNvSpPr/>
            <p:nvPr/>
          </p:nvSpPr>
          <p:spPr>
            <a:xfrm>
              <a:off x="7772400" y="1108364"/>
              <a:ext cx="2258291" cy="1039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DE84C24-4148-4A03-ADCC-BA2689E3A2C4}"/>
                </a:ext>
              </a:extLst>
            </p:cNvPr>
            <p:cNvSpPr/>
            <p:nvPr/>
          </p:nvSpPr>
          <p:spPr>
            <a:xfrm>
              <a:off x="3006436" y="3103418"/>
              <a:ext cx="1717964" cy="775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00426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7D5313-C104-4738-AF1E-1D0509D28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2534A4-2F6E-47E2-95DC-17CDAD50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936982"/>
            <a:ext cx="10925175" cy="588154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BEE51A4-D89E-40FB-85ED-FACE5C7C21C4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Mediadores inflamatórios</a:t>
            </a:r>
          </a:p>
        </p:txBody>
      </p:sp>
    </p:spTree>
    <p:extLst>
      <p:ext uri="{BB962C8B-B14F-4D97-AF65-F5344CB8AC3E}">
        <p14:creationId xmlns:p14="http://schemas.microsoft.com/office/powerpoint/2010/main" val="473901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351BE99-ED45-4CDC-8570-7C9A272F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8" y="-1"/>
            <a:ext cx="12261273" cy="685800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51032D8-FD0D-4C7A-8CF9-E750F9906F3E}"/>
              </a:ext>
            </a:extLst>
          </p:cNvPr>
          <p:cNvSpPr txBox="1"/>
          <p:nvPr/>
        </p:nvSpPr>
        <p:spPr>
          <a:xfrm>
            <a:off x="138545" y="2092037"/>
            <a:ext cx="563880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Analgésicos opioides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Anti-inflamatórios não esteroidais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Anti-inflamatórios esteroidais (</a:t>
            </a:r>
            <a:r>
              <a:rPr lang="pt-B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corticóides</a:t>
            </a: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AC1DDC2-3D77-47A1-85BD-432EE1223F3F}"/>
              </a:ext>
            </a:extLst>
          </p:cNvPr>
          <p:cNvSpPr txBox="1"/>
          <p:nvPr/>
        </p:nvSpPr>
        <p:spPr>
          <a:xfrm>
            <a:off x="623454" y="230970"/>
            <a:ext cx="962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FÁRMACOS PARA O TRATAMENTO DA DOR E INFLAMAÇÃO</a:t>
            </a:r>
          </a:p>
        </p:txBody>
      </p:sp>
    </p:spTree>
    <p:extLst>
      <p:ext uri="{BB962C8B-B14F-4D97-AF65-F5344CB8AC3E}">
        <p14:creationId xmlns:p14="http://schemas.microsoft.com/office/powerpoint/2010/main" val="23149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754E6C-22DA-45E3-BADD-5949FA63C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47" y="1253331"/>
            <a:ext cx="7234862" cy="4351338"/>
          </a:xfrm>
        </p:spPr>
        <p:txBody>
          <a:bodyPr/>
          <a:lstStyle/>
          <a:p>
            <a:r>
              <a:rPr lang="pt-BR" dirty="0"/>
              <a:t>Extraído do “suco” da papoula </a:t>
            </a:r>
          </a:p>
          <a:p>
            <a:pPr marL="0" indent="0">
              <a:buNone/>
            </a:pPr>
            <a:r>
              <a:rPr lang="pt-BR" i="1" dirty="0" err="1"/>
              <a:t>Papaver</a:t>
            </a:r>
            <a:r>
              <a:rPr lang="pt-BR" i="1" dirty="0"/>
              <a:t> </a:t>
            </a:r>
            <a:r>
              <a:rPr lang="pt-BR" i="1" dirty="0" err="1"/>
              <a:t>somniferum</a:t>
            </a:r>
            <a:endParaRPr lang="pt-BR" i="1" dirty="0"/>
          </a:p>
          <a:p>
            <a:pPr marL="0" indent="0">
              <a:buNone/>
            </a:pPr>
            <a:endParaRPr lang="pt-BR" i="1" dirty="0"/>
          </a:p>
          <a:p>
            <a:pPr marL="0" indent="0">
              <a:buNone/>
            </a:pPr>
            <a:endParaRPr lang="pt-BR" i="1" dirty="0"/>
          </a:p>
          <a:p>
            <a:pPr marL="0" indent="0">
              <a:buNone/>
            </a:pPr>
            <a:endParaRPr lang="pt-BR" i="1" dirty="0"/>
          </a:p>
          <a:p>
            <a:pPr marL="0" indent="0">
              <a:buNone/>
            </a:pPr>
            <a:endParaRPr lang="pt-BR" i="1" dirty="0"/>
          </a:p>
          <a:p>
            <a:pPr marL="0" indent="0">
              <a:buNone/>
            </a:pPr>
            <a:r>
              <a:rPr lang="pt-BR" dirty="0"/>
              <a:t>Causa euforia, alucinações, analgesia e evita a </a:t>
            </a:r>
            <a:r>
              <a:rPr lang="pt-BR" dirty="0" err="1"/>
              <a:t>diarréia</a:t>
            </a:r>
            <a:r>
              <a:rPr lang="pt-BR" dirty="0"/>
              <a:t>.</a:t>
            </a:r>
          </a:p>
          <a:p>
            <a:pPr marL="0" indent="0">
              <a:buNone/>
            </a:pPr>
            <a:endParaRPr lang="pt-BR" i="1" dirty="0"/>
          </a:p>
          <a:p>
            <a:endParaRPr lang="pt-BR" i="1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2EE5174-1D22-4083-A620-714304A1B709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Opióides</a:t>
            </a:r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3554" name="Picture 2" descr="Efeitos do Ópio no corpo e Sintomas de Abstinência - Tua Saúde">
            <a:extLst>
              <a:ext uri="{FF2B5EF4-FFF2-40B4-BE49-F238E27FC236}">
                <a16:creationId xmlns:a16="http://schemas.microsoft.com/office/drawing/2014/main" id="{032ACBEE-2C13-4496-89FE-030517029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451" y="1052945"/>
            <a:ext cx="3266040" cy="2179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47CC37-45D7-4444-AC90-8DDA37FA1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091" y="3625994"/>
            <a:ext cx="3348662" cy="2511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" name="Conector: Angulado 6">
            <a:extLst>
              <a:ext uri="{FF2B5EF4-FFF2-40B4-BE49-F238E27FC236}">
                <a16:creationId xmlns:a16="http://schemas.microsoft.com/office/drawing/2014/main" id="{49560514-5F83-4C35-B79B-AC07B613E557}"/>
              </a:ext>
            </a:extLst>
          </p:cNvPr>
          <p:cNvCxnSpPr/>
          <p:nvPr/>
        </p:nvCxnSpPr>
        <p:spPr>
          <a:xfrm>
            <a:off x="1939636" y="2258291"/>
            <a:ext cx="1136073" cy="834881"/>
          </a:xfrm>
          <a:prstGeom prst="bentConnector3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000F84-9CCE-4EA9-B595-A9EC48925110}"/>
              </a:ext>
            </a:extLst>
          </p:cNvPr>
          <p:cNvSpPr txBox="1"/>
          <p:nvPr/>
        </p:nvSpPr>
        <p:spPr>
          <a:xfrm>
            <a:off x="3175480" y="2935555"/>
            <a:ext cx="151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Morfina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012E5BB-2144-4881-A6E3-157A8F287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159" y="2117714"/>
            <a:ext cx="2095500" cy="182880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B30BABE-1E7C-4CC0-9FC8-22D5FFCE02BD}"/>
              </a:ext>
            </a:extLst>
          </p:cNvPr>
          <p:cNvGrpSpPr/>
          <p:nvPr/>
        </p:nvGrpSpPr>
        <p:grpSpPr>
          <a:xfrm>
            <a:off x="1857014" y="5078196"/>
            <a:ext cx="3324586" cy="1193043"/>
            <a:chOff x="1857014" y="5078196"/>
            <a:chExt cx="3324586" cy="1193043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F507B4F-4769-4D50-B84C-9E0F12248389}"/>
                </a:ext>
              </a:extLst>
            </p:cNvPr>
            <p:cNvSpPr txBox="1"/>
            <p:nvPr/>
          </p:nvSpPr>
          <p:spPr>
            <a:xfrm>
              <a:off x="2875597" y="5556150"/>
              <a:ext cx="2306003" cy="715089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Causa dependência!!!! </a:t>
              </a:r>
            </a:p>
          </p:txBody>
        </p:sp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F39A99DA-E2C5-4DC1-B65E-66BB2CD40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7014" y="5078196"/>
              <a:ext cx="1212482" cy="1052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595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BEBA3B8-33DB-482A-BDAE-E1387EE4C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545" y="2010500"/>
            <a:ext cx="8652165" cy="462890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30F1AEA-C79C-4955-80F4-36C4550782DC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Receptores Opioides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CF465E8-75AA-4B82-B176-2A49F3FE44B9}"/>
              </a:ext>
            </a:extLst>
          </p:cNvPr>
          <p:cNvSpPr txBox="1"/>
          <p:nvPr/>
        </p:nvSpPr>
        <p:spPr>
          <a:xfrm>
            <a:off x="249382" y="950005"/>
            <a:ext cx="1098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Receptores acoplados à proteína </a:t>
            </a:r>
            <a:r>
              <a:rPr lang="pt-BR" sz="2400" dirty="0" err="1"/>
              <a:t>Gi</a:t>
            </a:r>
            <a:r>
              <a:rPr lang="pt-BR" sz="2400" dirty="0"/>
              <a:t> distribuídos em alta concentração no SNC e menor proporção por todo o corpo.</a:t>
            </a:r>
          </a:p>
        </p:txBody>
      </p:sp>
    </p:spTree>
    <p:extLst>
      <p:ext uri="{BB962C8B-B14F-4D97-AF65-F5344CB8AC3E}">
        <p14:creationId xmlns:p14="http://schemas.microsoft.com/office/powerpoint/2010/main" val="317152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armacologia dos Opioides: tudo que você precisa saber!">
            <a:extLst>
              <a:ext uri="{FF2B5EF4-FFF2-40B4-BE49-F238E27FC236}">
                <a16:creationId xmlns:a16="http://schemas.microsoft.com/office/drawing/2014/main" id="{4609F8F5-FCE0-462D-B188-2AB74B654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1" y="905065"/>
            <a:ext cx="7438159" cy="567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EB4F4DB-CCED-4A3C-9036-4F9D60351D7E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Receptores Opioides </a:t>
            </a:r>
          </a:p>
        </p:txBody>
      </p:sp>
    </p:spTree>
    <p:extLst>
      <p:ext uri="{BB962C8B-B14F-4D97-AF65-F5344CB8AC3E}">
        <p14:creationId xmlns:p14="http://schemas.microsoft.com/office/powerpoint/2010/main" val="3479121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AC2ECD7B-D546-4401-80CB-08CF82469289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Receptores Opioides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A4D620F-72C1-4B68-AF89-5043B18FE878}"/>
              </a:ext>
            </a:extLst>
          </p:cNvPr>
          <p:cNvSpPr txBox="1"/>
          <p:nvPr/>
        </p:nvSpPr>
        <p:spPr>
          <a:xfrm>
            <a:off x="277091" y="1413255"/>
            <a:ext cx="46551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Agonistas:</a:t>
            </a: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Morfina</a:t>
            </a:r>
          </a:p>
          <a:p>
            <a:r>
              <a:rPr lang="pt-BR" sz="2800" dirty="0"/>
              <a:t> (</a:t>
            </a:r>
            <a:r>
              <a:rPr lang="pt-BR" sz="2400" dirty="0"/>
              <a:t>agonista parcial receptores µ</a:t>
            </a:r>
            <a:r>
              <a:rPr lang="pt-BR" sz="2800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 err="1"/>
              <a:t>Codeina</a:t>
            </a: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 err="1"/>
              <a:t>Dextropropoxifeno</a:t>
            </a: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 err="1"/>
              <a:t>Buprenorfina</a:t>
            </a:r>
            <a:endParaRPr lang="pt-BR" sz="2800" dirty="0"/>
          </a:p>
        </p:txBody>
      </p:sp>
      <p:pic>
        <p:nvPicPr>
          <p:cNvPr id="7" name="Picture 2" descr="DOR - Nervo Músculo e Dor | Neurologia Acupuntura e DOR">
            <a:extLst>
              <a:ext uri="{FF2B5EF4-FFF2-40B4-BE49-F238E27FC236}">
                <a16:creationId xmlns:a16="http://schemas.microsoft.com/office/drawing/2014/main" id="{4F166DD3-51E5-47FC-8F3D-5DB21E996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4" y="649196"/>
            <a:ext cx="4184195" cy="616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827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E163BC6-7254-4E5E-A8FB-3B97576E0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38"/>
          <a:stretch/>
        </p:blipFill>
        <p:spPr>
          <a:xfrm>
            <a:off x="4932219" y="1097219"/>
            <a:ext cx="6747163" cy="504027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C2ECD7B-D546-4401-80CB-08CF82469289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Receptores Opioides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A4D620F-72C1-4B68-AF89-5043B18FE878}"/>
              </a:ext>
            </a:extLst>
          </p:cNvPr>
          <p:cNvSpPr txBox="1"/>
          <p:nvPr/>
        </p:nvSpPr>
        <p:spPr>
          <a:xfrm>
            <a:off x="277091" y="1413255"/>
            <a:ext cx="46551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Agonistas:</a:t>
            </a:r>
          </a:p>
          <a:p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/>
              <a:t>Morfina</a:t>
            </a:r>
          </a:p>
          <a:p>
            <a:r>
              <a:rPr lang="pt-BR" sz="2800" dirty="0"/>
              <a:t> (</a:t>
            </a:r>
            <a:r>
              <a:rPr lang="pt-BR" sz="2400" dirty="0"/>
              <a:t>agonista parcial receptores µ</a:t>
            </a:r>
            <a:r>
              <a:rPr lang="pt-BR" sz="2800" dirty="0"/>
              <a:t>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 err="1"/>
              <a:t>Codeina</a:t>
            </a: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 err="1"/>
              <a:t>Dextropropoxifeno</a:t>
            </a:r>
            <a:endParaRPr lang="pt-BR" sz="28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dirty="0" err="1"/>
              <a:t>Buprenorfina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09555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77A643-D9F6-41C7-B69D-F8AD29D99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471"/>
            <a:ext cx="12288982" cy="681037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0C6813-2189-4EB2-B31F-E4C807B309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9816" y="2775048"/>
            <a:ext cx="5352184" cy="4082952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1FD0AE-0C0B-4BF7-AA33-A6C158071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183" y="1122413"/>
            <a:ext cx="1132609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“</a:t>
            </a:r>
            <a:r>
              <a:rPr lang="pt-BR" sz="2400" i="1" dirty="0"/>
              <a:t>Experiência subjetiva, difícil de definir exatamente</a:t>
            </a:r>
            <a:r>
              <a:rPr lang="pt-BR" sz="2400" dirty="0"/>
              <a:t>”</a:t>
            </a:r>
          </a:p>
          <a:p>
            <a:endParaRPr lang="pt-BR" sz="2400" dirty="0"/>
          </a:p>
          <a:p>
            <a:r>
              <a:rPr lang="pt-BR" sz="2400" dirty="0"/>
              <a:t>É a resposta direta a um evento indesejável associado à lesão tecidual, como trauma, inflamação ou câncer. </a:t>
            </a:r>
          </a:p>
          <a:p>
            <a:endParaRPr lang="pt-BR" sz="2400" dirty="0"/>
          </a:p>
          <a:p>
            <a:r>
              <a:rPr lang="pt-BR" sz="2400" dirty="0"/>
              <a:t>Dores de origem desconhecida (neuralgia do </a:t>
            </a:r>
            <a:r>
              <a:rPr lang="pt-BR" sz="2400" dirty="0" err="1"/>
              <a:t>trigêmio</a:t>
            </a:r>
            <a:r>
              <a:rPr lang="pt-BR" sz="2400" dirty="0"/>
              <a:t>)</a:t>
            </a:r>
          </a:p>
          <a:p>
            <a:endParaRPr lang="pt-BR" sz="2400" dirty="0"/>
          </a:p>
          <a:p>
            <a:r>
              <a:rPr lang="pt-BR" sz="2400" dirty="0"/>
              <a:t>Dor devido a lesões nervosas (dor neuropática)</a:t>
            </a:r>
          </a:p>
          <a:p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3E474EF-3F7D-4970-B468-A56850A13DB3}"/>
              </a:ext>
            </a:extLst>
          </p:cNvPr>
          <p:cNvSpPr txBox="1"/>
          <p:nvPr/>
        </p:nvSpPr>
        <p:spPr>
          <a:xfrm>
            <a:off x="332509" y="5343990"/>
            <a:ext cx="5943599" cy="7831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000" dirty="0"/>
              <a:t>Controle da dor é um prioridade terapêutica</a:t>
            </a:r>
          </a:p>
          <a:p>
            <a:pPr marL="0" indent="0" algn="ctr">
              <a:buNone/>
            </a:pPr>
            <a:r>
              <a:rPr lang="pt-BR" sz="2000" dirty="0"/>
              <a:t>em diferentes situações.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BD8FC89E-9037-4D1B-8137-975C839C7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6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83"/>
    </mc:Choice>
    <mc:Fallback>
      <p:transition spd="slow" advTm="213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82" x="4500563" y="2732088"/>
          <p14:tracePt t="2184" x="4205288" y="2295525"/>
          <p14:tracePt t="2201" x="3017838" y="2384425"/>
          <p14:tracePt t="2217" x="2054225" y="2857500"/>
          <p14:tracePt t="2234" x="1187450" y="3232150"/>
          <p14:tracePt t="2250" x="660400" y="3455988"/>
          <p14:tracePt t="2267" x="115888" y="3679825"/>
          <p14:tracePt t="2284" x="0" y="3741738"/>
          <p14:tracePt t="2317" x="0" y="3857625"/>
          <p14:tracePt t="2350" x="0" y="3946525"/>
          <p14:tracePt t="2384" x="0" y="3956050"/>
          <p14:tracePt t="2400" x="0" y="3902075"/>
          <p14:tracePt t="2417" x="0" y="3616325"/>
          <p14:tracePt t="2434" x="0" y="3313113"/>
          <p14:tracePt t="2450" x="0" y="3133725"/>
          <p14:tracePt t="2467" x="0" y="3027363"/>
          <p14:tracePt t="2483" x="0" y="2857500"/>
          <p14:tracePt t="2500" x="0" y="2714625"/>
          <p14:tracePt t="2517" x="0" y="2554288"/>
          <p14:tracePt t="2533" x="0" y="2374900"/>
          <p14:tracePt t="2550" x="17463" y="2197100"/>
          <p14:tracePt t="2567" x="53975" y="1874838"/>
          <p14:tracePt t="2583" x="125413" y="1679575"/>
          <p14:tracePt t="2600" x="204788" y="1517650"/>
          <p14:tracePt t="2617" x="204788" y="1490663"/>
          <p14:tracePt t="2634" x="322263" y="1312863"/>
          <p14:tracePt t="2650" x="384175" y="1187450"/>
          <p14:tracePt t="2666" x="438150" y="1098550"/>
          <p14:tracePt t="2683" x="482600" y="1017588"/>
          <p14:tracePt t="2700" x="500063" y="1017588"/>
          <p14:tracePt t="2702" x="509588" y="1017588"/>
          <p14:tracePt t="2716" x="554038" y="973138"/>
          <p14:tracePt t="2733" x="608013" y="901700"/>
          <p14:tracePt t="2749" x="642938" y="839788"/>
          <p14:tracePt t="2766" x="660400" y="830263"/>
          <p14:tracePt t="2783" x="723900" y="776288"/>
          <p14:tracePt t="2799" x="723900" y="768350"/>
          <p14:tracePt t="2816" x="741363" y="758825"/>
          <p14:tracePt t="2833" x="758825" y="741363"/>
          <p14:tracePt t="2849" x="785813" y="714375"/>
          <p14:tracePt t="2866" x="803275" y="723900"/>
          <p14:tracePt t="2883" x="822325" y="714375"/>
          <p14:tracePt t="2899" x="847725" y="642938"/>
          <p14:tracePt t="2916" x="857250" y="554038"/>
          <p14:tracePt t="2933" x="847725" y="500063"/>
          <p14:tracePt t="2949" x="847725" y="347663"/>
          <p14:tracePt t="7150" x="10260013" y="285750"/>
          <p14:tracePt t="7157" x="10144125" y="303213"/>
          <p14:tracePt t="7164" x="10028238" y="322263"/>
          <p14:tracePt t="7175" x="9920288" y="322263"/>
          <p14:tracePt t="7192" x="9644063" y="374650"/>
          <p14:tracePt t="7225" x="8466138" y="608013"/>
          <p14:tracePt t="7258" x="7143750" y="938213"/>
          <p14:tracePt t="7291" x="5715000" y="1347788"/>
          <p14:tracePt t="7308" x="5419725" y="1438275"/>
          <p14:tracePt t="7325" x="5303838" y="1446213"/>
          <p14:tracePt t="7341" x="5276850" y="1446213"/>
          <p14:tracePt t="7358" x="5251450" y="1446213"/>
          <p14:tracePt t="7391" x="5241925" y="1446213"/>
          <p14:tracePt t="7408" x="5232400" y="1446213"/>
          <p14:tracePt t="7554" x="5224463" y="1473200"/>
          <p14:tracePt t="7562" x="5205413" y="1562100"/>
          <p14:tracePt t="7569" x="5197475" y="1589088"/>
          <p14:tracePt t="7577" x="5197475" y="1616075"/>
          <p14:tracePt t="7591" x="5187950" y="1724025"/>
          <p14:tracePt t="7608" x="5180013" y="1803400"/>
          <p14:tracePt t="7624" x="5180013" y="1812925"/>
          <p14:tracePt t="7839" x="5180013" y="1830388"/>
          <p14:tracePt t="7846" x="5187950" y="1857375"/>
          <p14:tracePt t="7857" x="5197475" y="1866900"/>
          <p14:tracePt t="7874" x="5205413" y="1866900"/>
          <p14:tracePt t="7974" x="5205413" y="1874838"/>
          <p14:tracePt t="7981" x="5205413" y="1884363"/>
          <p14:tracePt t="7990" x="5214938" y="1884363"/>
          <p14:tracePt t="8007" x="5214938" y="1893888"/>
          <p14:tracePt t="8024" x="5214938" y="1901825"/>
          <p14:tracePt t="8040" x="5214938" y="1919288"/>
          <p14:tracePt t="8057" x="5214938" y="1928813"/>
          <p14:tracePt t="8073" x="5232400" y="2000250"/>
          <p14:tracePt t="8090" x="5268913" y="2044700"/>
          <p14:tracePt t="8107" x="5322888" y="2116138"/>
          <p14:tracePt t="8123" x="5446713" y="2251075"/>
          <p14:tracePt t="8140" x="5562600" y="2330450"/>
          <p14:tracePt t="8157" x="5643563" y="2384425"/>
          <p14:tracePt t="8173" x="5741988" y="2446338"/>
          <p14:tracePt t="8190" x="5830888" y="2490788"/>
          <p14:tracePt t="8207" x="5946775" y="2554288"/>
          <p14:tracePt t="8223" x="5973763" y="2562225"/>
          <p14:tracePt t="8240" x="6000750" y="2581275"/>
          <p14:tracePt t="8257" x="6018213" y="2581275"/>
          <p14:tracePt t="8349" x="6037263" y="2536825"/>
          <p14:tracePt t="8356" x="6045200" y="2517775"/>
          <p14:tracePt t="8364" x="6054725" y="2490788"/>
          <p14:tracePt t="8373" x="6062663" y="2455863"/>
          <p14:tracePt t="8390" x="6081713" y="2401888"/>
          <p14:tracePt t="8406" x="6081713" y="2347913"/>
          <p14:tracePt t="8423" x="6081713" y="2303463"/>
          <p14:tracePt t="8439" x="6081713" y="2286000"/>
          <p14:tracePt t="8456" x="6081713" y="2268538"/>
          <p14:tracePt t="8492" x="6081713" y="2259013"/>
          <p14:tracePt t="8611" x="6081713" y="2251075"/>
          <p14:tracePt t="8769" x="6081713" y="2241550"/>
          <p14:tracePt t="8807" x="6081713" y="2224088"/>
          <p14:tracePt t="8821" x="6062663" y="2214563"/>
          <p14:tracePt t="8934" x="6062663" y="2205038"/>
          <p14:tracePt t="8979" x="6054725" y="2205038"/>
          <p14:tracePt t="8986" x="6054725" y="2197100"/>
          <p14:tracePt t="9001" x="6054725" y="2187575"/>
          <p14:tracePt t="9062" x="6054725" y="2179638"/>
          <p14:tracePt t="9069" x="6045200" y="2179638"/>
          <p14:tracePt t="9152" x="6045200" y="2170113"/>
          <p14:tracePt t="9160" x="6045200" y="2152650"/>
          <p14:tracePt t="9166" x="6037263" y="2143125"/>
          <p14:tracePt t="9174" x="6037263" y="2133600"/>
          <p14:tracePt t="9189" x="6037263" y="2125663"/>
          <p14:tracePt t="9227" x="6037263" y="2116138"/>
          <p14:tracePt t="9489" x="6027738" y="2116138"/>
          <p14:tracePt t="9549" x="6018213" y="2116138"/>
          <p14:tracePt t="9766" x="6045200" y="2089150"/>
          <p14:tracePt t="9774" x="6126163" y="2000250"/>
          <p14:tracePt t="9781" x="6205538" y="1938338"/>
          <p14:tracePt t="9790" x="6259513" y="1866900"/>
          <p14:tracePt t="9804" x="6402388" y="1714500"/>
          <p14:tracePt t="9820" x="6545263" y="1562100"/>
          <p14:tracePt t="9854" x="6661150" y="1401763"/>
          <p14:tracePt t="9887" x="6715125" y="1312863"/>
          <p14:tracePt t="9920" x="6724650" y="1268413"/>
          <p14:tracePt t="9953" x="6724650" y="1250950"/>
          <p14:tracePt t="10007" x="6724650" y="1241425"/>
          <p14:tracePt t="10014" x="6715125" y="1241425"/>
          <p14:tracePt t="10022" x="6705600" y="1241425"/>
          <p14:tracePt t="10037" x="6688138" y="1231900"/>
          <p14:tracePt t="10053" x="6670675" y="1231900"/>
          <p14:tracePt t="10070" x="6653213" y="1241425"/>
          <p14:tracePt t="10087" x="6626225" y="1258888"/>
          <p14:tracePt t="10103" x="6572250" y="1303338"/>
          <p14:tracePt t="10120" x="6545263" y="1330325"/>
          <p14:tracePt t="10137" x="6510338" y="1366838"/>
          <p14:tracePt t="10153" x="6473825" y="1393825"/>
          <p14:tracePt t="10170" x="6465888" y="1411288"/>
          <p14:tracePt t="10299" x="6456363" y="1411288"/>
          <p14:tracePt t="10314" x="6456363" y="1419225"/>
          <p14:tracePt t="10322" x="6446838" y="1419225"/>
          <p14:tracePt t="10366" x="6438900" y="1419225"/>
          <p14:tracePt t="10374" x="6438900" y="1428750"/>
          <p14:tracePt t="10621" x="6438900" y="1438275"/>
          <p14:tracePt t="10636" x="6438900" y="1446213"/>
          <p14:tracePt t="10727" x="6446838" y="1446213"/>
          <p14:tracePt t="10734" x="6429375" y="1419225"/>
          <p14:tracePt t="10741" x="6411913" y="1411288"/>
          <p14:tracePt t="10752" x="6402388" y="1401763"/>
          <p14:tracePt t="10769" x="6402388" y="1393825"/>
          <p14:tracePt t="10785" x="6384925" y="1384300"/>
          <p14:tracePt t="10818" x="6384925" y="1374775"/>
          <p14:tracePt t="129890" x="5751513" y="803275"/>
          <p14:tracePt t="129896" x="5680075" y="768350"/>
          <p14:tracePt t="129932" x="5670550" y="768350"/>
          <p14:tracePt t="129939" x="5626100" y="776288"/>
          <p14:tracePt t="129948" x="5554663" y="776288"/>
          <p14:tracePt t="129958" x="5465763" y="758825"/>
          <p14:tracePt t="129975" x="4973638" y="482600"/>
          <p14:tracePt t="130008" x="2062163" y="0"/>
          <p14:tracePt t="130042" x="0" y="0"/>
          <p14:tracePt t="130091" x="0" y="80963"/>
          <p14:tracePt t="130108" x="0" y="196850"/>
          <p14:tracePt t="130125" x="0" y="393700"/>
          <p14:tracePt t="130142" x="0" y="1044575"/>
          <p14:tracePt t="130158" x="0" y="1724025"/>
          <p14:tracePt t="130174" x="9525" y="2401888"/>
          <p14:tracePt t="130191" x="107950" y="2901950"/>
          <p14:tracePt t="130208" x="438150" y="3679825"/>
          <p14:tracePt t="130224" x="608013" y="3894138"/>
          <p14:tracePt t="130241" x="785813" y="4044950"/>
          <p14:tracePt t="130258" x="955675" y="4152900"/>
          <p14:tracePt t="130274" x="1187450" y="4295775"/>
          <p14:tracePt t="130291" x="1473200" y="4411663"/>
          <p14:tracePt t="130307" x="1633538" y="4438650"/>
          <p14:tracePt t="130325" x="1741488" y="4438650"/>
          <p14:tracePt t="130341" x="1847850" y="4438650"/>
          <p14:tracePt t="130358" x="1990725" y="4402138"/>
          <p14:tracePt t="130374" x="2232025" y="4340225"/>
          <p14:tracePt t="130391" x="2357438" y="4322763"/>
          <p14:tracePt t="130408" x="2419350" y="4313238"/>
          <p14:tracePt t="130424" x="2490788" y="4286250"/>
          <p14:tracePt t="130441" x="2625725" y="4241800"/>
          <p14:tracePt t="130458" x="2679700" y="4224338"/>
          <p14:tracePt t="130474" x="2732088" y="4214813"/>
          <p14:tracePt t="130491" x="2822575" y="4205288"/>
          <p14:tracePt t="130507" x="2965450" y="4205288"/>
          <p14:tracePt t="130524" x="3071813" y="4205288"/>
          <p14:tracePt t="130794" x="3108325" y="4205288"/>
          <p14:tracePt t="130802" x="3402013" y="4214813"/>
          <p14:tracePt t="130810" x="3589338" y="4251325"/>
          <p14:tracePt t="130824" x="3803650" y="4295775"/>
          <p14:tracePt t="130840" x="3894138" y="4303713"/>
          <p14:tracePt t="130857" x="4010025" y="4303713"/>
          <p14:tracePt t="130873" x="4170363" y="4313238"/>
          <p14:tracePt t="130890" x="4357688" y="4313238"/>
          <p14:tracePt t="130906" x="4652963" y="4322763"/>
          <p14:tracePt t="130923" x="4830763" y="4322763"/>
          <p14:tracePt t="130940" x="5000625" y="4322763"/>
          <p14:tracePt t="130956" x="5126038" y="4303713"/>
          <p14:tracePt t="130973" x="5224463" y="4286250"/>
          <p14:tracePt t="130990" x="5402263" y="4241800"/>
          <p14:tracePt t="131006" x="5554663" y="4205288"/>
          <p14:tracePt t="131023" x="5786438" y="4116388"/>
          <p14:tracePt t="131040" x="5956300" y="4027488"/>
          <p14:tracePt t="131056" x="6126163" y="3894138"/>
          <p14:tracePt t="131073" x="6251575" y="3776663"/>
          <p14:tracePt t="131089" x="6340475" y="3697288"/>
          <p14:tracePt t="131106" x="6402388" y="3616325"/>
          <p14:tracePt t="131123" x="6419850" y="3544888"/>
          <p14:tracePt t="131139" x="6419850" y="3500438"/>
          <p14:tracePt t="131156" x="6419850" y="3473450"/>
          <p14:tracePt t="131173" x="6375400" y="3429000"/>
          <p14:tracePt t="131189" x="6296025" y="3375025"/>
          <p14:tracePt t="131206" x="6251575" y="3357563"/>
          <p14:tracePt t="131223" x="6224588" y="3340100"/>
          <p14:tracePt t="131239" x="6197600" y="3322638"/>
          <p14:tracePt t="131256" x="6153150" y="3303588"/>
          <p14:tracePt t="131273" x="6116638" y="3286125"/>
          <p14:tracePt t="131289" x="6000750" y="3259138"/>
          <p14:tracePt t="131306" x="5919788" y="3232150"/>
          <p14:tracePt t="131323" x="5867400" y="3232150"/>
          <p14:tracePt t="131339" x="5848350" y="3232150"/>
          <p14:tracePt t="131356" x="5795963" y="3241675"/>
          <p14:tracePt t="131372" x="5759450" y="3241675"/>
          <p14:tracePt t="131389" x="5741988" y="3241675"/>
          <p14:tracePt t="131406" x="5697538" y="3241675"/>
          <p14:tracePt t="131422" x="5643563" y="3241675"/>
          <p14:tracePt t="131439" x="5608638" y="3251200"/>
          <p14:tracePt t="131456" x="5589588" y="3251200"/>
          <p14:tracePt t="131472" x="5562600" y="3268663"/>
          <p14:tracePt t="131489" x="5537200" y="3295650"/>
          <p14:tracePt t="131506" x="5446713" y="3367088"/>
          <p14:tracePt t="131522" x="5402263" y="3429000"/>
          <p14:tracePt t="131539" x="5384800" y="3473450"/>
          <p14:tracePt t="131555" x="5375275" y="3509963"/>
          <p14:tracePt t="131572" x="5375275" y="3571875"/>
          <p14:tracePt t="131589" x="5394325" y="3643313"/>
          <p14:tracePt t="131605" x="5483225" y="3751263"/>
          <p14:tracePt t="131622" x="5518150" y="3786188"/>
          <p14:tracePt t="131639" x="5527675" y="3786188"/>
          <p14:tracePt t="131882" x="5545138" y="3786188"/>
          <p14:tracePt t="131935" x="5545138" y="3768725"/>
          <p14:tracePt t="131943" x="5545138" y="3751263"/>
          <p14:tracePt t="131949" x="5545138" y="3724275"/>
          <p14:tracePt t="131959" x="5545138" y="3687763"/>
          <p14:tracePt t="131971" x="5545138" y="3633788"/>
          <p14:tracePt t="131988" x="5545138" y="3608388"/>
          <p14:tracePt t="132005" x="5545138" y="3571875"/>
          <p14:tracePt t="132021" x="5545138" y="3544888"/>
          <p14:tracePt t="132038" x="5545138" y="3536950"/>
          <p14:tracePt t="132249" x="5572125" y="3544888"/>
          <p14:tracePt t="132257" x="5680075" y="3643313"/>
          <p14:tracePt t="132264" x="5768975" y="3705225"/>
          <p14:tracePt t="132272" x="5822950" y="3741738"/>
          <p14:tracePt t="132287" x="6000750" y="3840163"/>
          <p14:tracePt t="132304" x="6224588" y="3929063"/>
          <p14:tracePt t="132321" x="6438900" y="3990975"/>
          <p14:tracePt t="132338" x="6608763" y="4010025"/>
          <p14:tracePt t="132354" x="6813550" y="4010025"/>
          <p14:tracePt t="132371" x="6973888" y="3990975"/>
          <p14:tracePt t="132387" x="7081838" y="3929063"/>
          <p14:tracePt t="132404" x="7205663" y="3830638"/>
          <p14:tracePt t="132421" x="7340600" y="3714750"/>
          <p14:tracePt t="132437" x="7340600" y="3670300"/>
          <p14:tracePt t="132454" x="7340600" y="3608388"/>
          <p14:tracePt t="132470" x="7340600" y="3536950"/>
          <p14:tracePt t="132487" x="7313613" y="3446463"/>
          <p14:tracePt t="132504" x="7224713" y="3197225"/>
          <p14:tracePt t="132520" x="7108825" y="3071813"/>
          <p14:tracePt t="132537" x="6919913" y="2919413"/>
          <p14:tracePt t="132554" x="6688138" y="2786063"/>
          <p14:tracePt t="132571" x="6313488" y="2616200"/>
          <p14:tracePt t="132587" x="6099175" y="2536825"/>
          <p14:tracePt t="132603" x="5973763" y="2500313"/>
          <p14:tracePt t="132621" x="5902325" y="2482850"/>
          <p14:tracePt t="132637" x="5857875" y="2482850"/>
          <p14:tracePt t="132653" x="5822950" y="2482850"/>
          <p14:tracePt t="132670" x="5795963" y="2482850"/>
          <p14:tracePt t="132687" x="5776913" y="2482850"/>
          <p14:tracePt t="132703" x="5751513" y="2482850"/>
          <p14:tracePt t="132879" x="5741988" y="2500313"/>
          <p14:tracePt t="132887" x="5724525" y="2589213"/>
          <p14:tracePt t="132894" x="5724525" y="2625725"/>
          <p14:tracePt t="132903" x="5715000" y="2670175"/>
          <p14:tracePt t="132920" x="5715000" y="2741613"/>
          <p14:tracePt t="132936" x="5715000" y="2786063"/>
          <p14:tracePt t="132953" x="5715000" y="2830513"/>
          <p14:tracePt t="132969" x="5715000" y="2901950"/>
          <p14:tracePt t="132986" x="5732463" y="2955925"/>
          <p14:tracePt t="133003" x="5732463" y="3000375"/>
          <p14:tracePt t="133019" x="5751513" y="3044825"/>
          <p14:tracePt t="133036" x="5759450" y="3081338"/>
          <p14:tracePt t="133053" x="5768975" y="3098800"/>
          <p14:tracePt t="133069" x="5776913" y="3116263"/>
          <p14:tracePt t="133086" x="5786438" y="3125788"/>
          <p14:tracePt t="133103" x="5803900" y="3143250"/>
          <p14:tracePt t="133119" x="5813425" y="3152775"/>
          <p14:tracePt t="133136" x="5830888" y="3170238"/>
          <p14:tracePt t="133153" x="5848350" y="3187700"/>
          <p14:tracePt t="133169" x="5867400" y="3205163"/>
          <p14:tracePt t="133186" x="5902325" y="3224213"/>
          <p14:tracePt t="133203" x="5919788" y="3241675"/>
          <p14:tracePt t="133219" x="5938838" y="3251200"/>
          <p14:tracePt t="133236" x="5965825" y="3276600"/>
          <p14:tracePt t="133240" x="5983288" y="3286125"/>
          <p14:tracePt t="133253" x="5991225" y="3295650"/>
          <p14:tracePt t="133269" x="6072188" y="3375025"/>
          <p14:tracePt t="133286" x="6116638" y="3419475"/>
          <p14:tracePt t="133303" x="6180138" y="3465513"/>
          <p14:tracePt t="133319" x="6296025" y="3536950"/>
          <p14:tracePt t="133336" x="6473825" y="3608388"/>
          <p14:tracePt t="133352" x="6634163" y="3660775"/>
          <p14:tracePt t="133369" x="6796088" y="3697288"/>
          <p14:tracePt t="133385" x="6965950" y="3724275"/>
          <p14:tracePt t="133403" x="7197725" y="3732213"/>
          <p14:tracePt t="133419" x="7313613" y="3732213"/>
          <p14:tracePt t="133436" x="7394575" y="3724275"/>
          <p14:tracePt t="133452" x="7446963" y="3697288"/>
          <p14:tracePt t="133469" x="7473950" y="3643313"/>
          <p14:tracePt t="133485" x="7491413" y="3589338"/>
          <p14:tracePt t="133502" x="7500938" y="3465513"/>
          <p14:tracePt t="133518" x="7500938" y="3429000"/>
          <p14:tracePt t="133535" x="7456488" y="3340100"/>
          <p14:tracePt t="133552" x="7375525" y="3322638"/>
          <p14:tracePt t="133568" x="7170738" y="3313113"/>
          <p14:tracePt t="133585" x="6956425" y="3303588"/>
          <p14:tracePt t="133602" x="6661150" y="3313113"/>
          <p14:tracePt t="133619" x="6465888" y="3340100"/>
          <p14:tracePt t="133652" x="6411913" y="3340100"/>
          <p14:tracePt t="133669" x="6402388" y="3367088"/>
          <p14:tracePt t="133685" x="6375400" y="3446463"/>
          <p14:tracePt t="133702" x="6402388" y="3527425"/>
          <p14:tracePt t="133718" x="6510338" y="3608388"/>
          <p14:tracePt t="133735" x="6572250" y="3643313"/>
          <p14:tracePt t="133751" x="6599238" y="3660775"/>
          <p14:tracePt t="133768" x="6599238" y="3670300"/>
          <p14:tracePt t="133817" x="6599238" y="3660775"/>
          <p14:tracePt t="133824" x="6589713" y="3633788"/>
          <p14:tracePt t="133835" x="6581775" y="3616325"/>
          <p14:tracePt t="133851" x="6554788" y="3571875"/>
          <p14:tracePt t="133868" x="6500813" y="3527425"/>
          <p14:tracePt t="133884" x="6465888" y="3500438"/>
          <p14:tracePt t="133901" x="6330950" y="3438525"/>
          <p14:tracePt t="133918" x="6161088" y="3402013"/>
          <p14:tracePt t="133935" x="5956300" y="3367088"/>
          <p14:tracePt t="133951" x="5608638" y="3330575"/>
          <p14:tracePt t="133968" x="5367338" y="3330575"/>
          <p14:tracePt t="133984" x="5251450" y="3330575"/>
          <p14:tracePt t="134001" x="5153025" y="3330575"/>
          <p14:tracePt t="134018" x="5089525" y="3330575"/>
          <p14:tracePt t="134035" x="5045075" y="3357563"/>
          <p14:tracePt t="134051" x="4983163" y="3411538"/>
          <p14:tracePt t="134068" x="4929188" y="3482975"/>
          <p14:tracePt t="134084" x="4894263" y="3562350"/>
          <p14:tracePt t="134101" x="4875213" y="3643313"/>
          <p14:tracePt t="134117" x="4875213" y="3697288"/>
          <p14:tracePt t="134134" x="4875213" y="3724275"/>
          <p14:tracePt t="134151" x="4884738" y="3759200"/>
          <p14:tracePt t="134168" x="4902200" y="3795713"/>
          <p14:tracePt t="134184" x="4919663" y="3803650"/>
          <p14:tracePt t="134201" x="4956175" y="3830638"/>
          <p14:tracePt t="134218" x="5027613" y="3884613"/>
          <p14:tracePt t="134234" x="5133975" y="3929063"/>
          <p14:tracePt t="134251" x="5340350" y="3983038"/>
          <p14:tracePt t="134267" x="5500688" y="4000500"/>
          <p14:tracePt t="134284" x="5653088" y="4000500"/>
          <p14:tracePt t="134301" x="5741988" y="4000500"/>
          <p14:tracePt t="134317" x="5830888" y="3965575"/>
          <p14:tracePt t="134334" x="5973763" y="3894138"/>
          <p14:tracePt t="134350" x="6116638" y="3786188"/>
          <p14:tracePt t="134367" x="6215063" y="3714750"/>
          <p14:tracePt t="134384" x="6286500" y="3625850"/>
          <p14:tracePt t="134400" x="6367463" y="3544888"/>
          <p14:tracePt t="134417" x="6411913" y="3473450"/>
          <p14:tracePt t="134434" x="6411913" y="3446463"/>
          <p14:tracePt t="134450" x="6411913" y="3419475"/>
          <p14:tracePt t="134467" x="6411913" y="3394075"/>
          <p14:tracePt t="134484" x="6384925" y="3367088"/>
          <p14:tracePt t="134500" x="6348413" y="3348038"/>
          <p14:tracePt t="134517" x="6286500" y="3340100"/>
          <p14:tracePt t="134533" x="6224588" y="3340100"/>
          <p14:tracePt t="134550" x="6108700" y="3340100"/>
          <p14:tracePt t="134567" x="5929313" y="3367088"/>
          <p14:tracePt t="134583" x="5803900" y="3411538"/>
          <p14:tracePt t="134600" x="5670550" y="3473450"/>
          <p14:tracePt t="134617" x="5562600" y="3536950"/>
          <p14:tracePt t="134633" x="5456238" y="3625850"/>
          <p14:tracePt t="134650" x="5411788" y="3670300"/>
          <p14:tracePt t="134667" x="5367338" y="3741738"/>
          <p14:tracePt t="134683" x="5367338" y="3830638"/>
          <p14:tracePt t="134700" x="5367338" y="3929063"/>
          <p14:tracePt t="134716" x="5394325" y="4044950"/>
          <p14:tracePt t="134733" x="5456238" y="4108450"/>
          <p14:tracePt t="134750" x="5589588" y="4187825"/>
          <p14:tracePt t="134766" x="5688013" y="4224338"/>
          <p14:tracePt t="134783" x="5867400" y="4232275"/>
          <p14:tracePt t="134800" x="6153150" y="4224338"/>
          <p14:tracePt t="134816" x="6348413" y="4160838"/>
          <p14:tracePt t="134833" x="6483350" y="4054475"/>
          <p14:tracePt t="134849" x="6562725" y="3965575"/>
          <p14:tracePt t="134866" x="6643688" y="3768725"/>
          <p14:tracePt t="134883" x="6608763" y="3670300"/>
          <p14:tracePt t="134900" x="6545263" y="3608388"/>
          <p14:tracePt t="134916" x="6473825" y="3581400"/>
          <p14:tracePt t="134933" x="6411913" y="3562350"/>
          <p14:tracePt t="134950" x="6303963" y="3554413"/>
          <p14:tracePt t="134966" x="6215063" y="3554413"/>
          <p14:tracePt t="134983" x="6108700" y="3554413"/>
          <p14:tracePt t="134999" x="6018213" y="3598863"/>
          <p14:tracePt t="135016" x="5894388" y="3652838"/>
          <p14:tracePt t="135032" x="5848350" y="3714750"/>
          <p14:tracePt t="135049" x="5830888" y="3759200"/>
          <p14:tracePt t="135066" x="5830888" y="3803650"/>
          <p14:tracePt t="135082" x="5830888" y="3813175"/>
          <p14:tracePt t="135099" x="5830888" y="3822700"/>
          <p14:tracePt t="135197" x="5840413" y="3803650"/>
          <p14:tracePt t="135204" x="5848350" y="3803650"/>
          <p14:tracePt t="135212" x="5848350" y="3795713"/>
          <p14:tracePt t="135220" x="5848350" y="3786188"/>
          <p14:tracePt t="135232" x="5848350" y="3776663"/>
          <p14:tracePt t="135249" x="5813425" y="3660775"/>
          <p14:tracePt t="135265" x="5741988" y="3554413"/>
          <p14:tracePt t="147927" x="5419725" y="3160713"/>
          <p14:tracePt t="147931" x="5322888" y="3009900"/>
          <p14:tracePt t="147943" x="5303838" y="3009900"/>
          <p14:tracePt t="147960" x="4983163" y="3009900"/>
          <p14:tracePt t="147976" x="4419600" y="3108325"/>
          <p14:tracePt t="147993" x="3857625" y="3214688"/>
          <p14:tracePt t="148009" x="3224213" y="3303588"/>
          <p14:tracePt t="148026" x="2867025" y="3375025"/>
          <p14:tracePt t="148060" x="1500188" y="3536950"/>
          <p14:tracePt t="148093" x="1017588" y="3633788"/>
          <p14:tracePt t="148126" x="795338" y="3705225"/>
          <p14:tracePt t="148143" x="768350" y="3714750"/>
          <p14:tracePt t="148159" x="750888" y="3732213"/>
          <p14:tracePt t="148176" x="731838" y="3741738"/>
          <p14:tracePt t="148193" x="723900" y="3751263"/>
          <p14:tracePt t="148209" x="679450" y="3786188"/>
          <p14:tracePt t="148226" x="669925" y="3786188"/>
          <p14:tracePt t="148243" x="642938" y="3803650"/>
          <p14:tracePt t="148249" x="633413" y="3813175"/>
          <p14:tracePt t="148259" x="615950" y="3830638"/>
          <p14:tracePt t="148276" x="581025" y="3848100"/>
          <p14:tracePt t="148292" x="554038" y="3867150"/>
          <p14:tracePt t="148309" x="517525" y="3875088"/>
          <p14:tracePt t="148326" x="500063" y="3894138"/>
          <p14:tracePt t="148360" x="473075" y="3911600"/>
          <p14:tracePt t="148376" x="446088" y="3929063"/>
          <p14:tracePt t="148392" x="438150" y="3938588"/>
          <p14:tracePt t="148426" x="411163" y="3973513"/>
          <p14:tracePt t="148442" x="393700" y="3990975"/>
          <p14:tracePt t="148459" x="393700" y="4017963"/>
          <p14:tracePt t="148476" x="393700" y="4037013"/>
          <p14:tracePt t="148492" x="393700" y="4089400"/>
          <p14:tracePt t="148509" x="393700" y="4187825"/>
          <p14:tracePt t="148525" x="411163" y="4286250"/>
          <p14:tracePt t="148542" x="473075" y="4438650"/>
          <p14:tracePt t="148559" x="544513" y="4572000"/>
          <p14:tracePt t="148576" x="741363" y="4840288"/>
          <p14:tracePt t="148592" x="874713" y="4983163"/>
          <p14:tracePt t="148609" x="1000125" y="5108575"/>
          <p14:tracePt t="148625" x="1125538" y="5205413"/>
          <p14:tracePt t="148642" x="1268413" y="5295900"/>
          <p14:tracePt t="148659" x="1536700" y="5402263"/>
          <p14:tracePt t="148675" x="1731963" y="5429250"/>
          <p14:tracePt t="148692" x="2017713" y="5465763"/>
          <p14:tracePt t="148709" x="2401888" y="5473700"/>
          <p14:tracePt t="148725" x="2687638" y="5473700"/>
          <p14:tracePt t="148742" x="3027363" y="5446713"/>
          <p14:tracePt t="148758" x="3197225" y="5402263"/>
          <p14:tracePt t="148775" x="3367088" y="5348288"/>
          <p14:tracePt t="148792" x="3517900" y="5295900"/>
          <p14:tracePt t="148808" x="3687763" y="5197475"/>
          <p14:tracePt t="148825" x="3786188" y="5133975"/>
          <p14:tracePt t="148841" x="3848100" y="5072063"/>
          <p14:tracePt t="148858" x="3884613" y="5037138"/>
          <p14:tracePt t="148875" x="3902075" y="5000625"/>
          <p14:tracePt t="148891" x="3911600" y="4991100"/>
          <p14:tracePt t="148945" x="3894138" y="4991100"/>
          <p14:tracePt t="148952" x="3751263" y="5027613"/>
          <p14:tracePt t="148959" x="3660775" y="5081588"/>
          <p14:tracePt t="148975" x="3608388" y="5126038"/>
          <p14:tracePt t="149304" x="3633788" y="5116513"/>
          <p14:tracePt t="149312" x="3724275" y="5054600"/>
          <p14:tracePt t="149319" x="3822700" y="5000625"/>
          <p14:tracePt t="149328" x="3911600" y="4929188"/>
          <p14:tracePt t="149341" x="4071938" y="4822825"/>
          <p14:tracePt t="149357" x="4187825" y="4786313"/>
          <p14:tracePt t="149391" x="4224338" y="4768850"/>
          <p14:tracePt t="149424" x="4241800" y="4732338"/>
          <p14:tracePt t="149457" x="4241800" y="4652963"/>
          <p14:tracePt t="149474" x="4232275" y="4616450"/>
          <p14:tracePt t="149490" x="4179888" y="4545013"/>
          <p14:tracePt t="149507" x="3929063" y="4402138"/>
          <p14:tracePt t="149524" x="3732213" y="4322763"/>
          <p14:tracePt t="149540" x="3616325" y="4286250"/>
          <p14:tracePt t="149557" x="3303588" y="4197350"/>
          <p14:tracePt t="149573" x="2990850" y="4125913"/>
          <p14:tracePt t="149590" x="2759075" y="4089400"/>
          <p14:tracePt t="149607" x="2571750" y="4062413"/>
          <p14:tracePt t="149623" x="2393950" y="4054475"/>
          <p14:tracePt t="149641" x="2224088" y="4054475"/>
          <p14:tracePt t="149657" x="2081213" y="4054475"/>
          <p14:tracePt t="149673" x="1946275" y="4054475"/>
          <p14:tracePt t="149690" x="1803400" y="4062413"/>
          <p14:tracePt t="149707" x="1741488" y="4071938"/>
          <p14:tracePt t="149723" x="1679575" y="4089400"/>
          <p14:tracePt t="149740" x="1625600" y="4108450"/>
          <p14:tracePt t="149757" x="1589088" y="4152900"/>
          <p14:tracePt t="149773" x="1554163" y="4187825"/>
          <p14:tracePt t="149790" x="1544638" y="4224338"/>
          <p14:tracePt t="149807" x="1536700" y="4303713"/>
          <p14:tracePt t="149823" x="1536700" y="4322763"/>
          <p14:tracePt t="149840" x="1536700" y="4367213"/>
          <p14:tracePt t="149856" x="1616075" y="4419600"/>
          <p14:tracePt t="149873" x="1768475" y="4473575"/>
          <p14:tracePt t="149890" x="2098675" y="4572000"/>
          <p14:tracePt t="149906" x="2286000" y="4608513"/>
          <p14:tracePt t="149923" x="2438400" y="4633913"/>
          <p14:tracePt t="149940" x="2527300" y="4643438"/>
          <p14:tracePt t="149956" x="2608263" y="4652963"/>
          <p14:tracePt t="149973" x="2633663" y="4652963"/>
          <p14:tracePt t="149989" x="2652713" y="4643438"/>
          <p14:tracePt t="150006" x="2670175" y="4616450"/>
          <p14:tracePt t="150023" x="2697163" y="4598988"/>
          <p14:tracePt t="150039" x="2705100" y="4589463"/>
          <p14:tracePt t="150056" x="2714625" y="4581525"/>
          <p14:tracePt t="150129" x="2724150" y="4581525"/>
          <p14:tracePt t="150152" x="2741613" y="4581525"/>
          <p14:tracePt t="150160" x="2857500" y="4581525"/>
          <p14:tracePt t="150167" x="2919413" y="4589463"/>
          <p14:tracePt t="150174" x="3000375" y="4608513"/>
          <p14:tracePt t="150189" x="3224213" y="4652963"/>
          <p14:tracePt t="150206" x="3438525" y="4714875"/>
          <p14:tracePt t="150223" x="3660775" y="4768850"/>
          <p14:tracePt t="150239" x="3840163" y="4822825"/>
          <p14:tracePt t="150256" x="3983038" y="4867275"/>
          <p14:tracePt t="150259" x="4010025" y="4875213"/>
          <p14:tracePt t="150272" x="4108450" y="4902200"/>
          <p14:tracePt t="150289" x="4259263" y="4938713"/>
          <p14:tracePt t="150306" x="4394200" y="4956175"/>
          <p14:tracePt t="150322" x="4500563" y="4965700"/>
          <p14:tracePt t="150339" x="4589463" y="4965700"/>
          <p14:tracePt t="150355" x="4598988" y="4965700"/>
          <p14:tracePt t="150392" x="4608513" y="4965700"/>
          <p14:tracePt t="150406" x="4616450" y="4965700"/>
          <p14:tracePt t="150422" x="4643438" y="4973638"/>
          <p14:tracePt t="150439" x="4660900" y="4991100"/>
          <p14:tracePt t="150455" x="4687888" y="5037138"/>
          <p14:tracePt t="150472" x="4687888" y="5072063"/>
          <p14:tracePt t="150489" x="4714875" y="5153025"/>
          <p14:tracePt t="150834" x="4724400" y="5153025"/>
          <p14:tracePt t="150842" x="4732338" y="5153025"/>
          <p14:tracePt t="150849" x="4741863" y="5153025"/>
          <p14:tracePt t="150858" x="4776788" y="5153025"/>
          <p14:tracePt t="150871" x="4830763" y="5160963"/>
          <p14:tracePt t="150888" x="4894263" y="5180013"/>
          <p14:tracePt t="150905" x="4929188" y="5180013"/>
          <p14:tracePt t="150921" x="4938713" y="5180013"/>
          <p14:tracePt t="150938" x="4946650" y="5180013"/>
          <p14:tracePt t="150954" x="4965700" y="5180013"/>
          <p14:tracePt t="150992" x="4973638" y="5180013"/>
          <p14:tracePt t="151004" x="4983163" y="5170488"/>
          <p14:tracePt t="151021" x="4991100" y="5170488"/>
          <p14:tracePt t="151082" x="4991100" y="5160963"/>
          <p14:tracePt t="151097" x="5000625" y="5160963"/>
          <p14:tracePt t="151104" x="5000625" y="5153025"/>
          <p14:tracePt t="151111" x="5010150" y="5143500"/>
          <p14:tracePt t="151127" x="5010150" y="5133975"/>
          <p14:tracePt t="151137" x="5010150" y="5126038"/>
          <p14:tracePt t="151154" x="5010150" y="5108575"/>
          <p14:tracePt t="151171" x="5010150" y="5045075"/>
          <p14:tracePt t="151187" x="5000625" y="5000625"/>
          <p14:tracePt t="151204" x="4991100" y="4973638"/>
          <p14:tracePt t="151237" x="4983163" y="4929188"/>
          <p14:tracePt t="151254" x="4956175" y="4705350"/>
          <p14:tracePt t="151271" x="4938713" y="4598988"/>
          <p14:tracePt t="151287" x="4929188" y="4518025"/>
          <p14:tracePt t="151304" x="4902200" y="4456113"/>
          <p14:tracePt t="151321" x="4902200" y="4411663"/>
          <p14:tracePt t="151337" x="4902200" y="4402138"/>
          <p14:tracePt t="151539" x="4902200" y="4394200"/>
          <p14:tracePt t="151546" x="4894263" y="4384675"/>
          <p14:tracePt t="151592" x="4884738" y="4375150"/>
          <p14:tracePt t="151599" x="4875213" y="4375150"/>
          <p14:tracePt t="151609" x="4875213" y="4367213"/>
          <p14:tracePt t="151637" x="4867275" y="4367213"/>
          <p14:tracePt t="151666" x="4867275" y="4357688"/>
          <p14:tracePt t="151690" x="4867275" y="4348163"/>
          <p14:tracePt t="151712" x="4857750" y="4348163"/>
          <p14:tracePt t="151786" x="4848225" y="4340225"/>
          <p14:tracePt t="151794" x="4840288" y="4340225"/>
          <p14:tracePt t="151855" x="4840288" y="4330700"/>
          <p14:tracePt t="151861" x="4830763" y="4322763"/>
          <p14:tracePt t="151869" x="4830763" y="4313238"/>
          <p14:tracePt t="151886" x="4857750" y="4303713"/>
          <p14:tracePt t="151903" x="4867275" y="4303713"/>
          <p14:tracePt t="152222" x="4884738" y="4303713"/>
          <p14:tracePt t="152229" x="4919663" y="4303713"/>
          <p14:tracePt t="152244" x="4919663" y="4322763"/>
          <p14:tracePt t="152259" x="4919663" y="4330700"/>
          <p14:tracePt t="152269" x="4929188" y="4330700"/>
          <p14:tracePt t="152285" x="4929188" y="4340225"/>
          <p14:tracePt t="152302" x="4938713" y="4340225"/>
          <p14:tracePt t="152319" x="4946650" y="4340225"/>
          <p14:tracePt t="152352" x="5018088" y="4402138"/>
          <p14:tracePt t="152386" x="5126038" y="4500563"/>
          <p14:tracePt t="152419" x="5259388" y="4589463"/>
          <p14:tracePt t="152435" x="5295900" y="4608513"/>
          <p14:tracePt t="152452" x="5313363" y="4633913"/>
          <p14:tracePt t="152468" x="5375275" y="4660900"/>
          <p14:tracePt t="152485" x="5411788" y="4670425"/>
          <p14:tracePt t="152502" x="5456238" y="4679950"/>
          <p14:tracePt t="152518" x="5483225" y="4687888"/>
          <p14:tracePt t="152535" x="5510213" y="4687888"/>
          <p14:tracePt t="152552" x="5562600" y="4705350"/>
          <p14:tracePt t="152568" x="5608638" y="4724400"/>
          <p14:tracePt t="152585" x="5653088" y="4732338"/>
          <p14:tracePt t="152602" x="5705475" y="4741863"/>
          <p14:tracePt t="152618" x="5776913" y="4741863"/>
          <p14:tracePt t="152635" x="5830888" y="4741863"/>
          <p14:tracePt t="152651" x="5867400" y="4705350"/>
          <p14:tracePt t="152668" x="5902325" y="4670425"/>
          <p14:tracePt t="152685" x="5946775" y="4633913"/>
          <p14:tracePt t="152701" x="6027738" y="4518025"/>
          <p14:tracePt t="152718" x="6081713" y="4419600"/>
          <p14:tracePt t="152734" x="6108700" y="4340225"/>
          <p14:tracePt t="152751" x="6126163" y="4259263"/>
          <p14:tracePt t="152768" x="6134100" y="4205288"/>
          <p14:tracePt t="152785" x="6072188" y="3956050"/>
          <p14:tracePt t="152801" x="5929313" y="3830638"/>
          <p14:tracePt t="152818" x="5786438" y="3751263"/>
          <p14:tracePt t="152835" x="5634038" y="3687763"/>
          <p14:tracePt t="152851" x="5446713" y="3625850"/>
          <p14:tracePt t="152868" x="5322888" y="3616325"/>
          <p14:tracePt t="152884" x="5205413" y="3608388"/>
          <p14:tracePt t="152901" x="5062538" y="3608388"/>
          <p14:tracePt t="152919" x="4633913" y="3589338"/>
          <p14:tracePt t="152934" x="4384675" y="3589338"/>
          <p14:tracePt t="152951" x="4197350" y="3652838"/>
          <p14:tracePt t="152968" x="4010025" y="3741738"/>
          <p14:tracePt t="152985" x="3840163" y="3848100"/>
          <p14:tracePt t="153001" x="3643313" y="4017963"/>
          <p14:tracePt t="153018" x="3544888" y="4133850"/>
          <p14:tracePt t="153034" x="3490913" y="4241800"/>
          <p14:tracePt t="153051" x="3490913" y="4251325"/>
          <p14:tracePt t="153084" x="3527425" y="4330700"/>
          <p14:tracePt t="153101" x="3562350" y="4357688"/>
          <p14:tracePt t="153117" x="3608388" y="4384675"/>
          <p14:tracePt t="153134" x="3660775" y="4411663"/>
          <p14:tracePt t="153150" x="3813175" y="4500563"/>
          <p14:tracePt t="153167" x="3965575" y="4581525"/>
          <p14:tracePt t="153184" x="4152900" y="4670425"/>
          <p14:tracePt t="153201" x="4348163" y="4759325"/>
          <p14:tracePt t="153218" x="4537075" y="4840288"/>
          <p14:tracePt t="153234" x="4714875" y="4938713"/>
          <p14:tracePt t="153251" x="4803775" y="4973638"/>
          <p14:tracePt t="153267" x="4867275" y="5000625"/>
          <p14:tracePt t="153284" x="4884738" y="5018088"/>
          <p14:tracePt t="153300" x="4894263" y="5018088"/>
          <p14:tracePt t="153362" x="4902200" y="5018088"/>
          <p14:tracePt t="153370" x="4919663" y="5027613"/>
          <p14:tracePt t="153376" x="4929188" y="5037138"/>
          <p14:tracePt t="153392" x="4938713" y="5037138"/>
          <p14:tracePt t="153400" x="4938713" y="5045075"/>
          <p14:tracePt t="153418" x="4946650" y="5054600"/>
          <p14:tracePt t="153433" x="4956175" y="5054600"/>
          <p14:tracePt t="153450" x="4965700" y="5054600"/>
          <p14:tracePt t="153467" x="5010150" y="5089525"/>
          <p14:tracePt t="153483" x="5054600" y="5099050"/>
          <p14:tracePt t="153500" x="5089525" y="5116513"/>
          <p14:tracePt t="153517" x="5116513" y="5143500"/>
          <p14:tracePt t="153533" x="5116513" y="5153025"/>
          <p14:tracePt t="153639" x="5108575" y="5160963"/>
          <p14:tracePt t="153669" x="5099050" y="5160963"/>
          <p14:tracePt t="153699" x="5099050" y="5143500"/>
          <p14:tracePt t="153707" x="5099050" y="5089525"/>
          <p14:tracePt t="153716" x="5099050" y="5062538"/>
          <p14:tracePt t="153733" x="5099050" y="5037138"/>
          <p14:tracePt t="153749" x="5099050" y="5000625"/>
          <p14:tracePt t="153753" x="5099050" y="4983163"/>
          <p14:tracePt t="153766" x="5099050" y="4965700"/>
          <p14:tracePt t="153783" x="5099050" y="4938713"/>
          <p14:tracePt t="153800" x="5099050" y="4919663"/>
          <p14:tracePt t="153816" x="5099050" y="4911725"/>
          <p14:tracePt t="153833" x="5099050" y="4894263"/>
          <p14:tracePt t="153849" x="5099050" y="4830763"/>
          <p14:tracePt t="153866" x="5099050" y="4768850"/>
          <p14:tracePt t="153883" x="5099050" y="4687888"/>
          <p14:tracePt t="153899" x="5089525" y="4660900"/>
          <p14:tracePt t="153916" x="5089525" y="4643438"/>
          <p14:tracePt t="153932" x="5089525" y="4625975"/>
          <p14:tracePt t="153949" x="5081588" y="4616450"/>
          <p14:tracePt t="153966" x="5081588" y="4608513"/>
          <p14:tracePt t="153983" x="5072063" y="4589463"/>
          <p14:tracePt t="153999" x="5062538" y="4572000"/>
          <p14:tracePt t="154032" x="5054600" y="4562475"/>
          <p14:tracePt t="154049" x="5054600" y="4554538"/>
          <p14:tracePt t="154066" x="5037138" y="4518025"/>
          <p14:tracePt t="154082" x="5037138" y="4491038"/>
          <p14:tracePt t="154099" x="5037138" y="4483100"/>
          <p14:tracePt t="154116" x="5037138" y="4456113"/>
          <p14:tracePt t="154133" x="5045075" y="4438650"/>
          <p14:tracePt t="154149" x="5072063" y="4394200"/>
          <p14:tracePt t="154165" x="5089525" y="4384675"/>
          <p14:tracePt t="154182" x="5099050" y="4367213"/>
          <p14:tracePt t="154199" x="5099050" y="4357688"/>
          <p14:tracePt t="154215" x="5099050" y="4340225"/>
          <p14:tracePt t="154232" x="5099050" y="4322763"/>
          <p14:tracePt t="154249" x="5099050" y="4313238"/>
          <p14:tracePt t="154265" x="5081588" y="4295775"/>
          <p14:tracePt t="154282" x="5072063" y="4295775"/>
          <p14:tracePt t="154299" x="5018088" y="4259263"/>
          <p14:tracePt t="154315" x="4983163" y="4268788"/>
          <p14:tracePt t="154332" x="4902200" y="4241800"/>
          <p14:tracePt t="154348" x="4822825" y="4214813"/>
          <p14:tracePt t="154365" x="4759325" y="4197350"/>
          <p14:tracePt t="154382" x="4741863" y="4187825"/>
          <p14:tracePt t="154398" x="4705350" y="4187825"/>
          <p14:tracePt t="154415" x="4679950" y="4187825"/>
          <p14:tracePt t="154432" x="4625975" y="4187825"/>
          <p14:tracePt t="154448" x="4537075" y="4187825"/>
          <p14:tracePt t="154465" x="4473575" y="4205288"/>
          <p14:tracePt t="154482" x="4411663" y="4232275"/>
          <p14:tracePt t="154498" x="4330700" y="4268788"/>
          <p14:tracePt t="154515" x="4205288" y="4330700"/>
          <p14:tracePt t="154531" x="4044950" y="4429125"/>
          <p14:tracePt t="154548" x="3973513" y="4500563"/>
          <p14:tracePt t="154565" x="3946525" y="4554538"/>
          <p14:tracePt t="154581" x="3929063" y="4608513"/>
          <p14:tracePt t="154598" x="3929063" y="4670425"/>
          <p14:tracePt t="154615" x="3938588" y="4724400"/>
          <p14:tracePt t="154631" x="3983038" y="4768850"/>
          <p14:tracePt t="154648" x="4071938" y="4830763"/>
          <p14:tracePt t="154665" x="4170363" y="4894263"/>
          <p14:tracePt t="154682" x="4348163" y="4965700"/>
          <p14:tracePt t="154698" x="4473575" y="5010150"/>
          <p14:tracePt t="154715" x="4589463" y="5018088"/>
          <p14:tracePt t="154731" x="4652963" y="5018088"/>
          <p14:tracePt t="154748" x="4724400" y="5018088"/>
          <p14:tracePt t="154750" x="4759325" y="5018088"/>
          <p14:tracePt t="154764" x="4813300" y="4991100"/>
          <p14:tracePt t="154781" x="4875213" y="4938713"/>
          <p14:tracePt t="154798" x="4902200" y="4902200"/>
          <p14:tracePt t="154814" x="4983163" y="4822825"/>
          <p14:tracePt t="154831" x="5054600" y="4741863"/>
          <p14:tracePt t="154847" x="5126038" y="4589463"/>
          <p14:tracePt t="154864" x="5126038" y="4518025"/>
          <p14:tracePt t="154881" x="5116513" y="4419600"/>
          <p14:tracePt t="154897" x="5054600" y="4303713"/>
          <p14:tracePt t="154914" x="4956175" y="4152900"/>
          <p14:tracePt t="154931" x="4894263" y="4081463"/>
          <p14:tracePt t="154948" x="4822825" y="4017963"/>
          <p14:tracePt t="154964" x="4714875" y="3956050"/>
          <p14:tracePt t="154981" x="4518025" y="3875088"/>
          <p14:tracePt t="154997" x="4419600" y="3840163"/>
          <p14:tracePt t="155014" x="4348163" y="3822700"/>
          <p14:tracePt t="155031" x="4322763" y="3822700"/>
          <p14:tracePt t="155064" x="4313238" y="3822700"/>
          <p14:tracePt t="155081" x="4295775" y="3822700"/>
          <p14:tracePt t="155097" x="4251325" y="3840163"/>
          <p14:tracePt t="155114" x="4179888" y="3875088"/>
          <p14:tracePt t="155130" x="4108450" y="3965575"/>
          <p14:tracePt t="155147" x="4071938" y="4000500"/>
          <p14:tracePt t="155164" x="4054475" y="4054475"/>
          <p14:tracePt t="155180" x="4044950" y="4108450"/>
          <p14:tracePt t="155197" x="4044950" y="4152900"/>
          <p14:tracePt t="155214" x="4044950" y="4205288"/>
          <p14:tracePt t="155230" x="4062413" y="4214813"/>
          <p14:tracePt t="155247" x="4081463" y="4241800"/>
          <p14:tracePt t="155263" x="4108450" y="4259263"/>
          <p14:tracePt t="155280" x="4125913" y="4259263"/>
          <p14:tracePt t="155297" x="4143375" y="4268788"/>
          <p14:tracePt t="155313" x="4160838" y="4268788"/>
          <p14:tracePt t="155330" x="4241800" y="4251325"/>
          <p14:tracePt t="155347" x="4322763" y="4232275"/>
          <p14:tracePt t="155363" x="4402138" y="4187825"/>
          <p14:tracePt t="155380" x="4419600" y="4160838"/>
          <p14:tracePt t="155397" x="4429125" y="4160838"/>
          <p14:tracePt t="155528" x="4419600" y="4160838"/>
          <p14:tracePt t="155537" x="4411663" y="4160838"/>
          <p14:tracePt t="155544" x="4402138" y="4179888"/>
          <p14:tracePt t="155563" x="4384675" y="4197350"/>
          <p14:tracePt t="155580" x="4357688" y="4232275"/>
          <p14:tracePt t="155596" x="4357688" y="4313238"/>
          <p14:tracePt t="155613" x="4402138" y="4348163"/>
          <p14:tracePt t="155630" x="4483100" y="4411663"/>
          <p14:tracePt t="155646" x="4633913" y="4500563"/>
          <p14:tracePt t="155663" x="4840288" y="4589463"/>
          <p14:tracePt t="155680" x="5054600" y="4643438"/>
          <p14:tracePt t="155696" x="5330825" y="4697413"/>
          <p14:tracePt t="155714" x="5491163" y="4714875"/>
          <p14:tracePt t="155730" x="5634038" y="4705350"/>
          <p14:tracePt t="155746" x="5732463" y="4660900"/>
          <p14:tracePt t="155763" x="5795963" y="4589463"/>
          <p14:tracePt t="155779" x="5822950" y="4518025"/>
          <p14:tracePt t="155796" x="5830888" y="4465638"/>
          <p14:tracePt t="155813" x="5830888" y="4394200"/>
          <p14:tracePt t="155829" x="5759450" y="4259263"/>
          <p14:tracePt t="155846" x="5634038" y="4152900"/>
          <p14:tracePt t="155862" x="5500688" y="4071938"/>
          <p14:tracePt t="155880" x="5295900" y="3983038"/>
          <p14:tracePt t="155896" x="5027613" y="3902075"/>
          <p14:tracePt t="155912" x="4884738" y="3875088"/>
          <p14:tracePt t="155929" x="4751388" y="3857625"/>
          <p14:tracePt t="155946" x="4687888" y="3857625"/>
          <p14:tracePt t="155962" x="4625975" y="3857625"/>
          <p14:tracePt t="155979" x="4518025" y="3875088"/>
          <p14:tracePt t="155996" x="4446588" y="3902075"/>
          <p14:tracePt t="156012" x="4367213" y="3946525"/>
          <p14:tracePt t="156029" x="4286250" y="4010025"/>
          <p14:tracePt t="156045" x="4224338" y="4081463"/>
          <p14:tracePt t="156062" x="4214813" y="4125913"/>
          <p14:tracePt t="156079" x="4205288" y="4170363"/>
          <p14:tracePt t="156095" x="4205288" y="4224338"/>
          <p14:tracePt t="156112" x="4232275" y="4295775"/>
          <p14:tracePt t="156129" x="4303713" y="4367213"/>
          <p14:tracePt t="156145" x="4394200" y="4429125"/>
          <p14:tracePt t="156162" x="4537075" y="4473575"/>
          <p14:tracePt t="156179" x="4714875" y="4518025"/>
          <p14:tracePt t="156196" x="4946650" y="4527550"/>
          <p14:tracePt t="156212" x="5099050" y="4527550"/>
          <p14:tracePt t="156229" x="5133975" y="4510088"/>
          <p14:tracePt t="156245" x="5187950" y="4465638"/>
          <p14:tracePt t="156249" x="5214938" y="4429125"/>
          <p14:tracePt t="156262" x="5241925" y="4402138"/>
          <p14:tracePt t="156279" x="5251450" y="4357688"/>
          <p14:tracePt t="156295" x="5251450" y="4340225"/>
          <p14:tracePt t="156312" x="5251450" y="4322763"/>
          <p14:tracePt t="156328" x="5143500" y="4286250"/>
          <p14:tracePt t="156345" x="5037138" y="4268788"/>
          <p14:tracePt t="156361" x="4848225" y="4268788"/>
          <p14:tracePt t="156378" x="4705350" y="4313238"/>
          <p14:tracePt t="156395" x="4589463" y="4357688"/>
          <p14:tracePt t="156412" x="4473575" y="4402138"/>
          <p14:tracePt t="156428" x="4419600" y="4429125"/>
          <p14:tracePt t="156445" x="4411663" y="4446588"/>
          <p14:tracePt t="156478" x="4411663" y="4473575"/>
          <p14:tracePt t="156495" x="4411663" y="4483100"/>
          <p14:tracePt t="156511" x="4554538" y="4572000"/>
          <p14:tracePt t="156528" x="4714875" y="4652963"/>
          <p14:tracePt t="156545" x="4929188" y="4714875"/>
          <p14:tracePt t="156561" x="5143500" y="4776788"/>
          <p14:tracePt t="156578" x="5286375" y="4803775"/>
          <p14:tracePt t="156595" x="5402263" y="4813300"/>
          <p14:tracePt t="156611" x="5411788" y="4813300"/>
          <p14:tracePt t="156909" x="5411788" y="4795838"/>
          <p14:tracePt t="156924" x="5411788" y="4776788"/>
          <p14:tracePt t="156932" x="5411788" y="4759325"/>
          <p14:tracePt t="156939" x="5411788" y="4732338"/>
          <p14:tracePt t="156947" x="5402263" y="4714875"/>
          <p14:tracePt t="156960" x="5384800" y="4670425"/>
          <p14:tracePt t="156977" x="5348288" y="4608513"/>
          <p14:tracePt t="156994" x="5303838" y="4554538"/>
          <p14:tracePt t="157010" x="5241925" y="4491038"/>
          <p14:tracePt t="157027" x="5180013" y="4446588"/>
          <p14:tracePt t="157044" x="5126038" y="4411663"/>
          <p14:tracePt t="157060" x="5099050" y="4394200"/>
          <p14:tracePt t="157077" x="5081588" y="4394200"/>
          <p14:tracePt t="157094" x="5062538" y="4384675"/>
          <p14:tracePt t="157110" x="5054600" y="4384675"/>
          <p14:tracePt t="157127" x="5037138" y="4394200"/>
          <p14:tracePt t="157144" x="5018088" y="4411663"/>
          <p14:tracePt t="157160" x="5010150" y="4456113"/>
          <p14:tracePt t="157177" x="5010150" y="4491038"/>
          <p14:tracePt t="157193" x="5010150" y="4545013"/>
          <p14:tracePt t="157210" x="5027613" y="4608513"/>
          <p14:tracePt t="157227" x="5045075" y="4633913"/>
          <p14:tracePt t="157243" x="5099050" y="4697413"/>
          <p14:tracePt t="157246" x="5116513" y="4714875"/>
          <p14:tracePt t="157260" x="5126038" y="4714875"/>
          <p14:tracePt t="157277" x="5126038" y="4724400"/>
          <p14:tracePt t="157359" x="5126038" y="4705350"/>
          <p14:tracePt t="157366" x="5126038" y="4697413"/>
          <p14:tracePt t="157376" x="5126038" y="4687888"/>
          <p14:tracePt t="157393" x="5126038" y="4670425"/>
          <p14:tracePt t="157410" x="5126038" y="4652963"/>
          <p14:tracePt t="157426" x="5126038" y="4625975"/>
          <p14:tracePt t="157443" x="5126038" y="4608513"/>
          <p14:tracePt t="157460" x="5126038" y="4598988"/>
          <p14:tracePt t="157494" x="5126038" y="4589463"/>
          <p14:tracePt t="157510" x="5133975" y="4572000"/>
          <p14:tracePt t="157734" x="5126038" y="4572000"/>
          <p14:tracePt t="205115" x="4983163" y="4608513"/>
          <p14:tracePt t="205277" x="4983163" y="4616450"/>
          <p14:tracePt t="205284" x="5054600" y="4633913"/>
          <p14:tracePt t="205292" x="5133975" y="4652963"/>
          <p14:tracePt t="205308" x="5348288" y="4660900"/>
          <p14:tracePt t="205325" x="5697538" y="4616450"/>
          <p14:tracePt t="205342" x="5894388" y="4537075"/>
          <p14:tracePt t="205359" x="6402388" y="4322763"/>
          <p14:tracePt t="205392" x="7170738" y="4062413"/>
          <p14:tracePt t="205425" x="7680325" y="4000500"/>
          <p14:tracePt t="205458" x="8555038" y="4000500"/>
          <p14:tracePt t="205475" x="8777288" y="3990975"/>
          <p14:tracePt t="205491" x="8920163" y="3990975"/>
          <p14:tracePt t="205508" x="9090025" y="3990975"/>
          <p14:tracePt t="205525" x="9205913" y="4027488"/>
          <p14:tracePt t="205541" x="9286875" y="4027488"/>
          <p14:tracePt t="205558" x="9412288" y="4027488"/>
          <p14:tracePt t="205575" x="9626600" y="3956050"/>
          <p14:tracePt t="205591" x="9966325" y="3732213"/>
          <p14:tracePt t="205608" x="10180638" y="3527425"/>
          <p14:tracePt t="205624" x="10501313" y="3187700"/>
          <p14:tracePt t="205642" x="10885488" y="2687638"/>
          <p14:tracePt t="205658" x="11153775" y="2197100"/>
          <p14:tracePt t="205675" x="11420475" y="1625600"/>
          <p14:tracePt t="205692" x="11501438" y="1393825"/>
          <p14:tracePt t="205708" x="11545888" y="1143000"/>
          <p14:tracePt t="205724" x="11545888" y="946150"/>
          <p14:tracePt t="205741" x="11518900" y="750888"/>
          <p14:tracePt t="205758" x="11518900" y="687388"/>
          <p14:tracePt t="205774" x="11518900" y="642938"/>
          <p14:tracePt t="205791" x="11518900" y="625475"/>
          <p14:tracePt t="205808" x="11518900" y="608013"/>
          <p14:tracePt t="205841" x="11518900" y="598488"/>
          <p14:tracePt t="205879" x="11510963" y="588963"/>
          <p14:tracePt t="205884" x="11483975" y="561975"/>
          <p14:tracePt t="205891" x="11466513" y="561975"/>
          <p14:tracePt t="205907" x="11420475" y="536575"/>
          <p14:tracePt t="205924" x="11385550" y="517525"/>
          <p14:tracePt t="205941" x="11341100" y="509588"/>
          <p14:tracePt t="205957" x="11296650" y="490538"/>
          <p14:tracePt t="205974" x="11252200" y="482600"/>
          <p14:tracePt t="205991" x="11225213" y="473075"/>
          <p14:tracePt t="207175" x="6089650" y="3795713"/>
          <p14:tracePt t="207183" x="6180138" y="3741738"/>
          <p14:tracePt t="207191" x="6251575" y="3714750"/>
          <p14:tracePt t="207204" x="6473825" y="3625850"/>
          <p14:tracePt t="207221" x="6875463" y="3490913"/>
          <p14:tracePt t="207237" x="7180263" y="3340100"/>
          <p14:tracePt t="207254" x="7769225" y="3116263"/>
          <p14:tracePt t="207287" x="9063038" y="2465388"/>
          <p14:tracePt t="207320" x="9769475" y="2062163"/>
          <p14:tracePt t="207354" x="10018713" y="1866900"/>
          <p14:tracePt t="207371" x="10045700" y="1830388"/>
          <p14:tracePt t="207387" x="10055225" y="1812925"/>
          <p14:tracePt t="207404" x="10072688" y="1785938"/>
          <p14:tracePt t="207420" x="10082213" y="1776413"/>
          <p14:tracePt t="207437" x="10134600" y="1714500"/>
          <p14:tracePt t="207454" x="10180638" y="1652588"/>
          <p14:tracePt t="207470" x="10225088" y="1589088"/>
          <p14:tracePt t="207487" x="10260013" y="1527175"/>
          <p14:tracePt t="207504" x="10296525" y="1482725"/>
          <p14:tracePt t="207520" x="10367963" y="1393825"/>
          <p14:tracePt t="207537" x="10394950" y="1347788"/>
          <p14:tracePt t="207553" x="10439400" y="1312863"/>
          <p14:tracePt t="207570" x="10491788" y="1268413"/>
          <p14:tracePt t="207587" x="10537825" y="1223963"/>
          <p14:tracePt t="207603" x="10582275" y="1187450"/>
          <p14:tracePt t="207620" x="10644188" y="1116013"/>
          <p14:tracePt t="207637" x="10725150" y="1062038"/>
          <p14:tracePt t="207653" x="10814050" y="965200"/>
          <p14:tracePt t="207670" x="10875963" y="911225"/>
          <p14:tracePt t="207687" x="10875963" y="919163"/>
          <p14:tracePt t="207703" x="10902950" y="919163"/>
          <p14:tracePt t="207775" x="10912475" y="893763"/>
          <p14:tracePt t="207783" x="10920413" y="893763"/>
          <p14:tracePt t="207791" x="10929938" y="893763"/>
          <p14:tracePt t="207925" x="10939463" y="893763"/>
          <p14:tracePt t="207963" x="10947400" y="884238"/>
          <p14:tracePt t="207978" x="10956925" y="874713"/>
          <p14:tracePt t="208015" x="10956925" y="866775"/>
          <p14:tracePt t="208142" x="10966450" y="866775"/>
          <p14:tracePt t="208570" x="10991850" y="847725"/>
          <p14:tracePt t="208577" x="11037888" y="812800"/>
          <p14:tracePt t="208585" x="11063288" y="785813"/>
          <p14:tracePt t="208602" x="11099800" y="750888"/>
          <p14:tracePt t="208618" x="11153775" y="704850"/>
          <p14:tracePt t="208635" x="11198225" y="669925"/>
          <p14:tracePt t="208652" x="11287125" y="571500"/>
          <p14:tracePt t="208668" x="11376025" y="490538"/>
          <p14:tracePt t="208702" x="11518900" y="384175"/>
          <p14:tracePt t="208901" x="11831638" y="98425"/>
          <p14:tracePt t="208907" x="11849100" y="88900"/>
          <p14:tracePt t="208918" x="11868150" y="80963"/>
          <p14:tracePt t="208934" x="11876088" y="71438"/>
          <p14:tracePt t="209058" x="11876088" y="80963"/>
          <p14:tracePt t="209067" x="11868150" y="88900"/>
          <p14:tracePt t="209075" x="11858625" y="98425"/>
          <p14:tracePt t="209084" x="11858625" y="107950"/>
          <p14:tracePt t="209101" x="11823700" y="160338"/>
          <p14:tracePt t="209117" x="11804650" y="241300"/>
          <p14:tracePt t="209275" x="11680825" y="517525"/>
          <p14:tracePt t="209282" x="11644313" y="571500"/>
          <p14:tracePt t="209290" x="11644313" y="625475"/>
          <p14:tracePt t="209300" x="11634788" y="660400"/>
          <p14:tracePt t="209317" x="11545888" y="803275"/>
          <p14:tracePt t="209334" x="11385550" y="1036638"/>
          <p14:tracePt t="209350" x="11225213" y="1179513"/>
          <p14:tracePt t="209367" x="11045825" y="1303338"/>
          <p14:tracePt t="209383" x="10715625" y="1465263"/>
          <p14:tracePt t="209400" x="10375900" y="1616075"/>
          <p14:tracePt t="209417" x="9929813" y="1776413"/>
          <p14:tracePt t="209433" x="9634538" y="1830388"/>
          <p14:tracePt t="209450" x="9331325" y="1884363"/>
          <p14:tracePt t="209467" x="9018588" y="1919288"/>
          <p14:tracePt t="209484" x="8715375" y="1938338"/>
          <p14:tracePt t="209500" x="8375650" y="1965325"/>
          <p14:tracePt t="209517" x="8180388" y="1965325"/>
          <p14:tracePt t="209533" x="7939088" y="1965325"/>
          <p14:tracePt t="209550" x="7705725" y="1965325"/>
          <p14:tracePt t="209566" x="7367588" y="1938338"/>
          <p14:tracePt t="209583" x="7224713" y="1928813"/>
          <p14:tracePt t="209600" x="7126288" y="1928813"/>
          <p14:tracePt t="209617" x="7089775" y="1928813"/>
          <p14:tracePt t="209634" x="7062788" y="1928813"/>
          <p14:tracePt t="209650" x="7027863" y="1928813"/>
          <p14:tracePt t="209667" x="7000875" y="1928813"/>
          <p14:tracePt t="209683" x="6991350" y="1928813"/>
          <p14:tracePt t="209721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2836B42-3099-419D-9F9B-556A27C7479E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Receptores Opioides - dessensibilização morfina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046E40D-AC40-427B-B105-11E69F677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45" y="852135"/>
            <a:ext cx="9386455" cy="600586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82B97F0-7076-48B2-876F-9ABF19CDB6B0}"/>
              </a:ext>
            </a:extLst>
          </p:cNvPr>
          <p:cNvSpPr txBox="1"/>
          <p:nvPr/>
        </p:nvSpPr>
        <p:spPr>
          <a:xfrm>
            <a:off x="357143" y="1011859"/>
            <a:ext cx="2306003" cy="408623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TOLERÂNCIA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5A20D26-682E-4C65-8A20-051DF111863E}"/>
              </a:ext>
            </a:extLst>
          </p:cNvPr>
          <p:cNvSpPr txBox="1"/>
          <p:nvPr/>
        </p:nvSpPr>
        <p:spPr>
          <a:xfrm>
            <a:off x="357143" y="1856509"/>
            <a:ext cx="2112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Redução dos efeitos farmacológicos esperados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828EB454-61ED-4279-B06F-8011D591B730}"/>
              </a:ext>
            </a:extLst>
          </p:cNvPr>
          <p:cNvSpPr/>
          <p:nvPr/>
        </p:nvSpPr>
        <p:spPr>
          <a:xfrm>
            <a:off x="1246909" y="2909455"/>
            <a:ext cx="401782" cy="706581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3A1249D-80AA-48BD-9637-2E9C4A076A3E}"/>
              </a:ext>
            </a:extLst>
          </p:cNvPr>
          <p:cNvSpPr txBox="1"/>
          <p:nvPr/>
        </p:nvSpPr>
        <p:spPr>
          <a:xfrm>
            <a:off x="453735" y="3868922"/>
            <a:ext cx="211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Aumento da dose</a:t>
            </a:r>
          </a:p>
        </p:txBody>
      </p:sp>
    </p:spTree>
    <p:extLst>
      <p:ext uri="{BB962C8B-B14F-4D97-AF65-F5344CB8AC3E}">
        <p14:creationId xmlns:p14="http://schemas.microsoft.com/office/powerpoint/2010/main" val="3989445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BB317BA3-F772-4D33-97B0-90FA1263B6BA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Opioides – efeitos colaterais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12FE9D-4496-40E2-A37A-17F370714B3A}"/>
              </a:ext>
            </a:extLst>
          </p:cNvPr>
          <p:cNvSpPr txBox="1"/>
          <p:nvPr/>
        </p:nvSpPr>
        <p:spPr>
          <a:xfrm>
            <a:off x="512619" y="1147730"/>
            <a:ext cx="922712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Depressão respiratória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Reduzem a  motilidade gastrointestinal (constipação)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Sedação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Suprimem a tosse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err="1"/>
              <a:t>Naúsea</a:t>
            </a:r>
            <a:r>
              <a:rPr lang="pt-BR" sz="2400" dirty="0"/>
              <a:t> e vômitos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Miose </a:t>
            </a:r>
          </a:p>
          <a:p>
            <a:endParaRPr lang="pt-BR" sz="20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7868B37-B2C6-42D8-8B57-086E1875C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625" y="1147730"/>
            <a:ext cx="1212482" cy="105294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03450A4-C5A2-419B-824A-7F771E6D1D31}"/>
              </a:ext>
            </a:extLst>
          </p:cNvPr>
          <p:cNvSpPr txBox="1"/>
          <p:nvPr/>
        </p:nvSpPr>
        <p:spPr>
          <a:xfrm>
            <a:off x="8849980" y="1316659"/>
            <a:ext cx="2306003" cy="715089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Efeitos secundários ou colaterais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DACA9E-AA71-4D4F-9D59-1B46631F548D}"/>
              </a:ext>
            </a:extLst>
          </p:cNvPr>
          <p:cNvSpPr txBox="1"/>
          <p:nvPr/>
        </p:nvSpPr>
        <p:spPr>
          <a:xfrm>
            <a:off x="7010401" y="4111164"/>
            <a:ext cx="3203474" cy="10215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Superdosagem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Antagonista opioides:</a:t>
            </a:r>
          </a:p>
          <a:p>
            <a:pPr algn="ctr"/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Naxolona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3661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6EFF02-8EC5-4A6E-B5E3-D557210EA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1539586"/>
            <a:ext cx="10515600" cy="4351338"/>
          </a:xfrm>
        </p:spPr>
        <p:txBody>
          <a:bodyPr/>
          <a:lstStyle/>
          <a:p>
            <a:r>
              <a:rPr lang="pt-BR" dirty="0"/>
              <a:t>Aspirina</a:t>
            </a:r>
          </a:p>
          <a:p>
            <a:endParaRPr lang="pt-BR" dirty="0"/>
          </a:p>
          <a:p>
            <a:r>
              <a:rPr lang="pt-BR" dirty="0"/>
              <a:t>Paracetamol</a:t>
            </a:r>
          </a:p>
          <a:p>
            <a:r>
              <a:rPr lang="pt-BR" dirty="0"/>
              <a:t>Dipirona</a:t>
            </a:r>
          </a:p>
          <a:p>
            <a:r>
              <a:rPr lang="pt-BR" dirty="0"/>
              <a:t>Ibuprofeno</a:t>
            </a:r>
          </a:p>
          <a:p>
            <a:r>
              <a:rPr lang="pt-BR" dirty="0" err="1"/>
              <a:t>Piroxicam</a:t>
            </a:r>
            <a:endParaRPr lang="pt-BR" dirty="0"/>
          </a:p>
          <a:p>
            <a:r>
              <a:rPr lang="pt-BR" dirty="0"/>
              <a:t>Diclofenaco sódico</a:t>
            </a:r>
          </a:p>
          <a:p>
            <a:r>
              <a:rPr lang="pt-BR" dirty="0"/>
              <a:t>Diclofenaco potássico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0236886F-470B-45FB-8687-C2FB7523A247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Anti-inflamatório não esteroidais  (</a:t>
            </a:r>
            <a:r>
              <a:rPr lang="pt-BR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AINE’s</a:t>
            </a:r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D27966B-B8E0-40B2-92D7-C6FA7544E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817" y="1539586"/>
            <a:ext cx="5291959" cy="3778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8900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D61DDE-79B5-4499-B319-CCAE6F19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26" y="1059368"/>
            <a:ext cx="11520055" cy="387926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Atuam inibindo as </a:t>
            </a:r>
            <a:r>
              <a:rPr lang="pt-BR" b="1" dirty="0"/>
              <a:t>COX</a:t>
            </a:r>
            <a:r>
              <a:rPr lang="pt-BR" dirty="0"/>
              <a:t> e reduzindo a produção de </a:t>
            </a:r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mediadores inflamatórios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948E6E1-7ED3-4DA0-BD52-B79F13756B8A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Anti-inflamatório não esteroidais  (</a:t>
            </a:r>
            <a:r>
              <a:rPr lang="pt-BR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AINE’s</a:t>
            </a:r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91F7B1-BD9B-432F-8F8C-37A4CDF98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94"/>
          <a:stretch/>
        </p:blipFill>
        <p:spPr>
          <a:xfrm>
            <a:off x="1618815" y="1674667"/>
            <a:ext cx="6502755" cy="4906242"/>
          </a:xfrm>
          <a:prstGeom prst="rect">
            <a:avLst/>
          </a:prstGeom>
        </p:spPr>
      </p:pic>
      <p:sp>
        <p:nvSpPr>
          <p:cNvPr id="6" name="Sinal de Multiplicação 5">
            <a:extLst>
              <a:ext uri="{FF2B5EF4-FFF2-40B4-BE49-F238E27FC236}">
                <a16:creationId xmlns:a16="http://schemas.microsoft.com/office/drawing/2014/main" id="{2ACE3119-DAA7-4E37-92FE-4046BD636435}"/>
              </a:ext>
            </a:extLst>
          </p:cNvPr>
          <p:cNvSpPr/>
          <p:nvPr/>
        </p:nvSpPr>
        <p:spPr>
          <a:xfrm>
            <a:off x="4017818" y="3754582"/>
            <a:ext cx="775855" cy="56803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5290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7246A33-54CF-4339-A0E5-7C05004887B9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 de ação dos </a:t>
            </a:r>
            <a:r>
              <a:rPr lang="pt-BR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AINE’s</a:t>
            </a:r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EC2DA30-0CDA-4BB4-894F-847D4FB034CB}"/>
              </a:ext>
            </a:extLst>
          </p:cNvPr>
          <p:cNvGrpSpPr/>
          <p:nvPr/>
        </p:nvGrpSpPr>
        <p:grpSpPr>
          <a:xfrm>
            <a:off x="1593271" y="900544"/>
            <a:ext cx="9701523" cy="5957456"/>
            <a:chOff x="1593271" y="900544"/>
            <a:chExt cx="9701523" cy="5957456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7F54C931-58F1-487A-B268-FED173555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124"/>
            <a:stretch/>
          </p:blipFill>
          <p:spPr>
            <a:xfrm>
              <a:off x="1593271" y="900544"/>
              <a:ext cx="9701523" cy="5957456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BFB44074-AA02-434D-ADD1-03EC8094BCD4}"/>
                </a:ext>
              </a:extLst>
            </p:cNvPr>
            <p:cNvSpPr/>
            <p:nvPr/>
          </p:nvSpPr>
          <p:spPr>
            <a:xfrm>
              <a:off x="7772400" y="1108364"/>
              <a:ext cx="2258291" cy="1039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8DE84C24-4148-4A03-ADCC-BA2689E3A2C4}"/>
                </a:ext>
              </a:extLst>
            </p:cNvPr>
            <p:cNvSpPr/>
            <p:nvPr/>
          </p:nvSpPr>
          <p:spPr>
            <a:xfrm>
              <a:off x="3006436" y="3103418"/>
              <a:ext cx="1717964" cy="7758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D7C4C771-8F05-4A6B-A862-712C14876838}"/>
              </a:ext>
            </a:extLst>
          </p:cNvPr>
          <p:cNvGrpSpPr/>
          <p:nvPr/>
        </p:nvGrpSpPr>
        <p:grpSpPr>
          <a:xfrm>
            <a:off x="2933827" y="967978"/>
            <a:ext cx="7096864" cy="2975481"/>
            <a:chOff x="2933827" y="967978"/>
            <a:chExt cx="7096864" cy="2975481"/>
          </a:xfrm>
        </p:grpSpPr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FA4741C7-A1A8-4342-8D89-0C4EFAE83227}"/>
                </a:ext>
              </a:extLst>
            </p:cNvPr>
            <p:cNvSpPr txBox="1"/>
            <p:nvPr/>
          </p:nvSpPr>
          <p:spPr>
            <a:xfrm>
              <a:off x="2933827" y="3047998"/>
              <a:ext cx="1011382" cy="510778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AINES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D8D3DABA-C7DC-4BA1-BB5B-263571EECA9E}"/>
                </a:ext>
              </a:extLst>
            </p:cNvPr>
            <p:cNvSpPr txBox="1"/>
            <p:nvPr/>
          </p:nvSpPr>
          <p:spPr>
            <a:xfrm>
              <a:off x="9019309" y="967978"/>
              <a:ext cx="1011382" cy="510778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AINES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0D45941D-85CC-4486-9DE3-13943DD659A4}"/>
                </a:ext>
              </a:extLst>
            </p:cNvPr>
            <p:cNvCxnSpPr/>
            <p:nvPr/>
          </p:nvCxnSpPr>
          <p:spPr>
            <a:xfrm flipH="1">
              <a:off x="7924800" y="1482436"/>
              <a:ext cx="1122218" cy="66501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43D4EFE7-63F7-4951-93BC-98258093BCFE}"/>
                </a:ext>
              </a:extLst>
            </p:cNvPr>
            <p:cNvCxnSpPr>
              <a:cxnSpLocks/>
            </p:cNvCxnSpPr>
            <p:nvPr/>
          </p:nvCxnSpPr>
          <p:spPr>
            <a:xfrm>
              <a:off x="7772400" y="2036618"/>
              <a:ext cx="304800" cy="263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65BD366F-E90D-401C-9C1D-461D59BF48C6}"/>
                </a:ext>
              </a:extLst>
            </p:cNvPr>
            <p:cNvGrpSpPr/>
            <p:nvPr/>
          </p:nvGrpSpPr>
          <p:grpSpPr>
            <a:xfrm rot="16200000">
              <a:off x="4036010" y="3312156"/>
              <a:ext cx="514459" cy="748147"/>
              <a:chOff x="595745" y="3103418"/>
              <a:chExt cx="1274618" cy="817419"/>
            </a:xfrm>
          </p:grpSpPr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C71FD0D3-DFA3-478F-AD59-9D7175C849AD}"/>
                  </a:ext>
                </a:extLst>
              </p:cNvPr>
              <p:cNvCxnSpPr/>
              <p:nvPr/>
            </p:nvCxnSpPr>
            <p:spPr>
              <a:xfrm flipH="1">
                <a:off x="748145" y="3103418"/>
                <a:ext cx="1122218" cy="66501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>
                <a:extLst>
                  <a:ext uri="{FF2B5EF4-FFF2-40B4-BE49-F238E27FC236}">
                    <a16:creationId xmlns:a16="http://schemas.microsoft.com/office/drawing/2014/main" id="{581D6558-116B-494D-89BC-546644407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745" y="3657600"/>
                <a:ext cx="304800" cy="26323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1F1F52D-B7E1-4E83-8B47-3746AFB12A93}"/>
              </a:ext>
            </a:extLst>
          </p:cNvPr>
          <p:cNvSpPr txBox="1"/>
          <p:nvPr/>
        </p:nvSpPr>
        <p:spPr>
          <a:xfrm>
            <a:off x="897206" y="5747793"/>
            <a:ext cx="1901149" cy="715089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Reduz o estímulo de dor</a:t>
            </a:r>
          </a:p>
        </p:txBody>
      </p:sp>
    </p:spTree>
    <p:extLst>
      <p:ext uri="{BB962C8B-B14F-4D97-AF65-F5344CB8AC3E}">
        <p14:creationId xmlns:p14="http://schemas.microsoft.com/office/powerpoint/2010/main" val="125331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D61DDE-79B5-4499-B319-CCAE6F19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26" y="1059368"/>
            <a:ext cx="11520055" cy="387926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Atuam inibindo as </a:t>
            </a:r>
            <a:r>
              <a:rPr lang="pt-BR" b="1" dirty="0"/>
              <a:t>COX</a:t>
            </a:r>
            <a:r>
              <a:rPr lang="pt-BR" dirty="0"/>
              <a:t> e reduzindo a produção de </a:t>
            </a:r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mediadores inflamatórios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948E6E1-7ED3-4DA0-BD52-B79F13756B8A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Anti-inflamatório não esteroidais  (</a:t>
            </a:r>
            <a:r>
              <a:rPr lang="pt-BR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AINE’s</a:t>
            </a:r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D91F7B1-BD9B-432F-8F8C-37A4CDF98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94"/>
          <a:stretch/>
        </p:blipFill>
        <p:spPr>
          <a:xfrm>
            <a:off x="1618815" y="1674667"/>
            <a:ext cx="6502755" cy="4906242"/>
          </a:xfrm>
          <a:prstGeom prst="rect">
            <a:avLst/>
          </a:prstGeom>
        </p:spPr>
      </p:pic>
      <p:sp>
        <p:nvSpPr>
          <p:cNvPr id="6" name="Sinal de Multiplicação 5">
            <a:extLst>
              <a:ext uri="{FF2B5EF4-FFF2-40B4-BE49-F238E27FC236}">
                <a16:creationId xmlns:a16="http://schemas.microsoft.com/office/drawing/2014/main" id="{2ACE3119-DAA7-4E37-92FE-4046BD636435}"/>
              </a:ext>
            </a:extLst>
          </p:cNvPr>
          <p:cNvSpPr/>
          <p:nvPr/>
        </p:nvSpPr>
        <p:spPr>
          <a:xfrm>
            <a:off x="4017818" y="3754582"/>
            <a:ext cx="775855" cy="56803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9D900EC-9FCD-4237-B8F5-AD6F00E3B6DD}"/>
              </a:ext>
            </a:extLst>
          </p:cNvPr>
          <p:cNvSpPr txBox="1"/>
          <p:nvPr/>
        </p:nvSpPr>
        <p:spPr>
          <a:xfrm>
            <a:off x="7579519" y="1892719"/>
            <a:ext cx="3558451" cy="194095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/>
              <a:t>Envolvida na formação do muco que protege o estômago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/>
              <a:t>Aumenta chances de úlcera  ou efeitos gastrointestinais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9E73A859-5065-4495-AE9C-F45F4B198607}"/>
              </a:ext>
            </a:extLst>
          </p:cNvPr>
          <p:cNvSpPr/>
          <p:nvPr/>
        </p:nvSpPr>
        <p:spPr>
          <a:xfrm>
            <a:off x="9227127" y="2697785"/>
            <a:ext cx="263237" cy="32558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84ED95A-655F-4F8C-B0AA-FA32D48993D8}"/>
              </a:ext>
            </a:extLst>
          </p:cNvPr>
          <p:cNvCxnSpPr/>
          <p:nvPr/>
        </p:nvCxnSpPr>
        <p:spPr>
          <a:xfrm flipV="1">
            <a:off x="5527964" y="3754582"/>
            <a:ext cx="2992581" cy="21751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5B3BD191-0C43-41E1-A156-900198926C21}"/>
              </a:ext>
            </a:extLst>
          </p:cNvPr>
          <p:cNvSpPr/>
          <p:nvPr/>
        </p:nvSpPr>
        <p:spPr>
          <a:xfrm rot="5400000">
            <a:off x="2937164" y="5702372"/>
            <a:ext cx="969818" cy="5126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1008170-0493-4F1B-AA0A-AC6F2CBDB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009" y="4716301"/>
            <a:ext cx="1212482" cy="10529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46EC51D3-C6E2-450D-873D-CB1CE6689021}"/>
              </a:ext>
            </a:extLst>
          </p:cNvPr>
          <p:cNvSpPr txBox="1"/>
          <p:nvPr/>
        </p:nvSpPr>
        <p:spPr>
          <a:xfrm>
            <a:off x="9490364" y="5236561"/>
            <a:ext cx="2306003" cy="408623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Efeitos  colaterais</a:t>
            </a:r>
          </a:p>
        </p:txBody>
      </p:sp>
    </p:spTree>
    <p:extLst>
      <p:ext uri="{BB962C8B-B14F-4D97-AF65-F5344CB8AC3E}">
        <p14:creationId xmlns:p14="http://schemas.microsoft.com/office/powerpoint/2010/main" val="641642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2B57EDD-3F42-49E0-847F-F2F2CF7B591F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Anti-inflamatório esteroidais  (</a:t>
            </a:r>
            <a:r>
              <a:rPr lang="pt-BR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AIE’s</a:t>
            </a:r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9D34BC1-E4CE-42BB-8EFA-84863477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387" y="3164421"/>
            <a:ext cx="4860348" cy="33662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4852EF5-B8C3-40C1-9573-B92A05F8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508"/>
            <a:ext cx="5732140" cy="609802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F4D41A0-3D9C-4825-B559-BA39EC35B7C8}"/>
              </a:ext>
            </a:extLst>
          </p:cNvPr>
          <p:cNvSpPr txBox="1"/>
          <p:nvPr/>
        </p:nvSpPr>
        <p:spPr>
          <a:xfrm>
            <a:off x="5708595" y="1401545"/>
            <a:ext cx="5732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Imitam os corticoides produzidos no nosso organismo pela glândula adrenal  </a:t>
            </a:r>
          </a:p>
        </p:txBody>
      </p:sp>
    </p:spTree>
    <p:extLst>
      <p:ext uri="{BB962C8B-B14F-4D97-AF65-F5344CB8AC3E}">
        <p14:creationId xmlns:p14="http://schemas.microsoft.com/office/powerpoint/2010/main" val="15109442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5B35D9B-5A4D-4107-B713-767B79DD8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840" y="1447936"/>
            <a:ext cx="6902160" cy="471782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3178C14-BB43-42F0-AD61-171ACB67B443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Anti-inflamatório esteroidais  (</a:t>
            </a:r>
            <a:r>
              <a:rPr lang="pt-BR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AIE’s</a:t>
            </a:r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E84362-3819-4BB1-8839-8C25CEFD4E21}"/>
              </a:ext>
            </a:extLst>
          </p:cNvPr>
          <p:cNvSpPr txBox="1"/>
          <p:nvPr/>
        </p:nvSpPr>
        <p:spPr>
          <a:xfrm>
            <a:off x="97504" y="1498527"/>
            <a:ext cx="5732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Modulam a resposta imune;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Reduzindo a resposta inflamatória do próprio organismo;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err="1"/>
              <a:t>Imunosupressão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7992495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A991E6A-3CB2-46D3-BBC0-3D22670D8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881" y="720508"/>
            <a:ext cx="9397771" cy="588811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D8C1874-9D07-4493-85C7-DF6C8E25A229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Mecanismo de ação dos </a:t>
            </a:r>
            <a:r>
              <a:rPr lang="pt-BR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AIE’s</a:t>
            </a:r>
            <a:endParaRPr lang="pt-B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6173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BEC4280-EAE5-4521-B468-FB8FCABDC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382" y="967004"/>
            <a:ext cx="6234144" cy="559514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14A4E81-8412-488E-AD5A-1C72180B4F7E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Anti-inflamatório esteroidais  (</a:t>
            </a:r>
            <a:r>
              <a:rPr lang="pt-BR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AIE’s</a:t>
            </a:r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2D7D719-31EB-4ADE-BB8F-3D4049EB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24" y="2007117"/>
            <a:ext cx="1212482" cy="105294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27159C9-0604-4061-834C-6E022D597C41}"/>
              </a:ext>
            </a:extLst>
          </p:cNvPr>
          <p:cNvSpPr txBox="1"/>
          <p:nvPr/>
        </p:nvSpPr>
        <p:spPr>
          <a:xfrm>
            <a:off x="2134379" y="2527377"/>
            <a:ext cx="2306003" cy="408623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Efeitos  colaterais</a:t>
            </a:r>
          </a:p>
        </p:txBody>
      </p:sp>
    </p:spTree>
    <p:extLst>
      <p:ext uri="{BB962C8B-B14F-4D97-AF65-F5344CB8AC3E}">
        <p14:creationId xmlns:p14="http://schemas.microsoft.com/office/powerpoint/2010/main" val="3529707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3CBF49-3690-49E6-A45B-7BAA860A7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1" y="1142494"/>
            <a:ext cx="5299364" cy="4543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“Percepção de estímulos nocivos”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E606DED-4B92-42CE-B390-75B16DE94B60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Nocicepção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9F85B0-62ED-47B6-9D0D-2070EA9F57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0630" y="1596879"/>
            <a:ext cx="9561370" cy="5378271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9C736D5-89EC-44D1-8CBE-A5F8344D6655}"/>
              </a:ext>
            </a:extLst>
          </p:cNvPr>
          <p:cNvSpPr txBox="1">
            <a:spLocks/>
          </p:cNvSpPr>
          <p:nvPr/>
        </p:nvSpPr>
        <p:spPr>
          <a:xfrm>
            <a:off x="187036" y="4058821"/>
            <a:ext cx="3958937" cy="45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Componente físico e emocional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BC4F462-842A-4C03-8D80-E367DF720EF8}"/>
              </a:ext>
            </a:extLst>
          </p:cNvPr>
          <p:cNvSpPr/>
          <p:nvPr/>
        </p:nvSpPr>
        <p:spPr>
          <a:xfrm>
            <a:off x="2630630" y="1506545"/>
            <a:ext cx="3810002" cy="26426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9" name="Áudio 8">
            <a:hlinkClick r:id="" action="ppaction://media"/>
            <a:extLst>
              <a:ext uri="{FF2B5EF4-FFF2-40B4-BE49-F238E27FC236}">
                <a16:creationId xmlns:a16="http://schemas.microsoft.com/office/drawing/2014/main" id="{F73FE1E4-A183-45BC-B136-D2810EE974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89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32"/>
    </mc:Choice>
    <mc:Fallback>
      <p:transition spd="slow" advTm="39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105" x="5367338" y="4071938"/>
          <p14:tracePt t="1155" x="5357813" y="4062413"/>
          <p14:tracePt t="1163" x="5303838" y="3990975"/>
          <p14:tracePt t="1174" x="5251450" y="3946525"/>
          <p14:tracePt t="1200" x="4884738" y="3732213"/>
          <p14:tracePt t="1233" x="3911600" y="3367088"/>
          <p14:tracePt t="1267" x="2803525" y="3108325"/>
          <p14:tracePt t="1283" x="2759075" y="3108325"/>
          <p14:tracePt t="1448" x="2759075" y="3125788"/>
          <p14:tracePt t="1456" x="2768600" y="3179763"/>
          <p14:tracePt t="1466" x="2795588" y="3205163"/>
          <p14:tracePt t="1483" x="2857500" y="3259138"/>
          <p14:tracePt t="1499" x="3000375" y="3348038"/>
          <p14:tracePt t="1516" x="3143250" y="3394075"/>
          <p14:tracePt t="1533" x="3276600" y="3411538"/>
          <p14:tracePt t="1549" x="3394075" y="3411538"/>
          <p14:tracePt t="1566" x="3482975" y="3411538"/>
          <p14:tracePt t="1582" x="3598863" y="3384550"/>
          <p14:tracePt t="1599" x="3660775" y="3348038"/>
          <p14:tracePt t="1616" x="3679825" y="3322638"/>
          <p14:tracePt t="1632" x="3687763" y="3303588"/>
          <p14:tracePt t="1649" x="3697288" y="3205163"/>
          <p14:tracePt t="1666" x="3679825" y="3160713"/>
          <p14:tracePt t="1683" x="3660775" y="3116263"/>
          <p14:tracePt t="1699" x="3633788" y="3081338"/>
          <p14:tracePt t="1716" x="3562350" y="3027363"/>
          <p14:tracePt t="1732" x="3446463" y="2990850"/>
          <p14:tracePt t="1749" x="3357563" y="2973388"/>
          <p14:tracePt t="1765" x="3259138" y="2965450"/>
          <p14:tracePt t="1782" x="3170238" y="2965450"/>
          <p14:tracePt t="1799" x="3071813" y="2965450"/>
          <p14:tracePt t="1816" x="2919413" y="2965450"/>
          <p14:tracePt t="1832" x="2840038" y="2990850"/>
          <p14:tracePt t="1849" x="2776538" y="3009900"/>
          <p14:tracePt t="1865" x="2670175" y="3044825"/>
          <p14:tracePt t="1882" x="2598738" y="3062288"/>
          <p14:tracePt t="1899" x="2544763" y="3071813"/>
          <p14:tracePt t="1915" x="2438400" y="3071813"/>
          <p14:tracePt t="1932" x="2411413" y="3071813"/>
          <p14:tracePt t="1948" x="2401888" y="3071813"/>
          <p14:tracePt t="2775" x="2384425" y="3044825"/>
          <p14:tracePt t="2784" x="2232025" y="2795588"/>
          <p14:tracePt t="2790" x="2017713" y="2455863"/>
          <p14:tracePt t="2798" x="1776413" y="2116138"/>
          <p14:tracePt t="2814" x="1214438" y="1482725"/>
          <p14:tracePt t="2830" x="965200" y="1295400"/>
          <p14:tracePt t="2847" x="830263" y="1223963"/>
          <p14:tracePt t="2864" x="785813" y="1169988"/>
          <p14:tracePt t="2897" x="608013" y="1081088"/>
          <p14:tracePt t="2930" x="357188" y="990600"/>
          <p14:tracePt t="2963" x="312738" y="990600"/>
          <p14:tracePt t="3045" x="312738" y="982663"/>
          <p14:tracePt t="3053" x="322263" y="946150"/>
          <p14:tracePt t="3063" x="366713" y="938213"/>
          <p14:tracePt t="3080" x="419100" y="901700"/>
          <p14:tracePt t="3096" x="482600" y="847725"/>
          <p14:tracePt t="3113" x="500063" y="758825"/>
          <p14:tracePt t="3130" x="527050" y="669925"/>
          <p14:tracePt t="3146" x="544513" y="588963"/>
          <p14:tracePt t="3163" x="554038" y="544513"/>
          <p14:tracePt t="3180" x="571500" y="465138"/>
          <p14:tracePt t="3196" x="581025" y="401638"/>
          <p14:tracePt t="3213" x="581025" y="347663"/>
          <p14:tracePt t="5955" x="11609388" y="53975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D347-5AB7-4B14-8425-AE05CE70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62A568-5CCA-4471-86B8-F0C94D0E40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1746" name="Picture 2" descr="Recursos Humanos: 6 dúvidas mais comuns sobre pessoal em sua PME">
            <a:extLst>
              <a:ext uri="{FF2B5EF4-FFF2-40B4-BE49-F238E27FC236}">
                <a16:creationId xmlns:a16="http://schemas.microsoft.com/office/drawing/2014/main" id="{139C9060-CBF6-40ED-8355-389137B1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04" y="487507"/>
            <a:ext cx="11020152" cy="584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19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ato - InfoEscola">
            <a:extLst>
              <a:ext uri="{FF2B5EF4-FFF2-40B4-BE49-F238E27FC236}">
                <a16:creationId xmlns:a16="http://schemas.microsoft.com/office/drawing/2014/main" id="{0D341D38-92DB-4668-8496-50DBEFA8A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250" y="1069832"/>
            <a:ext cx="6917314" cy="55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7BA6158-5BA7-4A1D-9B81-1E97DCD52605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Nociceptores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D2DF070-165B-4C5C-82D8-A02531A2404D}"/>
              </a:ext>
            </a:extLst>
          </p:cNvPr>
          <p:cNvSpPr/>
          <p:nvPr/>
        </p:nvSpPr>
        <p:spPr>
          <a:xfrm>
            <a:off x="4433454" y="3075709"/>
            <a:ext cx="1662545" cy="528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AD09D42-8EB1-4683-81A1-C6A3CD4B73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" y="3593309"/>
            <a:ext cx="3589457" cy="212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494DD4A-5761-4741-A453-12ADF70F8357}"/>
              </a:ext>
            </a:extLst>
          </p:cNvPr>
          <p:cNvSpPr txBox="1"/>
          <p:nvPr/>
        </p:nvSpPr>
        <p:spPr>
          <a:xfrm>
            <a:off x="261853" y="1556744"/>
            <a:ext cx="4100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São terminações nervosas livres que podem ser ativadas por diferentes estímulos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27FBCAC-B3C3-4080-8828-4A52DECFBFB9}"/>
              </a:ext>
            </a:extLst>
          </p:cNvPr>
          <p:cNvSpPr/>
          <p:nvPr/>
        </p:nvSpPr>
        <p:spPr>
          <a:xfrm>
            <a:off x="4433454" y="4852159"/>
            <a:ext cx="1384072" cy="12003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Áudio 7">
            <a:hlinkClick r:id="" action="ppaction://media"/>
            <a:extLst>
              <a:ext uri="{FF2B5EF4-FFF2-40B4-BE49-F238E27FC236}">
                <a16:creationId xmlns:a16="http://schemas.microsoft.com/office/drawing/2014/main" id="{F89E7A37-4737-4BF4-9C9B-857DCD20E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30"/>
    </mc:Choice>
    <mc:Fallback>
      <p:transition spd="slow" advTm="2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9" grpId="0" animBg="1"/>
    </p:bldLst>
  </p:timing>
  <p:extLst>
    <p:ext uri="{3A86A75C-4F4B-4683-9AE1-C65F6400EC91}">
      <p14:laserTraceLst xmlns:p14="http://schemas.microsoft.com/office/powerpoint/2010/main">
        <p14:tracePtLst>
          <p14:tracePt t="2251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46654946-3736-4A1F-8960-49C778367E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F0F7"/>
              </a:clrFrom>
              <a:clrTo>
                <a:srgbClr val="EEF0F7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4" y="817490"/>
            <a:ext cx="10945091" cy="63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A957351-B281-4CC0-A6A4-F1B5BF50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2161380"/>
            <a:ext cx="4391891" cy="1683256"/>
          </a:xfrm>
          <a:prstGeom prst="round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alarme que responde a diferentes estímulos através da ativação de nociceptores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DE530A1-D3BD-4368-A969-2AC1B249F077}"/>
              </a:ext>
            </a:extLst>
          </p:cNvPr>
          <p:cNvSpPr txBox="1">
            <a:spLocks/>
          </p:cNvSpPr>
          <p:nvPr/>
        </p:nvSpPr>
        <p:spPr>
          <a:xfrm>
            <a:off x="0" y="-15949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Nociceptores</a:t>
            </a:r>
          </a:p>
        </p:txBody>
      </p:sp>
    </p:spTree>
    <p:extLst>
      <p:ext uri="{BB962C8B-B14F-4D97-AF65-F5344CB8AC3E}">
        <p14:creationId xmlns:p14="http://schemas.microsoft.com/office/powerpoint/2010/main" val="359122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3CBF49-3690-49E6-A45B-7BAA860A7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1" y="1142494"/>
            <a:ext cx="5299364" cy="4543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“Percepção de estímulos nocivos”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E606DED-4B92-42CE-B390-75B16DE94B60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Nocicepção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C9F85B0-62ED-47B6-9D0D-2070EA9F57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0630" y="1596879"/>
            <a:ext cx="9561370" cy="5378271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9C736D5-89EC-44D1-8CBE-A5F8344D6655}"/>
              </a:ext>
            </a:extLst>
          </p:cNvPr>
          <p:cNvSpPr txBox="1">
            <a:spLocks/>
          </p:cNvSpPr>
          <p:nvPr/>
        </p:nvSpPr>
        <p:spPr>
          <a:xfrm>
            <a:off x="187036" y="4058821"/>
            <a:ext cx="3958937" cy="45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dirty="0"/>
              <a:t>Componente físico e emocional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BC4F462-842A-4C03-8D80-E367DF720EF8}"/>
              </a:ext>
            </a:extLst>
          </p:cNvPr>
          <p:cNvSpPr/>
          <p:nvPr/>
        </p:nvSpPr>
        <p:spPr>
          <a:xfrm>
            <a:off x="4546021" y="3939815"/>
            <a:ext cx="3810002" cy="26426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98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7F599C41-10BC-436D-B21B-498560263D04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Fibras nociceptivas aferentes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C520BBC-3185-459D-8F86-412C893B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5367"/>
            <a:ext cx="7818293" cy="58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C5AC06B-D291-4BC3-9BFB-2ECB6D4439DB}"/>
              </a:ext>
            </a:extLst>
          </p:cNvPr>
          <p:cNvSpPr txBox="1"/>
          <p:nvPr/>
        </p:nvSpPr>
        <p:spPr>
          <a:xfrm>
            <a:off x="7818293" y="1052945"/>
            <a:ext cx="32568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Fibras de menor calibre:</a:t>
            </a:r>
          </a:p>
          <a:p>
            <a:r>
              <a:rPr lang="pt-BR" sz="2400" b="1" dirty="0"/>
              <a:t>A</a:t>
            </a:r>
            <a:r>
              <a:rPr lang="el-GR" sz="2400" b="1" dirty="0"/>
              <a:t>δ</a:t>
            </a:r>
            <a:r>
              <a:rPr lang="pt-BR" sz="2400" b="1" dirty="0"/>
              <a:t> e C</a:t>
            </a:r>
          </a:p>
          <a:p>
            <a:endParaRPr lang="pt-BR" sz="2400" b="1" dirty="0"/>
          </a:p>
          <a:p>
            <a:r>
              <a:rPr lang="pt-BR" sz="2400" b="1" dirty="0"/>
              <a:t>Envolvidas na dor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746F2E5-63FF-4A38-AC51-6C4F2D3BB53B}"/>
              </a:ext>
            </a:extLst>
          </p:cNvPr>
          <p:cNvSpPr/>
          <p:nvPr/>
        </p:nvSpPr>
        <p:spPr>
          <a:xfrm>
            <a:off x="5084618" y="1537855"/>
            <a:ext cx="2216727" cy="52806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979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C5AC06B-D291-4BC3-9BFB-2ECB6D4439DB}"/>
              </a:ext>
            </a:extLst>
          </p:cNvPr>
          <p:cNvSpPr txBox="1"/>
          <p:nvPr/>
        </p:nvSpPr>
        <p:spPr>
          <a:xfrm>
            <a:off x="5403273" y="1091638"/>
            <a:ext cx="652116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3200" b="1" dirty="0"/>
          </a:p>
          <a:p>
            <a:r>
              <a:rPr lang="pt-BR" sz="3200" b="1" dirty="0"/>
              <a:t>Fibras C: dor profunda, difusa e em queimação – receptores </a:t>
            </a:r>
            <a:r>
              <a:rPr lang="pt-BR" sz="3200" b="1" dirty="0" err="1"/>
              <a:t>polimodais</a:t>
            </a:r>
            <a:endParaRPr lang="pt-BR" sz="3200" b="1" dirty="0"/>
          </a:p>
          <a:p>
            <a:endParaRPr lang="pt-BR" sz="3200" b="1" dirty="0"/>
          </a:p>
          <a:p>
            <a:endParaRPr lang="pt-BR" sz="3200" b="1" dirty="0"/>
          </a:p>
          <a:p>
            <a:r>
              <a:rPr lang="pt-BR" sz="3200" b="1" dirty="0"/>
              <a:t>Fibras A</a:t>
            </a:r>
            <a:r>
              <a:rPr lang="el-GR" sz="3200" b="1" dirty="0"/>
              <a:t>δ</a:t>
            </a:r>
            <a:r>
              <a:rPr lang="pt-BR" sz="3200" b="1" dirty="0"/>
              <a:t> : dor aguda e bem localizada – estímulo térmico e mecânico</a:t>
            </a:r>
          </a:p>
          <a:p>
            <a:endParaRPr lang="pt-BR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 err="1"/>
              <a:t>Musculos</a:t>
            </a:r>
            <a:endParaRPr lang="pt-BR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Pele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1" dirty="0"/>
              <a:t>Vísceras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066E33D-6EC6-4C34-B53F-1D40BE65CA4A}"/>
              </a:ext>
            </a:extLst>
          </p:cNvPr>
          <p:cNvSpPr txBox="1">
            <a:spLocks/>
          </p:cNvSpPr>
          <p:nvPr/>
        </p:nvSpPr>
        <p:spPr>
          <a:xfrm>
            <a:off x="0" y="39471"/>
            <a:ext cx="12288982" cy="681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Fibras nociceptivas aferentes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60BC650-4E10-4602-AE66-7FB011B0A7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565" y="872836"/>
            <a:ext cx="5454362" cy="545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421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711</Words>
  <Application>Microsoft Office PowerPoint</Application>
  <PresentationFormat>Widescreen</PresentationFormat>
  <Paragraphs>210</Paragraphs>
  <Slides>40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7" baseType="lpstr">
      <vt:lpstr>Arial</vt:lpstr>
      <vt:lpstr>Arial-BoldMT</vt:lpstr>
      <vt:lpstr>Calibri</vt:lpstr>
      <vt:lpstr>Calibri Light</vt:lpstr>
      <vt:lpstr>Verdana</vt:lpstr>
      <vt:lpstr>Wingdings</vt:lpstr>
      <vt:lpstr>Tema do Office</vt:lpstr>
      <vt:lpstr>Farmacologia Bacharelado em Enfermagem</vt:lpstr>
      <vt:lpstr>Apresentação do PowerPoint</vt:lpstr>
      <vt:lpstr>Dor </vt:lpstr>
      <vt:lpstr>Apresentação do PowerPoint</vt:lpstr>
      <vt:lpstr>Apresentação do PowerPoint</vt:lpstr>
      <vt:lpstr>Sistema de alarme que responde a diferentes estímulos através da ativação de nociceptores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Farmacologia Bacharelado em Enfermagem</dc:title>
  <dc:creator>Gislaine Olescowicz</dc:creator>
  <cp:lastModifiedBy>Gislaine Olescowicz</cp:lastModifiedBy>
  <cp:revision>50</cp:revision>
  <dcterms:created xsi:type="dcterms:W3CDTF">2021-11-25T16:01:45Z</dcterms:created>
  <dcterms:modified xsi:type="dcterms:W3CDTF">2021-11-26T22:46:08Z</dcterms:modified>
</cp:coreProperties>
</file>