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348" r:id="rId2"/>
    <p:sldId id="308" r:id="rId3"/>
    <p:sldId id="311" r:id="rId4"/>
    <p:sldId id="312" r:id="rId5"/>
    <p:sldId id="309" r:id="rId6"/>
    <p:sldId id="313" r:id="rId7"/>
    <p:sldId id="317" r:id="rId8"/>
    <p:sldId id="264" r:id="rId9"/>
    <p:sldId id="319" r:id="rId10"/>
    <p:sldId id="321" r:id="rId11"/>
    <p:sldId id="262" r:id="rId12"/>
    <p:sldId id="318" r:id="rId13"/>
    <p:sldId id="263" r:id="rId14"/>
    <p:sldId id="322" r:id="rId15"/>
    <p:sldId id="257" r:id="rId16"/>
    <p:sldId id="258" r:id="rId17"/>
    <p:sldId id="259" r:id="rId18"/>
    <p:sldId id="260" r:id="rId19"/>
    <p:sldId id="261" r:id="rId20"/>
    <p:sldId id="345" r:id="rId21"/>
    <p:sldId id="344" r:id="rId22"/>
    <p:sldId id="265" r:id="rId23"/>
    <p:sldId id="267" r:id="rId24"/>
    <p:sldId id="347" r:id="rId25"/>
    <p:sldId id="346" r:id="rId26"/>
    <p:sldId id="274" r:id="rId27"/>
    <p:sldId id="266" r:id="rId28"/>
    <p:sldId id="268" r:id="rId29"/>
    <p:sldId id="269" r:id="rId30"/>
    <p:sldId id="270" r:id="rId31"/>
    <p:sldId id="271" r:id="rId32"/>
    <p:sldId id="273" r:id="rId33"/>
    <p:sldId id="320" r:id="rId34"/>
    <p:sldId id="349" r:id="rId35"/>
    <p:sldId id="350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14" y="6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802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4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77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3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7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1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5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3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8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8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8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ula.medicinanet.com.br/" TargetMode="External"/><Relationship Id="rId2" Type="http://schemas.openxmlformats.org/officeDocument/2006/relationships/hyperlink" Target="https://www.drug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D2174787-893B-4CA8-AB15-DCF7D8172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7" y="0"/>
            <a:ext cx="7324118" cy="32935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6CD9FF8-AE6F-4DA0-A728-01BA0116E38A}"/>
              </a:ext>
            </a:extLst>
          </p:cNvPr>
          <p:cNvSpPr txBox="1"/>
          <p:nvPr/>
        </p:nvSpPr>
        <p:spPr>
          <a:xfrm>
            <a:off x="4779818" y="3374802"/>
            <a:ext cx="73241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Próximas aulas:</a:t>
            </a:r>
          </a:p>
          <a:p>
            <a:r>
              <a:rPr lang="pt-BR" sz="2400" b="1" dirty="0"/>
              <a:t>07/12 (terça): </a:t>
            </a:r>
            <a:r>
              <a:rPr lang="pt-BR" sz="2400" dirty="0" err="1"/>
              <a:t>Apresentção</a:t>
            </a:r>
            <a:r>
              <a:rPr lang="pt-BR" sz="2400" dirty="0"/>
              <a:t> trabalho de interações e</a:t>
            </a:r>
            <a:r>
              <a:rPr lang="pt-BR" sz="2400" b="1" dirty="0"/>
              <a:t> </a:t>
            </a:r>
            <a:r>
              <a:rPr lang="pt-BR" sz="2400" dirty="0"/>
              <a:t>Aula de Hormônios (não cai na prova)</a:t>
            </a:r>
          </a:p>
          <a:p>
            <a:r>
              <a:rPr lang="pt-BR" sz="2400" b="1" dirty="0"/>
              <a:t>10/12 (sexta): </a:t>
            </a:r>
            <a:r>
              <a:rPr lang="pt-BR" sz="2400" dirty="0"/>
              <a:t>antibióticos, antifúngicos e antivirais</a:t>
            </a:r>
          </a:p>
          <a:p>
            <a:r>
              <a:rPr lang="pt-BR" sz="2400" b="1" dirty="0"/>
              <a:t>14/12 (terça): </a:t>
            </a:r>
            <a:r>
              <a:rPr lang="pt-BR" sz="2400" b="1" dirty="0">
                <a:solidFill>
                  <a:srgbClr val="FF0000"/>
                </a:solidFill>
              </a:rPr>
              <a:t>Prova</a:t>
            </a:r>
          </a:p>
          <a:p>
            <a:r>
              <a:rPr lang="pt-BR" sz="2400" b="1" dirty="0"/>
              <a:t>17/12 (sexta): Aula de antineoplásicos e revisão prova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42ED9C2-FB2E-4625-8F5A-E3AC262CEFAC}"/>
              </a:ext>
            </a:extLst>
          </p:cNvPr>
          <p:cNvSpPr/>
          <p:nvPr/>
        </p:nvSpPr>
        <p:spPr>
          <a:xfrm>
            <a:off x="0" y="1565565"/>
            <a:ext cx="1330036" cy="526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BB9FF89-7001-44BC-BF54-D3D33303226E}"/>
              </a:ext>
            </a:extLst>
          </p:cNvPr>
          <p:cNvSpPr/>
          <p:nvPr/>
        </p:nvSpPr>
        <p:spPr>
          <a:xfrm>
            <a:off x="1489823" y="1565565"/>
            <a:ext cx="1330036" cy="526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B710C688-1C25-4D02-9D2A-761DC6AE2F6A}"/>
              </a:ext>
            </a:extLst>
          </p:cNvPr>
          <p:cNvCxnSpPr/>
          <p:nvPr/>
        </p:nvCxnSpPr>
        <p:spPr>
          <a:xfrm>
            <a:off x="457200" y="2092037"/>
            <a:ext cx="1219200" cy="1462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E25414F-DA56-41F1-97E8-2A233F93E8D9}"/>
              </a:ext>
            </a:extLst>
          </p:cNvPr>
          <p:cNvCxnSpPr>
            <a:cxnSpLocks/>
          </p:cNvCxnSpPr>
          <p:nvPr/>
        </p:nvCxnSpPr>
        <p:spPr>
          <a:xfrm flipH="1">
            <a:off x="1836187" y="2092037"/>
            <a:ext cx="457202" cy="1462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ABB04D8-F804-40FF-81CD-9BB7C86BEB1C}"/>
              </a:ext>
            </a:extLst>
          </p:cNvPr>
          <p:cNvSpPr txBox="1"/>
          <p:nvPr/>
        </p:nvSpPr>
        <p:spPr>
          <a:xfrm>
            <a:off x="774106" y="3739668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 nota não está 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no </a:t>
            </a:r>
            <a:r>
              <a:rPr lang="pt-BR" dirty="0" err="1">
                <a:solidFill>
                  <a:srgbClr val="FF0000"/>
                </a:solidFill>
              </a:rPr>
              <a:t>Unimestre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0AD4FE9-7A0E-4B7B-B1E4-D6CB93693E83}"/>
              </a:ext>
            </a:extLst>
          </p:cNvPr>
          <p:cNvSpPr txBox="1"/>
          <p:nvPr/>
        </p:nvSpPr>
        <p:spPr>
          <a:xfrm>
            <a:off x="7744691" y="277091"/>
            <a:ext cx="270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Prova prática:</a:t>
            </a:r>
          </a:p>
          <a:p>
            <a:pPr algn="ctr"/>
            <a:r>
              <a:rPr lang="pt-BR" dirty="0"/>
              <a:t>Será um caso de interação medicamentosa </a:t>
            </a:r>
          </a:p>
        </p:txBody>
      </p:sp>
    </p:spTree>
    <p:extLst>
      <p:ext uri="{BB962C8B-B14F-4D97-AF65-F5344CB8AC3E}">
        <p14:creationId xmlns:p14="http://schemas.microsoft.com/office/powerpoint/2010/main" val="122717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D7F91-1F30-4288-A9D4-EA329756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71F353-C848-41E3-958D-1A51D68D2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0A370E-7424-488B-BC3B-BC3B79C63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31"/>
          <a:stretch/>
        </p:blipFill>
        <p:spPr>
          <a:xfrm>
            <a:off x="-123140" y="96981"/>
            <a:ext cx="12438280" cy="666403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DBBAA611-282F-46C9-91AA-7BB45B7C7D52}"/>
              </a:ext>
            </a:extLst>
          </p:cNvPr>
          <p:cNvSpPr/>
          <p:nvPr/>
        </p:nvSpPr>
        <p:spPr>
          <a:xfrm>
            <a:off x="7758545" y="1787236"/>
            <a:ext cx="3075710" cy="12469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199EE99-E39E-4226-8584-066F9007C91A}"/>
              </a:ext>
            </a:extLst>
          </p:cNvPr>
          <p:cNvSpPr/>
          <p:nvPr/>
        </p:nvSpPr>
        <p:spPr>
          <a:xfrm>
            <a:off x="1055381" y="2382980"/>
            <a:ext cx="3411972" cy="1330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EF230B-06D6-40FE-B9AA-F4867A555E22}"/>
              </a:ext>
            </a:extLst>
          </p:cNvPr>
          <p:cNvSpPr txBox="1"/>
          <p:nvPr/>
        </p:nvSpPr>
        <p:spPr>
          <a:xfrm>
            <a:off x="191328" y="1787236"/>
            <a:ext cx="1515122" cy="1055608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Antagonista Receptores </a:t>
            </a:r>
          </a:p>
          <a:p>
            <a:pPr algn="ctr"/>
            <a:r>
              <a:rPr lang="pt-BR" sz="1400" b="1" dirty="0">
                <a:solidFill>
                  <a:srgbClr val="FF0000"/>
                </a:solidFill>
              </a:rPr>
              <a:t>muscarínicos M3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9C9066-1955-4AC2-8D43-C035CA3AD71F}"/>
              </a:ext>
            </a:extLst>
          </p:cNvPr>
          <p:cNvSpPr txBox="1"/>
          <p:nvPr/>
        </p:nvSpPr>
        <p:spPr>
          <a:xfrm>
            <a:off x="10554528" y="1367122"/>
            <a:ext cx="1637472" cy="1293971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1400" b="1" dirty="0">
              <a:solidFill>
                <a:srgbClr val="FF0000"/>
              </a:solidFill>
            </a:endParaRPr>
          </a:p>
          <a:p>
            <a:pPr algn="ctr"/>
            <a:r>
              <a:rPr lang="pt-BR" sz="1400" b="1" dirty="0">
                <a:solidFill>
                  <a:srgbClr val="FF0000"/>
                </a:solidFill>
              </a:rPr>
              <a:t>Agonista</a:t>
            </a:r>
          </a:p>
          <a:p>
            <a:pPr algn="ctr"/>
            <a:r>
              <a:rPr lang="pt-BR" sz="1400" b="1" dirty="0">
                <a:solidFill>
                  <a:srgbClr val="FF0000"/>
                </a:solidFill>
              </a:rPr>
              <a:t>Receptores </a:t>
            </a:r>
          </a:p>
          <a:p>
            <a:pPr algn="ctr"/>
            <a:r>
              <a:rPr lang="pt-BR" sz="1400" b="1" dirty="0">
                <a:solidFill>
                  <a:srgbClr val="FF0000"/>
                </a:solidFill>
              </a:rPr>
              <a:t>Adrenérgicos</a:t>
            </a:r>
          </a:p>
          <a:p>
            <a:pPr algn="ctr"/>
            <a:r>
              <a:rPr lang="pt-BR" sz="1400" b="1" dirty="0">
                <a:solidFill>
                  <a:srgbClr val="FF0000"/>
                </a:solidFill>
              </a:rPr>
              <a:t>β2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8556A3D-4AAD-427A-A6A0-61AFF2F4358F}"/>
              </a:ext>
            </a:extLst>
          </p:cNvPr>
          <p:cNvSpPr txBox="1"/>
          <p:nvPr/>
        </p:nvSpPr>
        <p:spPr>
          <a:xfrm>
            <a:off x="191328" y="1077681"/>
            <a:ext cx="1515122" cy="57888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solidFill>
                  <a:schemeClr val="tx1"/>
                </a:solidFill>
              </a:rPr>
              <a:t>Ipratrópio</a:t>
            </a:r>
            <a:endParaRPr lang="pt-BR" sz="1400" b="1" dirty="0">
              <a:solidFill>
                <a:schemeClr val="tx1"/>
              </a:solidFill>
            </a:endParaRPr>
          </a:p>
          <a:p>
            <a:pPr algn="ctr"/>
            <a:r>
              <a:rPr lang="pt-BR" sz="1400" b="1" dirty="0">
                <a:solidFill>
                  <a:schemeClr val="tx1"/>
                </a:solidFill>
              </a:rPr>
              <a:t>(</a:t>
            </a:r>
            <a:r>
              <a:rPr lang="pt-BR" sz="1400" b="1" dirty="0" err="1">
                <a:solidFill>
                  <a:schemeClr val="tx1"/>
                </a:solidFill>
              </a:rPr>
              <a:t>Atrovent</a:t>
            </a:r>
            <a:r>
              <a:rPr lang="pt-BR" sz="1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6245CB-2F95-46E2-86F8-A36938DE6488}"/>
              </a:ext>
            </a:extLst>
          </p:cNvPr>
          <p:cNvSpPr txBox="1"/>
          <p:nvPr/>
        </p:nvSpPr>
        <p:spPr>
          <a:xfrm>
            <a:off x="10425486" y="708856"/>
            <a:ext cx="1515122" cy="57888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solidFill>
                  <a:schemeClr val="tx1"/>
                </a:solidFill>
              </a:rPr>
              <a:t>Fenoterol</a:t>
            </a:r>
            <a:r>
              <a:rPr lang="pt-BR" sz="1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pt-BR" sz="1400" b="1" dirty="0">
                <a:solidFill>
                  <a:schemeClr val="tx1"/>
                </a:solidFill>
              </a:rPr>
              <a:t>(</a:t>
            </a:r>
            <a:r>
              <a:rPr lang="pt-BR" sz="1400" b="1" dirty="0" err="1">
                <a:solidFill>
                  <a:schemeClr val="tx1"/>
                </a:solidFill>
              </a:rPr>
              <a:t>Berotec</a:t>
            </a:r>
            <a:r>
              <a:rPr lang="pt-BR" sz="1400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13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17A9F1E-9F39-4AE3-A1AD-7370B804C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7" y="2790541"/>
            <a:ext cx="3430319" cy="41748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035DA2A-AE2A-4BF7-967B-ECB91D91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251"/>
            <a:ext cx="4461163" cy="5197498"/>
          </a:xfrm>
        </p:spPr>
        <p:txBody>
          <a:bodyPr anchor="t"/>
          <a:lstStyle/>
          <a:p>
            <a:r>
              <a:rPr lang="pt-BR" sz="3200" dirty="0" err="1"/>
              <a:t>Broncodilatadores</a:t>
            </a:r>
            <a:br>
              <a:rPr lang="pt-BR" dirty="0"/>
            </a:br>
            <a:r>
              <a:rPr lang="pt-BR" sz="2400" dirty="0"/>
              <a:t>Dilatam os brônquios </a:t>
            </a:r>
            <a:br>
              <a:rPr lang="pt-BR" dirty="0"/>
            </a:b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AC0BE9-974B-4ACE-A10B-FD078F306D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0774" y="1136072"/>
            <a:ext cx="3975751" cy="25630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3BE1CAC-1B4E-4672-A09C-CE28834B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738" y="4647140"/>
            <a:ext cx="4641275" cy="208494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955D418-0D72-4ED1-95EB-97FD836AD0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0898" y="1406236"/>
            <a:ext cx="2292927" cy="229292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EC30E65-0710-4569-8BF3-9BD53AD9ADD2}"/>
              </a:ext>
            </a:extLst>
          </p:cNvPr>
          <p:cNvSpPr txBox="1"/>
          <p:nvPr/>
        </p:nvSpPr>
        <p:spPr>
          <a:xfrm>
            <a:off x="6212781" y="645585"/>
            <a:ext cx="193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Fenoterol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6E5E386-4FE6-48A5-AEA0-B72910047CB5}"/>
              </a:ext>
            </a:extLst>
          </p:cNvPr>
          <p:cNvSpPr txBox="1"/>
          <p:nvPr/>
        </p:nvSpPr>
        <p:spPr>
          <a:xfrm>
            <a:off x="8905859" y="689446"/>
            <a:ext cx="193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Ipratrópio</a:t>
            </a:r>
            <a:endParaRPr lang="pt-BR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F4781A-83D4-4DF9-BD91-9062695E0770}"/>
              </a:ext>
            </a:extLst>
          </p:cNvPr>
          <p:cNvSpPr txBox="1"/>
          <p:nvPr/>
        </p:nvSpPr>
        <p:spPr>
          <a:xfrm>
            <a:off x="7444321" y="4164674"/>
            <a:ext cx="193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</a:rPr>
              <a:t>Nebulização</a:t>
            </a:r>
          </a:p>
        </p:txBody>
      </p:sp>
    </p:spTree>
    <p:extLst>
      <p:ext uri="{BB962C8B-B14F-4D97-AF65-F5344CB8AC3E}">
        <p14:creationId xmlns:p14="http://schemas.microsoft.com/office/powerpoint/2010/main" val="2226564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DB184-1FE0-4124-A781-BAE4B9EDE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552713"/>
            <a:ext cx="4054891" cy="5197498"/>
          </a:xfrm>
        </p:spPr>
        <p:txBody>
          <a:bodyPr>
            <a:normAutofit/>
          </a:bodyPr>
          <a:lstStyle/>
          <a:p>
            <a:r>
              <a:rPr lang="pt-BR" sz="3200" dirty="0"/>
              <a:t>Glicocorticoides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3ED313-E1F6-4192-A1FC-32AF0D7FF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110" y="5324293"/>
            <a:ext cx="5896428" cy="1156636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6400" b="0" dirty="0"/>
              <a:t>Modulam a resposta imune;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6400" b="0" dirty="0"/>
              <a:t>Reduzindo a resposta inflamatória do próprio organismo;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6400" b="0" dirty="0" err="1"/>
              <a:t>Imunosupressão</a:t>
            </a:r>
            <a:endParaRPr lang="pt-BR" sz="6400" b="0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BF5B33-0A8E-4172-86CF-F524878E8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106" y="298091"/>
            <a:ext cx="6902160" cy="47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5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17A9F1E-9F39-4AE3-A1AD-7370B804C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7" y="2790541"/>
            <a:ext cx="3430319" cy="41748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035DA2A-AE2A-4BF7-967B-ECB91D91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251"/>
            <a:ext cx="4461163" cy="5197498"/>
          </a:xfrm>
        </p:spPr>
        <p:txBody>
          <a:bodyPr anchor="t"/>
          <a:lstStyle/>
          <a:p>
            <a:r>
              <a:rPr lang="pt-BR" sz="3200" dirty="0" err="1"/>
              <a:t>Broncodilatadores</a:t>
            </a:r>
            <a:br>
              <a:rPr lang="pt-BR" dirty="0"/>
            </a:br>
            <a:r>
              <a:rPr lang="pt-BR" sz="2400" dirty="0"/>
              <a:t>Dilatam os brônquios </a:t>
            </a:r>
            <a:br>
              <a:rPr lang="pt-BR" dirty="0"/>
            </a:b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C30E65-0710-4569-8BF3-9BD53AD9ADD2}"/>
              </a:ext>
            </a:extLst>
          </p:cNvPr>
          <p:cNvSpPr txBox="1"/>
          <p:nvPr/>
        </p:nvSpPr>
        <p:spPr>
          <a:xfrm>
            <a:off x="5129884" y="1189474"/>
            <a:ext cx="231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Beclometasona</a:t>
            </a:r>
            <a:endParaRPr lang="pt-BR" b="1" dirty="0"/>
          </a:p>
        </p:txBody>
      </p:sp>
      <p:pic>
        <p:nvPicPr>
          <p:cNvPr id="2050" name="Picture 2" descr="Clenil HFA 200mcg/dose, caixa com 1 tubo com 200 doses de suspensão de uso  inalatório + 1 dispositivo oral">
            <a:extLst>
              <a:ext uri="{FF2B5EF4-FFF2-40B4-BE49-F238E27FC236}">
                <a16:creationId xmlns:a16="http://schemas.microsoft.com/office/drawing/2014/main" id="{8B15A89D-7458-486F-9D4B-7438E46C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736" y="1558806"/>
            <a:ext cx="3344141" cy="33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281E85B-5189-4159-B374-6D7A8BC8F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576" y="1189474"/>
            <a:ext cx="2282002" cy="384970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7280E4E-0985-4F2B-9714-45769B69AA4C}"/>
              </a:ext>
            </a:extLst>
          </p:cNvPr>
          <p:cNvSpPr txBox="1"/>
          <p:nvPr/>
        </p:nvSpPr>
        <p:spPr>
          <a:xfrm>
            <a:off x="8783724" y="1174598"/>
            <a:ext cx="231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Fluticonazona</a:t>
            </a:r>
            <a:endParaRPr lang="pt-BR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AE9E038-B3F3-4EF1-B1D7-B8DD2146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950" y="4669846"/>
            <a:ext cx="4210050" cy="229552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BD31A73-C7C9-443B-96BB-F3EE66B8FA4B}"/>
              </a:ext>
            </a:extLst>
          </p:cNvPr>
          <p:cNvSpPr txBox="1"/>
          <p:nvPr/>
        </p:nvSpPr>
        <p:spPr>
          <a:xfrm>
            <a:off x="6747165" y="144059"/>
            <a:ext cx="395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Glicocorticoides de ação local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Uso regular</a:t>
            </a:r>
          </a:p>
        </p:txBody>
      </p:sp>
    </p:spTree>
    <p:extLst>
      <p:ext uri="{BB962C8B-B14F-4D97-AF65-F5344CB8AC3E}">
        <p14:creationId xmlns:p14="http://schemas.microsoft.com/office/powerpoint/2010/main" val="145651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D9311-88A4-4481-8283-D01FEECAD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7" y="-236996"/>
            <a:ext cx="3411973" cy="5197498"/>
          </a:xfrm>
        </p:spPr>
        <p:txBody>
          <a:bodyPr/>
          <a:lstStyle/>
          <a:p>
            <a:pPr algn="ctr"/>
            <a:r>
              <a:rPr lang="pt-BR" dirty="0"/>
              <a:t>Fases da Asma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306280-1529-43C6-B3D7-E1C9FCC77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64" y="174016"/>
            <a:ext cx="6359236" cy="670700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0A1193-67CA-46ED-90EF-884A89631960}"/>
              </a:ext>
            </a:extLst>
          </p:cNvPr>
          <p:cNvSpPr txBox="1"/>
          <p:nvPr/>
        </p:nvSpPr>
        <p:spPr>
          <a:xfrm>
            <a:off x="5030307" y="6249041"/>
            <a:ext cx="139930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A88B9F8-45EC-437E-84D3-5C002A9EF1AE}"/>
              </a:ext>
            </a:extLst>
          </p:cNvPr>
          <p:cNvSpPr txBox="1"/>
          <p:nvPr/>
        </p:nvSpPr>
        <p:spPr>
          <a:xfrm>
            <a:off x="10295035" y="6230759"/>
            <a:ext cx="139930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Crônico</a:t>
            </a:r>
          </a:p>
        </p:txBody>
      </p:sp>
    </p:spTree>
    <p:extLst>
      <p:ext uri="{BB962C8B-B14F-4D97-AF65-F5344CB8AC3E}">
        <p14:creationId xmlns:p14="http://schemas.microsoft.com/office/powerpoint/2010/main" val="1042163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ABF2F54-9875-47CE-B998-FBF26F904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7" y="393994"/>
            <a:ext cx="3928106" cy="3928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5BD7D5-C00A-4E32-B4BC-69A356EC1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53" y="4163577"/>
            <a:ext cx="3411974" cy="1039666"/>
          </a:xfrm>
        </p:spPr>
        <p:txBody>
          <a:bodyPr/>
          <a:lstStyle/>
          <a:p>
            <a:r>
              <a:rPr lang="pt-BR" dirty="0"/>
              <a:t>TOSSE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37CBFB-1C11-4EB6-A027-27C6DC12E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342" y="241594"/>
            <a:ext cx="6172412" cy="6062224"/>
          </a:xfrm>
        </p:spPr>
        <p:txBody>
          <a:bodyPr anchor="t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Reflexo de proteção para expulsar agentes nocivos (substâncias ou </a:t>
            </a:r>
            <a:r>
              <a:rPr lang="pt-BR" dirty="0" err="1"/>
              <a:t>microorganismos</a:t>
            </a:r>
            <a:r>
              <a:rPr lang="pt-BR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Origem no sistema nervoso central (psicológica);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Pode ser um efeito colateral de medicamentos;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Agentes irritantes que podem causar tosse: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b="0" dirty="0"/>
              <a:t>Químicos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b="0" dirty="0"/>
              <a:t>Inflamatórios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b="0" dirty="0"/>
              <a:t>Térmicos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566AE6-A1CF-4F4F-8080-A0040AE21981}"/>
              </a:ext>
            </a:extLst>
          </p:cNvPr>
          <p:cNvSpPr txBox="1"/>
          <p:nvPr/>
        </p:nvSpPr>
        <p:spPr>
          <a:xfrm>
            <a:off x="7024254" y="6303818"/>
            <a:ext cx="480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Forma farmacêutica mais utilizada?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1BD0FAE-22DD-4295-96AB-6913F3ED03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1607" y="4342064"/>
            <a:ext cx="1722357" cy="17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B4B5B-CD1D-4D2E-8538-5EA4DA77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4" y="705113"/>
            <a:ext cx="4211782" cy="5197498"/>
          </a:xfrm>
        </p:spPr>
        <p:txBody>
          <a:bodyPr anchor="t"/>
          <a:lstStyle/>
          <a:p>
            <a:r>
              <a:rPr lang="pt-BR" dirty="0"/>
              <a:t>Antitussígenos centrais</a:t>
            </a:r>
            <a:br>
              <a:rPr lang="pt-BR" dirty="0"/>
            </a:br>
            <a:br>
              <a:rPr lang="pt-BR" dirty="0"/>
            </a:br>
            <a:r>
              <a:rPr lang="pt-BR" sz="2800" dirty="0"/>
              <a:t>Atuam no SNC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8B32E6-4807-4381-B070-BB78EB8A7B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7" y="4437470"/>
            <a:ext cx="3089564" cy="21858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D33E1BD-BF26-493D-B5D8-6A091F41714C}"/>
              </a:ext>
            </a:extLst>
          </p:cNvPr>
          <p:cNvSpPr txBox="1"/>
          <p:nvPr/>
        </p:nvSpPr>
        <p:spPr>
          <a:xfrm>
            <a:off x="5129971" y="505690"/>
            <a:ext cx="193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Codeína</a:t>
            </a:r>
          </a:p>
        </p:txBody>
      </p:sp>
      <p:pic>
        <p:nvPicPr>
          <p:cNvPr id="1026" name="Picture 2" descr="Codelasa jarabe comprar en Caracas">
            <a:extLst>
              <a:ext uri="{FF2B5EF4-FFF2-40B4-BE49-F238E27FC236}">
                <a16:creationId xmlns:a16="http://schemas.microsoft.com/office/drawing/2014/main" id="{238013B1-4192-4DCC-B4A1-00027D98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07" y="875022"/>
            <a:ext cx="2223918" cy="222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C5A457-7F77-4183-849C-5938988F4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163" y="839373"/>
            <a:ext cx="2223918" cy="222391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6B44DCF-3F67-434A-B167-35E9AF8138DF}"/>
              </a:ext>
            </a:extLst>
          </p:cNvPr>
          <p:cNvSpPr txBox="1"/>
          <p:nvPr/>
        </p:nvSpPr>
        <p:spPr>
          <a:xfrm>
            <a:off x="7063024" y="470041"/>
            <a:ext cx="285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Dextrometorfano</a:t>
            </a:r>
            <a:r>
              <a:rPr lang="pt-BR" b="1" dirty="0"/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C61B4D-4778-412C-A277-65C3B1795D3C}"/>
              </a:ext>
            </a:extLst>
          </p:cNvPr>
          <p:cNvSpPr txBox="1"/>
          <p:nvPr/>
        </p:nvSpPr>
        <p:spPr>
          <a:xfrm>
            <a:off x="9331528" y="4124569"/>
            <a:ext cx="254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Geralmente mais de 1 principio ativo combinado</a:t>
            </a:r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 nos xaropes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E27290A-AC1D-4F97-A4A2-DAF586F62A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9695" y="875022"/>
            <a:ext cx="1978231" cy="197823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B40735-CA91-492C-86FA-4DB9DAFE40C8}"/>
              </a:ext>
            </a:extLst>
          </p:cNvPr>
          <p:cNvSpPr txBox="1"/>
          <p:nvPr/>
        </p:nvSpPr>
        <p:spPr>
          <a:xfrm>
            <a:off x="10033816" y="463113"/>
            <a:ext cx="210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Noscapina</a:t>
            </a:r>
            <a:r>
              <a:rPr lang="pt-BR" b="1" dirty="0"/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E526D97-33A1-4564-83D5-F59B77FD1FF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7535" y="3827514"/>
            <a:ext cx="1918853" cy="191885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D5C38B1-B315-408C-AFA1-C7EC481813FF}"/>
              </a:ext>
            </a:extLst>
          </p:cNvPr>
          <p:cNvSpPr txBox="1"/>
          <p:nvPr/>
        </p:nvSpPr>
        <p:spPr>
          <a:xfrm>
            <a:off x="4982466" y="3441023"/>
            <a:ext cx="226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Cloperastina</a:t>
            </a:r>
            <a:endParaRPr lang="pt-BR" b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D3AA7E0-E7F3-43C9-9269-65B22E357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458" y="3894626"/>
            <a:ext cx="1905000" cy="1905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A55A636-F599-44EF-B16E-352D8350FC7D}"/>
              </a:ext>
            </a:extLst>
          </p:cNvPr>
          <p:cNvSpPr txBox="1"/>
          <p:nvPr/>
        </p:nvSpPr>
        <p:spPr>
          <a:xfrm>
            <a:off x="7525855" y="3441023"/>
            <a:ext cx="226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Clobutinol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69631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B4B5B-CD1D-4D2E-8538-5EA4DA77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49" y="518788"/>
            <a:ext cx="4211782" cy="5197498"/>
          </a:xfrm>
        </p:spPr>
        <p:txBody>
          <a:bodyPr anchor="t"/>
          <a:lstStyle/>
          <a:p>
            <a:r>
              <a:rPr lang="pt-BR" dirty="0"/>
              <a:t>Antitussígenos periféricos</a:t>
            </a:r>
            <a:br>
              <a:rPr lang="pt-BR" dirty="0"/>
            </a:br>
            <a:br>
              <a:rPr lang="pt-BR" dirty="0"/>
            </a:br>
            <a:r>
              <a:rPr lang="pt-BR" sz="2800" dirty="0"/>
              <a:t>Atuam no local da irritação 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C61B4D-4778-412C-A277-65C3B1795D3C}"/>
              </a:ext>
            </a:extLst>
          </p:cNvPr>
          <p:cNvSpPr txBox="1"/>
          <p:nvPr/>
        </p:nvSpPr>
        <p:spPr>
          <a:xfrm>
            <a:off x="5308128" y="5363854"/>
            <a:ext cx="198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Tosse seca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B904D3-FA85-4A8F-B3DD-3F869AE477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856" y="4281055"/>
            <a:ext cx="2534931" cy="25349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DDDB4A9-9012-48BE-BE7E-D22B07B062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8468" y="1059873"/>
            <a:ext cx="3284483" cy="3429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9D84883-7CAC-47F1-9F11-ADF5FD0B90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8128" y="1251739"/>
            <a:ext cx="3430340" cy="343034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5B70CE4-B59C-466B-BD02-97637A343163}"/>
              </a:ext>
            </a:extLst>
          </p:cNvPr>
          <p:cNvSpPr txBox="1"/>
          <p:nvPr/>
        </p:nvSpPr>
        <p:spPr>
          <a:xfrm>
            <a:off x="6104273" y="525714"/>
            <a:ext cx="255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Dropropizina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1693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B4B5B-CD1D-4D2E-8538-5EA4DA77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49" y="518788"/>
            <a:ext cx="4211782" cy="5197498"/>
          </a:xfrm>
        </p:spPr>
        <p:txBody>
          <a:bodyPr anchor="t"/>
          <a:lstStyle/>
          <a:p>
            <a:r>
              <a:rPr lang="pt-BR" dirty="0"/>
              <a:t>Expectorantes</a:t>
            </a:r>
            <a:br>
              <a:rPr lang="pt-BR" dirty="0"/>
            </a:br>
            <a:br>
              <a:rPr lang="pt-BR" dirty="0"/>
            </a:br>
            <a:r>
              <a:rPr lang="pt-BR" sz="2800" dirty="0"/>
              <a:t>Ajudam a eliminar o muco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C61B4D-4778-412C-A277-65C3B1795D3C}"/>
              </a:ext>
            </a:extLst>
          </p:cNvPr>
          <p:cNvSpPr txBox="1"/>
          <p:nvPr/>
        </p:nvSpPr>
        <p:spPr>
          <a:xfrm>
            <a:off x="4989006" y="5548520"/>
            <a:ext cx="7022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Tosse produtiva</a:t>
            </a:r>
          </a:p>
          <a:p>
            <a:pPr algn="just"/>
            <a:r>
              <a:rPr lang="pt-BR" sz="2000" dirty="0">
                <a:solidFill>
                  <a:srgbClr val="FF0000"/>
                </a:solidFill>
              </a:rPr>
              <a:t>Não deve ser utilizado antitussígenos!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B904D3-FA85-4A8F-B3DD-3F869AE477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856" y="4281055"/>
            <a:ext cx="2534931" cy="25349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1EC91D9-B976-4EFD-81DA-515D13F0E93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1091" y="3429000"/>
            <a:ext cx="2770909" cy="277090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92BB7DF-1BE4-4CA5-8529-2B15C82FB034}"/>
              </a:ext>
            </a:extLst>
          </p:cNvPr>
          <p:cNvSpPr txBox="1"/>
          <p:nvPr/>
        </p:nvSpPr>
        <p:spPr>
          <a:xfrm>
            <a:off x="10075495" y="3059668"/>
            <a:ext cx="193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Associações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0DF0339-EE1F-4450-96A8-C255D1CA4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726" y="703439"/>
            <a:ext cx="2519629" cy="25196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E64DF86-8A23-40DA-96B2-C4871B0350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466" y="532285"/>
            <a:ext cx="2381250" cy="23812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A4BB3AE-19BD-4193-AA62-9CCCE256A71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9133" y="3195169"/>
            <a:ext cx="2381251" cy="238125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1C34DAE-DC69-49A8-8F58-CD399D64A267}"/>
              </a:ext>
            </a:extLst>
          </p:cNvPr>
          <p:cNvSpPr txBox="1"/>
          <p:nvPr/>
        </p:nvSpPr>
        <p:spPr>
          <a:xfrm>
            <a:off x="5129423" y="333819"/>
            <a:ext cx="193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Guainfesina</a:t>
            </a:r>
            <a:endParaRPr lang="pt-BR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2A07F29-6FC7-4389-B782-20F173EEE2EE}"/>
              </a:ext>
            </a:extLst>
          </p:cNvPr>
          <p:cNvSpPr txBox="1"/>
          <p:nvPr/>
        </p:nvSpPr>
        <p:spPr>
          <a:xfrm>
            <a:off x="8678561" y="240017"/>
            <a:ext cx="272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Iodeto de potássio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C317D83-BEC8-4D11-BEBF-E1FA9BCB8D15}"/>
              </a:ext>
            </a:extLst>
          </p:cNvPr>
          <p:cNvSpPr txBox="1"/>
          <p:nvPr/>
        </p:nvSpPr>
        <p:spPr>
          <a:xfrm>
            <a:off x="6958668" y="2836471"/>
            <a:ext cx="185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Sulfoguaicol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82692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B4B5B-CD1D-4D2E-8538-5EA4DA77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49" y="518788"/>
            <a:ext cx="4211782" cy="5197498"/>
          </a:xfrm>
        </p:spPr>
        <p:txBody>
          <a:bodyPr anchor="t"/>
          <a:lstStyle/>
          <a:p>
            <a:r>
              <a:rPr lang="pt-BR" dirty="0" err="1"/>
              <a:t>Mucolíticos</a:t>
            </a:r>
            <a:br>
              <a:rPr lang="pt-BR" dirty="0"/>
            </a:br>
            <a:br>
              <a:rPr lang="pt-BR" dirty="0"/>
            </a:br>
            <a:r>
              <a:rPr lang="pt-BR" sz="2800" dirty="0"/>
              <a:t>Reduzem a aderência do muco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C61B4D-4778-412C-A277-65C3B1795D3C}"/>
              </a:ext>
            </a:extLst>
          </p:cNvPr>
          <p:cNvSpPr txBox="1"/>
          <p:nvPr/>
        </p:nvSpPr>
        <p:spPr>
          <a:xfrm>
            <a:off x="4737830" y="6293348"/>
            <a:ext cx="702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Tosse produtiva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B904D3-FA85-4A8F-B3DD-3F869AE477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856" y="4281055"/>
            <a:ext cx="2534931" cy="253493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1C34DAE-DC69-49A8-8F58-CD399D64A267}"/>
              </a:ext>
            </a:extLst>
          </p:cNvPr>
          <p:cNvSpPr txBox="1"/>
          <p:nvPr/>
        </p:nvSpPr>
        <p:spPr>
          <a:xfrm>
            <a:off x="5129423" y="333819"/>
            <a:ext cx="193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Acetilcisteína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EA2F66-87AD-42B6-84BF-7D7E13BFD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611" y="703151"/>
            <a:ext cx="1575289" cy="238125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0E742BD-32F9-4B14-90BD-BAAA0EE85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880" y="1413163"/>
            <a:ext cx="1371600" cy="13716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29ED2FB-3232-4092-9062-E4763DF74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373" y="659822"/>
            <a:ext cx="2878282" cy="287828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05DB3DA-A9D9-4ED4-BE2C-88D252045AAD}"/>
              </a:ext>
            </a:extLst>
          </p:cNvPr>
          <p:cNvSpPr txBox="1"/>
          <p:nvPr/>
        </p:nvSpPr>
        <p:spPr>
          <a:xfrm>
            <a:off x="9342937" y="290490"/>
            <a:ext cx="193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Carbocisteína</a:t>
            </a:r>
            <a:endParaRPr lang="pt-BR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A0312BD-BA4E-42C5-8B18-A11222FC7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714" y="3743197"/>
            <a:ext cx="2597927" cy="259792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9B7273B-0708-48AF-A57C-4DBFE746134F}"/>
              </a:ext>
            </a:extLst>
          </p:cNvPr>
          <p:cNvSpPr txBox="1"/>
          <p:nvPr/>
        </p:nvSpPr>
        <p:spPr>
          <a:xfrm>
            <a:off x="6846292" y="3453734"/>
            <a:ext cx="175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Bromexina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1345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83AB731D-6AA0-47B3-999F-AF647EAF4841}"/>
              </a:ext>
            </a:extLst>
          </p:cNvPr>
          <p:cNvSpPr txBox="1">
            <a:spLocks/>
          </p:cNvSpPr>
          <p:nvPr/>
        </p:nvSpPr>
        <p:spPr>
          <a:xfrm>
            <a:off x="283885" y="2556435"/>
            <a:ext cx="5507315" cy="26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10- Fármacos que atuam no sistema respiratório e TGI</a:t>
            </a:r>
          </a:p>
          <a:p>
            <a:endParaRPr lang="pt-BR" dirty="0"/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Professora: Gislaine Olescowicz</a:t>
            </a:r>
          </a:p>
          <a:p>
            <a:endParaRPr lang="pt-BR" dirty="0"/>
          </a:p>
        </p:txBody>
      </p:sp>
      <p:pic>
        <p:nvPicPr>
          <p:cNvPr id="5" name="Picture 2" descr="Curso de Noções Básicas em Farmacologia com Certificado  Válido【MATRICULE-SE!】WR Educacional">
            <a:extLst>
              <a:ext uri="{FF2B5EF4-FFF2-40B4-BE49-F238E27FC236}">
                <a16:creationId xmlns:a16="http://schemas.microsoft.com/office/drawing/2014/main" id="{E80D02CB-9F11-4347-A068-520AF4DD8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19011" b="2"/>
          <a:stretch/>
        </p:blipFill>
        <p:spPr bwMode="auto">
          <a:xfrm>
            <a:off x="5927043" y="1052944"/>
            <a:ext cx="6205270" cy="4547429"/>
          </a:xfrm>
          <a:custGeom>
            <a:avLst/>
            <a:gdLst/>
            <a:ahLst/>
            <a:cxnLst/>
            <a:rect l="l" t="t" r="r" b="b"/>
            <a:pathLst>
              <a:path w="6391928" h="4660591">
                <a:moveTo>
                  <a:pt x="2329728" y="0"/>
                </a:moveTo>
                <a:lnTo>
                  <a:pt x="2398607" y="0"/>
                </a:lnTo>
                <a:lnTo>
                  <a:pt x="3158515" y="0"/>
                </a:lnTo>
                <a:lnTo>
                  <a:pt x="3993320" y="0"/>
                </a:lnTo>
                <a:lnTo>
                  <a:pt x="4062199" y="0"/>
                </a:lnTo>
                <a:cubicBezTo>
                  <a:pt x="5348874" y="0"/>
                  <a:pt x="6391928" y="1043309"/>
                  <a:pt x="6391928" y="2330293"/>
                </a:cubicBezTo>
                <a:cubicBezTo>
                  <a:pt x="6391928" y="3617285"/>
                  <a:pt x="5348874" y="4660591"/>
                  <a:pt x="4062199" y="4660591"/>
                </a:cubicBezTo>
                <a:lnTo>
                  <a:pt x="3993320" y="4660591"/>
                </a:lnTo>
                <a:lnTo>
                  <a:pt x="3233415" y="4660591"/>
                </a:lnTo>
                <a:lnTo>
                  <a:pt x="2398607" y="4660591"/>
                </a:lnTo>
                <a:lnTo>
                  <a:pt x="2329728" y="4660591"/>
                </a:lnTo>
                <a:cubicBezTo>
                  <a:pt x="1043053" y="4660591"/>
                  <a:pt x="0" y="3617281"/>
                  <a:pt x="0" y="2330297"/>
                </a:cubicBezTo>
                <a:cubicBezTo>
                  <a:pt x="0" y="1043306"/>
                  <a:pt x="1043053" y="0"/>
                  <a:pt x="2329728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culdade e Escola Técnica DAMA - Home | Facebook">
            <a:extLst>
              <a:ext uri="{FF2B5EF4-FFF2-40B4-BE49-F238E27FC236}">
                <a16:creationId xmlns:a16="http://schemas.microsoft.com/office/drawing/2014/main" id="{030CEFE7-6E32-4B13-9B3F-88872F4DD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8" b="15683"/>
          <a:stretch/>
        </p:blipFill>
        <p:spPr bwMode="auto">
          <a:xfrm>
            <a:off x="87735" y="5457367"/>
            <a:ext cx="1807810" cy="122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imbologia! em 2021 | Simbolo enfermagem, Plaquinhas divertidas para  formatura, Enfermagem">
            <a:extLst>
              <a:ext uri="{FF2B5EF4-FFF2-40B4-BE49-F238E27FC236}">
                <a16:creationId xmlns:a16="http://schemas.microsoft.com/office/drawing/2014/main" id="{EBF8275D-911C-4450-9FA6-8CC60F343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94" y="5571547"/>
            <a:ext cx="2116052" cy="9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04F26C8-A0EB-4147-BCE5-D8078400A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77" y="-966518"/>
            <a:ext cx="5034382" cy="2944360"/>
          </a:xfrm>
        </p:spPr>
        <p:txBody>
          <a:bodyPr>
            <a:noAutofit/>
          </a:bodyPr>
          <a:lstStyle/>
          <a:p>
            <a:pPr algn="ctr"/>
            <a:br>
              <a:rPr lang="pt-BR" sz="5400" dirty="0"/>
            </a:br>
            <a:r>
              <a:rPr lang="pt-BR" sz="2400" b="1" i="0" u="none" strike="noStrike" baseline="0" dirty="0">
                <a:latin typeface="Arial-BoldMT"/>
              </a:rPr>
              <a:t>Bacharelado em Enfermagem</a:t>
            </a:r>
            <a:endParaRPr lang="pt-BR" sz="2800" dirty="0"/>
          </a:p>
        </p:txBody>
      </p:sp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7306AAE8-B91C-48B5-9D89-44EAF106C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"/>
    </mc:Choice>
    <mc:Fallback xmlns="">
      <p:transition spd="slow" advTm="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3B57E-A118-4368-AFAD-E4351E6D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27" y="-1081933"/>
            <a:ext cx="3411973" cy="5197498"/>
          </a:xfrm>
        </p:spPr>
        <p:txBody>
          <a:bodyPr/>
          <a:lstStyle/>
          <a:p>
            <a:r>
              <a:rPr lang="pt-BR" dirty="0"/>
              <a:t>Alergias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D2617E-0980-4A68-BF26-43DCC498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725" y="1660503"/>
            <a:ext cx="6172412" cy="5197497"/>
          </a:xfrm>
        </p:spPr>
        <p:txBody>
          <a:bodyPr anchor="t"/>
          <a:lstStyle/>
          <a:p>
            <a:r>
              <a:rPr lang="pt-BR" dirty="0"/>
              <a:t>A alergia é uma resposta exagerada e excessiva do sistema imunológico contra substâncias diversas que entram em contato com o organismo, seja pela via respiratória, pela via cutânea ou até mesmo por ingestão. </a:t>
            </a:r>
          </a:p>
          <a:p>
            <a:endParaRPr lang="pt-BR" dirty="0"/>
          </a:p>
          <a:p>
            <a:r>
              <a:rPr lang="pt-BR" dirty="0"/>
              <a:t>Envolve uma resposta mediada por mastócitos.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9B0013-B913-4F4D-A020-FF295A3253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9838" y="2475013"/>
            <a:ext cx="5249766" cy="32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12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1DE72-4778-4C64-9AAD-0F45BE32F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705113"/>
            <a:ext cx="3728854" cy="5197498"/>
          </a:xfrm>
        </p:spPr>
        <p:txBody>
          <a:bodyPr anchor="t">
            <a:normAutofit/>
          </a:bodyPr>
          <a:lstStyle/>
          <a:p>
            <a:r>
              <a:rPr lang="pt-BR" sz="2000" b="0" dirty="0"/>
              <a:t>1) O alérgeno provoca a liberação de histamina pelo mastócito;</a:t>
            </a:r>
            <a:br>
              <a:rPr lang="pt-BR" sz="2000" b="0" dirty="0"/>
            </a:br>
            <a:br>
              <a:rPr lang="pt-BR" sz="2000" b="0" dirty="0"/>
            </a:br>
            <a:r>
              <a:rPr lang="pt-BR" sz="2000" b="0" dirty="0"/>
              <a:t>2) A histamina liga-se aos seus receptores provocando as reações alérgicas.</a:t>
            </a:r>
            <a:endParaRPr lang="pt-BR" sz="2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86D281-97F4-4066-99EA-53DBBA8F2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Histamina - O que é, Sintomas de excesso e Remédios Para a Intolerância">
            <a:extLst>
              <a:ext uri="{FF2B5EF4-FFF2-40B4-BE49-F238E27FC236}">
                <a16:creationId xmlns:a16="http://schemas.microsoft.com/office/drawing/2014/main" id="{3A1E7C45-BCC4-4500-BECA-D6DA7E648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90" y="109494"/>
            <a:ext cx="7177311" cy="663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46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0746FB-6FE4-4336-871F-139F000C1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09" y="469586"/>
            <a:ext cx="4026064" cy="5823762"/>
          </a:xfrm>
        </p:spPr>
        <p:txBody>
          <a:bodyPr anchor="t">
            <a:normAutofit fontScale="90000"/>
          </a:bodyPr>
          <a:lstStyle/>
          <a:p>
            <a:r>
              <a:rPr lang="pt-BR" dirty="0"/>
              <a:t>Anti-histamínicos</a:t>
            </a:r>
            <a:br>
              <a:rPr lang="pt-BR" dirty="0"/>
            </a:br>
            <a:br>
              <a:rPr lang="pt-BR" dirty="0"/>
            </a:br>
            <a:r>
              <a:rPr lang="pt-BR" sz="3200" b="0" dirty="0" err="1"/>
              <a:t>Antialégicos</a:t>
            </a:r>
            <a:br>
              <a:rPr lang="pt-BR" sz="3200" b="0" dirty="0"/>
            </a:br>
            <a:br>
              <a:rPr lang="pt-BR" sz="3200" b="0" dirty="0"/>
            </a:br>
            <a:r>
              <a:rPr lang="pt-BR" sz="3200" b="0" dirty="0"/>
              <a:t>- </a:t>
            </a:r>
            <a:r>
              <a:rPr lang="pt-BR" sz="2700" b="0" dirty="0"/>
              <a:t>Antagonistas de receptores de histamina H1</a:t>
            </a:r>
            <a:endParaRPr lang="pt-BR" b="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1C9F0D-C11F-4715-903D-1958091B2A6B}"/>
              </a:ext>
            </a:extLst>
          </p:cNvPr>
          <p:cNvSpPr txBox="1"/>
          <p:nvPr/>
        </p:nvSpPr>
        <p:spPr>
          <a:xfrm>
            <a:off x="4737830" y="6293348"/>
            <a:ext cx="702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Rinite alérgica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C23D83-0AC7-490B-9899-9DEE96D882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1170" y="3918906"/>
            <a:ext cx="2981325" cy="29813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6D5100A-DE5D-4E3F-AA1B-66E0E167A4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6482" y="534690"/>
            <a:ext cx="2974839" cy="22430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80236AF-77A9-461A-AFAF-F0E9A151B6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9234" y="469586"/>
            <a:ext cx="2583873" cy="25838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E2F2C6B-E55A-4A6B-8780-9F5B72DB9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085" y="3484587"/>
            <a:ext cx="2524125" cy="25241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089F6D2-5EA5-4189-986E-C4B52621B3DB}"/>
              </a:ext>
            </a:extLst>
          </p:cNvPr>
          <p:cNvSpPr txBox="1"/>
          <p:nvPr/>
        </p:nvSpPr>
        <p:spPr>
          <a:xfrm>
            <a:off x="5737106" y="534690"/>
            <a:ext cx="231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Loratadina</a:t>
            </a:r>
            <a:endParaRPr lang="pt-BR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15EEA80-B704-436B-B71D-566896B3C2E4}"/>
              </a:ext>
            </a:extLst>
          </p:cNvPr>
          <p:cNvSpPr txBox="1"/>
          <p:nvPr/>
        </p:nvSpPr>
        <p:spPr>
          <a:xfrm>
            <a:off x="8780585" y="432071"/>
            <a:ext cx="258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Dexclorferinamina</a:t>
            </a:r>
            <a:endParaRPr lang="pt-BR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55C1A8-C70F-46C3-BD93-174F3D2767D0}"/>
              </a:ext>
            </a:extLst>
          </p:cNvPr>
          <p:cNvSpPr txBox="1"/>
          <p:nvPr/>
        </p:nvSpPr>
        <p:spPr>
          <a:xfrm>
            <a:off x="5510561" y="3448845"/>
            <a:ext cx="231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Hismanal</a:t>
            </a:r>
            <a:endParaRPr lang="pt-BR" b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AB709AC-E5B5-48E0-AA60-8C9699BA4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7210" y="3472246"/>
            <a:ext cx="2524126" cy="252412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14ACCDA-036D-47EB-A5C4-7CFAAA50D635}"/>
              </a:ext>
            </a:extLst>
          </p:cNvPr>
          <p:cNvSpPr txBox="1"/>
          <p:nvPr/>
        </p:nvSpPr>
        <p:spPr>
          <a:xfrm>
            <a:off x="8648571" y="3130787"/>
            <a:ext cx="160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Ebastina</a:t>
            </a:r>
            <a:endParaRPr lang="pt-BR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8BF639A5-98DD-45CB-8EA3-5C51683CC9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811" r="3131"/>
          <a:stretch/>
        </p:blipFill>
        <p:spPr>
          <a:xfrm>
            <a:off x="5934608" y="1610890"/>
            <a:ext cx="2345266" cy="119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673A0-1406-4A59-8D99-D5B6EC4F5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2418" y="374074"/>
            <a:ext cx="4789692" cy="334145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pt-BR" sz="3600" dirty="0">
                <a:solidFill>
                  <a:schemeClr val="tx2"/>
                </a:solidFill>
              </a:rPr>
              <a:t>Medicamentos que atuam no sistema Gastrointestinal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76B0FA-A9C5-485B-ABD2-8D3F208CB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966" y="4630767"/>
            <a:ext cx="2298198" cy="148163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509D25D-AF9F-41B5-9D50-0A998EB6C2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305" y="567603"/>
            <a:ext cx="6842999" cy="57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67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A9741E-43F0-45CE-BA65-91D3678A3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91C52A5-F497-4F35-9215-C8D203ABB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604" y="1622566"/>
            <a:ext cx="6813632" cy="35167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1F47283-6677-4279-9D6E-605276252A94}"/>
              </a:ext>
            </a:extLst>
          </p:cNvPr>
          <p:cNvSpPr txBox="1">
            <a:spLocks/>
          </p:cNvSpPr>
          <p:nvPr/>
        </p:nvSpPr>
        <p:spPr>
          <a:xfrm>
            <a:off x="212839" y="866763"/>
            <a:ext cx="4516515" cy="5197498"/>
          </a:xfrm>
          <a:prstGeom prst="rect">
            <a:avLst/>
          </a:prstGeom>
        </p:spPr>
        <p:txBody>
          <a:bodyPr vert="horz" lIns="109728" tIns="109728" rIns="109728" bIns="9144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Antagonistas H2</a:t>
            </a:r>
            <a:br>
              <a:rPr lang="pt-BR" sz="3200" dirty="0"/>
            </a:br>
            <a:br>
              <a:rPr lang="pt-BR" sz="3200" dirty="0"/>
            </a:br>
            <a:r>
              <a:rPr lang="pt-BR" sz="2000" b="0" dirty="0"/>
              <a:t>Os receptores de histamina H2 quando ativados pela histamina, promovem a secreção de suco gástrico</a:t>
            </a:r>
            <a:br>
              <a:rPr lang="pt-BR" sz="2000" b="0" dirty="0"/>
            </a:br>
            <a:br>
              <a:rPr lang="pt-BR" sz="2000" b="0" dirty="0"/>
            </a:br>
            <a:r>
              <a:rPr lang="pt-BR" sz="2000" b="0" dirty="0"/>
              <a:t>- </a:t>
            </a:r>
            <a:r>
              <a:rPr lang="pt-BR" sz="2000" b="0" dirty="0" err="1"/>
              <a:t>Ranitidina</a:t>
            </a:r>
            <a:br>
              <a:rPr lang="pt-BR" sz="2000" b="0" dirty="0"/>
            </a:br>
            <a:r>
              <a:rPr lang="pt-BR" sz="2000" b="0" dirty="0"/>
              <a:t>- Cimetidina</a:t>
            </a:r>
            <a:br>
              <a:rPr lang="pt-BR" sz="2000" b="0" dirty="0"/>
            </a:br>
            <a:endParaRPr lang="pt-BR" sz="3200" b="0" dirty="0"/>
          </a:p>
        </p:txBody>
      </p:sp>
    </p:spTree>
    <p:extLst>
      <p:ext uri="{BB962C8B-B14F-4D97-AF65-F5344CB8AC3E}">
        <p14:creationId xmlns:p14="http://schemas.microsoft.com/office/powerpoint/2010/main" val="3017792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EBD20-9B1B-448B-8432-1C29418E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39" y="866763"/>
            <a:ext cx="4516515" cy="5197498"/>
          </a:xfrm>
        </p:spPr>
        <p:txBody>
          <a:bodyPr anchor="t">
            <a:normAutofit fontScale="90000"/>
          </a:bodyPr>
          <a:lstStyle/>
          <a:p>
            <a:r>
              <a:rPr lang="pt-BR" sz="3200" dirty="0"/>
              <a:t>Inibidores da bomba de prótons</a:t>
            </a:r>
            <a:br>
              <a:rPr lang="pt-BR" sz="3200" dirty="0"/>
            </a:br>
            <a:br>
              <a:rPr lang="pt-BR" sz="3200" dirty="0"/>
            </a:br>
            <a:r>
              <a:rPr lang="pt-BR" sz="2000" b="0" dirty="0"/>
              <a:t>Reduzem a secreção de H+ impedindo a acidificação do suco gástrico</a:t>
            </a:r>
            <a:br>
              <a:rPr lang="pt-BR" sz="2000" b="0" dirty="0"/>
            </a:br>
            <a:br>
              <a:rPr lang="pt-BR" sz="2000" b="0" dirty="0"/>
            </a:br>
            <a:r>
              <a:rPr lang="pt-BR" sz="2000" b="0" dirty="0"/>
              <a:t>-Omeprazol</a:t>
            </a:r>
            <a:br>
              <a:rPr lang="pt-BR" sz="2000" b="0" dirty="0"/>
            </a:br>
            <a:r>
              <a:rPr lang="pt-BR" sz="2000" b="0" dirty="0"/>
              <a:t>- </a:t>
            </a:r>
            <a:r>
              <a:rPr lang="pt-BR" sz="2000" b="0" dirty="0" err="1"/>
              <a:t>Pantoprazol</a:t>
            </a:r>
            <a:br>
              <a:rPr lang="pt-BR" sz="2000" b="0" dirty="0"/>
            </a:br>
            <a:endParaRPr lang="pt-BR" sz="3200" b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3E5CA3-8B2E-4172-912F-F2AD2D9ED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593" y="1302326"/>
            <a:ext cx="7032568" cy="4987637"/>
          </a:xfrm>
          <a:prstGeom prst="rect">
            <a:avLst/>
          </a:prstGeom>
        </p:spPr>
      </p:pic>
      <p:sp>
        <p:nvSpPr>
          <p:cNvPr id="6" name="Sinal de Multiplicação 5">
            <a:extLst>
              <a:ext uri="{FF2B5EF4-FFF2-40B4-BE49-F238E27FC236}">
                <a16:creationId xmlns:a16="http://schemas.microsoft.com/office/drawing/2014/main" id="{F2FB5F7A-1030-4545-91EE-E62DD6E42223}"/>
              </a:ext>
            </a:extLst>
          </p:cNvPr>
          <p:cNvSpPr/>
          <p:nvPr/>
        </p:nvSpPr>
        <p:spPr>
          <a:xfrm>
            <a:off x="7675418" y="2978727"/>
            <a:ext cx="1759527" cy="1440873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556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07A486A-44BC-4F13-B2DE-2C2D7AC5C6E8}"/>
              </a:ext>
            </a:extLst>
          </p:cNvPr>
          <p:cNvSpPr txBox="1">
            <a:spLocks/>
          </p:cNvSpPr>
          <p:nvPr/>
        </p:nvSpPr>
        <p:spPr>
          <a:xfrm>
            <a:off x="72671" y="532408"/>
            <a:ext cx="4350326" cy="5197498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err="1"/>
              <a:t>Anti-úlceras</a:t>
            </a:r>
            <a:endParaRPr lang="pt-BR" sz="2800" dirty="0"/>
          </a:p>
          <a:p>
            <a:endParaRPr lang="pt-BR" sz="2800" dirty="0"/>
          </a:p>
          <a:p>
            <a:r>
              <a:rPr lang="pt-BR" sz="2400" b="0" dirty="0"/>
              <a:t>Redução da produção ou secreção de ácido gástrico </a:t>
            </a:r>
          </a:p>
          <a:p>
            <a:endParaRPr lang="pt-BR" sz="2800" b="0" dirty="0"/>
          </a:p>
        </p:txBody>
      </p:sp>
      <p:pic>
        <p:nvPicPr>
          <p:cNvPr id="11266" name="Picture 2" descr="O que gastrite?">
            <a:extLst>
              <a:ext uri="{FF2B5EF4-FFF2-40B4-BE49-F238E27FC236}">
                <a16:creationId xmlns:a16="http://schemas.microsoft.com/office/drawing/2014/main" id="{BFDF2CE0-6F15-4015-9016-F7E62DF6AF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8" y="4339770"/>
            <a:ext cx="3517323" cy="198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46C08D0-726B-4CA4-BB4C-FE8B5698F1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0560" y="360219"/>
            <a:ext cx="2202872" cy="22028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78F7505-0256-4201-9C31-CA85467CB2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2240" y="325582"/>
            <a:ext cx="2237509" cy="223750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D741943-E139-440F-AD38-51B83B10155D}"/>
              </a:ext>
            </a:extLst>
          </p:cNvPr>
          <p:cNvSpPr txBox="1"/>
          <p:nvPr/>
        </p:nvSpPr>
        <p:spPr>
          <a:xfrm>
            <a:off x="7968833" y="705672"/>
            <a:ext cx="401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Antagonista de receptores H2 (que estimulam a produção de suco gástrico)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Inibe a formação de suco gástrico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F400EBA-C59A-44C5-A4A5-22AB1F1B0A2B}"/>
              </a:ext>
            </a:extLst>
          </p:cNvPr>
          <p:cNvSpPr txBox="1"/>
          <p:nvPr/>
        </p:nvSpPr>
        <p:spPr>
          <a:xfrm>
            <a:off x="8712778" y="4490925"/>
            <a:ext cx="2757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Inibe a formação de suco gástrico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MAIS EFICIENTE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3A3514D-EEB8-4173-8F7F-B22144312A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0560" y="3595784"/>
            <a:ext cx="2048741" cy="204874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95958C2-5BF5-489C-903E-F7FE08959DD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4513" y="3928219"/>
            <a:ext cx="2048742" cy="20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95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37038-D980-4A25-8D05-A8D35D86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45" y="538858"/>
            <a:ext cx="3956791" cy="5197498"/>
          </a:xfrm>
        </p:spPr>
        <p:txBody>
          <a:bodyPr anchor="t"/>
          <a:lstStyle/>
          <a:p>
            <a:r>
              <a:rPr lang="pt-BR" dirty="0"/>
              <a:t>Antiácidos</a:t>
            </a:r>
            <a:br>
              <a:rPr lang="pt-BR" dirty="0"/>
            </a:br>
            <a:br>
              <a:rPr lang="pt-BR" dirty="0"/>
            </a:br>
            <a:r>
              <a:rPr lang="pt-BR" sz="2400" b="0" dirty="0"/>
              <a:t>Neutralizam o ácido do estômago;</a:t>
            </a:r>
            <a:br>
              <a:rPr lang="pt-BR" sz="2400" b="0" dirty="0"/>
            </a:br>
            <a:r>
              <a:rPr lang="pt-BR" sz="2400" b="0" dirty="0"/>
              <a:t>Ação física.</a:t>
            </a:r>
            <a:endParaRPr lang="pt-BR" b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307822-1E28-493D-8051-10F3EEED70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518" y="3769009"/>
            <a:ext cx="4051595" cy="27010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EEF3FCE-4991-4DC6-9DDC-70B0F2520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4" y="249800"/>
            <a:ext cx="4218710" cy="18842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4C23919-EECE-4A06-A333-865F415FC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4" y="2329268"/>
            <a:ext cx="2199463" cy="21994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C0F54F1-02B9-49E9-A248-F95D29DE57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5497" y="478036"/>
            <a:ext cx="2457658" cy="24576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F628697-4203-4608-9D0C-4CB013A8B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720" y="2332994"/>
            <a:ext cx="2476500" cy="24765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C4C02FD-0993-4EC3-86F5-E8BD64C71A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7316" y="4723928"/>
            <a:ext cx="2476500" cy="24765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0973CD0-FFC5-4FDD-9D53-7E39AD240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1436" y="4378036"/>
            <a:ext cx="2303889" cy="23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37038-D980-4A25-8D05-A8D35D86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45" y="538858"/>
            <a:ext cx="4273976" cy="5197498"/>
          </a:xfrm>
        </p:spPr>
        <p:txBody>
          <a:bodyPr anchor="t"/>
          <a:lstStyle/>
          <a:p>
            <a:r>
              <a:rPr lang="pt-BR" dirty="0"/>
              <a:t>Antieméticos</a:t>
            </a:r>
            <a:br>
              <a:rPr lang="pt-BR" dirty="0"/>
            </a:br>
            <a:br>
              <a:rPr lang="pt-BR" dirty="0"/>
            </a:br>
            <a:r>
              <a:rPr lang="pt-BR" sz="2800" b="0" dirty="0"/>
              <a:t>Reduzem náuseas e diminuem a </a:t>
            </a:r>
            <a:r>
              <a:rPr lang="pt-BR" sz="2800" b="0" dirty="0" err="1"/>
              <a:t>êmese</a:t>
            </a:r>
            <a:r>
              <a:rPr lang="pt-BR" sz="2800" b="0" dirty="0"/>
              <a:t> </a:t>
            </a:r>
            <a:endParaRPr lang="pt-BR" b="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AC9225-2910-408B-B1BD-9F2DE44980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329" y="3670325"/>
            <a:ext cx="3035274" cy="30352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6C3479D-D95F-4BE4-8954-BAF423B6B9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0410" y="4251472"/>
            <a:ext cx="2556165" cy="255616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7C7A306-3DE8-4C43-A448-ABC374354A32}"/>
              </a:ext>
            </a:extLst>
          </p:cNvPr>
          <p:cNvSpPr txBox="1"/>
          <p:nvPr/>
        </p:nvSpPr>
        <p:spPr>
          <a:xfrm>
            <a:off x="5424184" y="3778949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Bromoprida</a:t>
            </a:r>
            <a:endParaRPr lang="pt-BR" b="1" dirty="0"/>
          </a:p>
        </p:txBody>
      </p:sp>
      <p:pic>
        <p:nvPicPr>
          <p:cNvPr id="7170" name="Picture 2" descr="Plasil 10mg">
            <a:extLst>
              <a:ext uri="{FF2B5EF4-FFF2-40B4-BE49-F238E27FC236}">
                <a16:creationId xmlns:a16="http://schemas.microsoft.com/office/drawing/2014/main" id="{A5A7BE70-72DB-4D49-AAED-828620F3F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6903" r="27344" b="18608"/>
          <a:stretch/>
        </p:blipFill>
        <p:spPr bwMode="auto">
          <a:xfrm>
            <a:off x="8182054" y="723524"/>
            <a:ext cx="1971082" cy="27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FB0E4A2-8E36-4A06-B5A7-39A22A877E58}"/>
              </a:ext>
            </a:extLst>
          </p:cNvPr>
          <p:cNvSpPr txBox="1"/>
          <p:nvPr/>
        </p:nvSpPr>
        <p:spPr>
          <a:xfrm>
            <a:off x="8200063" y="417085"/>
            <a:ext cx="243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Metoclopramida</a:t>
            </a:r>
            <a:endParaRPr lang="pt-BR" b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E8481AF-C23F-45EB-B749-AA29C10D88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0410" y="786417"/>
            <a:ext cx="2980460" cy="223534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737926C-5CDB-4337-83DB-200198D6345A}"/>
              </a:ext>
            </a:extLst>
          </p:cNvPr>
          <p:cNvSpPr txBox="1"/>
          <p:nvPr/>
        </p:nvSpPr>
        <p:spPr>
          <a:xfrm>
            <a:off x="5496790" y="886695"/>
            <a:ext cx="20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Onsasetrona</a:t>
            </a:r>
            <a:endParaRPr lang="pt-BR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B0C80F4-8456-4AB9-897C-CC1EE98B8B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6575" y="4233988"/>
            <a:ext cx="2493818" cy="2493818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20F1DF4-0215-4E98-9BA1-A94C1FC28CD4}"/>
              </a:ext>
            </a:extLst>
          </p:cNvPr>
          <p:cNvSpPr txBox="1"/>
          <p:nvPr/>
        </p:nvSpPr>
        <p:spPr>
          <a:xfrm>
            <a:off x="7895091" y="3827126"/>
            <a:ext cx="20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Dimenidrinato</a:t>
            </a:r>
            <a:endParaRPr lang="pt-BR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D9E33E-5017-4AB0-903A-DA09A309F8AD}"/>
              </a:ext>
            </a:extLst>
          </p:cNvPr>
          <p:cNvSpPr txBox="1"/>
          <p:nvPr/>
        </p:nvSpPr>
        <p:spPr>
          <a:xfrm>
            <a:off x="10404764" y="1565564"/>
            <a:ext cx="178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Agem no SNC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B8E2C09-844C-497D-8B5C-BB3E4EF147C4}"/>
              </a:ext>
            </a:extLst>
          </p:cNvPr>
          <p:cNvSpPr txBox="1"/>
          <p:nvPr/>
        </p:nvSpPr>
        <p:spPr>
          <a:xfrm>
            <a:off x="10132740" y="4923105"/>
            <a:ext cx="178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Agem no TGI</a:t>
            </a:r>
          </a:p>
        </p:txBody>
      </p:sp>
    </p:spTree>
    <p:extLst>
      <p:ext uri="{BB962C8B-B14F-4D97-AF65-F5344CB8AC3E}">
        <p14:creationId xmlns:p14="http://schemas.microsoft.com/office/powerpoint/2010/main" val="2429577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2EADC-0506-4C15-899C-E640AB81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6" y="705113"/>
            <a:ext cx="4350326" cy="5197498"/>
          </a:xfrm>
        </p:spPr>
        <p:txBody>
          <a:bodyPr anchor="t"/>
          <a:lstStyle/>
          <a:p>
            <a:r>
              <a:rPr lang="pt-BR" dirty="0"/>
              <a:t>Laxantes</a:t>
            </a:r>
            <a:br>
              <a:rPr lang="pt-BR" dirty="0"/>
            </a:br>
            <a:r>
              <a:rPr lang="pt-BR" sz="2800" b="0" dirty="0"/>
              <a:t>Facilitam a eliminação das fezes</a:t>
            </a:r>
            <a:endParaRPr lang="pt-BR" b="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ED3D05-32CC-4938-9C7C-DB1741D58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0409CF-B726-451C-92BD-DAC726D2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24" y="4122623"/>
            <a:ext cx="3576367" cy="238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7C29E09-F542-492E-BF61-BB7601D092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2661" y="278673"/>
            <a:ext cx="3158009" cy="13534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90D117-8AC0-47BE-9848-4AD0DC18B7E1}"/>
              </a:ext>
            </a:extLst>
          </p:cNvPr>
          <p:cNvSpPr txBox="1"/>
          <p:nvPr/>
        </p:nvSpPr>
        <p:spPr>
          <a:xfrm>
            <a:off x="5092101" y="1124394"/>
            <a:ext cx="5166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Formadores de massa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Estimulantes do peristaltismo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Lubrificantes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85A6EB-5D54-4CF5-BC0D-DB1A3434BB06}"/>
              </a:ext>
            </a:extLst>
          </p:cNvPr>
          <p:cNvSpPr txBox="1"/>
          <p:nvPr/>
        </p:nvSpPr>
        <p:spPr>
          <a:xfrm>
            <a:off x="5092101" y="3645569"/>
            <a:ext cx="5639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Podem ser usado via oral ou via retal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4BF4CE5-1858-4762-AEDB-004BCD3DE1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2254" y="3831888"/>
            <a:ext cx="3576829" cy="357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9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stema respiratório Profa. Jessyca. - ppt carregar">
            <a:extLst>
              <a:ext uri="{FF2B5EF4-FFF2-40B4-BE49-F238E27FC236}">
                <a16:creationId xmlns:a16="http://schemas.microsoft.com/office/drawing/2014/main" id="{9A778137-C3C7-4416-B503-F150BC98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F0929E5-88FA-458B-976C-E5434CB0F41F}"/>
              </a:ext>
            </a:extLst>
          </p:cNvPr>
          <p:cNvSpPr txBox="1"/>
          <p:nvPr/>
        </p:nvSpPr>
        <p:spPr>
          <a:xfrm>
            <a:off x="8714509" y="1551709"/>
            <a:ext cx="2341418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Controle central da respiração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F0B2BB7-90F9-4B59-8F4F-E90D0A4FEB8B}"/>
              </a:ext>
            </a:extLst>
          </p:cNvPr>
          <p:cNvSpPr txBox="1"/>
          <p:nvPr/>
        </p:nvSpPr>
        <p:spPr>
          <a:xfrm>
            <a:off x="8714509" y="4591202"/>
            <a:ext cx="2341418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Sensores periféricos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734516D5-470F-462D-88F3-1A5CEB80A1F0}"/>
              </a:ext>
            </a:extLst>
          </p:cNvPr>
          <p:cNvCxnSpPr/>
          <p:nvPr/>
        </p:nvCxnSpPr>
        <p:spPr>
          <a:xfrm>
            <a:off x="9885218" y="2382982"/>
            <a:ext cx="0" cy="18218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ECF74D6-1DD4-4F16-88E9-A73EE7BB6162}"/>
              </a:ext>
            </a:extLst>
          </p:cNvPr>
          <p:cNvGrpSpPr/>
          <p:nvPr/>
        </p:nvGrpSpPr>
        <p:grpSpPr>
          <a:xfrm>
            <a:off x="3241964" y="4204854"/>
            <a:ext cx="5340928" cy="1856510"/>
            <a:chOff x="3241964" y="4204854"/>
            <a:chExt cx="5340928" cy="1856510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9C010D2-AAF5-43E9-B150-C0E69F2B7CB2}"/>
                </a:ext>
              </a:extLst>
            </p:cNvPr>
            <p:cNvSpPr/>
            <p:nvPr/>
          </p:nvSpPr>
          <p:spPr>
            <a:xfrm>
              <a:off x="3352800" y="4204854"/>
              <a:ext cx="1731818" cy="7550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3A99B4E-A6D9-4104-96AE-8AFEE9F2FC6D}"/>
                </a:ext>
              </a:extLst>
            </p:cNvPr>
            <p:cNvSpPr/>
            <p:nvPr/>
          </p:nvSpPr>
          <p:spPr>
            <a:xfrm>
              <a:off x="3241964" y="5306291"/>
              <a:ext cx="1731818" cy="7550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2B4E8C7F-22B0-49DD-B90E-1956E6EFE5B4}"/>
                </a:ext>
              </a:extLst>
            </p:cNvPr>
            <p:cNvCxnSpPr>
              <a:cxnSpLocks/>
            </p:cNvCxnSpPr>
            <p:nvPr/>
          </p:nvCxnSpPr>
          <p:spPr>
            <a:xfrm>
              <a:off x="4973782" y="4813664"/>
              <a:ext cx="928254" cy="6913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B126788F-3FF0-4E7F-A5E6-987169DCA91E}"/>
                </a:ext>
              </a:extLst>
            </p:cNvPr>
            <p:cNvCxnSpPr>
              <a:stCxn id="16" idx="6"/>
            </p:cNvCxnSpPr>
            <p:nvPr/>
          </p:nvCxnSpPr>
          <p:spPr>
            <a:xfrm>
              <a:off x="4973782" y="5683828"/>
              <a:ext cx="928254" cy="1073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AC5196F3-9E58-43F1-B805-CE730E09F4D9}"/>
                </a:ext>
              </a:extLst>
            </p:cNvPr>
            <p:cNvSpPr txBox="1"/>
            <p:nvPr/>
          </p:nvSpPr>
          <p:spPr>
            <a:xfrm>
              <a:off x="5853547" y="5421868"/>
              <a:ext cx="2729345" cy="40862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Sensores de O</a:t>
              </a:r>
              <a:r>
                <a:rPr lang="pt-BR" baseline="-25000" dirty="0"/>
                <a:t>2</a:t>
              </a:r>
              <a:r>
                <a:rPr lang="pt-BR" dirty="0"/>
                <a:t> e CO</a:t>
              </a:r>
              <a:r>
                <a:rPr lang="pt-BR" baseline="-25000" dirty="0"/>
                <a:t>2</a:t>
              </a:r>
            </a:p>
          </p:txBody>
        </p:sp>
      </p:grpSp>
      <p:sp>
        <p:nvSpPr>
          <p:cNvPr id="25" name="Elipse 24">
            <a:extLst>
              <a:ext uri="{FF2B5EF4-FFF2-40B4-BE49-F238E27FC236}">
                <a16:creationId xmlns:a16="http://schemas.microsoft.com/office/drawing/2014/main" id="{297BF126-581A-4FBD-A10B-0FCA67BD6344}"/>
              </a:ext>
            </a:extLst>
          </p:cNvPr>
          <p:cNvSpPr/>
          <p:nvPr/>
        </p:nvSpPr>
        <p:spPr>
          <a:xfrm>
            <a:off x="96982" y="2403764"/>
            <a:ext cx="1427018" cy="1009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67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07A486A-44BC-4F13-B2DE-2C2D7AC5C6E8}"/>
              </a:ext>
            </a:extLst>
          </p:cNvPr>
          <p:cNvSpPr txBox="1">
            <a:spLocks/>
          </p:cNvSpPr>
          <p:nvPr/>
        </p:nvSpPr>
        <p:spPr>
          <a:xfrm>
            <a:off x="166256" y="705113"/>
            <a:ext cx="4350326" cy="5197498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Antidiarréicos</a:t>
            </a:r>
            <a:br>
              <a:rPr lang="pt-BR" dirty="0"/>
            </a:br>
            <a:r>
              <a:rPr lang="pt-BR" sz="2800" b="0" dirty="0"/>
              <a:t>Evitam a eliminação excessiva das fezes</a:t>
            </a:r>
            <a:endParaRPr lang="pt-BR" b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7A4AF1-DD5A-4EFE-B496-ACAC59E5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24" y="4122623"/>
            <a:ext cx="3576367" cy="238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242C102-80D4-4425-992B-5786F382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202" y="3595253"/>
            <a:ext cx="2382981" cy="23829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4023E1D-F9E9-493C-94D4-95ED0D728D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5491" y="290945"/>
            <a:ext cx="3290455" cy="329045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0DCAD23-67CF-4210-9784-2C5E65F10B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8494" y="3581400"/>
            <a:ext cx="3144982" cy="314498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4845E69-0D70-4039-8410-5C7EBFE756D6}"/>
              </a:ext>
            </a:extLst>
          </p:cNvPr>
          <p:cNvSpPr txBox="1"/>
          <p:nvPr/>
        </p:nvSpPr>
        <p:spPr>
          <a:xfrm>
            <a:off x="7055427" y="691260"/>
            <a:ext cx="223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Loperamida</a:t>
            </a:r>
            <a:endParaRPr lang="pt-BR" sz="2000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32E3A52-7743-4807-AEC7-53685D327394}"/>
              </a:ext>
            </a:extLst>
          </p:cNvPr>
          <p:cNvSpPr txBox="1"/>
          <p:nvPr/>
        </p:nvSpPr>
        <p:spPr>
          <a:xfrm>
            <a:off x="5272601" y="3338501"/>
            <a:ext cx="223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Loperamida</a:t>
            </a:r>
            <a:endParaRPr lang="pt-BR" sz="2000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3B8925B-F907-4F94-B4AE-C6905A24823D}"/>
              </a:ext>
            </a:extLst>
          </p:cNvPr>
          <p:cNvSpPr txBox="1"/>
          <p:nvPr/>
        </p:nvSpPr>
        <p:spPr>
          <a:xfrm>
            <a:off x="9286009" y="3076545"/>
            <a:ext cx="223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Fitoterápico</a:t>
            </a:r>
          </a:p>
        </p:txBody>
      </p:sp>
    </p:spTree>
    <p:extLst>
      <p:ext uri="{BB962C8B-B14F-4D97-AF65-F5344CB8AC3E}">
        <p14:creationId xmlns:p14="http://schemas.microsoft.com/office/powerpoint/2010/main" val="213002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07A486A-44BC-4F13-B2DE-2C2D7AC5C6E8}"/>
              </a:ext>
            </a:extLst>
          </p:cNvPr>
          <p:cNvSpPr txBox="1">
            <a:spLocks/>
          </p:cNvSpPr>
          <p:nvPr/>
        </p:nvSpPr>
        <p:spPr>
          <a:xfrm>
            <a:off x="166256" y="705113"/>
            <a:ext cx="4350326" cy="5197498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Antidiarréicos</a:t>
            </a:r>
            <a:br>
              <a:rPr lang="pt-BR" dirty="0"/>
            </a:br>
            <a:r>
              <a:rPr lang="pt-BR" sz="2800" b="0" dirty="0"/>
              <a:t>Evitam a eliminação excessiva das fezes</a:t>
            </a:r>
            <a:endParaRPr lang="pt-BR" b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7A4AF1-DD5A-4EFE-B496-ACAC59E5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24" y="4122623"/>
            <a:ext cx="3576367" cy="238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C8AF257-71BF-4767-82DB-3DF3F439A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9" y="203800"/>
            <a:ext cx="2709143" cy="23731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1C4FE2D-E5BF-4FEB-83D9-609F9EF6B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381" y="1080654"/>
            <a:ext cx="3255818" cy="32558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0205AA1-31EA-4EAC-B648-4D604E99A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694" y="4144301"/>
            <a:ext cx="2389013" cy="238901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F7D7885-6E0E-4E03-B72B-B5CF735FD8F7}"/>
              </a:ext>
            </a:extLst>
          </p:cNvPr>
          <p:cNvSpPr txBox="1"/>
          <p:nvPr/>
        </p:nvSpPr>
        <p:spPr>
          <a:xfrm>
            <a:off x="5714999" y="705113"/>
            <a:ext cx="223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Simeticona</a:t>
            </a:r>
            <a:endParaRPr lang="pt-BR" sz="2000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FA46ABB-77BF-4FCC-8C1A-FB8675215232}"/>
              </a:ext>
            </a:extLst>
          </p:cNvPr>
          <p:cNvSpPr txBox="1"/>
          <p:nvPr/>
        </p:nvSpPr>
        <p:spPr>
          <a:xfrm>
            <a:off x="9040090" y="3722513"/>
            <a:ext cx="223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Dimeticona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815546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07A486A-44BC-4F13-B2DE-2C2D7AC5C6E8}"/>
              </a:ext>
            </a:extLst>
          </p:cNvPr>
          <p:cNvSpPr txBox="1">
            <a:spLocks/>
          </p:cNvSpPr>
          <p:nvPr/>
        </p:nvSpPr>
        <p:spPr>
          <a:xfrm>
            <a:off x="55217" y="121093"/>
            <a:ext cx="4350326" cy="5197498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err="1"/>
              <a:t>Espasmolíticos</a:t>
            </a:r>
            <a:endParaRPr lang="pt-BR" sz="2800" dirty="0"/>
          </a:p>
          <a:p>
            <a:endParaRPr lang="pt-BR" sz="2800" b="0" dirty="0"/>
          </a:p>
          <a:p>
            <a:r>
              <a:rPr lang="pt-BR" sz="2400" b="0" dirty="0"/>
              <a:t>Reduzem espasmos do músculo liso</a:t>
            </a:r>
            <a:endParaRPr lang="pt-BR" sz="3200" b="0" dirty="0"/>
          </a:p>
        </p:txBody>
      </p:sp>
      <p:pic>
        <p:nvPicPr>
          <p:cNvPr id="10242" name="Picture 2" descr="Blogquest - Ciências Biológicas: DESAFIO 1">
            <a:extLst>
              <a:ext uri="{FF2B5EF4-FFF2-40B4-BE49-F238E27FC236}">
                <a16:creationId xmlns:a16="http://schemas.microsoft.com/office/drawing/2014/main" id="{E053365F-E206-454A-9D72-960338F4E7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7" y="2858387"/>
            <a:ext cx="3169362" cy="316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D14717C-EB2F-481F-A2D6-4D23C3CE61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7848" y="730827"/>
            <a:ext cx="2698173" cy="269817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F1888B6-05A7-4512-B9FB-3DEAA6CA1BBE}"/>
              </a:ext>
            </a:extLst>
          </p:cNvPr>
          <p:cNvSpPr txBox="1"/>
          <p:nvPr/>
        </p:nvSpPr>
        <p:spPr>
          <a:xfrm>
            <a:off x="5361643" y="713509"/>
            <a:ext cx="223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Escopolamina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3BEC3D3-6314-456F-9BDA-E71E62C0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304" y="5294324"/>
            <a:ext cx="2095500" cy="14668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2263F62-9DA7-47E8-BC13-293FDC515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865" y="1005341"/>
            <a:ext cx="2264331" cy="226433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DFFB85A-0563-493B-B7A0-5F465FD39429}"/>
              </a:ext>
            </a:extLst>
          </p:cNvPr>
          <p:cNvSpPr txBox="1"/>
          <p:nvPr/>
        </p:nvSpPr>
        <p:spPr>
          <a:xfrm>
            <a:off x="8949970" y="532564"/>
            <a:ext cx="223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Homatropina</a:t>
            </a:r>
            <a:endParaRPr lang="pt-BR" sz="2000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4D146F1-4A37-4FEE-99D5-5A4D1F18448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1258" y="3003777"/>
            <a:ext cx="3783396" cy="378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57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72CA8D-0796-4207-8B46-8F208BDBA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8CCCA4-9EA0-4979-9355-076FC88D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886" y="978185"/>
            <a:ext cx="7086600" cy="492442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12296A2-4D46-46CA-9976-781DF2097D88}"/>
              </a:ext>
            </a:extLst>
          </p:cNvPr>
          <p:cNvSpPr txBox="1">
            <a:spLocks/>
          </p:cNvSpPr>
          <p:nvPr/>
        </p:nvSpPr>
        <p:spPr>
          <a:xfrm>
            <a:off x="185823" y="955389"/>
            <a:ext cx="4350326" cy="5197498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err="1"/>
              <a:t>Espasmolíticos</a:t>
            </a:r>
            <a:endParaRPr lang="pt-BR" sz="2800" dirty="0"/>
          </a:p>
          <a:p>
            <a:endParaRPr lang="pt-BR" sz="2800" b="0" dirty="0"/>
          </a:p>
          <a:p>
            <a:r>
              <a:rPr lang="pt-BR" sz="2400" b="0" dirty="0"/>
              <a:t>Reduzem espasmos do músculo liso</a:t>
            </a:r>
          </a:p>
          <a:p>
            <a:endParaRPr lang="pt-BR" sz="2400" b="0" dirty="0"/>
          </a:p>
          <a:p>
            <a:r>
              <a:rPr lang="pt-BR" sz="2400" b="0" dirty="0"/>
              <a:t>Antagonistas muscarínicos</a:t>
            </a:r>
            <a:endParaRPr lang="pt-BR" sz="3200" b="0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E408488-70D1-47DB-9E04-7CE2E4FFC134}"/>
              </a:ext>
            </a:extLst>
          </p:cNvPr>
          <p:cNvGrpSpPr/>
          <p:nvPr/>
        </p:nvGrpSpPr>
        <p:grpSpPr>
          <a:xfrm>
            <a:off x="5164979" y="2612364"/>
            <a:ext cx="1669078" cy="869931"/>
            <a:chOff x="5164979" y="2612364"/>
            <a:chExt cx="1669078" cy="869931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EB797D91-E199-4710-B065-C804D89186C2}"/>
                </a:ext>
              </a:extLst>
            </p:cNvPr>
            <p:cNvCxnSpPr/>
            <p:nvPr/>
          </p:nvCxnSpPr>
          <p:spPr>
            <a:xfrm flipV="1">
              <a:off x="6501548" y="3060179"/>
              <a:ext cx="332509" cy="4221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BEAE0C01-3C5C-4412-949A-CAB935778B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4979" y="2612364"/>
              <a:ext cx="1502823" cy="6588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5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D7F91-1F30-4288-A9D4-EA329756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71F353-C848-41E3-958D-1A51D68D2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0A370E-7424-488B-BC3B-BC3B79C63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31"/>
          <a:stretch/>
        </p:blipFill>
        <p:spPr>
          <a:xfrm>
            <a:off x="115813" y="-62794"/>
            <a:ext cx="12438280" cy="6664038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8199EE99-E39E-4226-8584-066F9007C91A}"/>
              </a:ext>
            </a:extLst>
          </p:cNvPr>
          <p:cNvSpPr/>
          <p:nvPr/>
        </p:nvSpPr>
        <p:spPr>
          <a:xfrm>
            <a:off x="948889" y="3269225"/>
            <a:ext cx="3411972" cy="1330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EF230B-06D6-40FE-B9AA-F4867A555E22}"/>
              </a:ext>
            </a:extLst>
          </p:cNvPr>
          <p:cNvSpPr txBox="1"/>
          <p:nvPr/>
        </p:nvSpPr>
        <p:spPr>
          <a:xfrm>
            <a:off x="191329" y="2639291"/>
            <a:ext cx="1856508" cy="81724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Antagonista receptores </a:t>
            </a:r>
          </a:p>
          <a:p>
            <a:pPr algn="ctr"/>
            <a:r>
              <a:rPr lang="pt-BR" sz="1400" b="1" dirty="0">
                <a:solidFill>
                  <a:srgbClr val="FF0000"/>
                </a:solidFill>
              </a:rPr>
              <a:t>muscarínicos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482C41-6FE3-42C1-8AB5-39A3D0DCA50F}"/>
              </a:ext>
            </a:extLst>
          </p:cNvPr>
          <p:cNvSpPr txBox="1"/>
          <p:nvPr/>
        </p:nvSpPr>
        <p:spPr>
          <a:xfrm>
            <a:off x="129668" y="2176481"/>
            <a:ext cx="185650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Buscopan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217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EA67A-B7AD-442D-88B1-16F95B0D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30251"/>
            <a:ext cx="4627419" cy="5197498"/>
          </a:xfrm>
        </p:spPr>
        <p:txBody>
          <a:bodyPr anchor="t">
            <a:normAutofit/>
          </a:bodyPr>
          <a:lstStyle/>
          <a:p>
            <a:r>
              <a:rPr lang="pt-BR" sz="2000" dirty="0"/>
              <a:t>Trabalho de interações medicamentosas:</a:t>
            </a:r>
            <a:br>
              <a:rPr lang="pt-BR" sz="2000" dirty="0"/>
            </a:br>
            <a:br>
              <a:rPr lang="pt-BR" sz="2000" dirty="0"/>
            </a:br>
            <a:r>
              <a:rPr lang="pt-BR" sz="1600" dirty="0"/>
              <a:t>Apresentação : (dia)</a:t>
            </a:r>
            <a:br>
              <a:rPr lang="pt-BR" sz="1600" dirty="0"/>
            </a:br>
            <a:r>
              <a:rPr lang="pt-BR" sz="1600" dirty="0"/>
              <a:t>- Mecanismo de ação</a:t>
            </a:r>
            <a:br>
              <a:rPr lang="pt-BR" sz="1600" dirty="0"/>
            </a:br>
            <a:r>
              <a:rPr lang="pt-BR" sz="1600" dirty="0"/>
              <a:t>- Interações com medicamentos</a:t>
            </a:r>
            <a:br>
              <a:rPr lang="pt-BR" sz="1600" dirty="0"/>
            </a:br>
            <a:r>
              <a:rPr lang="pt-BR" sz="1600" dirty="0"/>
              <a:t>- Interações com alimentos</a:t>
            </a:r>
            <a:br>
              <a:rPr lang="pt-BR" sz="1600" dirty="0"/>
            </a:br>
            <a:r>
              <a:rPr lang="pt-BR" sz="1600" dirty="0"/>
              <a:t>- Descrever porque a interação ocorre.</a:t>
            </a:r>
            <a:br>
              <a:rPr lang="pt-BR" sz="1600" dirty="0"/>
            </a:br>
            <a:endParaRPr lang="pt-BR" sz="2000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A25305C-D8D7-4092-8CDD-5A27BA2FBC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9792259"/>
              </p:ext>
            </p:extLst>
          </p:nvPr>
        </p:nvGraphicFramePr>
        <p:xfrm>
          <a:off x="4987638" y="344321"/>
          <a:ext cx="5153891" cy="404552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119040">
                  <a:extLst>
                    <a:ext uri="{9D8B030D-6E8A-4147-A177-3AD203B41FA5}">
                      <a16:colId xmlns:a16="http://schemas.microsoft.com/office/drawing/2014/main" val="2244974593"/>
                    </a:ext>
                  </a:extLst>
                </a:gridCol>
                <a:gridCol w="2034851">
                  <a:extLst>
                    <a:ext uri="{9D8B030D-6E8A-4147-A177-3AD203B41FA5}">
                      <a16:colId xmlns:a16="http://schemas.microsoft.com/office/drawing/2014/main" val="12792113"/>
                    </a:ext>
                  </a:extLst>
                </a:gridCol>
              </a:tblGrid>
              <a:tr h="676818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 err="1">
                          <a:effectLst/>
                        </a:rPr>
                        <a:t>Andreli</a:t>
                      </a:r>
                      <a:r>
                        <a:rPr lang="pt-BR" sz="1600" b="1" u="none" strike="noStrike" dirty="0">
                          <a:effectLst/>
                        </a:rPr>
                        <a:t> </a:t>
                      </a:r>
                      <a:r>
                        <a:rPr lang="pt-BR" sz="1600" b="1" u="none" strike="noStrike" dirty="0" err="1">
                          <a:effectLst/>
                        </a:rPr>
                        <a:t>Bonk</a:t>
                      </a:r>
                      <a:r>
                        <a:rPr lang="pt-BR" sz="1600" b="1" u="none" strike="noStrike" dirty="0">
                          <a:effectLst/>
                        </a:rPr>
                        <a:t> </a:t>
                      </a:r>
                      <a:r>
                        <a:rPr lang="pt-BR" sz="1600" b="1" u="none" strike="noStrike" dirty="0" err="1">
                          <a:effectLst/>
                        </a:rPr>
                        <a:t>Smentkovski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Diclofenaco sódico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545032"/>
                  </a:ext>
                </a:extLst>
              </a:tr>
              <a:tr h="38455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Anna Julia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Paracetamol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980646"/>
                  </a:ext>
                </a:extLst>
              </a:tr>
              <a:tr h="38455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>
                          <a:effectLst/>
                        </a:rPr>
                        <a:t>Dani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Predinisona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9151"/>
                  </a:ext>
                </a:extLst>
              </a:tr>
              <a:tr h="38455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Fernanda </a:t>
                      </a:r>
                      <a:r>
                        <a:rPr lang="pt-BR" sz="1600" b="1" u="none" strike="noStrike" dirty="0" err="1">
                          <a:effectLst/>
                        </a:rPr>
                        <a:t>Bettini</a:t>
                      </a:r>
                      <a:r>
                        <a:rPr lang="pt-BR" sz="1600" b="1" u="none" strike="noStrike" dirty="0">
                          <a:effectLst/>
                        </a:rPr>
                        <a:t> </a:t>
                      </a:r>
                      <a:r>
                        <a:rPr lang="pt-BR" sz="1600" b="1" u="none" strike="noStrike" dirty="0" err="1">
                          <a:effectLst/>
                        </a:rPr>
                        <a:t>Drozdek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Varfarina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948163"/>
                  </a:ext>
                </a:extLst>
              </a:tr>
              <a:tr h="38455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 err="1">
                          <a:effectLst/>
                        </a:rPr>
                        <a:t>Kelli</a:t>
                      </a:r>
                      <a:r>
                        <a:rPr lang="pt-BR" sz="1600" b="1" u="none" strike="noStrike" dirty="0">
                          <a:effectLst/>
                        </a:rPr>
                        <a:t> Carvalho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Sinvastatina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719897"/>
                  </a:ext>
                </a:extLst>
              </a:tr>
              <a:tr h="38455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Luciana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Metformina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524996"/>
                  </a:ext>
                </a:extLst>
              </a:tr>
              <a:tr h="38455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Mateus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 err="1">
                          <a:effectLst/>
                        </a:rPr>
                        <a:t>Cinarizina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021691"/>
                  </a:ext>
                </a:extLst>
              </a:tr>
              <a:tr h="676818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Sabrina </a:t>
                      </a:r>
                      <a:r>
                        <a:rPr lang="pt-BR" sz="1600" b="1" u="none" strike="noStrike" dirty="0" err="1">
                          <a:effectLst/>
                        </a:rPr>
                        <a:t>Passerino</a:t>
                      </a:r>
                      <a:r>
                        <a:rPr lang="pt-BR" sz="1600" b="1" u="none" strike="noStrike" dirty="0">
                          <a:effectLst/>
                        </a:rPr>
                        <a:t> </a:t>
                      </a:r>
                      <a:r>
                        <a:rPr lang="pt-BR" sz="1600" b="1" u="none" strike="noStrike" dirty="0" err="1">
                          <a:effectLst/>
                        </a:rPr>
                        <a:t>Wisniewski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 err="1">
                          <a:effectLst/>
                        </a:rPr>
                        <a:t>Loratadina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675084"/>
                  </a:ext>
                </a:extLst>
              </a:tr>
              <a:tr h="384556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>
                          <a:effectLst/>
                        </a:rPr>
                        <a:t>Vanessa Chaves D'Oliveira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 err="1">
                          <a:effectLst/>
                        </a:rPr>
                        <a:t>Codeina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02263321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5C523506-56D5-4515-A19E-BB19627E32A5}"/>
              </a:ext>
            </a:extLst>
          </p:cNvPr>
          <p:cNvSpPr txBox="1"/>
          <p:nvPr/>
        </p:nvSpPr>
        <p:spPr>
          <a:xfrm>
            <a:off x="4987638" y="4659035"/>
            <a:ext cx="4835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Onde consultar?</a:t>
            </a:r>
          </a:p>
          <a:p>
            <a:r>
              <a:rPr lang="pt-BR" dirty="0">
                <a:hlinkClick r:id="rId2"/>
              </a:rPr>
              <a:t>https://www.drugs.com/</a:t>
            </a:r>
            <a:endParaRPr lang="pt-BR" dirty="0"/>
          </a:p>
          <a:p>
            <a:r>
              <a:rPr lang="pt-BR" dirty="0">
                <a:hlinkClick r:id="rId3"/>
              </a:rPr>
              <a:t>https://bula.medicinanet.com.br/</a:t>
            </a:r>
            <a:endParaRPr lang="pt-BR" dirty="0"/>
          </a:p>
          <a:p>
            <a:r>
              <a:rPr lang="pt-BR" dirty="0"/>
              <a:t>Biblioteca A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2D86EA-8A19-4599-AB91-0A5CDC29E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975" y="4659035"/>
            <a:ext cx="2186853" cy="16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D7F91-1F30-4288-A9D4-EA329756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71F353-C848-41E3-958D-1A51D68D2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0A370E-7424-488B-BC3B-BC3B79C63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31"/>
          <a:stretch/>
        </p:blipFill>
        <p:spPr>
          <a:xfrm>
            <a:off x="96982" y="60469"/>
            <a:ext cx="12438280" cy="666403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DBBAA611-282F-46C9-91AA-7BB45B7C7D52}"/>
              </a:ext>
            </a:extLst>
          </p:cNvPr>
          <p:cNvSpPr/>
          <p:nvPr/>
        </p:nvSpPr>
        <p:spPr>
          <a:xfrm>
            <a:off x="7758545" y="1787236"/>
            <a:ext cx="3075710" cy="12469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199EE99-E39E-4226-8584-066F9007C91A}"/>
              </a:ext>
            </a:extLst>
          </p:cNvPr>
          <p:cNvSpPr/>
          <p:nvPr/>
        </p:nvSpPr>
        <p:spPr>
          <a:xfrm>
            <a:off x="1055381" y="2382980"/>
            <a:ext cx="3411972" cy="1330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EF230B-06D6-40FE-B9AA-F4867A555E22}"/>
              </a:ext>
            </a:extLst>
          </p:cNvPr>
          <p:cNvSpPr txBox="1"/>
          <p:nvPr/>
        </p:nvSpPr>
        <p:spPr>
          <a:xfrm>
            <a:off x="191328" y="1787236"/>
            <a:ext cx="1515122" cy="81724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Receptores </a:t>
            </a:r>
          </a:p>
          <a:p>
            <a:pPr algn="ctr"/>
            <a:r>
              <a:rPr lang="pt-BR" sz="1400" b="1" dirty="0">
                <a:solidFill>
                  <a:srgbClr val="FF0000"/>
                </a:solidFill>
              </a:rPr>
              <a:t>muscarínicos M3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9C9066-1955-4AC2-8D43-C035CA3AD71F}"/>
              </a:ext>
            </a:extLst>
          </p:cNvPr>
          <p:cNvSpPr txBox="1"/>
          <p:nvPr/>
        </p:nvSpPr>
        <p:spPr>
          <a:xfrm>
            <a:off x="10485550" y="1260763"/>
            <a:ext cx="1515122" cy="81724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0000"/>
                </a:solidFill>
              </a:rPr>
              <a:t>Receptores </a:t>
            </a:r>
          </a:p>
          <a:p>
            <a:pPr algn="ctr"/>
            <a:r>
              <a:rPr lang="pt-BR" sz="1400" b="1" dirty="0">
                <a:solidFill>
                  <a:srgbClr val="FF0000"/>
                </a:solidFill>
              </a:rPr>
              <a:t>Adrenérgicos</a:t>
            </a:r>
          </a:p>
          <a:p>
            <a:pPr algn="ctr"/>
            <a:r>
              <a:rPr lang="pt-BR" sz="1400" b="1" dirty="0">
                <a:solidFill>
                  <a:srgbClr val="FF0000"/>
                </a:solidFill>
              </a:rPr>
              <a:t>β2</a:t>
            </a:r>
          </a:p>
        </p:txBody>
      </p:sp>
    </p:spTree>
    <p:extLst>
      <p:ext uri="{BB962C8B-B14F-4D97-AF65-F5344CB8AC3E}">
        <p14:creationId xmlns:p14="http://schemas.microsoft.com/office/powerpoint/2010/main" val="1609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BD7D5-C00A-4E32-B4BC-69A356EC1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127" y="35498"/>
            <a:ext cx="3411974" cy="1039666"/>
          </a:xfrm>
        </p:spPr>
        <p:txBody>
          <a:bodyPr/>
          <a:lstStyle/>
          <a:p>
            <a:r>
              <a:rPr lang="pt-BR" dirty="0"/>
              <a:t>Asma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37CBFB-1C11-4EB6-A027-27C6DC12E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3563"/>
            <a:ext cx="4835236" cy="5611091"/>
          </a:xfrm>
        </p:spPr>
        <p:txBody>
          <a:bodyPr anchor="t"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500" dirty="0"/>
              <a:t>Doença inflamatória crônica a qual induz a obstrução das vias áreas em reposta à pequenos estímulos irritantes;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5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500" dirty="0"/>
              <a:t>O paciente apresenta crises de falta de ar, com dificuldade principalmente na expiração, e pode apresentar crises de tosse;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56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pt-BR" sz="5600" dirty="0"/>
              <a:t>Inflamação vias aéreas;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pt-BR" sz="5600" dirty="0"/>
              <a:t>Hiper-reatividade brônquica;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pt-BR" sz="5600" dirty="0"/>
              <a:t>Obstrução reversível das vias aéreas;</a:t>
            </a:r>
          </a:p>
          <a:p>
            <a:endParaRPr lang="pt-BR" dirty="0"/>
          </a:p>
        </p:txBody>
      </p:sp>
      <p:pic>
        <p:nvPicPr>
          <p:cNvPr id="2050" name="Picture 2" descr="Asma - o que é, sintomas, causas, tipos, tratamento, tem cura?">
            <a:extLst>
              <a:ext uri="{FF2B5EF4-FFF2-40B4-BE49-F238E27FC236}">
                <a16:creationId xmlns:a16="http://schemas.microsoft.com/office/drawing/2014/main" id="{B7E96312-0D00-438B-8661-A2700C0D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67" y="1581677"/>
            <a:ext cx="8111094" cy="369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E7C68A4-1C30-499A-BCFA-D4D53AA481FC}"/>
              </a:ext>
            </a:extLst>
          </p:cNvPr>
          <p:cNvGrpSpPr/>
          <p:nvPr/>
        </p:nvGrpSpPr>
        <p:grpSpPr>
          <a:xfrm>
            <a:off x="270164" y="5708072"/>
            <a:ext cx="3945403" cy="584776"/>
            <a:chOff x="270164" y="5708072"/>
            <a:chExt cx="3945403" cy="584776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8092D30-60A0-4BAD-8227-6E538B0A16E9}"/>
                </a:ext>
              </a:extLst>
            </p:cNvPr>
            <p:cNvSpPr txBox="1"/>
            <p:nvPr/>
          </p:nvSpPr>
          <p:spPr>
            <a:xfrm>
              <a:off x="270164" y="5708073"/>
              <a:ext cx="1669472" cy="58477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/>
                <a:t>Fase imediata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807A822-CC69-4610-8D85-21B72DF84FAC}"/>
                </a:ext>
              </a:extLst>
            </p:cNvPr>
            <p:cNvSpPr txBox="1"/>
            <p:nvPr/>
          </p:nvSpPr>
          <p:spPr>
            <a:xfrm>
              <a:off x="2546095" y="5708072"/>
              <a:ext cx="1669472" cy="58477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/>
                <a:t>Fase </a:t>
              </a:r>
            </a:p>
            <a:p>
              <a:pPr algn="ctr"/>
              <a:r>
                <a:rPr lang="pt-BR" sz="1600" b="1" dirty="0"/>
                <a:t>tardia</a:t>
              </a:r>
            </a:p>
          </p:txBody>
        </p: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1812BD71-98FA-4F4A-AD07-076F6C69A548}"/>
                </a:ext>
              </a:extLst>
            </p:cNvPr>
            <p:cNvCxnSpPr>
              <a:stCxn id="7" idx="3"/>
            </p:cNvCxnSpPr>
            <p:nvPr/>
          </p:nvCxnSpPr>
          <p:spPr>
            <a:xfrm flipV="1">
              <a:off x="1939636" y="6000460"/>
              <a:ext cx="720437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5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D9311-88A4-4481-8283-D01FEECAD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7" y="-236996"/>
            <a:ext cx="3411973" cy="5197498"/>
          </a:xfrm>
        </p:spPr>
        <p:txBody>
          <a:bodyPr/>
          <a:lstStyle/>
          <a:p>
            <a:pPr algn="ctr"/>
            <a:r>
              <a:rPr lang="pt-BR" dirty="0"/>
              <a:t>Fases da Asma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B25A54-2A1C-4D9E-B73D-FB2E10E56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306280-1529-43C6-B3D7-E1C9FCC77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64" y="174016"/>
            <a:ext cx="6359236" cy="670700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C859ED1-C382-4D32-BD42-DE081279C9FD}"/>
              </a:ext>
            </a:extLst>
          </p:cNvPr>
          <p:cNvSpPr txBox="1">
            <a:spLocks/>
          </p:cNvSpPr>
          <p:nvPr/>
        </p:nvSpPr>
        <p:spPr>
          <a:xfrm>
            <a:off x="564471" y="3713018"/>
            <a:ext cx="3568864" cy="22998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109728" tIns="109728" rIns="109728" bIns="91440" rtlCol="0" anchor="ctr">
            <a:no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Tratamento da asma </a:t>
            </a:r>
            <a:br>
              <a:rPr lang="pt-BR" sz="2000" dirty="0"/>
            </a:br>
            <a:r>
              <a:rPr lang="pt-BR" sz="2000" b="0" dirty="0"/>
              <a:t>- Broncodilatadores</a:t>
            </a:r>
            <a:br>
              <a:rPr lang="pt-BR" sz="2000" b="0" dirty="0"/>
            </a:br>
            <a:r>
              <a:rPr lang="pt-BR" sz="2000" b="0" dirty="0"/>
              <a:t>- Anti-inflamatórios </a:t>
            </a:r>
          </a:p>
          <a:p>
            <a:r>
              <a:rPr lang="pt-BR" sz="2000" b="0" dirty="0"/>
              <a:t>(corticoides)</a:t>
            </a:r>
          </a:p>
        </p:txBody>
      </p:sp>
    </p:spTree>
    <p:extLst>
      <p:ext uri="{BB962C8B-B14F-4D97-AF65-F5344CB8AC3E}">
        <p14:creationId xmlns:p14="http://schemas.microsoft.com/office/powerpoint/2010/main" val="180289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3873E9-1F83-4F34-B62E-4A453BD69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705113"/>
            <a:ext cx="3762827" cy="5197498"/>
          </a:xfrm>
        </p:spPr>
        <p:txBody>
          <a:bodyPr/>
          <a:lstStyle/>
          <a:p>
            <a:r>
              <a:rPr lang="pt-BR" dirty="0"/>
              <a:t>Agonistas </a:t>
            </a:r>
            <a:r>
              <a:rPr lang="el-GR" dirty="0"/>
              <a:t>β</a:t>
            </a:r>
            <a:r>
              <a:rPr lang="pt-BR" dirty="0"/>
              <a:t>2</a:t>
            </a:r>
            <a:br>
              <a:rPr lang="pt-BR" dirty="0"/>
            </a:br>
            <a:r>
              <a:rPr lang="pt-BR" sz="2800" b="0" dirty="0"/>
              <a:t>- </a:t>
            </a:r>
            <a:r>
              <a:rPr lang="pt-BR" sz="2800" b="0" dirty="0" err="1"/>
              <a:t>Salbutamol</a:t>
            </a:r>
            <a:br>
              <a:rPr lang="pt-BR" sz="2800" b="0" dirty="0"/>
            </a:br>
            <a:r>
              <a:rPr lang="pt-BR" sz="2800" b="0" dirty="0"/>
              <a:t>- </a:t>
            </a:r>
            <a:r>
              <a:rPr lang="pt-BR" sz="2800" b="0" dirty="0" err="1"/>
              <a:t>Fenoterol</a:t>
            </a:r>
            <a:r>
              <a:rPr lang="pt-BR" sz="2800" b="0" dirty="0"/>
              <a:t> </a:t>
            </a:r>
            <a:endParaRPr lang="pt-BR" b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B52173-AAC5-437D-9B10-114AA8ACE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163" y="1254702"/>
            <a:ext cx="6752710" cy="42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96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17A9F1E-9F39-4AE3-A1AD-7370B804C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7" y="2790541"/>
            <a:ext cx="3430319" cy="41748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035DA2A-AE2A-4BF7-967B-ECB91D91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251"/>
            <a:ext cx="4461163" cy="5197498"/>
          </a:xfrm>
        </p:spPr>
        <p:txBody>
          <a:bodyPr anchor="t"/>
          <a:lstStyle/>
          <a:p>
            <a:r>
              <a:rPr lang="pt-BR" sz="3200" dirty="0" err="1"/>
              <a:t>Broncodilatadores</a:t>
            </a:r>
            <a:br>
              <a:rPr lang="pt-BR" dirty="0"/>
            </a:br>
            <a:r>
              <a:rPr lang="pt-BR" sz="2400" dirty="0"/>
              <a:t>Dilatam os brônquios </a:t>
            </a:r>
            <a:br>
              <a:rPr lang="pt-BR" dirty="0"/>
            </a:b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C30E65-0710-4569-8BF3-9BD53AD9ADD2}"/>
              </a:ext>
            </a:extLst>
          </p:cNvPr>
          <p:cNvSpPr txBox="1"/>
          <p:nvPr/>
        </p:nvSpPr>
        <p:spPr>
          <a:xfrm>
            <a:off x="4939414" y="326155"/>
            <a:ext cx="335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Salbutamol</a:t>
            </a:r>
            <a:r>
              <a:rPr lang="pt-BR" b="1" dirty="0"/>
              <a:t> e </a:t>
            </a:r>
            <a:r>
              <a:rPr lang="pt-BR" b="1" dirty="0" err="1"/>
              <a:t>fenterol</a:t>
            </a:r>
            <a:endParaRPr lang="pt-BR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Ação curta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Crises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C973E95-9F10-40D4-93EF-4A4D766FB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592" y="4336898"/>
            <a:ext cx="5026494" cy="2504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837F055-A2E3-40BA-81CA-A076F1578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830" y="1249485"/>
            <a:ext cx="2852845" cy="285284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C163C59-E33A-43F7-9AEC-FB26099865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1815" y="1094679"/>
            <a:ext cx="2852845" cy="28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99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86C8F4E-6EFC-468B-99CA-CA5675720C8E}"/>
              </a:ext>
            </a:extLst>
          </p:cNvPr>
          <p:cNvSpPr txBox="1">
            <a:spLocks/>
          </p:cNvSpPr>
          <p:nvPr/>
        </p:nvSpPr>
        <p:spPr>
          <a:xfrm>
            <a:off x="264355" y="955389"/>
            <a:ext cx="4196809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/>
              <a:t>Agonistas </a:t>
            </a:r>
            <a:r>
              <a:rPr lang="el-GR" sz="3200" dirty="0"/>
              <a:t>β</a:t>
            </a:r>
            <a:r>
              <a:rPr lang="pt-BR" sz="3200" dirty="0"/>
              <a:t>2</a:t>
            </a:r>
            <a:br>
              <a:rPr lang="pt-BR" sz="3200" dirty="0"/>
            </a:br>
            <a:r>
              <a:rPr lang="pt-BR" sz="3200" dirty="0"/>
              <a:t>+</a:t>
            </a:r>
          </a:p>
          <a:p>
            <a:pPr algn="ctr"/>
            <a:r>
              <a:rPr lang="pt-BR" sz="3200" dirty="0"/>
              <a:t>Anticolinérgico</a:t>
            </a:r>
          </a:p>
          <a:p>
            <a:pPr algn="ctr"/>
            <a:r>
              <a:rPr lang="pt-BR" sz="3200" dirty="0"/>
              <a:t>(antagonista muscarínico)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DA9B3DE-A8AB-45FA-9A17-015591735629}"/>
              </a:ext>
            </a:extLst>
          </p:cNvPr>
          <p:cNvGrpSpPr/>
          <p:nvPr/>
        </p:nvGrpSpPr>
        <p:grpSpPr>
          <a:xfrm>
            <a:off x="4821381" y="893491"/>
            <a:ext cx="7218219" cy="5382618"/>
            <a:chOff x="5333999" y="803563"/>
            <a:chExt cx="6593645" cy="4753579"/>
          </a:xfrm>
        </p:grpSpPr>
        <p:pic>
          <p:nvPicPr>
            <p:cNvPr id="3074" name="Picture 2" descr="ATROVENT X BEROTEC, você sabe qual a diferença entre eles? 🤔 São  medicamentos muito utiliz… | Enfermagem farmacologia, Enfermagem concurso,  Cuidados de enfermagem">
              <a:extLst>
                <a:ext uri="{FF2B5EF4-FFF2-40B4-BE49-F238E27FC236}">
                  <a16:creationId xmlns:a16="http://schemas.microsoft.com/office/drawing/2014/main" id="{84B8B987-76B4-458D-8337-6BB0360E5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0" r="3737" b="34747"/>
            <a:stretch/>
          </p:blipFill>
          <p:spPr bwMode="auto">
            <a:xfrm>
              <a:off x="5333999" y="831847"/>
              <a:ext cx="6593645" cy="472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2DB61E9E-9EE9-46EC-AA98-62D9B7359248}"/>
                </a:ext>
              </a:extLst>
            </p:cNvPr>
            <p:cNvSpPr/>
            <p:nvPr/>
          </p:nvSpPr>
          <p:spPr>
            <a:xfrm>
              <a:off x="7952510" y="803563"/>
              <a:ext cx="1399308" cy="11914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456579176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4059</TotalTime>
  <Words>741</Words>
  <Application>Microsoft Office PowerPoint</Application>
  <PresentationFormat>Widescreen</PresentationFormat>
  <Paragraphs>184</Paragraphs>
  <Slides>35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3" baseType="lpstr">
      <vt:lpstr>Meiryo</vt:lpstr>
      <vt:lpstr>Arial</vt:lpstr>
      <vt:lpstr>Arial-BoldMT</vt:lpstr>
      <vt:lpstr>Calibri</vt:lpstr>
      <vt:lpstr>Corbel</vt:lpstr>
      <vt:lpstr>Courier New</vt:lpstr>
      <vt:lpstr>Wingdings</vt:lpstr>
      <vt:lpstr>ShojiVTI</vt:lpstr>
      <vt:lpstr>Apresentação do PowerPoint</vt:lpstr>
      <vt:lpstr> Bacharelado em Enfermagem</vt:lpstr>
      <vt:lpstr>Apresentação do PowerPoint</vt:lpstr>
      <vt:lpstr>Apresentação do PowerPoint</vt:lpstr>
      <vt:lpstr>Asma</vt:lpstr>
      <vt:lpstr>Fases da Asma</vt:lpstr>
      <vt:lpstr>Agonistas β2 - Salbutamol - Fenoterol </vt:lpstr>
      <vt:lpstr>Broncodilatadores Dilatam os brônquios  </vt:lpstr>
      <vt:lpstr>Apresentação do PowerPoint</vt:lpstr>
      <vt:lpstr>Apresentação do PowerPoint</vt:lpstr>
      <vt:lpstr>Broncodilatadores Dilatam os brônquios  </vt:lpstr>
      <vt:lpstr>Glicocorticoides</vt:lpstr>
      <vt:lpstr>Broncodilatadores Dilatam os brônquios  </vt:lpstr>
      <vt:lpstr>Fases da Asma</vt:lpstr>
      <vt:lpstr>TOSSE</vt:lpstr>
      <vt:lpstr>Antitussígenos centrais  Atuam no SNC</vt:lpstr>
      <vt:lpstr>Antitussígenos periféricos  Atuam no local da irritação </vt:lpstr>
      <vt:lpstr>Expectorantes  Ajudam a eliminar o muco</vt:lpstr>
      <vt:lpstr>Mucolíticos  Reduzem a aderência do muco</vt:lpstr>
      <vt:lpstr>Alergias </vt:lpstr>
      <vt:lpstr>1) O alérgeno provoca a liberação de histamina pelo mastócito;  2) A histamina liga-se aos seus receptores provocando as reações alérgicas.</vt:lpstr>
      <vt:lpstr>Anti-histamínicos  Antialégicos  - Antagonistas de receptores de histamina H1</vt:lpstr>
      <vt:lpstr>Medicamentos que atuam no sistema Gastrointestinal</vt:lpstr>
      <vt:lpstr>Apresentação do PowerPoint</vt:lpstr>
      <vt:lpstr>Inibidores da bomba de prótons  Reduzem a secreção de H+ impedindo a acidificação do suco gástrico  -Omeprazol - Pantoprazol </vt:lpstr>
      <vt:lpstr>Apresentação do PowerPoint</vt:lpstr>
      <vt:lpstr>Antiácidos  Neutralizam o ácido do estômago; Ação física.</vt:lpstr>
      <vt:lpstr>Antieméticos  Reduzem náuseas e diminuem a êmese </vt:lpstr>
      <vt:lpstr>Laxantes Facilitam a eliminação das fezes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Trabalho de interações medicamentosas:  Apresentação : (dia) - Mecanismo de ação - Interações com medicamentos - Interações com alimentos - Descrever porque a interação ocorre.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Medicamentos que atuam no sistema respiratório</dc:title>
  <dc:creator>Gislaine Olescowicz</dc:creator>
  <cp:lastModifiedBy>Gislaine Olescowicz</cp:lastModifiedBy>
  <cp:revision>55</cp:revision>
  <dcterms:created xsi:type="dcterms:W3CDTF">2021-06-09T20:45:13Z</dcterms:created>
  <dcterms:modified xsi:type="dcterms:W3CDTF">2021-12-03T21:53:57Z</dcterms:modified>
</cp:coreProperties>
</file>