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84" r:id="rId2"/>
    <p:sldId id="286" r:id="rId3"/>
    <p:sldId id="259" r:id="rId4"/>
    <p:sldId id="260" r:id="rId5"/>
    <p:sldId id="261" r:id="rId6"/>
    <p:sldId id="287" r:id="rId7"/>
    <p:sldId id="262" r:id="rId8"/>
    <p:sldId id="28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8" r:id="rId23"/>
    <p:sldId id="289" r:id="rId24"/>
    <p:sldId id="277" r:id="rId25"/>
    <p:sldId id="278" r:id="rId26"/>
    <p:sldId id="279" r:id="rId27"/>
    <p:sldId id="282" r:id="rId28"/>
    <p:sldId id="291" r:id="rId29"/>
    <p:sldId id="294" r:id="rId30"/>
    <p:sldId id="295" r:id="rId31"/>
    <p:sldId id="296" r:id="rId32"/>
    <p:sldId id="297" r:id="rId33"/>
    <p:sldId id="298" r:id="rId34"/>
    <p:sldId id="299" r:id="rId35"/>
    <p:sldId id="283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80FBB-0990-4764-9574-ACFEF834C6D2}" v="14" dt="2020-04-22T18:43:37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0" autoAdjust="0"/>
  </p:normalViewPr>
  <p:slideViewPr>
    <p:cSldViewPr>
      <p:cViewPr>
        <p:scale>
          <a:sx n="75" d="100"/>
          <a:sy n="75" d="100"/>
        </p:scale>
        <p:origin x="-120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3317AB-1541-4257-A454-BDA8545482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46E3F1-EDDC-4962-A0D9-CC414A75C4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1C9159-9782-4E72-A090-4B02684C4325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7A496BDC-113F-4C89-93E3-5506187F44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706C37C-1E0B-4716-9C9F-F8EF02776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F7338C-58E2-496E-BC7F-9F6B29492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A2B0C3-8E83-4313-B803-BD873904C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D13170-7F8D-4C0E-95DF-FA140025815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4CBC43C3-5B04-4AB0-AA78-BE5C92DC78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DB17AA6C-5205-4928-A05D-F4ED3E11DD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4157AAD3-110C-46A7-8263-7D8761DE1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E6AB97-6AAB-4BEF-B1E3-D2961BD50143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ADC406A1-3A7F-40E2-8FCF-C2737E436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3DA2E127-61D8-4717-A2AD-A61B86ACC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83CBAF23-EC8E-4C3E-8CE9-F3E84589D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7FFF29-F450-40D7-81F6-7DBBD8E16B0D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38E918FA-4618-4D9C-A863-3F610C08D9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AC0D7D36-3AC9-43B8-9CD0-1A2650E8F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46FFFB3C-E470-46AE-8721-1E5FAC486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4E6707-5EE1-41D2-9F2F-C681EDE5B5A7}" type="slidenum">
              <a:rPr lang="pt-BR" alt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FA775B3D-21FD-4326-92FE-EF3F42565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7C1E347C-0262-4400-92E3-5B233F2CD9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DA59E1D3-767E-449D-849D-8B32EBA80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438A36-AD52-4BD6-BA68-EBCDA943ADEF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97AD252E-8182-4CFC-AE7B-902F12A2BC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A983F971-AC33-449C-B1BC-1D01F33448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42C40A2F-53CF-4EB5-A807-A0CB3D446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FA32A8-AF40-4216-AA7D-46DEDD6EA611}" type="slidenum">
              <a:rPr lang="pt-BR" alt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AC6A70FC-929E-4028-9F05-C1342B775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2DAE9F67-AEF4-4619-B748-065194CBB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0A2CE639-094D-44E1-837D-349389ED9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94A55E-18EE-47FD-9D26-67288B268BC5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AA83ABC9-9419-450E-A7D8-8348B15365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C96AC1FC-EA74-4869-A1D5-184FC6928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E8C9643C-E1B6-4732-9727-CDF6FDF5E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E08CFC-A9DB-414F-A20F-24A13F30055C}" type="slidenum">
              <a:rPr lang="pt-BR" alt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B8A62937-3D7C-49F2-BE67-D9BA22C94F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6C4E00D9-1343-4C8A-B342-576ACC368C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8716BDF6-81CB-4957-B74A-1A756AE98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6AFCA9-069A-4CBB-8A4D-46F1AD06C116}" type="slidenum">
              <a:rPr lang="pt-BR" altLang="pt-BR"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07661ECA-9A5E-42EE-97D6-0667853312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42F1CA10-C0B8-4710-89F4-193933267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27920419-76C6-4F8B-8314-3E03B6332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A599EA-4EFC-417B-9443-FCF45AE8CEC3}" type="slidenum">
              <a:rPr lang="pt-BR" altLang="pt-BR">
                <a:latin typeface="Calibri" panose="020F0502020204030204" pitchFamily="34" charset="0"/>
              </a:rPr>
              <a:pPr eaLnBrk="1" hangingPunct="1"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87D4DA49-D5AE-4821-9CB7-4BC254106C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F9823CB9-2149-44D5-8246-C23C0A92B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92983501-D0EC-465E-982E-4FD4334E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C9D98F-4FE0-4E04-A54E-81FFC56F6E09}" type="slidenum">
              <a:rPr lang="pt-BR" altLang="pt-BR">
                <a:latin typeface="Calibri" panose="020F0502020204030204" pitchFamily="34" charset="0"/>
              </a:rPr>
              <a:pPr eaLnBrk="1" hangingPunct="1"/>
              <a:t>24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62A6707F-B020-4EC1-A969-090F2903F8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5FE2741D-EF5E-4694-86DA-485A30501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5A4B609F-1EDC-43C3-A63F-67EDFFD31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78A1E3-04CB-4449-8B9E-4D610ECC868B}" type="slidenum">
              <a:rPr lang="pt-BR" altLang="pt-BR">
                <a:latin typeface="Calibri" panose="020F0502020204030204" pitchFamily="34" charset="0"/>
              </a:rPr>
              <a:pPr eaLnBrk="1" hangingPunct="1"/>
              <a:t>25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1093BE73-D64D-4316-8AEF-724C0B5809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BC195BD2-03FD-4D7B-BA0B-4B31AB501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2D058836-5996-4496-BB47-832490C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B682F5-2F89-4700-9905-B453857E84B8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8E7054A8-FBFB-4D7B-B68B-4DA8569D02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E6440423-5C41-4B03-B291-7D1CFBA5E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32F7F518-5244-4BA1-B001-4B9346D31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156814-69CA-4702-8E60-5F2616413804}" type="slidenum">
              <a:rPr lang="pt-BR" altLang="pt-BR">
                <a:latin typeface="Calibri" panose="020F0502020204030204" pitchFamily="34" charset="0"/>
              </a:rPr>
              <a:pPr eaLnBrk="1" hangingPunct="1"/>
              <a:t>26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B6CF2B74-D176-4C72-B665-82A524305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067AB0C7-D8B1-4FA3-B4A6-1CC1F4204D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6E8EE78A-AB18-4C68-BC9D-59B27E951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AF473D-F233-4763-9ECB-4A43D51109C0}" type="slidenum">
              <a:rPr lang="pt-BR" altLang="pt-BR">
                <a:latin typeface="Calibri" panose="020F0502020204030204" pitchFamily="34" charset="0"/>
              </a:rPr>
              <a:pPr eaLnBrk="1" hangingPunct="1"/>
              <a:t>29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2C7E0C92-E454-448E-B604-2A03F7D468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DF89DC8F-EBBE-4BE5-8150-5C501F80A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873F1491-89C5-4CB3-ABD6-69EFECC9D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EB2E82-5881-4EAE-9F2D-F301D9EFBAE5}" type="slidenum">
              <a:rPr lang="pt-BR" altLang="pt-BR">
                <a:latin typeface="Calibri" panose="020F0502020204030204" pitchFamily="34" charset="0"/>
              </a:rPr>
              <a:pPr eaLnBrk="1" hangingPunct="1"/>
              <a:t>39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B05807D5-465F-4A83-BC0D-D3D039B04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D2ABF7DF-ABE2-4968-9C79-804E1AA5B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11D4A90D-4F31-4B74-9339-F1D262047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8CE424-0B6B-48C9-BD98-F51E5AC9D145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9FFE2209-BA83-44A1-BF31-8F728BCD9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AA525804-F062-4AE0-B59C-9AB2D8629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FBFDD2CA-FBEB-41C0-ACEB-DDB2AFB00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5B8B40-A9EE-44BA-8EBF-99193DA0A2A2}" type="slidenum">
              <a:rPr lang="pt-BR" alt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8C86DD2E-FD10-4943-BC2B-DD8F020AD3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FAA526A2-F946-482B-8F08-8BDD4BD64C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16537D96-B834-4E12-821D-3305A2764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AE2EBC-A25D-4846-8F8A-C1BE59E88004}" type="slidenum">
              <a:rPr lang="pt-BR" alt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55F9A581-E94A-429D-9FC9-CC0FB9FC19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C2BB6E03-9AD5-43E7-96A1-01F09E3DDA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965A5B77-8375-40F6-8106-918851317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3DA094-21F9-4F7D-894F-4CB3719FBF0D}" type="slidenum">
              <a:rPr lang="pt-BR" alt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A93E1E27-E25F-405C-95EA-B932D76912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A3EF2487-80F9-47FC-B2A7-85C14B156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09E1E040-CD36-470D-B246-EB806D981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7240C3-06D0-426E-8038-EF9D82FF5C76}" type="slidenum">
              <a:rPr lang="pt-BR" alt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08FEFB58-E781-4039-AFD3-CA040B539C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704DEA7A-E917-48B3-8F8F-509EBCDED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06C03659-1E49-4CCD-AAF5-988475112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8D6285-04F3-49EA-9B1B-3596B7783DEB}" type="slidenum">
              <a:rPr lang="pt-BR" alt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D4B8C9D8-FD33-4EDD-8821-1EF6F95B3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1759AAEE-65E3-4CB7-910D-CD50F64BDF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ACE75619-094A-4C1A-B047-15546F9D8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1BE78A-4CAA-4802-B651-26AD5869BAFA}" type="slidenum">
              <a:rPr lang="pt-BR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05B05E-F708-49CA-96F7-9E4580B9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D58C-E9DC-4273-BF8D-63390394AA46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C752F3-374E-49AB-9324-4180229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E3267C-0BD9-44B7-B310-9FC7EAFE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D51B9-5AEE-4A8C-9ACE-C1CB8D2021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317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0028E6-7195-4F3E-9F5E-09BCF41F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2E53-146C-4ADA-93F1-D88B5BA54059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E9947C-5574-4A7F-8042-D3F4F568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2831AF-D594-49E9-82FA-163521E7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6A71-FE38-45DA-A289-81029745C2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944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719951-76A9-4DD3-B57E-5A38B79C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1FB5-0C8D-49EF-BBC5-F9BFB611786C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710C63-F39C-415C-98AB-4424C40B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0DDFC8-6A82-495E-A407-F56E5B15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1BB3E-5585-4FB2-A392-620D7941EC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072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D5B816-1CC2-4000-84C7-F1992B50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161D-30D0-4814-A5E3-1ED538934ED7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4D6D68-C244-46B6-ABF5-DEBA77C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BDACDD-5B24-4EEA-8F47-33A8C08E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04B27-B0B5-4FF5-8D91-F80EACEA38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263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01A84D-076F-419C-9EBB-C4A3CDD7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D9DA-75E6-4AC2-A7AC-667B2506A149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D257B5-F90E-49B6-8BC0-37830505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89494-CEBC-4450-A69B-E1DE6F06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0015B-16F4-40F2-97DC-D27244966C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760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8BBFED7-93C7-41BC-BAB0-F5345CE2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B498-3CCA-433F-8439-04A2DFCBE5D7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ED4C84D-11B7-401F-BA21-001F918F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730F312-240C-4622-A0E5-1A0999D2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E014-CFFB-4161-9158-69D03229D7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18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01AA5CD-BE08-4B15-AC0D-BBE1AC26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C888-D2AF-4299-A23E-B934A59A615B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D2E24956-5F3D-4791-A4F3-4F6461CB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E146193-5028-4D04-9CE5-B4D68865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DA1A-419A-46D1-81EE-EF6A29A713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547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50ED435-DC43-41B9-BFCF-FC1FED3F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4EF5-2C1C-4499-9952-246C06C39626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4FD3CD7-6D1B-4A7C-A6CD-579B12BE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276A99D-F8D2-40D0-8A23-FC7E6ECB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BF6CB-662D-4E9F-8E4B-CCF41D4E99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967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ABD5105-BC12-43C9-BF8A-B5CEDE4A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6076-5B61-4336-9BC1-FF74D2F3A631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8F94CD8-605D-41AC-B3D2-743F3CA9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379DC44-4D7C-495F-A736-DBB36CEE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EC1CE-1E8D-4E91-BF7F-FAC520BF1E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3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06CF79E-C5E7-471F-82EA-20F435EB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1742-62AB-42B6-B975-875E770672D6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0B0A2BE-92B3-4673-BFDB-842FAAAA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E18C966-9CD0-485D-8850-0DB44208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FE92F-AD4D-438E-9804-F6DF33F901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060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85AD24F-F51E-4333-80E8-B95ACCF1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5E6C-FFE9-4A70-8C0C-10844800066A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74F662B-66B8-4DDD-A5A5-AB248950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4A8171F-B275-4513-A8C5-12A12CED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2B6D-BD89-481A-9BF0-B9D2426524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360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95121E0-1927-4C7E-A167-8E657A2EE1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2D706E2-44F0-4318-9860-02EB75FC5E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65A636-27E5-4611-B6D1-21DD3F098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79183B4-66C8-4E75-BB4D-366416C91A67}" type="datetimeFigureOut">
              <a:rPr lang="pt-BR"/>
              <a:pPr>
                <a:defRPr/>
              </a:pPr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D95B7E-66C0-48EE-924C-92647188F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0BE228-676D-4F1B-ACBA-F261B3E4C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FD1A4B6-0C70-4079-BF00-6EB1691990A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ntendo mesa, laranja, preto, perto&#10;&#10;Descrição gerada com muito alta confiança">
            <a:extLst>
              <a:ext uri="{FF2B5EF4-FFF2-40B4-BE49-F238E27FC236}">
                <a16:creationId xmlns:a16="http://schemas.microsoft.com/office/drawing/2014/main" id="{28574FB0-21F1-429E-A275-36FECA88F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8" r="46136" b="235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Título 1">
            <a:extLst>
              <a:ext uri="{FF2B5EF4-FFF2-40B4-BE49-F238E27FC236}">
                <a16:creationId xmlns:a16="http://schemas.microsoft.com/office/drawing/2014/main" id="{D6EB0B47-A966-4A81-A413-7DDC0BD24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pt-BR" altLang="pt-BR" sz="4200">
                <a:latin typeface="Arial" panose="020B0604020202020204" pitchFamily="34" charset="0"/>
                <a:cs typeface="Arial" panose="020B0604020202020204" pitchFamily="34" charset="0"/>
              </a:rPr>
              <a:t>Sistema Nervoso</a:t>
            </a:r>
          </a:p>
        </p:txBody>
      </p:sp>
      <p:sp>
        <p:nvSpPr>
          <p:cNvPr id="2051" name="Espaço Reservado para Conteúdo 2">
            <a:extLst>
              <a:ext uri="{FF2B5EF4-FFF2-40B4-BE49-F238E27FC236}">
                <a16:creationId xmlns:a16="http://schemas.microsoft.com/office/drawing/2014/main" id="{41259E59-2E11-4E9E-845D-823B0BDAE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1700" dirty="0" err="1">
                <a:latin typeface="Arial"/>
                <a:cs typeface="Arial"/>
              </a:rPr>
              <a:t>Prof</a:t>
            </a:r>
            <a:r>
              <a:rPr lang="pt-BR" altLang="pt-BR" sz="1700" dirty="0">
                <a:latin typeface="Arial"/>
                <a:cs typeface="Arial"/>
              </a:rPr>
              <a:t>: Cristian  </a:t>
            </a:r>
            <a:r>
              <a:rPr lang="pt-BR" altLang="pt-BR" sz="1700" dirty="0" err="1">
                <a:latin typeface="Arial"/>
                <a:cs typeface="Arial"/>
              </a:rPr>
              <a:t>Wille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844E593-F66A-4377-A36C-64F13786E069}"/>
              </a:ext>
            </a:extLst>
          </p:cNvPr>
          <p:cNvSpPr txBox="1"/>
          <p:nvPr/>
        </p:nvSpPr>
        <p:spPr>
          <a:xfrm>
            <a:off x="0" y="355600"/>
            <a:ext cx="8929688" cy="530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8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5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I) Cérebro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Tálamo e Hipotálamo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  <a:endParaRPr lang="pt-BR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F485FFC-B403-4D55-894A-2F2D6C44A28E}"/>
              </a:ext>
            </a:extLst>
          </p:cNvPr>
          <p:cNvCxnSpPr/>
          <p:nvPr/>
        </p:nvCxnSpPr>
        <p:spPr>
          <a:xfrm rot="5400000" flipH="1" flipV="1">
            <a:off x="3714750" y="3929063"/>
            <a:ext cx="1214437" cy="928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8" name="Imagem 7" descr="cerebro2.jpg">
            <a:extLst>
              <a:ext uri="{FF2B5EF4-FFF2-40B4-BE49-F238E27FC236}">
                <a16:creationId xmlns:a16="http://schemas.microsoft.com/office/drawing/2014/main" id="{B826848B-8219-43B7-B7FC-6B98C47AF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492375"/>
            <a:ext cx="514826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aixaDeTexto 9">
            <a:extLst>
              <a:ext uri="{FF2B5EF4-FFF2-40B4-BE49-F238E27FC236}">
                <a16:creationId xmlns:a16="http://schemas.microsoft.com/office/drawing/2014/main" id="{8612A39A-BAFE-4036-A3A0-B4F090147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4857750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Tálamo</a:t>
            </a:r>
          </a:p>
        </p:txBody>
      </p:sp>
      <p:sp>
        <p:nvSpPr>
          <p:cNvPr id="11270" name="CaixaDeTexto 10">
            <a:extLst>
              <a:ext uri="{FF2B5EF4-FFF2-40B4-BE49-F238E27FC236}">
                <a16:creationId xmlns:a16="http://schemas.microsoft.com/office/drawing/2014/main" id="{58A90D78-5A12-4360-80BB-97AD5945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2863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Hipotálamo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EF47B9A-2E17-4192-98F6-3C119F4CEDD2}"/>
              </a:ext>
            </a:extLst>
          </p:cNvPr>
          <p:cNvCxnSpPr/>
          <p:nvPr/>
        </p:nvCxnSpPr>
        <p:spPr>
          <a:xfrm flipV="1">
            <a:off x="3714750" y="4071938"/>
            <a:ext cx="1643063" cy="857250"/>
          </a:xfrm>
          <a:prstGeom prst="line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30BA7D3-6F3F-4AB9-ACEA-53ADD371B764}"/>
              </a:ext>
            </a:extLst>
          </p:cNvPr>
          <p:cNvCxnSpPr/>
          <p:nvPr/>
        </p:nvCxnSpPr>
        <p:spPr>
          <a:xfrm flipV="1">
            <a:off x="4143375" y="4429125"/>
            <a:ext cx="1000125" cy="857250"/>
          </a:xfrm>
          <a:prstGeom prst="line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ECB989-E531-485C-B00C-FFF367C197FA}"/>
              </a:ext>
            </a:extLst>
          </p:cNvPr>
          <p:cNvSpPr txBox="1"/>
          <p:nvPr/>
        </p:nvSpPr>
        <p:spPr>
          <a:xfrm>
            <a:off x="-107950" y="188913"/>
            <a:ext cx="8929688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II) Cerebelo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Responsável pelo equilíbrio do corpo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Tônus e vigor muscular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Orientação espacial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Coordenação dos movimentos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  <p:pic>
        <p:nvPicPr>
          <p:cNvPr id="12291" name="Imagem 6" descr="cerebro2.jpg">
            <a:extLst>
              <a:ext uri="{FF2B5EF4-FFF2-40B4-BE49-F238E27FC236}">
                <a16:creationId xmlns:a16="http://schemas.microsoft.com/office/drawing/2014/main" id="{6429A46C-2491-40E7-A76B-46A6A44C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ixaDeTexto 7">
            <a:extLst>
              <a:ext uri="{FF2B5EF4-FFF2-40B4-BE49-F238E27FC236}">
                <a16:creationId xmlns:a16="http://schemas.microsoft.com/office/drawing/2014/main" id="{5537E518-5817-461E-9035-C4758ACB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2293" name="CaixaDeTexto 10">
            <a:extLst>
              <a:ext uri="{FF2B5EF4-FFF2-40B4-BE49-F238E27FC236}">
                <a16:creationId xmlns:a16="http://schemas.microsoft.com/office/drawing/2014/main" id="{A281207F-714F-437A-B813-30825817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5857875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Cerebelo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1C9C88F-CE3E-4521-B2E5-0BC49DD48EEB}"/>
              </a:ext>
            </a:extLst>
          </p:cNvPr>
          <p:cNvCxnSpPr/>
          <p:nvPr/>
        </p:nvCxnSpPr>
        <p:spPr>
          <a:xfrm>
            <a:off x="5286375" y="5715000"/>
            <a:ext cx="928688" cy="28575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C84EFA9-3000-4E39-AC4D-2AD8665C0812}"/>
              </a:ext>
            </a:extLst>
          </p:cNvPr>
          <p:cNvSpPr txBox="1"/>
          <p:nvPr/>
        </p:nvSpPr>
        <p:spPr>
          <a:xfrm>
            <a:off x="-106363" y="266700"/>
            <a:ext cx="8929688" cy="616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8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	III) Tronco encefálico 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3 divisões: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Mesencéfalo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Ponte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Bulbo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5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  <a:endParaRPr lang="pt-BR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</p:txBody>
      </p:sp>
      <p:pic>
        <p:nvPicPr>
          <p:cNvPr id="13315" name="Imagem 6" descr="cerebro2.jpg">
            <a:extLst>
              <a:ext uri="{FF2B5EF4-FFF2-40B4-BE49-F238E27FC236}">
                <a16:creationId xmlns:a16="http://schemas.microsoft.com/office/drawing/2014/main" id="{334C6F35-06D1-4717-9C71-D4CBE7FFE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ixaDeTexto 7">
            <a:extLst>
              <a:ext uri="{FF2B5EF4-FFF2-40B4-BE49-F238E27FC236}">
                <a16:creationId xmlns:a16="http://schemas.microsoft.com/office/drawing/2014/main" id="{FCA18E8C-555B-43DF-8916-D7D10C64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3317" name="CaixaDeTexto 10">
            <a:extLst>
              <a:ext uri="{FF2B5EF4-FFF2-40B4-BE49-F238E27FC236}">
                <a16:creationId xmlns:a16="http://schemas.microsoft.com/office/drawing/2014/main" id="{2AA934B4-9977-488B-BC26-6BAB0393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64356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Mesencéfalo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F92DED7-878D-4302-A837-1FCBCB035208}"/>
              </a:ext>
            </a:extLst>
          </p:cNvPr>
          <p:cNvCxnSpPr/>
          <p:nvPr/>
        </p:nvCxnSpPr>
        <p:spPr>
          <a:xfrm rot="10800000" flipV="1">
            <a:off x="2857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19" name="CaixaDeTexto 14">
            <a:extLst>
              <a:ext uri="{FF2B5EF4-FFF2-40B4-BE49-F238E27FC236}">
                <a16:creationId xmlns:a16="http://schemas.microsoft.com/office/drawing/2014/main" id="{D02FCE6A-7776-4B42-8D59-6424AFCC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59293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Ponte</a:t>
            </a:r>
          </a:p>
        </p:txBody>
      </p:sp>
      <p:sp>
        <p:nvSpPr>
          <p:cNvPr id="13320" name="CaixaDeTexto 15">
            <a:extLst>
              <a:ext uri="{FF2B5EF4-FFF2-40B4-BE49-F238E27FC236}">
                <a16:creationId xmlns:a16="http://schemas.microsoft.com/office/drawing/2014/main" id="{7E9DF14E-6B03-40EB-A7FA-1DEBF40C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Bulbo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40D9DD7-B9C6-49F1-B685-4ADA792D9706}"/>
              </a:ext>
            </a:extLst>
          </p:cNvPr>
          <p:cNvCxnSpPr/>
          <p:nvPr/>
        </p:nvCxnSpPr>
        <p:spPr>
          <a:xfrm rot="10800000" flipV="1">
            <a:off x="3286125" y="5643563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76BE41F-05AB-4642-ABA2-B94A7171E61C}"/>
              </a:ext>
            </a:extLst>
          </p:cNvPr>
          <p:cNvCxnSpPr/>
          <p:nvPr/>
        </p:nvCxnSpPr>
        <p:spPr>
          <a:xfrm rot="10800000" flipV="1">
            <a:off x="3714750" y="6072188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79A568-F06B-4536-8149-AFEC3A4BDCD0}"/>
              </a:ext>
            </a:extLst>
          </p:cNvPr>
          <p:cNvSpPr txBox="1"/>
          <p:nvPr/>
        </p:nvSpPr>
        <p:spPr>
          <a:xfrm>
            <a:off x="-14288" y="319088"/>
            <a:ext cx="8929688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III)  Tronco encefálico </a:t>
            </a:r>
            <a:endParaRPr lang="pt-BR" sz="240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Mesencéfalo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Recepção e coordenação da contração muscular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Postura corporal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  <p:pic>
        <p:nvPicPr>
          <p:cNvPr id="14339" name="Imagem 6" descr="cerebro2.jpg">
            <a:extLst>
              <a:ext uri="{FF2B5EF4-FFF2-40B4-BE49-F238E27FC236}">
                <a16:creationId xmlns:a16="http://schemas.microsoft.com/office/drawing/2014/main" id="{F29BF329-14A1-45E9-A9BF-B14A98326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aixaDeTexto 7">
            <a:extLst>
              <a:ext uri="{FF2B5EF4-FFF2-40B4-BE49-F238E27FC236}">
                <a16:creationId xmlns:a16="http://schemas.microsoft.com/office/drawing/2014/main" id="{DA9B9E7E-ECB5-4E72-9540-D32C9B54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4341" name="CaixaDeTexto 10">
            <a:extLst>
              <a:ext uri="{FF2B5EF4-FFF2-40B4-BE49-F238E27FC236}">
                <a16:creationId xmlns:a16="http://schemas.microsoft.com/office/drawing/2014/main" id="{5C027C1E-EDCB-4FB6-8328-10F65AFC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64356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Mesencéfalo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1285712-B84C-4589-8F37-AA8BFE63B968}"/>
              </a:ext>
            </a:extLst>
          </p:cNvPr>
          <p:cNvCxnSpPr/>
          <p:nvPr/>
        </p:nvCxnSpPr>
        <p:spPr>
          <a:xfrm rot="10800000" flipV="1">
            <a:off x="2857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2BB4CC0-3672-4660-A76F-7DA8B41E704B}"/>
              </a:ext>
            </a:extLst>
          </p:cNvPr>
          <p:cNvSpPr txBox="1"/>
          <p:nvPr/>
        </p:nvSpPr>
        <p:spPr>
          <a:xfrm>
            <a:off x="-39688" y="234950"/>
            <a:ext cx="8929688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III)  Tronco encefálico </a:t>
            </a:r>
            <a:endParaRPr lang="pt-BR" sz="240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Ponte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Manutenção da postura corporal, equilíbrio do corpo e tônus muscular.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4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  <p:pic>
        <p:nvPicPr>
          <p:cNvPr id="15363" name="Imagem 6" descr="cerebro2.jpg">
            <a:extLst>
              <a:ext uri="{FF2B5EF4-FFF2-40B4-BE49-F238E27FC236}">
                <a16:creationId xmlns:a16="http://schemas.microsoft.com/office/drawing/2014/main" id="{ABCD2FDC-C77F-4CAD-AA67-FA7093667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aixaDeTexto 7">
            <a:extLst>
              <a:ext uri="{FF2B5EF4-FFF2-40B4-BE49-F238E27FC236}">
                <a16:creationId xmlns:a16="http://schemas.microsoft.com/office/drawing/2014/main" id="{1B05326C-6367-412C-997B-25EE8A24E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5365" name="CaixaDeTexto 9">
            <a:extLst>
              <a:ext uri="{FF2B5EF4-FFF2-40B4-BE49-F238E27FC236}">
                <a16:creationId xmlns:a16="http://schemas.microsoft.com/office/drawing/2014/main" id="{AD8B2439-F0BC-4394-B0BA-26D8A193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9293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Ponte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CB7BE9C-998C-4FB3-8388-B7AAAB42E7D7}"/>
              </a:ext>
            </a:extLst>
          </p:cNvPr>
          <p:cNvCxnSpPr/>
          <p:nvPr/>
        </p:nvCxnSpPr>
        <p:spPr>
          <a:xfrm rot="10800000" flipV="1">
            <a:off x="3286125" y="5643563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F07675A-F4BE-4B97-9E1E-DE23F5834577}"/>
              </a:ext>
            </a:extLst>
          </p:cNvPr>
          <p:cNvSpPr txBox="1"/>
          <p:nvPr/>
        </p:nvSpPr>
        <p:spPr>
          <a:xfrm>
            <a:off x="-14288" y="260350"/>
            <a:ext cx="8929688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III)  Tronco encefálico </a:t>
            </a:r>
            <a:endParaRPr lang="pt-BR" sz="240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Bulbo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Controle dos batimentos cardíacos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Controle dos movimentos respiratórios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Controle da deglutição (engolir)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6387" name="Imagem 6" descr="cerebro2.jpg">
            <a:extLst>
              <a:ext uri="{FF2B5EF4-FFF2-40B4-BE49-F238E27FC236}">
                <a16:creationId xmlns:a16="http://schemas.microsoft.com/office/drawing/2014/main" id="{C6E6D2E9-1352-44EE-9736-E7C6684B5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aixaDeTexto 7">
            <a:extLst>
              <a:ext uri="{FF2B5EF4-FFF2-40B4-BE49-F238E27FC236}">
                <a16:creationId xmlns:a16="http://schemas.microsoft.com/office/drawing/2014/main" id="{9F53E3E6-0FC8-49D3-8E41-860F09AE6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6389" name="CaixaDeTexto 10">
            <a:extLst>
              <a:ext uri="{FF2B5EF4-FFF2-40B4-BE49-F238E27FC236}">
                <a16:creationId xmlns:a16="http://schemas.microsoft.com/office/drawing/2014/main" id="{8E13CC3C-047F-45FC-8933-B59A78EA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FF"/>
                </a:solidFill>
                <a:latin typeface="Calibri" panose="020F0502020204030204" pitchFamily="34" charset="0"/>
              </a:rPr>
              <a:t>Bulbo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0B5311E-A4BA-4ED9-838F-65A1482FADB1}"/>
              </a:ext>
            </a:extLst>
          </p:cNvPr>
          <p:cNvCxnSpPr/>
          <p:nvPr/>
        </p:nvCxnSpPr>
        <p:spPr>
          <a:xfrm rot="10800000" flipV="1">
            <a:off x="3714750" y="6072188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A42719C-572C-45FC-81EE-AECFC710A5F1}"/>
              </a:ext>
            </a:extLst>
          </p:cNvPr>
          <p:cNvSpPr txBox="1"/>
          <p:nvPr/>
        </p:nvSpPr>
        <p:spPr>
          <a:xfrm>
            <a:off x="-82550" y="260350"/>
            <a:ext cx="8929688" cy="620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b)  Medula Espinhal (raque)</a:t>
            </a:r>
            <a:endParaRPr lang="pt-BR" sz="240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Cordão cilíndrico que parte da base do encéfalo e percorre toda a coluna vertebral.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Aloja-se dentro das perfurações das vértebras.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Da medula espinhal partem 31 pares de nervos raquidianos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9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  <a:cs typeface="Tahoma" pitchFamily="34" charset="0"/>
              </a:rPr>
              <a:t>	</a:t>
            </a:r>
            <a:endParaRPr lang="pt-BR" sz="16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+mn-lt"/>
              <a:cs typeface="Tahoma" pitchFamily="34" charset="0"/>
            </a:endParaRPr>
          </a:p>
        </p:txBody>
      </p:sp>
      <p:sp>
        <p:nvSpPr>
          <p:cNvPr id="17411" name="CaixaDeTexto 7">
            <a:extLst>
              <a:ext uri="{FF2B5EF4-FFF2-40B4-BE49-F238E27FC236}">
                <a16:creationId xmlns:a16="http://schemas.microsoft.com/office/drawing/2014/main" id="{4BF959BA-EDCA-4D79-B9CD-B3FF9CFE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7412" name="Imagem 5" descr="medula.jpg">
            <a:extLst>
              <a:ext uri="{FF2B5EF4-FFF2-40B4-BE49-F238E27FC236}">
                <a16:creationId xmlns:a16="http://schemas.microsoft.com/office/drawing/2014/main" id="{2329405C-303C-4E20-91BF-B1114D002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14688"/>
            <a:ext cx="278606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m 10" descr="Medula_espinhal.bmp">
            <a:extLst>
              <a:ext uri="{FF2B5EF4-FFF2-40B4-BE49-F238E27FC236}">
                <a16:creationId xmlns:a16="http://schemas.microsoft.com/office/drawing/2014/main" id="{6053DC98-006F-43F1-8CDB-FA88EA1C3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3643313"/>
            <a:ext cx="5359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1720341-754D-45E7-BCB9-300BE53CF210}"/>
              </a:ext>
            </a:extLst>
          </p:cNvPr>
          <p:cNvSpPr txBox="1"/>
          <p:nvPr/>
        </p:nvSpPr>
        <p:spPr>
          <a:xfrm>
            <a:off x="22225" y="203200"/>
            <a:ext cx="8929688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b)  Medula Espinhal (raque)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Funções da medula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700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Recebe as informações de diversas partes do corpo e as enviam para o encéfalo e vice-versa.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Responsável pelos atos reflexos (reflexo medular</a:t>
            </a:r>
            <a:r>
              <a:rPr lang="pt-BR" sz="2000" dirty="0">
                <a:cs typeface="Arial" pitchFamily="34" charset="0"/>
              </a:rPr>
              <a:t>).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0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9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cs typeface="Arial" pitchFamily="34" charset="0"/>
              </a:rPr>
              <a:t>	</a:t>
            </a:r>
            <a:endParaRPr lang="pt-BR" sz="1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</p:txBody>
      </p:sp>
      <p:sp>
        <p:nvSpPr>
          <p:cNvPr id="18435" name="CaixaDeTexto 7">
            <a:extLst>
              <a:ext uri="{FF2B5EF4-FFF2-40B4-BE49-F238E27FC236}">
                <a16:creationId xmlns:a16="http://schemas.microsoft.com/office/drawing/2014/main" id="{8BE8F473-E01E-4AC7-AAB8-8D69AD68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7" name="Imagem 6" descr="3_jpge1ca64e6-d9b4-41fe-b95f-cdbb429dd42fLarge.jpg">
            <a:extLst>
              <a:ext uri="{FF2B5EF4-FFF2-40B4-BE49-F238E27FC236}">
                <a16:creationId xmlns:a16="http://schemas.microsoft.com/office/drawing/2014/main" id="{20F96E80-C743-46DD-9A5F-DFAA0A7BD8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571876"/>
            <a:ext cx="3071810" cy="3071810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F5E1212-3E5A-4830-8E1C-523AB58A65EC}"/>
              </a:ext>
            </a:extLst>
          </p:cNvPr>
          <p:cNvSpPr txBox="1"/>
          <p:nvPr/>
        </p:nvSpPr>
        <p:spPr>
          <a:xfrm>
            <a:off x="-52388" y="214313"/>
            <a:ext cx="8929688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0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cs typeface="Arial" pitchFamily="34" charset="0"/>
              </a:rPr>
              <a:t>	b)  Medula Espinhal (raque)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b="1" dirty="0">
                <a:cs typeface="Arial" pitchFamily="34" charset="0"/>
              </a:rPr>
              <a:t>Reflexo Medular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600" b="1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9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  <a:cs typeface="Tahoma" pitchFamily="34" charset="0"/>
              </a:rPr>
              <a:t>	</a:t>
            </a:r>
            <a:endParaRPr lang="pt-BR" sz="16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+mn-lt"/>
              <a:cs typeface="Tahoma" pitchFamily="34" charset="0"/>
            </a:endParaRPr>
          </a:p>
        </p:txBody>
      </p:sp>
      <p:sp>
        <p:nvSpPr>
          <p:cNvPr id="19459" name="CaixaDeTexto 7">
            <a:extLst>
              <a:ext uri="{FF2B5EF4-FFF2-40B4-BE49-F238E27FC236}">
                <a16:creationId xmlns:a16="http://schemas.microsoft.com/office/drawing/2014/main" id="{12E70B36-242D-4E4C-B727-F5D903C4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9460" name="Imagem 10" descr="reflexo.jpg">
            <a:extLst>
              <a:ext uri="{FF2B5EF4-FFF2-40B4-BE49-F238E27FC236}">
                <a16:creationId xmlns:a16="http://schemas.microsoft.com/office/drawing/2014/main" id="{AB65D3D4-A67B-47F3-895F-20AB13A1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846455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CF9FCA-B5AB-435D-BBDB-9DF9646E4B37}"/>
              </a:ext>
            </a:extLst>
          </p:cNvPr>
          <p:cNvSpPr txBox="1"/>
          <p:nvPr/>
        </p:nvSpPr>
        <p:spPr>
          <a:xfrm>
            <a:off x="3000375" y="1571625"/>
            <a:ext cx="5929313" cy="681038"/>
          </a:xfrm>
          <a:prstGeom prst="roundRect">
            <a:avLst>
              <a:gd name="adj" fmla="val 18671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700" dirty="0">
                <a:cs typeface="Tahoma" pitchFamily="34" charset="0"/>
              </a:rPr>
              <a:t>A medula espinhal é capaz de elaborar respostas rápidas em situações de emergência, sem a interferência do encéfalo.</a:t>
            </a:r>
            <a:endParaRPr lang="pt-BR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047759E-8BD6-4875-AD8E-400A3CE9DC2A}"/>
              </a:ext>
            </a:extLst>
          </p:cNvPr>
          <p:cNvSpPr txBox="1"/>
          <p:nvPr/>
        </p:nvSpPr>
        <p:spPr>
          <a:xfrm>
            <a:off x="0" y="273050"/>
            <a:ext cx="8929688" cy="555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c)  Meninges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São três delicadas membranas que revestem e protegem o sistema nervoso central (SNC).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err="1">
                <a:cs typeface="Arial" pitchFamily="34" charset="0"/>
              </a:rPr>
              <a:t>Dura-máter</a:t>
            </a:r>
            <a:r>
              <a:rPr lang="pt-BR" sz="2400" dirty="0">
                <a:cs typeface="Arial" pitchFamily="34" charset="0"/>
              </a:rPr>
              <a:t> 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Aracnóide 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err="1">
                <a:cs typeface="Arial" pitchFamily="34" charset="0"/>
              </a:rPr>
              <a:t>Pia-máter</a:t>
            </a: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5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20483" name="CaixaDeTexto 7">
            <a:extLst>
              <a:ext uri="{FF2B5EF4-FFF2-40B4-BE49-F238E27FC236}">
                <a16:creationId xmlns:a16="http://schemas.microsoft.com/office/drawing/2014/main" id="{AFAF7778-8141-4005-A8BF-8383E5959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20484" name="Imagem 7" descr="medula2.jpg">
            <a:extLst>
              <a:ext uri="{FF2B5EF4-FFF2-40B4-BE49-F238E27FC236}">
                <a16:creationId xmlns:a16="http://schemas.microsoft.com/office/drawing/2014/main" id="{315C618F-1D1D-4331-8037-402D51CB3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4286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m 9" descr="meninge.jpg">
            <a:extLst>
              <a:ext uri="{FF2B5EF4-FFF2-40B4-BE49-F238E27FC236}">
                <a16:creationId xmlns:a16="http://schemas.microsoft.com/office/drawing/2014/main" id="{DB86B8B8-F3E7-4FE6-88C0-7AF31C2FD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14625"/>
            <a:ext cx="46434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830C48-3331-484A-BC11-469A4ED4B3CF}"/>
              </a:ext>
            </a:extLst>
          </p:cNvPr>
          <p:cNvSpPr txBox="1"/>
          <p:nvPr/>
        </p:nvSpPr>
        <p:spPr>
          <a:xfrm>
            <a:off x="1285875" y="6072188"/>
            <a:ext cx="1785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Medula espinhal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276505-1356-4DD6-BC90-4D63F0914F6F}"/>
              </a:ext>
            </a:extLst>
          </p:cNvPr>
          <p:cNvSpPr txBox="1"/>
          <p:nvPr/>
        </p:nvSpPr>
        <p:spPr>
          <a:xfrm>
            <a:off x="6215063" y="6215063"/>
            <a:ext cx="178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Encéfalo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>
            <a:extLst>
              <a:ext uri="{FF2B5EF4-FFF2-40B4-BE49-F238E27FC236}">
                <a16:creationId xmlns:a16="http://schemas.microsoft.com/office/drawing/2014/main" id="{5DBF6779-68E8-4CFC-A5EC-C029927A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8229600" cy="5761037"/>
          </a:xfrm>
        </p:spPr>
        <p:txBody>
          <a:bodyPr/>
          <a:lstStyle/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sistema nervoso é responsável pelo ajustamento do organismo ao ambiente. </a:t>
            </a:r>
          </a:p>
          <a:p>
            <a:pPr algn="just"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Sua função é perceber e identificar as condições ambientais externas, bem como as condições reinantes dentro do próprio corpo e elaborar respostas que adaptem a essas condições.</a:t>
            </a:r>
          </a:p>
          <a:p>
            <a:pPr algn="just" eaLnBrk="1" hangingPunct="1"/>
            <a:endParaRPr lang="pt-BR" alt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0" descr="nervo1.jpg">
            <a:extLst>
              <a:ext uri="{FF2B5EF4-FFF2-40B4-BE49-F238E27FC236}">
                <a16:creationId xmlns:a16="http://schemas.microsoft.com/office/drawing/2014/main" id="{D37CFA2C-AFF0-4D4E-8479-D0B02C3A8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357563"/>
            <a:ext cx="2952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6CDAA1A-67B6-4B2D-A541-07A52AAA3C6D}"/>
              </a:ext>
            </a:extLst>
          </p:cNvPr>
          <p:cNvSpPr txBox="1"/>
          <p:nvPr/>
        </p:nvSpPr>
        <p:spPr>
          <a:xfrm>
            <a:off x="-30163" y="200025"/>
            <a:ext cx="6786563" cy="679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4) 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200" dirty="0">
                <a:cs typeface="Arial" pitchFamily="34" charset="0"/>
              </a:rPr>
              <a:t>Constituído por: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200" dirty="0">
                <a:cs typeface="Arial" pitchFamily="34" charset="0"/>
              </a:rPr>
              <a:t>Nervos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200" dirty="0">
                <a:cs typeface="Arial" pitchFamily="34" charset="0"/>
              </a:rPr>
              <a:t>Gânglios nervosos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200" dirty="0">
                <a:cs typeface="Arial" pitchFamily="34" charset="0"/>
              </a:rPr>
              <a:t>Terminações nervosas (receptores para dor, tato, frio, pressão, calor, paladar, etc.).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500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cs typeface="Arial" pitchFamily="34" charset="0"/>
              </a:rPr>
              <a:t>Nervos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9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  <a:r>
              <a:rPr lang="pt-BR" sz="2200" dirty="0">
                <a:cs typeface="Arial" pitchFamily="34" charset="0"/>
              </a:rPr>
              <a:t>São fios finos formados por vários axônios de neurônios envolvidos por tecido conjuntivo.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cs typeface="Arial" pitchFamily="34" charset="0"/>
              </a:rPr>
              <a:t>	Transmitem mensagens de várias partes do corpo para o sistema nervoso central ou destes para as regiões corporais</a:t>
            </a:r>
            <a:r>
              <a:rPr lang="pt-BR" sz="2000" dirty="0">
                <a:cs typeface="Arial" pitchFamily="34" charset="0"/>
              </a:rPr>
              <a:t>.	</a:t>
            </a:r>
            <a:endParaRPr lang="pt-BR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sz="2000" dirty="0">
              <a:cs typeface="Arial" pitchFamily="34" charset="0"/>
            </a:endParaRPr>
          </a:p>
        </p:txBody>
      </p:sp>
      <p:sp>
        <p:nvSpPr>
          <p:cNvPr id="21508" name="CaixaDeTexto 7">
            <a:extLst>
              <a:ext uri="{FF2B5EF4-FFF2-40B4-BE49-F238E27FC236}">
                <a16:creationId xmlns:a16="http://schemas.microsoft.com/office/drawing/2014/main" id="{E242872E-E7F0-4075-BC14-91C2E28F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CF78879-3A07-41D2-8770-7CD51DA7E382}"/>
              </a:ext>
            </a:extLst>
          </p:cNvPr>
          <p:cNvSpPr txBox="1"/>
          <p:nvPr/>
        </p:nvSpPr>
        <p:spPr>
          <a:xfrm>
            <a:off x="-19050" y="476250"/>
            <a:ext cx="8929688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000" b="1" dirty="0">
                <a:cs typeface="Arial" pitchFamily="34" charset="0"/>
              </a:rPr>
              <a:t> </a:t>
            </a:r>
            <a:r>
              <a:rPr lang="pt-BR" sz="2400" b="1" dirty="0">
                <a:cs typeface="Arial" pitchFamily="34" charset="0"/>
              </a:rPr>
              <a:t>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14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Classificação dos nervos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/>
              <a:defRPr/>
            </a:pPr>
            <a:r>
              <a:rPr lang="pt-BR" sz="2400" b="1" dirty="0">
                <a:cs typeface="Arial" pitchFamily="34" charset="0"/>
              </a:rPr>
              <a:t>Quanto ao tipo de neurônio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Sensitivos  ou aferentes (contém apenas neurônios sensitivos)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Motores ou eferentes (contém apenas neurônios motores)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Mistos (contém neurônios sensitivos e motores)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 startAt="2"/>
              <a:defRPr/>
            </a:pPr>
            <a:r>
              <a:rPr lang="pt-BR" sz="2400" b="1" dirty="0">
                <a:cs typeface="Arial" pitchFamily="34" charset="0"/>
              </a:rPr>
              <a:t>Quanto à posição anatômica</a:t>
            </a: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 startAt="2"/>
              <a:defRPr/>
            </a:pPr>
            <a:endParaRPr lang="pt-BR" sz="2000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Cranianos (ligados ao encéfalo) –  12 pares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Raquidianos  ou espinhais (ligados à medula) – 31 pares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64C1AFEE-D587-4521-AFAE-CDF2E483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B131EE57-1CB8-4278-ABBA-EB49E3C84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3556" name="Picture 2" descr="C:\Users\Usuario\Desktop\12parescranianos.png">
            <a:extLst>
              <a:ext uri="{FF2B5EF4-FFF2-40B4-BE49-F238E27FC236}">
                <a16:creationId xmlns:a16="http://schemas.microsoft.com/office/drawing/2014/main" id="{7CC15042-D6CE-4401-AF55-20D9688E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76225"/>
            <a:ext cx="91059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03F467AD-3A11-4981-9AEA-FEA3114E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4579" name="Espaço Reservado para Conteúdo 2">
            <a:extLst>
              <a:ext uri="{FF2B5EF4-FFF2-40B4-BE49-F238E27FC236}">
                <a16:creationId xmlns:a16="http://schemas.microsoft.com/office/drawing/2014/main" id="{75EE2333-512F-4412-A727-D2585C32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4580" name="Picture 2" descr="C:\Users\Usuario\Desktop\dermatomes-netter2.jpg">
            <a:extLst>
              <a:ext uri="{FF2B5EF4-FFF2-40B4-BE49-F238E27FC236}">
                <a16:creationId xmlns:a16="http://schemas.microsoft.com/office/drawing/2014/main" id="{1BBAEE68-38DD-490F-9D30-935ADBC8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04775"/>
            <a:ext cx="912812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606C604-FDD8-41BB-ABA6-5B7F8722A87C}"/>
              </a:ext>
            </a:extLst>
          </p:cNvPr>
          <p:cNvSpPr txBox="1"/>
          <p:nvPr/>
        </p:nvSpPr>
        <p:spPr>
          <a:xfrm>
            <a:off x="0" y="455613"/>
            <a:ext cx="8929688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400" b="1" dirty="0">
                <a:cs typeface="Arial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20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Gânglios nervosos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Aglomerado de corpos celulares de neurônios encontrados fora do sistema nervo central</a:t>
            </a:r>
            <a:r>
              <a:rPr lang="pt-BR" sz="2000" dirty="0">
                <a:cs typeface="Arial" pitchFamily="34" charset="0"/>
              </a:rPr>
              <a:t>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25603" name="CaixaDeTexto 7">
            <a:extLst>
              <a:ext uri="{FF2B5EF4-FFF2-40B4-BE49-F238E27FC236}">
                <a16:creationId xmlns:a16="http://schemas.microsoft.com/office/drawing/2014/main" id="{451CA780-8119-4425-83EB-69052795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25604" name="Imagem 7" descr="nervo1.jpg">
            <a:extLst>
              <a:ext uri="{FF2B5EF4-FFF2-40B4-BE49-F238E27FC236}">
                <a16:creationId xmlns:a16="http://schemas.microsoft.com/office/drawing/2014/main" id="{94685297-8896-4AE5-9D0E-72900A084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571875"/>
            <a:ext cx="46926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m 9" descr="ganglios.jpg">
            <a:extLst>
              <a:ext uri="{FF2B5EF4-FFF2-40B4-BE49-F238E27FC236}">
                <a16:creationId xmlns:a16="http://schemas.microsoft.com/office/drawing/2014/main" id="{766542B1-0FC0-4BF4-88F3-B8907B4FF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08275"/>
            <a:ext cx="2270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088636-F65F-4D31-BD59-52DCC5EC6EB2}"/>
              </a:ext>
            </a:extLst>
          </p:cNvPr>
          <p:cNvSpPr txBox="1"/>
          <p:nvPr/>
        </p:nvSpPr>
        <p:spPr>
          <a:xfrm>
            <a:off x="6572250" y="3571875"/>
            <a:ext cx="2000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Corpos celulares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43C46D8-4DA6-4371-BDAA-67F4DCAE5CB2}"/>
              </a:ext>
            </a:extLst>
          </p:cNvPr>
          <p:cNvCxnSpPr/>
          <p:nvPr/>
        </p:nvCxnSpPr>
        <p:spPr>
          <a:xfrm>
            <a:off x="5643563" y="3571875"/>
            <a:ext cx="928687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9224B26-DC0D-4782-B2E9-F6A9D8348898}"/>
              </a:ext>
            </a:extLst>
          </p:cNvPr>
          <p:cNvCxnSpPr/>
          <p:nvPr/>
        </p:nvCxnSpPr>
        <p:spPr>
          <a:xfrm rot="16200000" flipH="1">
            <a:off x="5500688" y="3429000"/>
            <a:ext cx="142875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9FE39C1-434C-4182-84AF-3A0C1798E687}"/>
              </a:ext>
            </a:extLst>
          </p:cNvPr>
          <p:cNvCxnSpPr/>
          <p:nvPr/>
        </p:nvCxnSpPr>
        <p:spPr>
          <a:xfrm flipV="1">
            <a:off x="5500688" y="3571875"/>
            <a:ext cx="142875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fh.bio.br/sentidos/img/sentidos%20pele.jpg">
            <a:extLst>
              <a:ext uri="{FF2B5EF4-FFF2-40B4-BE49-F238E27FC236}">
                <a16:creationId xmlns:a16="http://schemas.microsoft.com/office/drawing/2014/main" id="{CDF788F7-2473-49A3-A83F-3D99E2460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0"/>
            <a:ext cx="8280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de cantos arredondados 13">
            <a:extLst>
              <a:ext uri="{FF2B5EF4-FFF2-40B4-BE49-F238E27FC236}">
                <a16:creationId xmlns:a16="http://schemas.microsoft.com/office/drawing/2014/main" id="{7562652D-13D6-4266-830E-F45172C55D04}"/>
              </a:ext>
            </a:extLst>
          </p:cNvPr>
          <p:cNvSpPr/>
          <p:nvPr/>
        </p:nvSpPr>
        <p:spPr>
          <a:xfrm>
            <a:off x="7037388" y="3857625"/>
            <a:ext cx="1069975" cy="50006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D3D1A8-1553-4FAF-9252-3D7D0035F1A3}"/>
              </a:ext>
            </a:extLst>
          </p:cNvPr>
          <p:cNvSpPr txBox="1"/>
          <p:nvPr/>
        </p:nvSpPr>
        <p:spPr>
          <a:xfrm>
            <a:off x="-17463" y="549275"/>
            <a:ext cx="8929688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000" b="1" dirty="0">
                <a:cs typeface="Arial" pitchFamily="34" charset="0"/>
              </a:rPr>
              <a:t> </a:t>
            </a:r>
            <a:r>
              <a:rPr lang="pt-BR" sz="2400" b="1" dirty="0">
                <a:cs typeface="Arial" pitchFamily="34" charset="0"/>
              </a:rPr>
              <a:t>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20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cs typeface="Arial" pitchFamily="34" charset="0"/>
              </a:rPr>
              <a:t>Terminações Nervosas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cs typeface="Arial" pitchFamily="34" charset="0"/>
            </a:endParaRPr>
          </a:p>
        </p:txBody>
      </p:sp>
      <p:sp>
        <p:nvSpPr>
          <p:cNvPr id="26629" name="CaixaDeTexto 14">
            <a:extLst>
              <a:ext uri="{FF2B5EF4-FFF2-40B4-BE49-F238E27FC236}">
                <a16:creationId xmlns:a16="http://schemas.microsoft.com/office/drawing/2014/main" id="{40CE3F3D-DF29-47F0-AC11-7E4CF136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412875"/>
            <a:ext cx="5795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cs typeface="Arial" panose="020B0604020202020204" pitchFamily="34" charset="0"/>
              </a:rPr>
              <a:t>Captam estímulos do meio interno ou externo e os levam para o sistema nervoso central.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C12D18-3A3F-46E5-9400-49E6781537EA}"/>
              </a:ext>
            </a:extLst>
          </p:cNvPr>
          <p:cNvSpPr txBox="1"/>
          <p:nvPr/>
        </p:nvSpPr>
        <p:spPr>
          <a:xfrm>
            <a:off x="-55563" y="692150"/>
            <a:ext cx="8929688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000" b="1" dirty="0">
                <a:cs typeface="Arial" pitchFamily="34" charset="0"/>
              </a:rPr>
              <a:t> </a:t>
            </a:r>
            <a:r>
              <a:rPr lang="pt-BR" sz="2400" b="1" dirty="0">
                <a:cs typeface="Arial" pitchFamily="34" charset="0"/>
              </a:rPr>
              <a:t>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24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Divisão do sistema nervoso periférico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84E5F30-63E8-45E8-B671-04C266B9DF29}"/>
              </a:ext>
            </a:extLst>
          </p:cNvPr>
          <p:cNvGraphicFramePr>
            <a:graphicFrameLocks noGrp="1"/>
          </p:cNvGraphicFramePr>
          <p:nvPr/>
        </p:nvGraphicFramePr>
        <p:xfrm>
          <a:off x="87313" y="2420938"/>
          <a:ext cx="8786813" cy="3108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46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Sistema Nervoso Voluntário </a:t>
                      </a:r>
                      <a:r>
                        <a:rPr lang="pt-BR" sz="2400" dirty="0">
                          <a:latin typeface="Arial" pitchFamily="34" charset="0"/>
                          <a:cs typeface="Arial" pitchFamily="34" charset="0"/>
                        </a:rPr>
                        <a:t>(somático)</a:t>
                      </a: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1" dirty="0">
                          <a:latin typeface="Arial" pitchFamily="34" charset="0"/>
                          <a:cs typeface="Arial" pitchFamily="34" charset="0"/>
                        </a:rPr>
                        <a:t>Ações conscientes:</a:t>
                      </a:r>
                      <a:r>
                        <a:rPr lang="pt-BR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400" baseline="0" dirty="0">
                          <a:latin typeface="Arial" pitchFamily="34" charset="0"/>
                          <a:cs typeface="Arial" pitchFamily="34" charset="0"/>
                        </a:rPr>
                        <a:t>andar, falar, pensar, movimentar um braço, etc.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Simpático</a:t>
                      </a:r>
                    </a:p>
                    <a:p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2" marB="45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64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Sistema Nervoso Autônomo</a:t>
                      </a:r>
                    </a:p>
                    <a:p>
                      <a:pPr algn="ctr"/>
                      <a:r>
                        <a:rPr lang="pt-BR" sz="2400" dirty="0">
                          <a:latin typeface="Arial" pitchFamily="34" charset="0"/>
                          <a:cs typeface="Arial" pitchFamily="34" charset="0"/>
                        </a:rPr>
                        <a:t>(visceral)</a:t>
                      </a:r>
                    </a:p>
                  </a:txBody>
                  <a:tcPr marT="45682" marB="45682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BR" sz="2400" b="1" dirty="0">
                          <a:latin typeface="Arial" pitchFamily="34" charset="0"/>
                          <a:cs typeface="Arial" pitchFamily="34" charset="0"/>
                        </a:rPr>
                        <a:t>Ações inconscientes:</a:t>
                      </a:r>
                      <a:r>
                        <a:rPr lang="pt-BR" sz="2400" dirty="0">
                          <a:latin typeface="Arial" pitchFamily="34" charset="0"/>
                          <a:cs typeface="Arial" pitchFamily="34" charset="0"/>
                        </a:rPr>
                        <a:t> controle</a:t>
                      </a:r>
                      <a:r>
                        <a:rPr lang="pt-BR" sz="2400" baseline="0" dirty="0">
                          <a:latin typeface="Arial" pitchFamily="34" charset="0"/>
                          <a:cs typeface="Arial" pitchFamily="34" charset="0"/>
                        </a:rPr>
                        <a:t> da digestão, batimentos cardíacos, movimento das vísceras, etc.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2" marB="45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7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Parassimpático</a:t>
                      </a:r>
                    </a:p>
                  </a:txBody>
                  <a:tcPr marT="45682" marB="45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3D77539-6422-4319-B85A-79E17C682C60}"/>
              </a:ext>
            </a:extLst>
          </p:cNvPr>
          <p:cNvSpPr txBox="1"/>
          <p:nvPr/>
        </p:nvSpPr>
        <p:spPr>
          <a:xfrm>
            <a:off x="0" y="549275"/>
            <a:ext cx="9144000" cy="6054725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sz="2400" b="1" dirty="0">
                <a:cs typeface="Arial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sz="2400" b="1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/>
                <a:cs typeface="Arial"/>
              </a:rPr>
              <a:t>  Sistema Nervoso Autônomo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cs typeface="Arial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É dividido em duas partes: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400" dirty="0">
                <a:cs typeface="Arial" pitchFamily="34" charset="0"/>
              </a:rPr>
              <a:t>Simpático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400" dirty="0">
                <a:cs typeface="Arial" pitchFamily="34" charset="0"/>
              </a:rPr>
              <a:t>Parassimpático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Sistema Nervoso Simpático: </a:t>
            </a:r>
            <a:r>
              <a:rPr lang="pt-BR" sz="2400" dirty="0">
                <a:cs typeface="Arial" pitchFamily="34" charset="0"/>
              </a:rPr>
              <a:t>Prepara o organismo para o estresse (instinto de fuga ou luta)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cs typeface="Arial" pitchFamily="34" charset="0"/>
              </a:rPr>
              <a:t>Sistema Nervos Parassimpático: </a:t>
            </a:r>
            <a:r>
              <a:rPr lang="pt-BR" sz="2400" dirty="0">
                <a:cs typeface="Arial" pitchFamily="34" charset="0"/>
              </a:rPr>
              <a:t>Estimula atividades relaxantes (repouso)</a:t>
            </a: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i="1" dirty="0">
                <a:solidFill>
                  <a:srgbClr val="C00000"/>
                </a:solidFill>
                <a:cs typeface="Arial" pitchFamily="34" charset="0"/>
              </a:rPr>
              <a:t>Ações antagônicas no organismo!</a:t>
            </a:r>
            <a:r>
              <a:rPr lang="pt-BR" sz="2400" dirty="0">
                <a:cs typeface="Arial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F72985E7-0B32-487F-9ECC-DBE44B1C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ESTRUTURAS DA CÉLULA NERVOSA</a:t>
            </a:r>
            <a:endParaRPr lang="pt-BR" alt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5FEDAA-2C82-4DB5-AF03-CB3043F1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3971925" cy="43957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maioria dos neurônios possui três regiões responsáveis por funções especializadas</a:t>
            </a:r>
            <a:r>
              <a:rPr lang="pt-BR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Corpo celular, 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Dendritos (do grego,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déndron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= árvore),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Axônio (do grego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áxon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= eixo)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0FFB1B2B-CE8E-4D17-9685-EEB036CB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71688"/>
            <a:ext cx="3259137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0E550DBF-5CA4-4B42-A285-957B8FA0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Dendritos: </a:t>
            </a:r>
            <a:endParaRPr lang="pt-BR" altLang="pt-BR"/>
          </a:p>
        </p:txBody>
      </p:sp>
      <p:sp>
        <p:nvSpPr>
          <p:cNvPr id="9219" name="Espaço Reservado para Conteúdo 2">
            <a:extLst>
              <a:ext uri="{FF2B5EF4-FFF2-40B4-BE49-F238E27FC236}">
                <a16:creationId xmlns:a16="http://schemas.microsoft.com/office/drawing/2014/main" id="{B1E71F4D-C1F7-4171-8E59-37B8FD3A3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475"/>
            <a:ext cx="4330700" cy="3849688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Geralmente são curtos parecem galhos de árvores;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São especializados em receber estímulos, traduzindo-os em alterações do potencial de repouso da membrana.</a:t>
            </a:r>
          </a:p>
        </p:txBody>
      </p:sp>
      <p:pic>
        <p:nvPicPr>
          <p:cNvPr id="34820" name="Imagem 4" descr="images2.jpg">
            <a:extLst>
              <a:ext uri="{FF2B5EF4-FFF2-40B4-BE49-F238E27FC236}">
                <a16:creationId xmlns:a16="http://schemas.microsoft.com/office/drawing/2014/main" id="{135DB8DA-56D3-44BD-B818-DB0FCF15F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498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FB1756-39DC-4B82-BC5A-FDF90BF66806}"/>
              </a:ext>
            </a:extLst>
          </p:cNvPr>
          <p:cNvSpPr txBox="1"/>
          <p:nvPr/>
        </p:nvSpPr>
        <p:spPr>
          <a:xfrm>
            <a:off x="0" y="0"/>
            <a:ext cx="87153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cs typeface="Arial" pitchFamily="34" charset="0"/>
              </a:rPr>
              <a:t>	</a:t>
            </a:r>
            <a:endParaRPr lang="pt-BR" sz="8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2) Organização do sistema nervoso humano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6052A16-2587-498A-AC52-45DFD9C7AEB1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773238"/>
          <a:ext cx="8080374" cy="505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248">
                <a:tc rowSpan="6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Sistema</a:t>
                      </a:r>
                      <a:r>
                        <a:rPr lang="pt-BR" sz="20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Nervoso Central</a:t>
                      </a:r>
                    </a:p>
                    <a:p>
                      <a:pPr algn="ctr"/>
                      <a:r>
                        <a:rPr lang="pt-BR" sz="20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(SNC)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Encéfalo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Cérebro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Cerebelo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Tronco Encefálico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Mesencéfalo</a:t>
                      </a: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Ponte</a:t>
                      </a: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Bulbo</a:t>
                      </a: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Medula</a:t>
                      </a: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361">
                <a:tc>
                  <a:txBody>
                    <a:bodyPr/>
                    <a:lstStyle/>
                    <a:p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48">
                <a:tc rowSpan="3">
                  <a:txBody>
                    <a:bodyPr/>
                    <a:lstStyle/>
                    <a:p>
                      <a:pPr algn="ctr"/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Sistema Nervoso Periférico</a:t>
                      </a:r>
                    </a:p>
                    <a:p>
                      <a:pPr algn="ctr"/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(SNP)</a:t>
                      </a:r>
                    </a:p>
                  </a:txBody>
                  <a:tcPr marL="91433" marR="91433" marT="45717" marB="45717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Nervos cranianos (12 pares)</a:t>
                      </a:r>
                    </a:p>
                  </a:txBody>
                  <a:tcPr marL="91433" marR="91433" marT="45717" marB="4571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Nervos raquidianos (31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pares)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7" marB="4571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Terminações nervosas</a:t>
                      </a:r>
                    </a:p>
                  </a:txBody>
                  <a:tcPr marL="91433" marR="91433" marT="45717" marB="4571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Chave esquerda 7">
            <a:extLst>
              <a:ext uri="{FF2B5EF4-FFF2-40B4-BE49-F238E27FC236}">
                <a16:creationId xmlns:a16="http://schemas.microsoft.com/office/drawing/2014/main" id="{6EDA1306-6DB6-4CAB-8C17-9622C26D0D1D}"/>
              </a:ext>
            </a:extLst>
          </p:cNvPr>
          <p:cNvSpPr/>
          <p:nvPr/>
        </p:nvSpPr>
        <p:spPr>
          <a:xfrm>
            <a:off x="3059113" y="2133600"/>
            <a:ext cx="214312" cy="2438400"/>
          </a:xfrm>
          <a:prstGeom prst="leftBrace">
            <a:avLst>
              <a:gd name="adj1" fmla="val 8333"/>
              <a:gd name="adj2" fmla="val 2682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176A6906-0508-4357-9E25-1415DC39C84D}"/>
              </a:ext>
            </a:extLst>
          </p:cNvPr>
          <p:cNvSpPr/>
          <p:nvPr/>
        </p:nvSpPr>
        <p:spPr>
          <a:xfrm>
            <a:off x="3101975" y="5157788"/>
            <a:ext cx="214313" cy="1511300"/>
          </a:xfrm>
          <a:prstGeom prst="leftBrace">
            <a:avLst>
              <a:gd name="adj1" fmla="val 8333"/>
              <a:gd name="adj2" fmla="val 242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163041B0-A056-4EA7-A120-13E0923B51B6}"/>
              </a:ext>
            </a:extLst>
          </p:cNvPr>
          <p:cNvSpPr/>
          <p:nvPr/>
        </p:nvSpPr>
        <p:spPr>
          <a:xfrm>
            <a:off x="4357688" y="1443038"/>
            <a:ext cx="142875" cy="2389187"/>
          </a:xfrm>
          <a:prstGeom prst="leftBrace">
            <a:avLst>
              <a:gd name="adj1" fmla="val 8333"/>
              <a:gd name="adj2" fmla="val 4965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have esquerda 11">
            <a:extLst>
              <a:ext uri="{FF2B5EF4-FFF2-40B4-BE49-F238E27FC236}">
                <a16:creationId xmlns:a16="http://schemas.microsoft.com/office/drawing/2014/main" id="{E62FB1CD-EC60-4E5A-AE5C-057183B50454}"/>
              </a:ext>
            </a:extLst>
          </p:cNvPr>
          <p:cNvSpPr/>
          <p:nvPr/>
        </p:nvSpPr>
        <p:spPr>
          <a:xfrm>
            <a:off x="6178550" y="2420938"/>
            <a:ext cx="285750" cy="1584325"/>
          </a:xfrm>
          <a:prstGeom prst="leftBrace">
            <a:avLst>
              <a:gd name="adj1" fmla="val 8333"/>
              <a:gd name="adj2" fmla="val 4265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BE136759-77C1-44A3-9407-23BCC1ED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Axônio</a:t>
            </a:r>
            <a:endParaRPr lang="pt-BR" altLang="pt-BR"/>
          </a:p>
        </p:txBody>
      </p:sp>
      <p:sp>
        <p:nvSpPr>
          <p:cNvPr id="35843" name="Espaço Reservado para Conteúdo 2">
            <a:extLst>
              <a:ext uri="{FF2B5EF4-FFF2-40B4-BE49-F238E27FC236}">
                <a16:creationId xmlns:a16="http://schemas.microsoft.com/office/drawing/2014/main" id="{BC722AE2-DBA7-43FB-A9C7-B95FF6D6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3063"/>
            <a:ext cx="7859713" cy="4881562"/>
          </a:xfrm>
        </p:spPr>
        <p:txBody>
          <a:bodyPr/>
          <a:lstStyle/>
          <a:p>
            <a:pPr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É um filamento único, geralmente maior (mais longo) do que os dendritos; </a:t>
            </a:r>
          </a:p>
          <a:p>
            <a:pPr eaLnBrk="1" hangingPunct="1"/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Conduz o impulso a partir do corpo; </a:t>
            </a:r>
          </a:p>
          <a:p>
            <a:pPr eaLnBrk="1" hangingPunct="1"/>
            <a:endParaRPr lang="pt-BR" altLang="pt-B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É recoberto por uma bainha de mielina.</a:t>
            </a:r>
          </a:p>
          <a:p>
            <a:pPr eaLnBrk="1" hangingPunct="1"/>
            <a:endParaRPr lang="pt-BR" altLang="pt-B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 O terminal axonal é o local onde o axônio entra em contato com outros neurônios e/ou outras células e passa a informação (impulso nervoso) para eles.</a:t>
            </a:r>
          </a:p>
          <a:p>
            <a:pPr eaLnBrk="1" hangingPunct="1"/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3">
            <a:extLst>
              <a:ext uri="{FF2B5EF4-FFF2-40B4-BE49-F238E27FC236}">
                <a16:creationId xmlns:a16="http://schemas.microsoft.com/office/drawing/2014/main" id="{10F0154D-5277-489E-9A2E-5A07E0F6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78501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80BF459F-6B0F-44A8-B170-208934F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BAINHA DE MIELINA: </a:t>
            </a:r>
          </a:p>
        </p:txBody>
      </p:sp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id="{421B3AD5-CA75-4CAA-931E-B14FE1611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7499350" cy="4568825"/>
          </a:xfrm>
        </p:spPr>
        <p:txBody>
          <a:bodyPr/>
          <a:lstStyle/>
          <a:p>
            <a:pPr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A mielina é uma substância branca, rica em lipídios e atua como um isolante, o que influencia a transmissão dos impulsos nervosos. </a:t>
            </a: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62FB581C-7800-48B7-BF5A-3E3C4249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344863"/>
            <a:ext cx="74882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>
            <a:extLst>
              <a:ext uri="{FF2B5EF4-FFF2-40B4-BE49-F238E27FC236}">
                <a16:creationId xmlns:a16="http://schemas.microsoft.com/office/drawing/2014/main" id="{68BCDFCD-CD37-476C-9DE0-8FCB1F0E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i="1"/>
              <a:t>ESCLEROSE MÚLTIPLA</a:t>
            </a:r>
            <a:endParaRPr lang="pt-BR" altLang="pt-BR"/>
          </a:p>
        </p:txBody>
      </p:sp>
      <p:pic>
        <p:nvPicPr>
          <p:cNvPr id="38915" name="Imagem 4" descr="Esclerose.gif">
            <a:extLst>
              <a:ext uri="{FF2B5EF4-FFF2-40B4-BE49-F238E27FC236}">
                <a16:creationId xmlns:a16="http://schemas.microsoft.com/office/drawing/2014/main" id="{1FE7044E-72B1-44E1-B975-A041858E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64801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09663629-4995-484E-8E64-6C85ECD7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9939" name="Espaço Reservado para Conteúdo 2">
            <a:extLst>
              <a:ext uri="{FF2B5EF4-FFF2-40B4-BE49-F238E27FC236}">
                <a16:creationId xmlns:a16="http://schemas.microsoft.com/office/drawing/2014/main" id="{D570B205-EA46-4940-B554-0BED53EBD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9940" name="Picture 2" descr="http://www.homefisio.com.br/imagem/als.jpg">
            <a:extLst>
              <a:ext uri="{FF2B5EF4-FFF2-40B4-BE49-F238E27FC236}">
                <a16:creationId xmlns:a16="http://schemas.microsoft.com/office/drawing/2014/main" id="{CDAA9AF3-3917-463B-BD67-AF598D2E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7993063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9" descr="untitled.bmp">
            <a:extLst>
              <a:ext uri="{FF2B5EF4-FFF2-40B4-BE49-F238E27FC236}">
                <a16:creationId xmlns:a16="http://schemas.microsoft.com/office/drawing/2014/main" id="{E458BC55-C650-4B21-BDE3-A68E80187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822325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C6FC66E-EB50-4A8A-A834-1964E0F9F63C}"/>
              </a:ext>
            </a:extLst>
          </p:cNvPr>
          <p:cNvSpPr txBox="1"/>
          <p:nvPr/>
        </p:nvSpPr>
        <p:spPr>
          <a:xfrm>
            <a:off x="0" y="153988"/>
            <a:ext cx="8929688" cy="6432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8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	a) Encéfalo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Possui cerca de 1,4 kg nos adultos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Está localizado na caixa craniana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Dividido em 3 partes: cérebro, cerebelo e tronco encefálico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  <a:endParaRPr lang="pt-BR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800" dirty="0">
              <a:cs typeface="Arial" pitchFamily="34" charset="0"/>
            </a:endParaRPr>
          </a:p>
        </p:txBody>
      </p:sp>
      <p:pic>
        <p:nvPicPr>
          <p:cNvPr id="5123" name="Imagem 13" descr="02_jpge2e82fc2-8ba5-4cf4-96c5-8084d9359543Large.jpg">
            <a:extLst>
              <a:ext uri="{FF2B5EF4-FFF2-40B4-BE49-F238E27FC236}">
                <a16:creationId xmlns:a16="http://schemas.microsoft.com/office/drawing/2014/main" id="{83F19B7C-76F4-4F4D-9986-B4F07C046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852738"/>
            <a:ext cx="49657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ixaDeTexto 14">
            <a:extLst>
              <a:ext uri="{FF2B5EF4-FFF2-40B4-BE49-F238E27FC236}">
                <a16:creationId xmlns:a16="http://schemas.microsoft.com/office/drawing/2014/main" id="{6B724664-FDF9-40CE-AF91-86739F11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0037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Encéfalo</a:t>
            </a:r>
          </a:p>
        </p:txBody>
      </p:sp>
      <p:sp>
        <p:nvSpPr>
          <p:cNvPr id="5125" name="CaixaDeTexto 15">
            <a:extLst>
              <a:ext uri="{FF2B5EF4-FFF2-40B4-BE49-F238E27FC236}">
                <a16:creationId xmlns:a16="http://schemas.microsoft.com/office/drawing/2014/main" id="{EFAC6FB4-2B3F-435F-983F-36026C37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21481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cérebro</a:t>
            </a:r>
          </a:p>
        </p:txBody>
      </p:sp>
      <p:sp>
        <p:nvSpPr>
          <p:cNvPr id="5126" name="CaixaDeTexto 16">
            <a:extLst>
              <a:ext uri="{FF2B5EF4-FFF2-40B4-BE49-F238E27FC236}">
                <a16:creationId xmlns:a16="http://schemas.microsoft.com/office/drawing/2014/main" id="{CE2CC932-59D8-4C88-916E-66271807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56435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cerebelo</a:t>
            </a:r>
          </a:p>
        </p:txBody>
      </p:sp>
      <p:sp>
        <p:nvSpPr>
          <p:cNvPr id="5127" name="CaixaDeTexto 17">
            <a:extLst>
              <a:ext uri="{FF2B5EF4-FFF2-40B4-BE49-F238E27FC236}">
                <a16:creationId xmlns:a16="http://schemas.microsoft.com/office/drawing/2014/main" id="{35D27282-8252-4397-B22B-1DD0999D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628650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Tronco encefálico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D61E64C-CB30-4AB4-95D8-DD0A9EC7BA1E}"/>
              </a:ext>
            </a:extLst>
          </p:cNvPr>
          <p:cNvCxnSpPr/>
          <p:nvPr/>
        </p:nvCxnSpPr>
        <p:spPr>
          <a:xfrm>
            <a:off x="5643563" y="4429125"/>
            <a:ext cx="642937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CE49030-A33A-4831-92B3-A5B8865A2201}"/>
              </a:ext>
            </a:extLst>
          </p:cNvPr>
          <p:cNvCxnSpPr/>
          <p:nvPr/>
        </p:nvCxnSpPr>
        <p:spPr>
          <a:xfrm>
            <a:off x="5500688" y="5857875"/>
            <a:ext cx="857250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FE643F5-B1D7-498F-A5AC-59A4AF7BCD8C}"/>
              </a:ext>
            </a:extLst>
          </p:cNvPr>
          <p:cNvCxnSpPr/>
          <p:nvPr/>
        </p:nvCxnSpPr>
        <p:spPr>
          <a:xfrm>
            <a:off x="4714875" y="6286500"/>
            <a:ext cx="1643063" cy="214313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6C7AE93-1DDA-48B0-84CE-0D4ACE20FDC5}"/>
              </a:ext>
            </a:extLst>
          </p:cNvPr>
          <p:cNvSpPr txBox="1"/>
          <p:nvPr/>
        </p:nvSpPr>
        <p:spPr>
          <a:xfrm>
            <a:off x="0" y="188913"/>
            <a:ext cx="8929688" cy="9056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cs typeface="Arial" pitchFamily="34" charset="0"/>
              </a:rPr>
              <a:t>	</a:t>
            </a:r>
            <a:r>
              <a:rPr lang="pt-BR" sz="2800" b="1" dirty="0">
                <a:cs typeface="Arial" pitchFamily="34" charset="0"/>
              </a:rPr>
              <a:t>a) Encéfalo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5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I) Cérebro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Constitui cerca de 90% da massa encefálica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Sua superfície é bastante pregueada (aumento da superfície)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Dividido em dois hemisférios (esquerdo e direito)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Dividido em duas partes: 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Córtex (externo) – substância cinzenta (corpos neuronais)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Região interna – substância branca (dendritos e axônios)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8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8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cs typeface="Arial" pitchFamily="34" charset="0"/>
              </a:rPr>
              <a:t>	</a:t>
            </a:r>
            <a:endParaRPr lang="pt-BR" sz="1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DD4103C2-2DE8-4C78-BA3A-569CCD54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id="{F1694DEF-EACC-4911-BC1A-959A4F0C6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7172" name="Picture 4" descr="http://www.colegiosaofrancisco.com.br/alfa/corpo-humano-sistema-nervoso/imagens/sistema-nervoso-26.jpg">
            <a:extLst>
              <a:ext uri="{FF2B5EF4-FFF2-40B4-BE49-F238E27FC236}">
                <a16:creationId xmlns:a16="http://schemas.microsoft.com/office/drawing/2014/main" id="{03551BFF-F15A-4648-8942-4DF849CC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050"/>
            <a:ext cx="89455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4E40257-2F6D-47AB-A614-215A7D1E6355}"/>
              </a:ext>
            </a:extLst>
          </p:cNvPr>
          <p:cNvSpPr txBox="1"/>
          <p:nvPr/>
        </p:nvSpPr>
        <p:spPr>
          <a:xfrm>
            <a:off x="-22225" y="476250"/>
            <a:ext cx="8929688" cy="9456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8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a) </a:t>
            </a:r>
            <a:r>
              <a:rPr lang="pt-BR" sz="2800" b="1" dirty="0">
                <a:cs typeface="Arial" pitchFamily="34" charset="0"/>
              </a:rPr>
              <a:t>Encéfalo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5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I) Cérebro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800" dirty="0">
                <a:cs typeface="Arial" pitchFamily="34" charset="0"/>
              </a:rPr>
              <a:t>Funções: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Sensações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Atos conscientes e voluntários (movimentos)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Pensamento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Memória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Inteligência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Aprendizagem 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Sentidos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>
                <a:cs typeface="Arial" pitchFamily="34" charset="0"/>
              </a:rPr>
              <a:t>Equilíbrio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400" dirty="0"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88DC2665-0E9E-4ACD-9E2B-4E6B9A9F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9219" name="Imagem 9" descr="cerebro.jpg">
            <a:extLst>
              <a:ext uri="{FF2B5EF4-FFF2-40B4-BE49-F238E27FC236}">
                <a16:creationId xmlns:a16="http://schemas.microsoft.com/office/drawing/2014/main" id="{08E300F2-35B9-446B-AF3B-C7B47633D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0"/>
            <a:ext cx="8609012" cy="674211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403B194-C32B-41DB-962E-B9F851D2F2B7}"/>
              </a:ext>
            </a:extLst>
          </p:cNvPr>
          <p:cNvSpPr txBox="1"/>
          <p:nvPr/>
        </p:nvSpPr>
        <p:spPr>
          <a:xfrm>
            <a:off x="-19757" y="476672"/>
            <a:ext cx="8929718" cy="90178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sz="2400" b="1" dirty="0">
                <a:cs typeface="Arial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	a) Encéfalo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I) Cérebro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Tálamo e Hipotálamo (presentes na região inferior do cérebro)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Tálamo</a:t>
            </a:r>
          </a:p>
          <a:p>
            <a:pPr marL="2628900" lvl="5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Reorganização dos estímulos nervosos</a:t>
            </a:r>
          </a:p>
          <a:p>
            <a:pPr marL="2628900" lvl="5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Percepção sensorial (consciência)</a:t>
            </a:r>
          </a:p>
          <a:p>
            <a:pPr marL="2628900" lvl="5" indent="-342900" algn="just">
              <a:defRPr/>
            </a:pPr>
            <a:endParaRPr lang="pt-BR" sz="2400" dirty="0">
              <a:cs typeface="Arial" pitchFamily="34" charset="0"/>
            </a:endParaRP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cs typeface="Arial" pitchFamily="34" charset="0"/>
              </a:rPr>
              <a:t>Hipotálamo</a:t>
            </a:r>
          </a:p>
          <a:p>
            <a:pPr marL="2628900" lvl="5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Regulador da homeostase corporal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Temperatura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Apetite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Balanço hídrico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Arial" pitchFamily="34" charset="0"/>
              </a:rPr>
              <a:t>Controle da hipófise e outras glândulas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	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706</Words>
  <Application>Microsoft Office PowerPoint</Application>
  <PresentationFormat>Apresentação na tela (4:3)</PresentationFormat>
  <Paragraphs>426</Paragraphs>
  <Slides>35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Sistema Nervoso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ESTRUTURAS DA CÉLULA NERVOSA</vt:lpstr>
      <vt:lpstr>Dendritos: </vt:lpstr>
      <vt:lpstr>Axônio</vt:lpstr>
      <vt:lpstr>Apresentação do PowerPoint</vt:lpstr>
      <vt:lpstr>BAINHA DE MIELINA: </vt:lpstr>
      <vt:lpstr>ESCLEROSE MÚLTIPLA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Usuario</cp:lastModifiedBy>
  <cp:revision>53</cp:revision>
  <dcterms:created xsi:type="dcterms:W3CDTF">2008-08-09T14:03:07Z</dcterms:created>
  <dcterms:modified xsi:type="dcterms:W3CDTF">2020-04-22T18:44:26Z</dcterms:modified>
</cp:coreProperties>
</file>