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17/06/2021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17/06/2021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17/06/2021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17/06/2021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17/06/2021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17/06/2021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S</a:t>
            </a:r>
            <a:r>
              <a:rPr lang="pt-br" sz="4400" dirty="0">
                <a:solidFill>
                  <a:schemeClr val="tx1"/>
                </a:solidFill>
              </a:rPr>
              <a:t>CORE DE NEWS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DAFC0-A2CA-4ED5-A83F-2762829A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O NEWS?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1B4FD6-73EA-4DD2-9370-A952E0ECC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Protocolo NEWS (NATIONAL EARLY WARNING SCORE ou Pontuação Nacional de Aviso Precoce), é uma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escala de alerta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, com base em um sistema de concessão de pontos (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escores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 aos padrões vitais. Tendo por principal finalidade a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identificação prévia do risco de deterioração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do paciente.</a:t>
            </a: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3C6485-8D97-4832-BF9A-0643D1BE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1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AB2C73-5C6D-4654-BC51-05C774261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36331"/>
            <a:ext cx="11157438" cy="5416413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 NEWS, como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protocolo hospitalar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, tem por objetivo garantir o atendimento antecipado  ao paciente por meio da identificação dos sinais de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deterioração clínica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just" fontAlgn="base">
              <a:buNone/>
            </a:pPr>
            <a:endParaRPr lang="pt-BR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Esse procedimento cria um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padrão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para o atendimento de urgências e emergências em pacientes internados na unidade.</a:t>
            </a:r>
          </a:p>
          <a:p>
            <a:pPr marL="0" indent="0" algn="just" fontAlgn="base">
              <a:buNone/>
            </a:pPr>
            <a:endParaRPr lang="pt-BR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 pontuação de aviso precoce visa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diminuir a mortalidade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dentro dos hospitais e minimizar as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ocorrências de Paradas Cardiorrespiratórias (PCR)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favorecendo assim a segurança do paciente, de toda a equipe e Instituição de saúde.</a:t>
            </a:r>
          </a:p>
          <a:p>
            <a:pPr marL="0" indent="0" algn="just" fontAlgn="base">
              <a:buNone/>
            </a:pPr>
            <a:endParaRPr lang="pt-BR" sz="20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Portanto os princípios do Protocolo News são: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Garantir a </a:t>
            </a:r>
            <a:r>
              <a:rPr lang="pt-BR" sz="20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detecção antecipadamente</a:t>
            </a: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;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Intervenção em momento oportuno para o paciente e a qualidade da resposta clínica.</a:t>
            </a: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C6F5F6-2DB5-404F-AD1D-F32367A8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6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BFA9F-A331-46AE-8A9A-DBF6CC9D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TABELA DO SCORE DE NEWS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F64AC110-F4E4-4C77-9B75-1FEAE97C4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436562"/>
              </p:ext>
            </p:extLst>
          </p:nvPr>
        </p:nvGraphicFramePr>
        <p:xfrm>
          <a:off x="1819404" y="2189283"/>
          <a:ext cx="8553192" cy="3929182"/>
        </p:xfrm>
        <a:graphic>
          <a:graphicData uri="http://schemas.openxmlformats.org/drawingml/2006/table">
            <a:tbl>
              <a:tblPr/>
              <a:tblGrid>
                <a:gridCol w="1069149">
                  <a:extLst>
                    <a:ext uri="{9D8B030D-6E8A-4147-A177-3AD203B41FA5}">
                      <a16:colId xmlns:a16="http://schemas.microsoft.com/office/drawing/2014/main" val="1789727415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3589965575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3032519231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3453475107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1693170587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849015045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1489462108"/>
                    </a:ext>
                  </a:extLst>
                </a:gridCol>
                <a:gridCol w="1069149">
                  <a:extLst>
                    <a:ext uri="{9D8B030D-6E8A-4147-A177-3AD203B41FA5}">
                      <a16:colId xmlns:a16="http://schemas.microsoft.com/office/drawing/2014/main" val="534958839"/>
                    </a:ext>
                  </a:extLst>
                </a:gridCol>
              </a:tblGrid>
              <a:tr h="252422"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3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2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2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3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39216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FR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≤ 8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9-11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12-20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21-24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≥ 25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54668"/>
                  </a:ext>
                </a:extLst>
              </a:tr>
              <a:tr h="632194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Oximetria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≤ 91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92-93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94-95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≥ 96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 dirty="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97515"/>
                  </a:ext>
                </a:extLst>
              </a:tr>
              <a:tr h="632194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Oxigênio?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Sim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Não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886218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Temp.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≤ 35,0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35,1-36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36,1-38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38,1-39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≥ 39,1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42317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PA Sist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≤ 90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91-100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101-110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111-219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≥ 220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20348"/>
                  </a:ext>
                </a:extLst>
              </a:tr>
              <a:tr h="442308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FC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≤ 40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41-50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51-90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91-110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111-130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≥ 131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358646"/>
                  </a:ext>
                </a:extLst>
              </a:tr>
              <a:tr h="632194"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Consciência*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>
                      <a:noFill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>
                          <a:effectLst/>
                        </a:rPr>
                        <a:t>A</a:t>
                      </a:r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30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b="0" dirty="0">
                          <a:effectLst/>
                        </a:rPr>
                        <a:t>V, P ou U</a:t>
                      </a:r>
                      <a:endParaRPr lang="pt-BR" sz="1300" dirty="0">
                        <a:effectLst/>
                      </a:endParaRPr>
                    </a:p>
                  </a:txBody>
                  <a:tcPr marL="65249" marR="65249" marT="32624" marB="32624" anchor="ctr">
                    <a:lnL w="7620" cap="flat" cmpd="sng" algn="ctr">
                      <a:solidFill>
                        <a:srgbClr val="EEEEEE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101294"/>
                  </a:ext>
                </a:extLst>
              </a:tr>
            </a:tbl>
          </a:graphicData>
        </a:graphic>
      </p:graphicFrame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9F0FBF-FCC0-4C18-9D04-2A4210D42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4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05465-1810-4262-BBC7-86D6F794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31" y="480568"/>
            <a:ext cx="10058400" cy="1371600"/>
          </a:xfrm>
        </p:spPr>
        <p:txBody>
          <a:bodyPr/>
          <a:lstStyle/>
          <a:p>
            <a:r>
              <a:rPr lang="pt-BR" dirty="0"/>
              <a:t>PORQUE IMPLEMENTAR O SCORE DE NEWS?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BA46CB-E619-495F-AE68-2292CFBD0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1852168"/>
            <a:ext cx="11183815" cy="4201212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As doenças agudas de alta gravidade, no geral, alteram mais de um sistema fisiológico. Assim, a modificação de sistemas diversos repercutem na deterioração que antecede um evento grave.</a:t>
            </a: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Os eventos podem incluir parada cardiorrespiratória, insuficiência respiratória aguda, falência cardiovascular e óbito.</a:t>
            </a: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Por isso é importante fazer a detecção precoce por meio do sistema de pontuação (News) para evitar agravamento na situação do paciente.</a:t>
            </a: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Segundo pesquisas foi constatado que 66% dos enfermos manifestam sinais atípicos cerca de 6 horas antes da parada cardiorrespiratória. Em apenas 25% dos casos o médico é notificado.</a:t>
            </a:r>
          </a:p>
          <a:p>
            <a:pPr marL="0" indent="0" algn="just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Semelhantemente foi apurado que 70% dos pacientes demonstram sintomas de deterioração respiratória cerca de 8 horas antes de ter uma parada.</a:t>
            </a: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E77499-5DF4-4889-A16D-A32C6A1C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4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E8B1B3-D08D-4EFE-B00E-8035E9016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915" y="536331"/>
            <a:ext cx="11122270" cy="5750169"/>
          </a:xfrm>
        </p:spPr>
        <p:txBody>
          <a:bodyPr>
            <a:noAutofit/>
          </a:bodyPr>
          <a:lstStyle/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 aumento do risco de mortalidade foi associado a algumas anomalias independentes:</a:t>
            </a:r>
          </a:p>
          <a:p>
            <a:pPr algn="l" fontAlgn="base">
              <a:buFont typeface="+mj-lt"/>
              <a:buAutoNum type="arabicPeriod"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Diminuição no nível de consciência;</a:t>
            </a:r>
          </a:p>
          <a:p>
            <a:pPr algn="l" fontAlgn="base">
              <a:buFont typeface="+mj-lt"/>
              <a:buAutoNum type="arabicPeriod"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Inconsciência;</a:t>
            </a:r>
          </a:p>
          <a:p>
            <a:pPr algn="l" fontAlgn="base">
              <a:buFont typeface="+mj-lt"/>
              <a:buAutoNum type="arabicPeriod"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Hipóxia (baixo teor de oxigênio nos tecidos orgânicos);</a:t>
            </a:r>
          </a:p>
          <a:p>
            <a:pPr algn="l" fontAlgn="base">
              <a:buFont typeface="+mj-lt"/>
              <a:buAutoNum type="arabicPeriod"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Taquipneia (aceleração do ritmo respiratório);</a:t>
            </a:r>
          </a:p>
          <a:p>
            <a:pPr algn="l" fontAlgn="base">
              <a:buFont typeface="+mj-lt"/>
              <a:buAutoNum type="arabicPeriod"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Hipotensão (pressão baixa).</a:t>
            </a:r>
          </a:p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Em 51% dos eventos agudos o paciente apresentou hipóxia e 17% hipotensão.</a:t>
            </a:r>
          </a:p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Após a implantação de um protocolo de resposta rápida os dados apontaram resultados de melhora significativa.</a:t>
            </a:r>
          </a:p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Houve 50% de redução das paradas cardíacas fora das UTI (unidade de terapia intensiva).</a:t>
            </a:r>
          </a:p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As transferências pós operatórias caíram 58% e os óbitos em 37% e  foi registrado 17% de redução nas paradas cardiorrespiratórias;</a:t>
            </a:r>
          </a:p>
          <a:p>
            <a:pPr marL="0" indent="0" algn="l" fontAlgn="base">
              <a:buNone/>
            </a:pPr>
            <a:endParaRPr lang="pt-BR" sz="18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marL="0" indent="0" algn="l" fontAlgn="base">
              <a:buNone/>
            </a:pPr>
            <a:endParaRPr lang="pt-BR" sz="1800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 algn="l" fontAlgn="base">
              <a:buNone/>
            </a:pPr>
            <a:r>
              <a:rPr lang="pt-BR" sz="1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(Dados do Conselho nacional de medicina da Bahia.)</a:t>
            </a: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2287ED-33F4-425A-B94A-C1AC00FB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9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89A315-FC90-4CDC-87F1-19DCED63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31" y="562708"/>
            <a:ext cx="11113477" cy="5653454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Portanto a aplicação de um protocolo  com base em pontos de anomalias frequentes em estados de possível deterioração oferece: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Maior autonomia a enfermeiros;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Melhora a comunicação entre os funcionários das unidades;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Diminui o risco de paradas cardiorrespiratórias e outros eventos graves;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Minimizar o risco de óbito;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Ajuda na tomada de decisão frente a eventos agudos;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Evita a deterioração clínica;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Melhoria no atendimento ao paciente e na relação médico enfermeiro por ser um padrão pré-estabelecido.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309CB6-E248-4AE3-9C42-850F28C5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6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F21AB-5515-412C-B3F6-FB4FDB960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80783460-FBF3-4423-AC8B-1748AAE18A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5" t="5760" r="2567" b="2093"/>
          <a:stretch/>
        </p:blipFill>
        <p:spPr>
          <a:xfrm>
            <a:off x="967154" y="548859"/>
            <a:ext cx="10474569" cy="5851941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A0F4CB-F74E-412C-95E4-1D056AA9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5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17</TotalTime>
  <Words>587</Words>
  <Application>Microsoft Office PowerPoint</Application>
  <PresentationFormat>Widescreen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Open Sans</vt:lpstr>
      <vt:lpstr>Wingdings</vt:lpstr>
      <vt:lpstr>SavonVTI</vt:lpstr>
      <vt:lpstr>SCORE DE NEWS</vt:lpstr>
      <vt:lpstr>O QUE É O NEWS?</vt:lpstr>
      <vt:lpstr>Apresentação do PowerPoint</vt:lpstr>
      <vt:lpstr>TABELA DO SCORE DE NEWS</vt:lpstr>
      <vt:lpstr>PORQUE IMPLEMENTAR O SCORE DE NEWS?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 DE NEWS</dc:title>
  <dc:creator>Proprietário</dc:creator>
  <cp:lastModifiedBy>Proprietário</cp:lastModifiedBy>
  <cp:revision>2</cp:revision>
  <dcterms:created xsi:type="dcterms:W3CDTF">2021-06-17T21:33:03Z</dcterms:created>
  <dcterms:modified xsi:type="dcterms:W3CDTF">2021-06-17T21:50:37Z</dcterms:modified>
</cp:coreProperties>
</file>