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57" r:id="rId7"/>
    <p:sldId id="258" r:id="rId8"/>
    <p:sldId id="259" r:id="rId9"/>
    <p:sldId id="262" r:id="rId10"/>
    <p:sldId id="260" r:id="rId11"/>
    <p:sldId id="261" r:id="rId12"/>
    <p:sldId id="267" r:id="rId13"/>
    <p:sldId id="263" r:id="rId14"/>
    <p:sldId id="264" r:id="rId15"/>
    <p:sldId id="265" r:id="rId16"/>
    <p:sldId id="266" r:id="rId17"/>
    <p:sldId id="272" r:id="rId18"/>
    <p:sldId id="279" r:id="rId19"/>
    <p:sldId id="280" r:id="rId20"/>
    <p:sldId id="274" r:id="rId21"/>
    <p:sldId id="273" r:id="rId22"/>
    <p:sldId id="275" r:id="rId23"/>
    <p:sldId id="278" r:id="rId24"/>
    <p:sldId id="277" r:id="rId25"/>
    <p:sldId id="281" r:id="rId26"/>
    <p:sldId id="282" r:id="rId27"/>
    <p:sldId id="276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69329-21C8-4029-B365-F04F2D7F4F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Manutenção de Maquinas e Equipamentos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B2DBDE-8680-4A7B-80DB-C0EDEFA3C4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3183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4F051-092E-4982-896F-D15040F2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Falha, defeito, pane e tipos de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E14CAD-4ED9-4285-9CAF-04A63F5D8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manutenção </a:t>
            </a:r>
            <a:r>
              <a:rPr lang="pt-BR" b="1" dirty="0"/>
              <a:t>CORRETIVA</a:t>
            </a:r>
            <a:r>
              <a:rPr lang="pt-BR" dirty="0"/>
              <a:t> refere-se à realização das ações de reparo apenas após a falha do equipamento. Ela pode ser </a:t>
            </a:r>
            <a:r>
              <a:rPr lang="pt-BR" i="1" u="sng" dirty="0"/>
              <a:t>emergencial</a:t>
            </a:r>
            <a:r>
              <a:rPr lang="pt-BR" dirty="0"/>
              <a:t>, quando realizada imediatamente após a falha, ou </a:t>
            </a:r>
            <a:r>
              <a:rPr lang="pt-BR" i="1" u="sng" dirty="0"/>
              <a:t>programada</a:t>
            </a:r>
            <a:r>
              <a:rPr lang="pt-BR" dirty="0"/>
              <a:t>, quando se planeja a ação para um momento posterior à mesma.</a:t>
            </a:r>
          </a:p>
          <a:p>
            <a:r>
              <a:rPr lang="pt-BR" dirty="0"/>
              <a:t>A manutenção </a:t>
            </a:r>
            <a:r>
              <a:rPr lang="pt-BR" b="1" dirty="0"/>
              <a:t>PREVENTIVA</a:t>
            </a:r>
            <a:r>
              <a:rPr lang="pt-BR" dirty="0"/>
              <a:t> é a realização do reparo ou troca antes da falha, mas pode ser após um defeito. Pode ser </a:t>
            </a:r>
            <a:r>
              <a:rPr lang="pt-BR" i="1" u="sng" dirty="0"/>
              <a:t>sistemática</a:t>
            </a:r>
            <a:r>
              <a:rPr lang="pt-BR" dirty="0"/>
              <a:t>, muitas vezes baseada em intervalos de tempo pré-definidos, ou por </a:t>
            </a:r>
            <a:r>
              <a:rPr lang="pt-BR" i="1" u="sng" dirty="0"/>
              <a:t>oportunidade</a:t>
            </a:r>
            <a:r>
              <a:rPr lang="pt-BR" dirty="0"/>
              <a:t>, ao aproveitar determinadas condições operacionais do equipamento para a realização da manutenção.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064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B7F3C4-C504-4621-B4C1-E0389C33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Falha, defeito, pane e tipos de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062090-A8F1-4F1B-B1B5-97D96554E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Entende-se como manutenção </a:t>
            </a:r>
            <a:r>
              <a:rPr lang="pt-BR" b="1" dirty="0"/>
              <a:t>PREDITIVA</a:t>
            </a:r>
            <a:r>
              <a:rPr lang="pt-BR" dirty="0"/>
              <a:t> o monitoramento de um ou mais parâmetros de um item com o objetivo de realizar as ações necessárias antes que a falha aconteça.</a:t>
            </a:r>
          </a:p>
          <a:p>
            <a:r>
              <a:rPr lang="pt-BR" dirty="0"/>
              <a:t>Por fim, a manutenção </a:t>
            </a:r>
            <a:r>
              <a:rPr lang="pt-BR" b="1" dirty="0"/>
              <a:t>DETECTIVA</a:t>
            </a:r>
            <a:r>
              <a:rPr lang="pt-BR" dirty="0"/>
              <a:t> é a busca por falhas ocultas em sistemas de proteção dos processos industriais. Um exemplo desse tipo de manutenção é a busca por falhas em geradores de hospitais ou em válvulas de proteção na indústria.</a:t>
            </a:r>
          </a:p>
          <a:p>
            <a:r>
              <a:rPr lang="pt-BR" dirty="0"/>
              <a:t>Algumas atividades de manutenção frequentes são denominadas manutenções de</a:t>
            </a:r>
            <a:r>
              <a:rPr lang="pt-BR" b="1" dirty="0"/>
              <a:t> ROTINA</a:t>
            </a:r>
            <a:r>
              <a:rPr lang="pt-BR" dirty="0"/>
              <a:t>, como as inspeções, as lubrificações e os ajustes  trata-se de ações preventivas para evitar falhas.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22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E4571-8929-4389-AFC7-79A6C33F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Confiabilidade, disponibilidade e </a:t>
            </a:r>
            <a:r>
              <a:rPr lang="pt-BR" dirty="0" err="1"/>
              <a:t>mantenabilidade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4A4EA0-0A54-4629-89F7-BAB41E550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almejada </a:t>
            </a:r>
            <a:r>
              <a:rPr lang="pt-BR" b="1" dirty="0"/>
              <a:t>CONFIABILIDADE</a:t>
            </a:r>
            <a:r>
              <a:rPr lang="pt-BR" dirty="0"/>
              <a:t> refere-se à probabilidade de um sistema desempenhar suas funções quando requeridas em determinado período de tempo </a:t>
            </a:r>
          </a:p>
          <a:p>
            <a:r>
              <a:rPr lang="pt-BR" dirty="0"/>
              <a:t> Já a </a:t>
            </a:r>
            <a:r>
              <a:rPr lang="pt-BR" b="1" dirty="0"/>
              <a:t>DISPONIBILIDADE</a:t>
            </a:r>
            <a:r>
              <a:rPr lang="pt-BR" dirty="0"/>
              <a:t> refere-se ao percentual de tempo em que o equipamento encontra-se disponível para realizar as atividades exigidas. </a:t>
            </a:r>
          </a:p>
          <a:p>
            <a:r>
              <a:rPr lang="pt-BR" dirty="0"/>
              <a:t>As indústrias têm buscado, nos equipamentos, a facilidade de um item em receber manutenção considerando um custo pré-determinado, ou seja, aumentar a probabilidade de um item, após falhar, retornar às condições requeridas, conhecida como </a:t>
            </a:r>
            <a:r>
              <a:rPr lang="pt-BR" b="1" dirty="0"/>
              <a:t>MANTENABILIDADE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1134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A454B-4F69-4813-A445-25BE84908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Termos utilizados em manutenção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708D87-7E5C-49FC-B06C-46989A89A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 </a:t>
            </a:r>
            <a:r>
              <a:rPr lang="pt-BR" b="1" dirty="0"/>
              <a:t>MTBF</a:t>
            </a:r>
            <a:r>
              <a:rPr lang="pt-BR" dirty="0"/>
              <a:t> (Tempo Médio entre Falhas): indica, em média, quando poderá ocorrer uma falha em determinado item. Responde a seguinte questão: em média, de quanto em quanto tempo este equipamento falha?</a:t>
            </a:r>
          </a:p>
          <a:p>
            <a:r>
              <a:rPr lang="pt-BR" b="1" dirty="0"/>
              <a:t>MTTR</a:t>
            </a:r>
            <a:r>
              <a:rPr lang="pt-BR" dirty="0"/>
              <a:t> (Tempo Médio de Reparo): indica, em média, quanto tempo o equipamento demora para ser reparado após uma falha. Responde a seguinte questão: em média, quanto tempo demora para reparar este equipamento após um episódio de falha?</a:t>
            </a:r>
          </a:p>
          <a:p>
            <a:r>
              <a:rPr lang="pt-BR" b="1" dirty="0"/>
              <a:t>Taxa de falhas</a:t>
            </a:r>
            <a:r>
              <a:rPr lang="pt-BR" dirty="0"/>
              <a:t>: indica o número médio de falhas do equipamento em determinado período de tempo. Responde a questão: em média, quantas falhas este equipamento apresenta a cada unidade de tempo?</a:t>
            </a:r>
          </a:p>
          <a:p>
            <a:r>
              <a:rPr lang="pt-BR" dirty="0"/>
              <a:t> </a:t>
            </a:r>
            <a:r>
              <a:rPr lang="pt-BR" b="1" dirty="0"/>
              <a:t>Backlog</a:t>
            </a:r>
            <a:r>
              <a:rPr lang="pt-BR" dirty="0"/>
              <a:t>: representa a carga futura de trabalho da equipe de manutenção. Responde a seguinte questão: quanto tempo de trabalho a equipe de manutenção tem pela frente?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453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8F13B-9103-4401-81D9-2CB51146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Técnicas e ferramentas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04BC1-4455-4479-B477-67B4B9B77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ações de manutenção se baseiam, prioritariamente, em identificar falhas reais e potenciais com o objetivo de eliminá-las, o que pode ser feito por meio de algumas técnicas, ferramentas e metodologias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b="1" dirty="0"/>
              <a:t> Análise de falhas</a:t>
            </a:r>
            <a:r>
              <a:rPr lang="pt-BR" dirty="0"/>
              <a:t>: exame sistemático e lógico que busca analisar a probabilidade de causa ou consequência de uma falha</a:t>
            </a:r>
          </a:p>
          <a:p>
            <a:r>
              <a:rPr lang="pt-BR" b="1" dirty="0"/>
              <a:t>Árvore de manutenção</a:t>
            </a:r>
            <a:r>
              <a:rPr lang="pt-BR" dirty="0"/>
              <a:t>: diagrama lógico que apresenta as diversas sequências de ações elementares de manutenção possíveis de serem executadas sobre um item, além das condições de seleção de cada alternativa</a:t>
            </a:r>
          </a:p>
        </p:txBody>
      </p:sp>
    </p:spTree>
    <p:extLst>
      <p:ext uri="{BB962C8B-B14F-4D97-AF65-F5344CB8AC3E}">
        <p14:creationId xmlns:p14="http://schemas.microsoft.com/office/powerpoint/2010/main" val="1460349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C1B3C-0273-4AFB-879E-474D8EF28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6A1C50-F48B-465C-AA8E-CF75B0A1C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Análise de Modo e Efeito de Falhas </a:t>
            </a:r>
            <a:r>
              <a:rPr lang="pt-BR" dirty="0"/>
              <a:t>(FMEA): ferramenta utilizada para identificar falhas, suas causas, consequências e estimar o risco de cada uma delas, com o objetivo de concentrar os esforços de manutenção.</a:t>
            </a:r>
          </a:p>
          <a:p>
            <a:r>
              <a:rPr lang="pt-BR" dirty="0"/>
              <a:t> </a:t>
            </a:r>
            <a:r>
              <a:rPr lang="pt-BR" b="1" dirty="0"/>
              <a:t>Análise de Modo, Efeito e Criticidade de Falhas </a:t>
            </a:r>
            <a:r>
              <a:rPr lang="pt-BR" dirty="0"/>
              <a:t>(FMECA): ferramenta utilizada para identificar as falhas, consequências, estimar o risco e a criticidade do modo de falha.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Obs</a:t>
            </a:r>
            <a:r>
              <a:rPr lang="pt-BR" dirty="0"/>
              <a:t>: NBR 5462-1994</a:t>
            </a:r>
          </a:p>
        </p:txBody>
      </p:sp>
    </p:spTree>
    <p:extLst>
      <p:ext uri="{BB962C8B-B14F-4D97-AF65-F5344CB8AC3E}">
        <p14:creationId xmlns:p14="http://schemas.microsoft.com/office/powerpoint/2010/main" val="415681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4F717-02FF-459F-9AE0-60941647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organização da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F4D83C-5E41-434D-9158-D27CB96DA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Do ponto de vista da dimensão especial, as perguntas que precisam ser respondidas são:</a:t>
            </a:r>
          </a:p>
          <a:p>
            <a:pPr marL="0" indent="0">
              <a:buNone/>
            </a:pPr>
            <a:r>
              <a:rPr lang="pt-BR" dirty="0"/>
              <a:t> Onde estarão alocados os recursos de manutenção? </a:t>
            </a:r>
          </a:p>
          <a:p>
            <a:pPr marL="0" indent="0">
              <a:buNone/>
            </a:pPr>
            <a:r>
              <a:rPr lang="pt-BR" dirty="0"/>
              <a:t> Onde serão realizadas as atividades de manutenção?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Do ponto de vista da hierarquia, as questões que precisam ser discutidas são:</a:t>
            </a:r>
          </a:p>
          <a:p>
            <a:pPr marL="0" indent="0">
              <a:buNone/>
            </a:pPr>
            <a:r>
              <a:rPr lang="pt-BR" dirty="0"/>
              <a:t> A quem a equipe de manutenção estará subordinada? </a:t>
            </a:r>
          </a:p>
          <a:p>
            <a:pPr marL="0" indent="0">
              <a:buNone/>
            </a:pPr>
            <a:r>
              <a:rPr lang="pt-BR" dirty="0"/>
              <a:t> Como serão as ligações entre os elementos de um grupo?</a:t>
            </a:r>
          </a:p>
        </p:txBody>
      </p:sp>
    </p:spTree>
    <p:extLst>
      <p:ext uri="{BB962C8B-B14F-4D97-AF65-F5344CB8AC3E}">
        <p14:creationId xmlns:p14="http://schemas.microsoft.com/office/powerpoint/2010/main" val="871319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EADD3-2050-45EA-A7EA-4F918436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Do ponto de vista da dimensão espacial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42FF1D-8CF5-4FB1-B030-E02598064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 estrutura centralizada; </a:t>
            </a:r>
          </a:p>
          <a:p>
            <a:pPr marL="0" indent="0">
              <a:buNone/>
            </a:pPr>
            <a:r>
              <a:rPr lang="pt-BR" dirty="0"/>
              <a:t> estrutura descentralizada; </a:t>
            </a:r>
          </a:p>
          <a:p>
            <a:pPr marL="0" indent="0">
              <a:buNone/>
            </a:pPr>
            <a:r>
              <a:rPr lang="pt-BR" dirty="0"/>
              <a:t> estrutura mista.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1066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7B2B8-02FE-4412-9354-CCF0CB5B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centralizada</a:t>
            </a:r>
          </a:p>
        </p:txBody>
      </p:sp>
      <p:pic>
        <p:nvPicPr>
          <p:cNvPr id="4" name="Espaço Reservado para Conteúdo 4" descr="Diagrama&#10;&#10;Descrição gerada automaticamente">
            <a:extLst>
              <a:ext uri="{FF2B5EF4-FFF2-40B4-BE49-F238E27FC236}">
                <a16:creationId xmlns:a16="http://schemas.microsoft.com/office/drawing/2014/main" id="{E9EC8FFA-3404-4ECC-9BB0-A55E698143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6" y="1905000"/>
            <a:ext cx="8911686" cy="372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62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14688C-8F3D-47CA-99A5-FD748523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pt-BR" dirty="0"/>
              <a:t>Vantagens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0D8C94-0445-4871-B101-B9AA3C29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>
              <a:buClr>
                <a:srgbClr val="6F93B8"/>
              </a:buClr>
            </a:pPr>
            <a:r>
              <a:rPr lang="pt-BR" dirty="0"/>
              <a:t> equipe de manutenção mais enxuta;</a:t>
            </a:r>
          </a:p>
          <a:p>
            <a:pPr>
              <a:buClr>
                <a:srgbClr val="6F93B8"/>
              </a:buClr>
            </a:pPr>
            <a:r>
              <a:rPr lang="pt-BR" dirty="0"/>
              <a:t>  otimização da utilização dos recursos de manutenção;</a:t>
            </a:r>
          </a:p>
          <a:p>
            <a:pPr>
              <a:buClr>
                <a:srgbClr val="6F93B8"/>
              </a:buClr>
            </a:pPr>
            <a:r>
              <a:rPr lang="pt-BR" dirty="0"/>
              <a:t>  habilidade da equipe em lidar com problemas de todas as unidades produtivas;</a:t>
            </a:r>
          </a:p>
          <a:p>
            <a:pPr>
              <a:buClr>
                <a:srgbClr val="6F93B8"/>
              </a:buClr>
            </a:pPr>
            <a:r>
              <a:rPr lang="pt-BR" dirty="0"/>
              <a:t> maior facilidade em contratar especialistas.</a:t>
            </a:r>
            <a:endParaRPr lang="en-US" dirty="0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C4A18FDD-9EC7-4D01-841B-7B81164B8C4A}"/>
              </a:ext>
            </a:extLst>
          </p:cNvPr>
          <p:cNvSpPr txBox="1">
            <a:spLocks/>
          </p:cNvSpPr>
          <p:nvPr/>
        </p:nvSpPr>
        <p:spPr>
          <a:xfrm>
            <a:off x="6372647" y="2128007"/>
            <a:ext cx="4516263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 tempo de deslocamento dos recursos;</a:t>
            </a:r>
          </a:p>
          <a:p>
            <a:r>
              <a:rPr lang="pt-BR"/>
              <a:t>  supervisão dos trabalhos dificultada; </a:t>
            </a:r>
          </a:p>
          <a:p>
            <a:r>
              <a:rPr lang="pt-BR"/>
              <a:t> tempo necessário para familiarização com todos os problemas das diversas unidades produtivas.</a:t>
            </a:r>
          </a:p>
          <a:p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5DBDCBC-D72C-4BAE-BCA0-AB1A003D49E2}"/>
              </a:ext>
            </a:extLst>
          </p:cNvPr>
          <p:cNvSpPr txBox="1">
            <a:spLocks/>
          </p:cNvSpPr>
          <p:nvPr/>
        </p:nvSpPr>
        <p:spPr>
          <a:xfrm>
            <a:off x="6297146" y="645106"/>
            <a:ext cx="48123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/>
              <a:t>Desvantagens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95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AE82A-98C3-416C-BCE4-E1039F7A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Manutenção de Maquinas e Equipamentos 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6461FAF-C1C8-4E3D-B7AB-8ADB9146CA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6" y="2346325"/>
            <a:ext cx="8911686" cy="4287740"/>
          </a:xfrm>
        </p:spPr>
      </p:pic>
    </p:spTree>
    <p:extLst>
      <p:ext uri="{BB962C8B-B14F-4D97-AF65-F5344CB8AC3E}">
        <p14:creationId xmlns:p14="http://schemas.microsoft.com/office/powerpoint/2010/main" val="404500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30509-038C-48F6-88CA-94400CBE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15721"/>
            <a:ext cx="8911687" cy="1280890"/>
          </a:xfrm>
        </p:spPr>
        <p:txBody>
          <a:bodyPr/>
          <a:lstStyle/>
          <a:p>
            <a:r>
              <a:rPr lang="pt-BR" dirty="0"/>
              <a:t>DESCENTRALIZADA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3A3BE1-F836-44A1-831B-6147CC35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4516263" cy="377762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CC60207-9D9F-43A1-B128-C7DC7422C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127" y="1978090"/>
            <a:ext cx="8182945" cy="426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62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14688C-8F3D-47CA-99A5-FD7485235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pt-BR" dirty="0"/>
              <a:t>Vantagens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20D8C94-0445-4871-B101-B9AA3C293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>
              <a:buClr>
                <a:srgbClr val="6F93B8"/>
              </a:buClr>
            </a:pPr>
            <a:r>
              <a:rPr lang="pt-BR" dirty="0"/>
              <a:t> tempo mínimo de deslocamento dos recursos de manutenção; </a:t>
            </a:r>
          </a:p>
          <a:p>
            <a:pPr>
              <a:buClr>
                <a:srgbClr val="6F93B8"/>
              </a:buClr>
            </a:pPr>
            <a:r>
              <a:rPr lang="pt-BR" dirty="0"/>
              <a:t> maior familiarização da equipe com os ativos da unidade produtiva;</a:t>
            </a:r>
          </a:p>
          <a:p>
            <a:pPr>
              <a:buClr>
                <a:srgbClr val="6F93B8"/>
              </a:buClr>
            </a:pPr>
            <a:r>
              <a:rPr lang="pt-BR" dirty="0"/>
              <a:t>  supervisão do trabalho facilitada.</a:t>
            </a:r>
          </a:p>
          <a:p>
            <a:pPr>
              <a:buClr>
                <a:srgbClr val="6F93B8"/>
              </a:buClr>
            </a:pPr>
            <a:endParaRPr lang="en-US" dirty="0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C4A18FDD-9EC7-4D01-841B-7B81164B8C4A}"/>
              </a:ext>
            </a:extLst>
          </p:cNvPr>
          <p:cNvSpPr txBox="1">
            <a:spLocks/>
          </p:cNvSpPr>
          <p:nvPr/>
        </p:nvSpPr>
        <p:spPr>
          <a:xfrm>
            <a:off x="6372647" y="2128007"/>
            <a:ext cx="4516263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 equipe de manutenção mais robusta;</a:t>
            </a:r>
          </a:p>
          <a:p>
            <a:r>
              <a:rPr lang="pt-BR" dirty="0"/>
              <a:t>  mecanismos de gestão diferentes em unidades distintas;</a:t>
            </a:r>
          </a:p>
          <a:p>
            <a:r>
              <a:rPr lang="pt-BR" dirty="0"/>
              <a:t> maior dificuldade para contratar especialistas;</a:t>
            </a:r>
          </a:p>
          <a:p>
            <a:r>
              <a:rPr lang="pt-BR" dirty="0"/>
              <a:t>  aquisição de equipamentos idênticos.</a:t>
            </a:r>
          </a:p>
          <a:p>
            <a:endParaRPr lang="pt-BR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5DBDCBC-D72C-4BAE-BCA0-AB1A003D49E2}"/>
              </a:ext>
            </a:extLst>
          </p:cNvPr>
          <p:cNvSpPr txBox="1">
            <a:spLocks/>
          </p:cNvSpPr>
          <p:nvPr/>
        </p:nvSpPr>
        <p:spPr>
          <a:xfrm>
            <a:off x="6297146" y="645106"/>
            <a:ext cx="48123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/>
              <a:t>Desvantagens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2980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01AA4-F281-45AC-982B-A72D877E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MISTA</a:t>
            </a:r>
            <a:br>
              <a:rPr lang="pt-BR" dirty="0"/>
            </a:br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16623E6E-DAB1-4D73-907F-19C498CD1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5332" y="1905000"/>
            <a:ext cx="8602824" cy="3736975"/>
          </a:xfrm>
        </p:spPr>
      </p:pic>
    </p:spTree>
    <p:extLst>
      <p:ext uri="{BB962C8B-B14F-4D97-AF65-F5344CB8AC3E}">
        <p14:creationId xmlns:p14="http://schemas.microsoft.com/office/powerpoint/2010/main" val="7544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2D18F-B8CB-4BE1-804A-527E6AB7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 ponto de vista da hierarquia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B9D4DF-656A-429A-BE77-F7497AB3F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 centralizada;</a:t>
            </a:r>
          </a:p>
          <a:p>
            <a:r>
              <a:rPr lang="pt-BR" dirty="0"/>
              <a:t>  descentralizada;</a:t>
            </a:r>
          </a:p>
          <a:p>
            <a:r>
              <a:rPr lang="pt-BR" dirty="0"/>
              <a:t>  mista.</a:t>
            </a:r>
          </a:p>
        </p:txBody>
      </p:sp>
    </p:spTree>
    <p:extLst>
      <p:ext uri="{BB962C8B-B14F-4D97-AF65-F5344CB8AC3E}">
        <p14:creationId xmlns:p14="http://schemas.microsoft.com/office/powerpoint/2010/main" val="74895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7E72E2-088F-4BF8-A6C0-739F53FA0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pt-BR" dirty="0"/>
              <a:t>centralizada;</a:t>
            </a:r>
            <a:br>
              <a:rPr lang="pt-BR" dirty="0"/>
            </a:br>
            <a:endParaRPr lang="pt-B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0539AB-5828-4C2B-9093-43B688FEE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>
              <a:buClr>
                <a:srgbClr val="B39273"/>
              </a:buClr>
            </a:pPr>
            <a:r>
              <a:rPr lang="pt-BR" dirty="0"/>
              <a:t>Na estrutura centralizada, a equipe de manutenção é organizada por especialidade e é subordinada a um gestor de manutenção, </a:t>
            </a:r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F53622F-3E82-4472-8650-FCACABFD1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543" y="719719"/>
            <a:ext cx="6953577" cy="5093495"/>
          </a:xfrm>
          <a:prstGeom prst="rect">
            <a:avLst/>
          </a:prstGeom>
        </p:spPr>
      </p:pic>
      <p:sp>
        <p:nvSpPr>
          <p:cNvPr id="14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50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918EF2-412B-4C51-BFEE-B17B37C44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pt-BR" sz="3300"/>
              <a:t>descentralizada;</a:t>
            </a:r>
            <a:br>
              <a:rPr lang="pt-BR" sz="3300"/>
            </a:br>
            <a:endParaRPr lang="pt-BR" sz="33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9A9C38-432C-4515-AB75-3E4EF98EA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pt-BR" dirty="0"/>
              <a:t>Na estrutura descentralizada, a equipe de manutenção é ligada à unidade produtiva na qual atua, sendo, muitas vezes, gerenciada por supervisores. É comum existir uma interação maior entre a produção e a manutenção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EBE1A6C-419B-4D20-B66C-BBED2A45C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543" y="919634"/>
            <a:ext cx="6953577" cy="4693664"/>
          </a:xfrm>
          <a:prstGeom prst="rect">
            <a:avLst/>
          </a:prstGeom>
        </p:spPr>
      </p:pic>
      <p:sp>
        <p:nvSpPr>
          <p:cNvPr id="14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6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679484-6ECA-4902-9195-135695D5D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pt-BR" dirty="0"/>
              <a:t>mista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1AC0CE-2D86-4353-88A6-B0F93DD64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pt-BR" dirty="0"/>
              <a:t>Na estrutura mista, a equipe de manutenção atua por meio de times destinados a cada unidade produtiva e são subordinados a um gestor de manutenção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F76C392-3345-447A-8BC4-64992E612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543" y="867483"/>
            <a:ext cx="6953577" cy="4797967"/>
          </a:xfrm>
          <a:prstGeom prst="rect">
            <a:avLst/>
          </a:prstGeom>
        </p:spPr>
      </p:pic>
      <p:sp>
        <p:nvSpPr>
          <p:cNvPr id="14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40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1563D-F81D-4859-A444-15F5D9D8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Terceirização da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76FD44-8427-42DF-AE97-613E43534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 liberar a empresa para cuidar de suas atividades principais; </a:t>
            </a:r>
          </a:p>
          <a:p>
            <a:r>
              <a:rPr lang="pt-BR" dirty="0"/>
              <a:t> obter especialização (tecnologia); </a:t>
            </a:r>
          </a:p>
          <a:p>
            <a:r>
              <a:rPr lang="pt-BR" dirty="0"/>
              <a:t> melhorar a qualidade dos serviços; </a:t>
            </a:r>
          </a:p>
          <a:p>
            <a:r>
              <a:rPr lang="pt-BR" dirty="0"/>
              <a:t> reduzir custos operacionais.</a:t>
            </a:r>
          </a:p>
          <a:p>
            <a:endParaRPr lang="pt-BR" dirty="0"/>
          </a:p>
          <a:p>
            <a:r>
              <a:rPr lang="pt-BR" dirty="0"/>
              <a:t> serviços de alta complexidade de conhecimento específico de especialistas;</a:t>
            </a:r>
          </a:p>
          <a:p>
            <a:r>
              <a:rPr lang="pt-BR" dirty="0"/>
              <a:t> serviços que demandam alta avançada;</a:t>
            </a:r>
          </a:p>
          <a:p>
            <a:r>
              <a:rPr lang="pt-BR" dirty="0"/>
              <a:t>  serviços esporádicos.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3070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010DD-158D-4037-942C-B3A8E471C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Responsabilidades da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777846-4F49-400B-8D56-84488D665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As responsabilidades da manutenção podem ser divididas em quatro grandes grupos:</a:t>
            </a:r>
          </a:p>
          <a:p>
            <a:endParaRPr lang="pt-BR" dirty="0"/>
          </a:p>
          <a:p>
            <a:r>
              <a:rPr lang="pt-BR" dirty="0"/>
              <a:t>1. atribuições relacionadas ao planejamento; </a:t>
            </a:r>
          </a:p>
          <a:p>
            <a:r>
              <a:rPr lang="pt-BR" dirty="0"/>
              <a:t>2. atribuições relacionadas à organização;</a:t>
            </a:r>
          </a:p>
          <a:p>
            <a:r>
              <a:rPr lang="pt-BR" dirty="0"/>
              <a:t> 3. atribuições relacionadas à execução; </a:t>
            </a:r>
          </a:p>
          <a:p>
            <a:r>
              <a:rPr lang="pt-BR" dirty="0"/>
              <a:t>4. atribuições relacionadas ao controle.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Todas as atribuições devem convergir para que a empresa atinja seus objetivos, zelando pelo meio ambiente e pelo bem-estar e segurança dos funcionários, clientes e sociedade.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59701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34CD2-94C7-4569-ADAD-0CC89E31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D1C5FE0-A782-45B9-AD80-2FBAE24B24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9731" y="2141537"/>
            <a:ext cx="8061649" cy="3762375"/>
          </a:xfrm>
        </p:spPr>
      </p:pic>
    </p:spTree>
    <p:extLst>
      <p:ext uri="{BB962C8B-B14F-4D97-AF65-F5344CB8AC3E}">
        <p14:creationId xmlns:p14="http://schemas.microsoft.com/office/powerpoint/2010/main" val="349413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AE82A-98C3-416C-BCE4-E1039F7A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Manutenção de Maquinas e Equipamentos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6A1BA-F160-4DF6-AFD1-DE51F7B3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Durante </a:t>
            </a:r>
            <a:r>
              <a:rPr lang="pt-BR" b="1" dirty="0"/>
              <a:t>A PRIMEIRA GERAÇÃO</a:t>
            </a:r>
            <a:r>
              <a:rPr lang="pt-BR" dirty="0"/>
              <a:t>, o modelo mais comum adotado, para de alguma forma proteger as máquinas contra falhas, era a fabricação e instalação de máquinas extremamente </a:t>
            </a:r>
            <a:r>
              <a:rPr lang="pt-BR" u="sng" dirty="0"/>
              <a:t>robustas</a:t>
            </a:r>
            <a:r>
              <a:rPr lang="pt-BR" dirty="0"/>
              <a:t>, </a:t>
            </a:r>
            <a:r>
              <a:rPr lang="pt-BR" u="sng" dirty="0"/>
              <a:t>superdimensionadas</a:t>
            </a:r>
            <a:r>
              <a:rPr lang="pt-BR" dirty="0"/>
              <a:t>, bem simples e confiáveis, a fim de evitar defeitos, facilitar ao máximo a operação e simplificar os possíveis reparos.</a:t>
            </a:r>
          </a:p>
          <a:p>
            <a:r>
              <a:rPr lang="pt-BR" dirty="0"/>
              <a:t>Nessa fase, as ações eram totalmente reativas, sendo mais focadas em </a:t>
            </a:r>
            <a:r>
              <a:rPr lang="pt-BR" u="sng" dirty="0"/>
              <a:t>limpeza e lubrificação</a:t>
            </a:r>
            <a:r>
              <a:rPr lang="pt-BR" dirty="0"/>
              <a:t>, não havendo nenhum processo estruturado de rotina ou método de manutenção.</a:t>
            </a:r>
          </a:p>
          <a:p>
            <a:r>
              <a:rPr lang="pt-BR" dirty="0"/>
              <a:t>Também nesse período, em função da implantação do processo de fabricação em série, criado nas fábricas da Ford, houve a necessidade de se criar as </a:t>
            </a:r>
            <a:r>
              <a:rPr lang="pt-BR" u="sng" dirty="0"/>
              <a:t>primeiras equipes especializadas </a:t>
            </a:r>
            <a:r>
              <a:rPr lang="pt-BR" dirty="0"/>
              <a:t>para efetuar reparos de forma </a:t>
            </a:r>
            <a:r>
              <a:rPr lang="pt-BR" u="sng" dirty="0"/>
              <a:t>rápida e específica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5163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A693-E26B-4643-8D9E-F5F30D3C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Em relação ao planejamento, cabe à manutenção: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2D72CD-3F5D-4396-A2E1-936851970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definir o(s) tipo(s) de manutenção mais adequado(s) para cada equipamento;</a:t>
            </a:r>
          </a:p>
          <a:p>
            <a:r>
              <a:rPr lang="pt-BR" dirty="0"/>
              <a:t>definir os procedimentos operacionais para a realização das trocas e dos reparos;</a:t>
            </a:r>
          </a:p>
          <a:p>
            <a:r>
              <a:rPr lang="pt-BR" dirty="0"/>
              <a:t>identificar o momento mais adequado para a realização das atividades de manutenção;</a:t>
            </a:r>
          </a:p>
          <a:p>
            <a:r>
              <a:rPr lang="pt-BR" dirty="0"/>
              <a:t>planejar as necessidades de aquisição de sobressalentes e outros recursos;  </a:t>
            </a:r>
          </a:p>
          <a:p>
            <a:r>
              <a:rPr lang="pt-BR" dirty="0"/>
              <a:t>definir prioridades;</a:t>
            </a:r>
          </a:p>
          <a:p>
            <a:r>
              <a:rPr lang="pt-BR" dirty="0"/>
              <a:t> identificar os indicadores mais adequados para avaliar as ações de manutenção;</a:t>
            </a:r>
          </a:p>
          <a:p>
            <a:r>
              <a:rPr lang="pt-BR" dirty="0"/>
              <a:t>planejar ações de melhoria contínua;</a:t>
            </a:r>
          </a:p>
          <a:p>
            <a:r>
              <a:rPr lang="pt-BR" dirty="0"/>
              <a:t>planejar a integração das ações de manutenção com as de outros departamentos.</a:t>
            </a:r>
          </a:p>
        </p:txBody>
      </p:sp>
    </p:spTree>
    <p:extLst>
      <p:ext uri="{BB962C8B-B14F-4D97-AF65-F5344CB8AC3E}">
        <p14:creationId xmlns:p14="http://schemas.microsoft.com/office/powerpoint/2010/main" val="3970222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ABEAE-1307-45D2-86D8-628E9CB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As funções relacionadas à organização são: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A9321B-D7CD-49CE-8ED1-1532E5995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garantir os recursos materiais e humanos necessários à realização das atividades</a:t>
            </a:r>
          </a:p>
        </p:txBody>
      </p:sp>
    </p:spTree>
    <p:extLst>
      <p:ext uri="{BB962C8B-B14F-4D97-AF65-F5344CB8AC3E}">
        <p14:creationId xmlns:p14="http://schemas.microsoft.com/office/powerpoint/2010/main" val="1139761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533E3-A73E-4155-85F9-7B5721AC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 atribuições do grupo execução são: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1BE54F-C72D-42F0-B73F-208A9BDAD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realizar reparos, trocas e restaurações dos itens;</a:t>
            </a:r>
          </a:p>
          <a:p>
            <a:r>
              <a:rPr lang="pt-BR" dirty="0"/>
              <a:t>efetuar os monitoramentos de parâmetros dos ativos;</a:t>
            </a:r>
          </a:p>
          <a:p>
            <a:r>
              <a:rPr lang="pt-BR" dirty="0"/>
              <a:t>acompanhar os equipamentos; </a:t>
            </a:r>
          </a:p>
          <a:p>
            <a:r>
              <a:rPr lang="pt-BR" dirty="0"/>
              <a:t>executar treinamentos; </a:t>
            </a:r>
          </a:p>
          <a:p>
            <a:r>
              <a:rPr lang="pt-BR" dirty="0"/>
              <a:t>manter a equipe motivada; </a:t>
            </a:r>
          </a:p>
          <a:p>
            <a:r>
              <a:rPr lang="pt-BR" dirty="0"/>
              <a:t>acompanhar projetos e montagens das instalações; </a:t>
            </a:r>
          </a:p>
          <a:p>
            <a:r>
              <a:rPr lang="pt-BR" dirty="0"/>
              <a:t>instalar equipamentos; </a:t>
            </a:r>
          </a:p>
          <a:p>
            <a:r>
              <a:rPr lang="pt-BR" dirty="0"/>
              <a:t>realizar gestão do conhecimento;</a:t>
            </a:r>
          </a:p>
          <a:p>
            <a:r>
              <a:rPr lang="pt-BR" dirty="0"/>
              <a:t> registrar boas práticas; </a:t>
            </a:r>
          </a:p>
          <a:p>
            <a:r>
              <a:rPr lang="pt-BR" dirty="0"/>
              <a:t>atualizar os sistemas de gestão da manutenção.</a:t>
            </a:r>
          </a:p>
        </p:txBody>
      </p:sp>
    </p:spTree>
    <p:extLst>
      <p:ext uri="{BB962C8B-B14F-4D97-AF65-F5344CB8AC3E}">
        <p14:creationId xmlns:p14="http://schemas.microsoft.com/office/powerpoint/2010/main" val="2114373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E70CF-60BA-401A-8360-59E583CC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Ao controlar, a manutenção deve: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2BA31A-B2E8-4C9B-8607-4CCBE012D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medir os indicadores; </a:t>
            </a:r>
          </a:p>
          <a:p>
            <a:r>
              <a:rPr lang="pt-BR" dirty="0"/>
              <a:t>avaliar os indicadores.</a:t>
            </a:r>
          </a:p>
        </p:txBody>
      </p:sp>
    </p:spTree>
    <p:extLst>
      <p:ext uri="{BB962C8B-B14F-4D97-AF65-F5344CB8AC3E}">
        <p14:creationId xmlns:p14="http://schemas.microsoft.com/office/powerpoint/2010/main" val="4132790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A683-2EDE-47FF-A6CB-21FA3C8D3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CE2883-E9B5-4827-8816-7DF36AD47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632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35EDC-07A7-4B7F-8D3D-4A4F7CCE2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904337-B30A-4ECF-9A09-AAC61A02B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61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AE82A-98C3-416C-BCE4-E1039F7A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Manutenção de Maquinas e Equipamentos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6A1BA-F160-4DF6-AFD1-DE51F7B34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58811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SEGUNDA GERAÇÃO </a:t>
            </a:r>
            <a:r>
              <a:rPr lang="pt-BR" dirty="0"/>
              <a:t>esse período iniciou-se após </a:t>
            </a:r>
            <a:r>
              <a:rPr lang="pt-BR" u="sng" dirty="0"/>
              <a:t>a 2ª Guerra Mundial </a:t>
            </a:r>
            <a:r>
              <a:rPr lang="pt-BR" dirty="0"/>
              <a:t>e caracterizou-se pela grande escala de desenvolvimento da indústria, impulsionado pela grande </a:t>
            </a:r>
            <a:r>
              <a:rPr lang="pt-BR" u="sng" dirty="0"/>
              <a:t>demanda</a:t>
            </a:r>
            <a:r>
              <a:rPr lang="pt-BR" dirty="0"/>
              <a:t> de produção industrial no pós-guerra, ocorrido em função da reconstrução de muitos países e suas economias.</a:t>
            </a:r>
          </a:p>
          <a:p>
            <a:endParaRPr lang="pt-BR" dirty="0"/>
          </a:p>
          <a:p>
            <a:r>
              <a:rPr lang="pt-BR" dirty="0"/>
              <a:t>Ainda nesse período, iniciou-se o desenvolvimento das indústrias da aviação comercial e eletrônica, demandando cada vez mais </a:t>
            </a:r>
            <a:r>
              <a:rPr lang="pt-BR" u="sng" dirty="0"/>
              <a:t>precisão e eficiência</a:t>
            </a:r>
            <a:r>
              <a:rPr lang="pt-BR" dirty="0"/>
              <a:t>, pois o funcionamento dessas máquinas tornou-se vital, onde </a:t>
            </a:r>
            <a:r>
              <a:rPr lang="pt-BR" u="sng" dirty="0"/>
              <a:t>falhas e defeitos</a:t>
            </a:r>
            <a:r>
              <a:rPr lang="pt-BR" dirty="0"/>
              <a:t>, além dos problemas de mau funcionamento e ineficiência, poderiam causar </a:t>
            </a:r>
            <a:r>
              <a:rPr lang="pt-BR" u="sng" dirty="0"/>
              <a:t>acidentes</a:t>
            </a:r>
            <a:r>
              <a:rPr lang="pt-BR" dirty="0"/>
              <a:t> e consequentemente a perda de vidas humanas.</a:t>
            </a:r>
          </a:p>
          <a:p>
            <a:r>
              <a:rPr lang="pt-BR" dirty="0"/>
              <a:t>Dessa forma, começaram a aparecer </a:t>
            </a:r>
            <a:r>
              <a:rPr lang="pt-BR" u="sng" dirty="0"/>
              <a:t>os primeiros métodos de manutenção</a:t>
            </a:r>
            <a:r>
              <a:rPr lang="pt-BR" dirty="0"/>
              <a:t> preventiva, controle e gestão de perdas no processo produtivo.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412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AE82A-98C3-416C-BCE4-E1039F7A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Manutenção de Maquinas e Equipamentos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6A1BA-F160-4DF6-AFD1-DE51F7B3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TERCEIRA GERAÇÃO </a:t>
            </a:r>
            <a:r>
              <a:rPr lang="pt-BR" dirty="0"/>
              <a:t>Por volta do início dos anos 80, iniciou-se uma nova fase de busca de eficiência, performance e altos resultados na indústria, explorando indicadores de qualidade, segurança, disponibilidade, confiabilidade, preocupação e atenção com o meio ambiente e principalmente, </a:t>
            </a:r>
            <a:r>
              <a:rPr lang="pt-BR" u="sng" dirty="0"/>
              <a:t>redução de custos</a:t>
            </a:r>
            <a:r>
              <a:rPr lang="pt-BR" dirty="0"/>
              <a:t>.</a:t>
            </a:r>
          </a:p>
          <a:p>
            <a:r>
              <a:rPr lang="pt-BR" dirty="0"/>
              <a:t>A atual </a:t>
            </a:r>
            <a:r>
              <a:rPr lang="pt-BR" b="1" dirty="0"/>
              <a:t>INDÚSTRIA 4.0</a:t>
            </a:r>
            <a:r>
              <a:rPr lang="pt-BR" dirty="0"/>
              <a:t>, que se beneficia da grande capacidade das redes de telecomunicações para explorar de forma eficiente o uso de tecnologia Internet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Things</a:t>
            </a:r>
            <a:r>
              <a:rPr lang="pt-BR" dirty="0"/>
              <a:t> – </a:t>
            </a:r>
            <a:r>
              <a:rPr lang="pt-BR" dirty="0" err="1"/>
              <a:t>IoT</a:t>
            </a:r>
            <a:r>
              <a:rPr lang="pt-BR" dirty="0"/>
              <a:t>, utilizada para monitoramento online em tempo real de máquinas e dispositivos.</a:t>
            </a:r>
          </a:p>
        </p:txBody>
      </p:sp>
    </p:spTree>
    <p:extLst>
      <p:ext uri="{BB962C8B-B14F-4D97-AF65-F5344CB8AC3E}">
        <p14:creationId xmlns:p14="http://schemas.microsoft.com/office/powerpoint/2010/main" val="46952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772BE-B558-450C-AFD7-A4C3B77F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Conceitos, termos e definições de manutenção industrial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AB75D-EE48-4059-BADB-ADE8B43B7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MANUTENÇÃO</a:t>
            </a:r>
            <a:r>
              <a:rPr lang="pt-BR" dirty="0"/>
              <a:t> pode ser definida como um </a:t>
            </a:r>
            <a:r>
              <a:rPr lang="pt-BR" i="1" dirty="0"/>
              <a:t>conjunto de ações técnicas e administrativas</a:t>
            </a:r>
            <a:r>
              <a:rPr lang="pt-BR" dirty="0"/>
              <a:t> com o objetivo de manter ou recolocar um item em um estado no qual possa desempenhar uma </a:t>
            </a:r>
            <a:r>
              <a:rPr lang="pt-BR" b="1" dirty="0"/>
              <a:t>função requerida</a:t>
            </a:r>
            <a:r>
              <a:rPr lang="pt-BR" dirty="0"/>
              <a:t>. </a:t>
            </a:r>
          </a:p>
          <a:p>
            <a:r>
              <a:rPr lang="pt-BR" dirty="0"/>
              <a:t>A função requerida de um item é o conjunto de funções necessárias à realização de determinada ação.</a:t>
            </a:r>
          </a:p>
          <a:p>
            <a:r>
              <a:rPr lang="pt-BR" dirty="0"/>
              <a:t>Desempenhar uma função exigida significa eliminar falhas e/ou defeitos de determinados componentes, subsistemas e sistemas. </a:t>
            </a:r>
          </a:p>
        </p:txBody>
      </p:sp>
    </p:spTree>
    <p:extLst>
      <p:ext uri="{BB962C8B-B14F-4D97-AF65-F5344CB8AC3E}">
        <p14:creationId xmlns:p14="http://schemas.microsoft.com/office/powerpoint/2010/main" val="200317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0F56E-DDA6-44D2-8E7A-842A1266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C1F421-2BE9-431B-B1E9-B7B917386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Segundo </a:t>
            </a:r>
            <a:r>
              <a:rPr lang="es-ES" dirty="0" err="1"/>
              <a:t>Slack</a:t>
            </a:r>
            <a:r>
              <a:rPr lang="es-ES" dirty="0"/>
              <a:t> et al. (2007)</a:t>
            </a:r>
            <a:r>
              <a:rPr lang="pt-BR" dirty="0"/>
              <a:t>,</a:t>
            </a:r>
            <a:r>
              <a:rPr lang="pt-BR" b="1" dirty="0"/>
              <a:t>MANUTENÇÃO</a:t>
            </a:r>
            <a:r>
              <a:rPr lang="pt-BR" dirty="0"/>
              <a:t> é um termo utilizado para definir a forma como as empresas cuidam de suas instalações físicas ao tentar evitar falhas, considerando as consequências dessas para o sistema. A manutenção pode ser feita no campo, ou seja, efetuada no local onde o item é utilizado, pode ser fora do local de utilização do item ou, ainda, remota, sem acesso direto do pessoal ao item.</a:t>
            </a:r>
            <a:r>
              <a:rPr lang="es-ES" dirty="0"/>
              <a:t> </a:t>
            </a:r>
          </a:p>
          <a:p>
            <a:r>
              <a:rPr lang="pt-BR" dirty="0"/>
              <a:t>As indústrias combinam três estratégias básicas de manutenção para cuidar de suas instalações, sendo elas: manutenção corretiva, preventiva e preditiva. </a:t>
            </a:r>
          </a:p>
        </p:txBody>
      </p:sp>
    </p:spTree>
    <p:extLst>
      <p:ext uri="{BB962C8B-B14F-4D97-AF65-F5344CB8AC3E}">
        <p14:creationId xmlns:p14="http://schemas.microsoft.com/office/powerpoint/2010/main" val="155586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29D55-9BCE-493B-B62A-1F38A82BB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Falha, defeito, pane e tipos de manutenção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7129B5-C025-4D8C-85B8-3678561AB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 acordo com a NBR 5462, </a:t>
            </a:r>
            <a:r>
              <a:rPr lang="pt-BR" b="1" dirty="0"/>
              <a:t>FALHA</a:t>
            </a:r>
            <a:r>
              <a:rPr lang="pt-BR" dirty="0"/>
              <a:t> é um evento que faz com que o equipamento não tenha a capacidade de desempenhar as funções preestabelecidas.</a:t>
            </a:r>
          </a:p>
          <a:p>
            <a:r>
              <a:rPr lang="pt-BR" dirty="0"/>
              <a:t> enquanto </a:t>
            </a:r>
            <a:r>
              <a:rPr lang="pt-BR" b="1" dirty="0"/>
              <a:t>DEFEITO</a:t>
            </a:r>
            <a:r>
              <a:rPr lang="pt-BR" dirty="0"/>
              <a:t> representa uma irregularidade de uma característica de um componente em relação aos seus requisitos. </a:t>
            </a:r>
          </a:p>
          <a:p>
            <a:r>
              <a:rPr lang="pt-BR" dirty="0"/>
              <a:t>Ainda segundo a norma, </a:t>
            </a:r>
            <a:r>
              <a:rPr lang="pt-BR" b="1" dirty="0"/>
              <a:t>PANE</a:t>
            </a:r>
            <a:r>
              <a:rPr lang="pt-BR" dirty="0"/>
              <a:t> é um estado de um item assinalado pela incapacidade de cumprir uma função requerida.</a:t>
            </a:r>
          </a:p>
        </p:txBody>
      </p:sp>
    </p:spTree>
    <p:extLst>
      <p:ext uri="{BB962C8B-B14F-4D97-AF65-F5344CB8AC3E}">
        <p14:creationId xmlns:p14="http://schemas.microsoft.com/office/powerpoint/2010/main" val="154464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B15BA-58BA-4172-8CD3-547D50C77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Falha, defeito, pane e tipos de manutenção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FEDA4BC6-42D9-4971-8A61-6C13208E71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905000"/>
            <a:ext cx="8911687" cy="3284537"/>
          </a:xfrm>
        </p:spPr>
      </p:pic>
    </p:spTree>
    <p:extLst>
      <p:ext uri="{BB962C8B-B14F-4D97-AF65-F5344CB8AC3E}">
        <p14:creationId xmlns:p14="http://schemas.microsoft.com/office/powerpoint/2010/main" val="151563723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</TotalTime>
  <Words>1924</Words>
  <Application>Microsoft Office PowerPoint</Application>
  <PresentationFormat>Widescreen</PresentationFormat>
  <Paragraphs>139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9" baseType="lpstr">
      <vt:lpstr>Arial</vt:lpstr>
      <vt:lpstr>Century Gothic</vt:lpstr>
      <vt:lpstr>Wingdings 3</vt:lpstr>
      <vt:lpstr>Cacho</vt:lpstr>
      <vt:lpstr>Manutenção de Maquinas e Equipamentos </vt:lpstr>
      <vt:lpstr>Manutenção de Maquinas e Equipamentos </vt:lpstr>
      <vt:lpstr>Manutenção de Maquinas e Equipamentos </vt:lpstr>
      <vt:lpstr>Manutenção de Maquinas e Equipamentos </vt:lpstr>
      <vt:lpstr>Manutenção de Maquinas e Equipamentos </vt:lpstr>
      <vt:lpstr>Conceitos, termos e definições de manutenção industrial </vt:lpstr>
      <vt:lpstr>Apresentação do PowerPoint</vt:lpstr>
      <vt:lpstr>Falha, defeito, pane e tipos de manutenção</vt:lpstr>
      <vt:lpstr>Falha, defeito, pane e tipos de manutenção</vt:lpstr>
      <vt:lpstr>Falha, defeito, pane e tipos de manutenção</vt:lpstr>
      <vt:lpstr>Falha, defeito, pane e tipos de manutenção</vt:lpstr>
      <vt:lpstr>Confiabilidade, disponibilidade e mantenabilidade </vt:lpstr>
      <vt:lpstr>Termos utilizados em manutenção </vt:lpstr>
      <vt:lpstr>Técnicas e ferramentas </vt:lpstr>
      <vt:lpstr>Apresentação do PowerPoint</vt:lpstr>
      <vt:lpstr>Modelos de organização da manutenção</vt:lpstr>
      <vt:lpstr>Do ponto de vista da dimensão espacial</vt:lpstr>
      <vt:lpstr>estrutura centralizada</vt:lpstr>
      <vt:lpstr>Vantagens </vt:lpstr>
      <vt:lpstr>DESCENTRALIZADA</vt:lpstr>
      <vt:lpstr>Vantagens </vt:lpstr>
      <vt:lpstr>ESTRUTURA MISTA </vt:lpstr>
      <vt:lpstr>Do ponto de vista da hierarquia</vt:lpstr>
      <vt:lpstr>centralizada; </vt:lpstr>
      <vt:lpstr>descentralizada; </vt:lpstr>
      <vt:lpstr>mista</vt:lpstr>
      <vt:lpstr>Terceirização da manutenção</vt:lpstr>
      <vt:lpstr>Responsabilidades da manutenção</vt:lpstr>
      <vt:lpstr>Apresentação do PowerPoint</vt:lpstr>
      <vt:lpstr>Em relação ao planejamento, cabe à manutenção: </vt:lpstr>
      <vt:lpstr>As funções relacionadas à organização são: </vt:lpstr>
      <vt:lpstr>As atribuições do grupo execução são:</vt:lpstr>
      <vt:lpstr>Ao controlar, a manutenção deve: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Manutenção de Maquinas e Equipamentos </dc:title>
  <dc:creator>lucas prust</dc:creator>
  <cp:lastModifiedBy>lucas prust</cp:lastModifiedBy>
  <cp:revision>3</cp:revision>
  <dcterms:created xsi:type="dcterms:W3CDTF">2021-11-17T21:42:10Z</dcterms:created>
  <dcterms:modified xsi:type="dcterms:W3CDTF">2021-11-18T03:00:46Z</dcterms:modified>
</cp:coreProperties>
</file>