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509" r:id="rId2"/>
    <p:sldId id="501" r:id="rId3"/>
    <p:sldId id="518" r:id="rId4"/>
    <p:sldId id="502" r:id="rId5"/>
    <p:sldId id="405" r:id="rId6"/>
    <p:sldId id="603" r:id="rId7"/>
    <p:sldId id="604" r:id="rId8"/>
    <p:sldId id="605" r:id="rId9"/>
    <p:sldId id="606" r:id="rId10"/>
    <p:sldId id="454" r:id="rId11"/>
    <p:sldId id="451" r:id="rId12"/>
    <p:sldId id="495" r:id="rId13"/>
    <p:sldId id="455" r:id="rId14"/>
    <p:sldId id="409" r:id="rId15"/>
    <p:sldId id="459" r:id="rId16"/>
    <p:sldId id="461" r:id="rId17"/>
    <p:sldId id="460" r:id="rId18"/>
    <p:sldId id="458" r:id="rId19"/>
    <p:sldId id="528" r:id="rId20"/>
    <p:sldId id="530" r:id="rId21"/>
    <p:sldId id="624" r:id="rId22"/>
    <p:sldId id="627" r:id="rId23"/>
    <p:sldId id="628" r:id="rId24"/>
    <p:sldId id="625" r:id="rId25"/>
    <p:sldId id="626" r:id="rId26"/>
    <p:sldId id="531" r:id="rId27"/>
    <p:sldId id="532" r:id="rId28"/>
    <p:sldId id="533" r:id="rId29"/>
    <p:sldId id="529" r:id="rId30"/>
    <p:sldId id="537" r:id="rId31"/>
    <p:sldId id="610" r:id="rId32"/>
    <p:sldId id="538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618" r:id="rId44"/>
    <p:sldId id="556" r:id="rId45"/>
    <p:sldId id="557" r:id="rId46"/>
    <p:sldId id="558" r:id="rId47"/>
    <p:sldId id="559" r:id="rId48"/>
    <p:sldId id="619" r:id="rId49"/>
    <p:sldId id="620" r:id="rId50"/>
    <p:sldId id="560" r:id="rId51"/>
    <p:sldId id="561" r:id="rId52"/>
    <p:sldId id="562" r:id="rId53"/>
    <p:sldId id="564" r:id="rId54"/>
    <p:sldId id="565" r:id="rId55"/>
    <p:sldId id="566" r:id="rId56"/>
    <p:sldId id="567" r:id="rId57"/>
    <p:sldId id="568" r:id="rId58"/>
    <p:sldId id="621" r:id="rId59"/>
    <p:sldId id="569" r:id="rId60"/>
    <p:sldId id="570" r:id="rId61"/>
    <p:sldId id="571" r:id="rId62"/>
    <p:sldId id="572" r:id="rId63"/>
    <p:sldId id="583" r:id="rId64"/>
    <p:sldId id="584" r:id="rId65"/>
    <p:sldId id="585" r:id="rId66"/>
    <p:sldId id="586" r:id="rId67"/>
    <p:sldId id="587" r:id="rId68"/>
    <p:sldId id="588" r:id="rId69"/>
    <p:sldId id="589" r:id="rId70"/>
    <p:sldId id="590" r:id="rId71"/>
    <p:sldId id="591" r:id="rId72"/>
    <p:sldId id="592" r:id="rId73"/>
    <p:sldId id="593" r:id="rId74"/>
    <p:sldId id="594" r:id="rId75"/>
    <p:sldId id="595" r:id="rId76"/>
    <p:sldId id="596" r:id="rId7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62" d="100"/>
          <a:sy n="62" d="100"/>
        </p:scale>
        <p:origin x="17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C620B-3199-48BD-A6B2-6BDFDC0A99F4}" type="slidenum">
              <a:rPr lang="pt-BR" smtClean="0">
                <a:latin typeface="Arial" pitchFamily="34" charset="0"/>
              </a:rPr>
              <a:pPr/>
              <a:t>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data\images\jpg\c43\43_20.jp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onweb.com/history/wadlow/" TargetMode="External"/><Relationship Id="rId5" Type="http://schemas.openxmlformats.org/officeDocument/2006/relationships/hyperlink" Target="http://www.schoolscience.co.uk/content/4/biology/abpi/hormones/horm3.html" TargetMode="Externa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HIPÓFISE ANTERIOR OU ADENOHIPÓFISE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secreção da </a:t>
            </a:r>
            <a:r>
              <a:rPr lang="pt-BR" dirty="0" err="1" smtClean="0"/>
              <a:t>adeno-hipófise</a:t>
            </a:r>
            <a:r>
              <a:rPr lang="pt-BR" dirty="0" smtClean="0"/>
              <a:t> é controlada por hormônios hipotalâmicos liberadores secretados dentro do hipotálamo e que são levados para a região anterior da hipófise através de vasos portais </a:t>
            </a:r>
            <a:r>
              <a:rPr lang="pt-BR" dirty="0" err="1" smtClean="0"/>
              <a:t>hipotalamico-hipofisários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Na hipófise anterior os hormônios liberadores e inibidores agem sobre as células glandulares de modo a controlar sua secreção.  </a:t>
            </a:r>
          </a:p>
          <a:p>
            <a:r>
              <a:rPr lang="pt-BR" dirty="0" smtClean="0"/>
              <a:t>Os hormônios da </a:t>
            </a:r>
            <a:r>
              <a:rPr lang="pt-BR" dirty="0" err="1" smtClean="0"/>
              <a:t>adeno-hipófise</a:t>
            </a:r>
            <a:r>
              <a:rPr lang="pt-BR" dirty="0" smtClean="0"/>
              <a:t> são conhecidos coletivamente como </a:t>
            </a:r>
            <a:r>
              <a:rPr lang="pt-BR" dirty="0" err="1" smtClean="0"/>
              <a:t>trofinas</a:t>
            </a:r>
            <a:r>
              <a:rPr lang="pt-BR" dirty="0" smtClean="0"/>
              <a:t> (ou hormônios tróficos) , assim chamados por atuarem estimulando a atividade de outros órgãos ou glândulas.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Acromegalia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Um tumor </a:t>
            </a:r>
            <a:r>
              <a:rPr lang="pt-BR" b="1" dirty="0" err="1" smtClean="0"/>
              <a:t>secretante</a:t>
            </a:r>
            <a:r>
              <a:rPr lang="pt-BR" b="1" dirty="0" smtClean="0"/>
              <a:t> de hormônio do crescimento após a adolescência pode causar o aumento das dimensões dos tecidos moles e dos ossos, pois a secreção excessiva desse hormônio não é mais capaz de promover o aumento da estatura</a:t>
            </a:r>
          </a:p>
          <a:p>
            <a:r>
              <a:rPr lang="pt-BR" b="1" dirty="0" smtClean="0"/>
              <a:t>Uma pessoa acromegálica é o mesmo que um gigante exceto pela incapacidade de seus ossos longos já “fundidos” crescerem, o que faz com que sua estatura permaneça normal enquanto outras características do seu corpo apresentam um crescimento desproporcional.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rgbClr val="006600"/>
                </a:solidFill>
              </a:rPr>
              <a:t>HORMÔNIO ESTIMULANTE DA TIREÓIDE (TSH) (TIROTROPINA</a:t>
            </a:r>
            <a:r>
              <a:rPr lang="pt-BR" sz="3600" b="1" dirty="0" smtClean="0">
                <a:solidFill>
                  <a:srgbClr val="006600"/>
                </a:solidFill>
              </a:rPr>
              <a:t>) </a:t>
            </a:r>
            <a:r>
              <a:rPr lang="pt-BR" sz="3600" b="1" dirty="0" smtClean="0"/>
              <a:t>– controla a secreção da glândula 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interna.coceducacao.com.br/ebook/content/pictures/2002-71-142-49-50-i005b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0072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FF0066"/>
                </a:solidFill>
              </a:rPr>
              <a:t>HORMÔNIO ADRENOCORTICOTRÓPICO  (ACTH) (ADRENOCORTICOTROPINA) </a:t>
            </a:r>
            <a:r>
              <a:rPr lang="pt-BR" sz="3100" b="1" dirty="0" smtClean="0"/>
              <a:t>– estimula o córtex da supra-renal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psiqweb.net/wp-content/uploads/2015/10/hip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64373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GONADOTRÓPICOS OU GONADOTROPINAS – </a:t>
            </a:r>
            <a:r>
              <a:rPr lang="pt-BR" b="1" dirty="0" smtClean="0"/>
              <a:t>têm sua ação sobre as gônadas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 FOLÍCULO-ESTIMULANTE (FSH) </a:t>
            </a:r>
            <a:r>
              <a:rPr lang="pt-BR" sz="4000" b="1" dirty="0" smtClean="0"/>
              <a:t>– estimula a produção de espermatozóides pelos testículos e a produção de ovócitos e estrógenos pelos ovários 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HORMÔNIO LUTEINIZANTE (LH) </a:t>
            </a:r>
            <a:r>
              <a:rPr lang="pt-BR" sz="4000" b="1" dirty="0" smtClean="0"/>
              <a:t>– estimula a secreção de testosterona,  estrógenos e progesterona e a ovulação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proyecto-bebe.es/upload/cntimg/Anatomia/lh_fsh_pro_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://www.dsdgenetics.org/images/HPG_axis_p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veriana.edu.co/Facultades/Ciencias/neurobioquimica/libros/neurobioquimica/los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HORMÔNIO MELANÓCITO-ESTIMULANTE (MSH) </a:t>
            </a:r>
            <a:r>
              <a:rPr lang="pt-BR" b="1" dirty="0" smtClean="0"/>
              <a:t>– afeta a pigmentação da pele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87.servimg.com/u/f87/12/37/38/55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1510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As células foliculares produzem os </a:t>
            </a:r>
            <a:r>
              <a:rPr lang="pt-BR" sz="4400" b="1" dirty="0" smtClean="0">
                <a:solidFill>
                  <a:srgbClr val="FF0000"/>
                </a:solidFill>
              </a:rPr>
              <a:t>HORMÔNIOS TIREÓIDEOS: a tiroxina ou T4 e a </a:t>
            </a:r>
            <a:r>
              <a:rPr lang="pt-BR" sz="4400" b="1" dirty="0" err="1" smtClean="0">
                <a:solidFill>
                  <a:srgbClr val="FF0000"/>
                </a:solidFill>
              </a:rPr>
              <a:t>triiodotironina</a:t>
            </a:r>
            <a:r>
              <a:rPr lang="pt-BR" sz="4400" b="1" dirty="0" smtClean="0">
                <a:solidFill>
                  <a:srgbClr val="FF0000"/>
                </a:solidFill>
              </a:rPr>
              <a:t>, T3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As células </a:t>
            </a:r>
            <a:r>
              <a:rPr lang="pt-BR" sz="4400" b="1" dirty="0" err="1" smtClean="0">
                <a:solidFill>
                  <a:srgbClr val="0070C0"/>
                </a:solidFill>
              </a:rPr>
              <a:t>parafoliculares</a:t>
            </a:r>
            <a:r>
              <a:rPr lang="pt-BR" sz="4400" b="1" dirty="0" smtClean="0">
                <a:solidFill>
                  <a:srgbClr val="0070C0"/>
                </a:solidFill>
              </a:rPr>
              <a:t> secretam </a:t>
            </a:r>
            <a:r>
              <a:rPr lang="pt-BR" sz="4400" b="1" dirty="0" smtClean="0">
                <a:solidFill>
                  <a:srgbClr val="FF0000"/>
                </a:solidFill>
              </a:rPr>
              <a:t>calcitonina  (CT)</a:t>
            </a:r>
            <a:r>
              <a:rPr lang="pt-BR" sz="4400" b="1" dirty="0" smtClean="0"/>
              <a:t>, </a:t>
            </a:r>
            <a:r>
              <a:rPr lang="pt-BR" sz="4400" b="1" dirty="0" smtClean="0">
                <a:solidFill>
                  <a:srgbClr val="0070C0"/>
                </a:solidFill>
              </a:rPr>
              <a:t>participante da regulação dos níveis sanguíneos do Ca2+ - suprime a reabsorção óssea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PROLACTINA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Autofit/>
          </a:bodyPr>
          <a:lstStyle/>
          <a:p>
            <a:r>
              <a:rPr lang="pt-BR" sz="3600" dirty="0" smtClean="0"/>
              <a:t>Secretado pela hipófise anterior durante a gravidez e amamentação</a:t>
            </a:r>
          </a:p>
          <a:p>
            <a:r>
              <a:rPr lang="pt-BR" sz="3600" dirty="0" smtClean="0"/>
              <a:t>Crescimento das mamas</a:t>
            </a:r>
          </a:p>
          <a:p>
            <a:r>
              <a:rPr lang="pt-BR" sz="3600" dirty="0" smtClean="0"/>
              <a:t>Aumento da função secretora</a:t>
            </a:r>
            <a:endParaRPr lang="pt-B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7148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melhorcomsaude.com/wp-content/uploads/2014/03/Tiro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sz="3600" dirty="0" smtClean="0"/>
              <a:t>Quem </a:t>
            </a:r>
            <a:r>
              <a:rPr lang="pt-BR" sz="3600" dirty="0"/>
              <a:t>efetivamente age nas células do corpo modulando o metabolismo é o hormônio </a:t>
            </a:r>
            <a:r>
              <a:rPr lang="pt-BR" sz="3600" b="1" dirty="0" smtClean="0">
                <a:solidFill>
                  <a:srgbClr val="FF0000"/>
                </a:solidFill>
              </a:rPr>
              <a:t>T3</a:t>
            </a:r>
            <a:r>
              <a:rPr lang="pt-BR" sz="3600" dirty="0" smtClean="0"/>
              <a:t>.</a:t>
            </a:r>
          </a:p>
          <a:p>
            <a:pPr lvl="0"/>
            <a:r>
              <a:rPr lang="pt-BR" sz="3600" dirty="0" smtClean="0"/>
              <a:t>Grande </a:t>
            </a:r>
            <a:r>
              <a:rPr lang="pt-BR" sz="3600" dirty="0"/>
              <a:t>parte do T3 ativo é derivado da conversão de T4 nos tecidos </a:t>
            </a:r>
            <a:r>
              <a:rPr lang="pt-BR" sz="3600" dirty="0" smtClean="0"/>
              <a:t>periféricos.</a:t>
            </a:r>
            <a:endParaRPr lang="pt-BR" sz="3600" dirty="0"/>
          </a:p>
          <a:p>
            <a:pPr lvl="0"/>
            <a:r>
              <a:rPr lang="pt-BR" sz="3600" dirty="0"/>
              <a:t>M</a:t>
            </a:r>
            <a:r>
              <a:rPr lang="pt-BR" sz="3600" dirty="0" smtClean="0"/>
              <a:t>ais </a:t>
            </a:r>
            <a:r>
              <a:rPr lang="pt-BR" sz="3600" dirty="0"/>
              <a:t>de 99% do T4 está ligado à </a:t>
            </a:r>
            <a:r>
              <a:rPr lang="pt-BR" sz="3600" dirty="0" smtClean="0"/>
              <a:t>TBG (globulina </a:t>
            </a:r>
            <a:r>
              <a:rPr lang="pt-BR" sz="3600" dirty="0" err="1" smtClean="0"/>
              <a:t>ligadora</a:t>
            </a:r>
            <a:r>
              <a:rPr lang="pt-BR" sz="3600" dirty="0" smtClean="0"/>
              <a:t> da tiroxina), por isso, apenas </a:t>
            </a:r>
            <a:r>
              <a:rPr lang="pt-BR" sz="3600" dirty="0"/>
              <a:t>uma ínfima </a:t>
            </a:r>
            <a:r>
              <a:rPr lang="pt-BR" sz="3600" dirty="0" smtClean="0"/>
              <a:t>parcela, de </a:t>
            </a:r>
            <a:r>
              <a:rPr lang="pt-BR" sz="3600" dirty="0"/>
              <a:t>menos de 1% de T4 livre é efetivamente quem fornece T3 para os órgãos e tecidos do corpo usarem em suas </a:t>
            </a:r>
            <a:r>
              <a:rPr lang="pt-BR" sz="3600" dirty="0" smtClean="0"/>
              <a:t>células.</a:t>
            </a:r>
          </a:p>
          <a:p>
            <a:pPr lvl="0"/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dosagem do T4 livre sanguíneo é o exame que </a:t>
            </a:r>
            <a:r>
              <a:rPr lang="pt-BR" sz="3600" dirty="0" smtClean="0"/>
              <a:t>demonstra realmente quanto </a:t>
            </a:r>
            <a:r>
              <a:rPr lang="pt-BR" sz="3600" dirty="0"/>
              <a:t>hormônio tireoidiano potencialmente útil há na circulação. Se houver muito T4 livre circulante, haverá muita produção de T3 nos órgãos, levando ao </a:t>
            </a:r>
            <a:r>
              <a:rPr lang="pt-BR" sz="3600" b="1" dirty="0">
                <a:solidFill>
                  <a:srgbClr val="FF0000"/>
                </a:solidFill>
              </a:rPr>
              <a:t>hipertireoidismo</a:t>
            </a:r>
            <a:r>
              <a:rPr lang="pt-BR" sz="3600" dirty="0"/>
              <a:t>. Se houver pouco T4 livre circulante, haverá falta de T3 para os tecidos, provocando o </a:t>
            </a:r>
            <a:r>
              <a:rPr lang="pt-BR" sz="3600" b="1" dirty="0">
                <a:solidFill>
                  <a:srgbClr val="FF0000"/>
                </a:solidFill>
              </a:rPr>
              <a:t>hipotireoidismo</a:t>
            </a:r>
            <a:r>
              <a:rPr lang="pt-BR" sz="3600" dirty="0"/>
              <a:t>.</a:t>
            </a:r>
          </a:p>
          <a:p>
            <a:pPr lvl="0"/>
            <a:r>
              <a:rPr lang="pt-BR" sz="3600" dirty="0"/>
              <a:t>Na prática clínica, a dosagem de T4 livre acaba sendo, na maioria dos casos, mais útil que a dosagem de T3 ou T3 livre.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 REGULAÇÃO POR </a:t>
            </a:r>
            <a:r>
              <a:rPr lang="pt-BR" b="1" i="1" dirty="0" smtClean="0">
                <a:solidFill>
                  <a:srgbClr val="FF0000"/>
                </a:solidFill>
              </a:rPr>
              <a:t>FEEDBACK</a:t>
            </a:r>
            <a:r>
              <a:rPr lang="pt-BR" b="1" dirty="0" smtClean="0">
                <a:solidFill>
                  <a:srgbClr val="FF0000"/>
                </a:solidFill>
              </a:rPr>
              <a:t> ENTRE A TIREÓIDE E A HIPÓFISE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Baixa temperatura corporal ou estresse estimulam a liberação do </a:t>
            </a:r>
            <a:r>
              <a:rPr lang="pt-BR" dirty="0" smtClean="0">
                <a:solidFill>
                  <a:srgbClr val="FF0000"/>
                </a:solidFill>
              </a:rPr>
              <a:t>hormônio estimulante da tireóide (TSH)</a:t>
            </a:r>
            <a:r>
              <a:rPr lang="pt-BR" dirty="0" smtClean="0"/>
              <a:t> pela hipófise.</a:t>
            </a:r>
          </a:p>
          <a:p>
            <a:r>
              <a:rPr lang="pt-BR" dirty="0" smtClean="0"/>
              <a:t> O TSH estimula a tireóide a produzir e liberar </a:t>
            </a:r>
            <a:r>
              <a:rPr lang="pt-BR" dirty="0" err="1" smtClean="0">
                <a:solidFill>
                  <a:srgbClr val="FF0000"/>
                </a:solidFill>
              </a:rPr>
              <a:t>tiroxina</a:t>
            </a:r>
            <a:r>
              <a:rPr lang="pt-BR" dirty="0" smtClean="0">
                <a:solidFill>
                  <a:srgbClr val="FF0000"/>
                </a:solidFill>
              </a:rPr>
              <a:t> (T4)</a:t>
            </a:r>
            <a:r>
              <a:rPr lang="pt-BR" dirty="0" smtClean="0"/>
              <a:t>.</a:t>
            </a:r>
          </a:p>
          <a:p>
            <a:r>
              <a:rPr lang="pt-BR" dirty="0" smtClean="0"/>
              <a:t> A </a:t>
            </a:r>
            <a:r>
              <a:rPr lang="pt-BR" dirty="0" err="1" smtClean="0"/>
              <a:t>tiroxina</a:t>
            </a:r>
            <a:r>
              <a:rPr lang="pt-BR" dirty="0" smtClean="0"/>
              <a:t> estimula a atividade metabólica da maioria das células, aumentando a produção de energia.</a:t>
            </a:r>
          </a:p>
          <a:p>
            <a:r>
              <a:rPr lang="pt-BR" dirty="0" smtClean="0"/>
              <a:t> O aumento da temperatura e os níveis mais elevados de </a:t>
            </a:r>
            <a:r>
              <a:rPr lang="pt-BR" dirty="0" err="1" smtClean="0"/>
              <a:t>tiroxina</a:t>
            </a:r>
            <a:r>
              <a:rPr lang="pt-BR" dirty="0" smtClean="0"/>
              <a:t> no sangue inibem as células produtoras do TSH.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SECREÇÃO DOS HORMÔNIOS TIREÓIDEOS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dirty="0" smtClean="0"/>
              <a:t>As condições que aumentam a necessidade energética corporal – um ambiente </a:t>
            </a:r>
            <a:r>
              <a:rPr lang="pt-BR" dirty="0" smtClean="0">
                <a:solidFill>
                  <a:srgbClr val="0070C0"/>
                </a:solidFill>
              </a:rPr>
              <a:t>frio, alta altitude, gravidez 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↑ secreção T3 e T4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atividade da glândula tireóide pode ser inibida por </a:t>
            </a:r>
            <a:r>
              <a:rPr lang="pt-BR" dirty="0" smtClean="0">
                <a:solidFill>
                  <a:srgbClr val="0070C0"/>
                </a:solidFill>
              </a:rPr>
              <a:t>grandes quantidades de certos hormônios sexuais </a:t>
            </a:r>
            <a:r>
              <a:rPr lang="pt-BR" dirty="0" smtClean="0"/>
              <a:t> circulando no sangue (</a:t>
            </a:r>
            <a:r>
              <a:rPr lang="pt-BR" dirty="0" smtClean="0">
                <a:solidFill>
                  <a:srgbClr val="FF0000"/>
                </a:solidFill>
              </a:rPr>
              <a:t>↓secreção do TSH</a:t>
            </a:r>
            <a:r>
              <a:rPr lang="pt-BR" dirty="0" smtClean="0"/>
              <a:t>)</a:t>
            </a:r>
          </a:p>
          <a:p>
            <a:r>
              <a:rPr lang="pt-BR" dirty="0" smtClean="0"/>
              <a:t>O envelhecimento diminui a produção da glândula tireóide, sendo um dos fatores responsáveis pelo ganho de peso com o avanço da 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vignette1.wikia.nocookie.net/aia1317/images/e/e4/Eixo_hipotalamo-hipofise-tireoide.jpg/revision/latest?cb=20130906031932&amp;path-prefix=pt-b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3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 b="13037"/>
          <a:stretch>
            <a:fillRect/>
          </a:stretch>
        </p:blipFill>
        <p:spPr bwMode="auto">
          <a:xfrm>
            <a:off x="4500562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/>
          <a:srcRect t="89999"/>
          <a:stretch>
            <a:fillRect/>
          </a:stretch>
        </p:blipFill>
        <p:spPr bwMode="auto">
          <a:xfrm>
            <a:off x="0" y="5734050"/>
            <a:ext cx="4500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395288" y="620713"/>
            <a:ext cx="33131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Regulação da secreção dos hormônios </a:t>
            </a:r>
            <a:r>
              <a:rPr lang="pt-BR" sz="3200" b="1" dirty="0" err="1"/>
              <a:t>tireoideanos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2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OS HORMÔNIOS TIREÓIDEOS REGULAM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 metabolismo </a:t>
            </a:r>
            <a:r>
              <a:rPr lang="pt-BR" sz="4000" dirty="0" smtClean="0"/>
              <a:t>- estimulam a síntese protéica, aumentam a lipólise, aumentam a excreção do colesterol e aumentam o uso da glicose para a produção de ATP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o crescimento e desenvolvimento </a:t>
            </a:r>
            <a:r>
              <a:rPr lang="pt-BR" sz="4000" dirty="0" smtClean="0"/>
              <a:t>- são importantíssimos para o desenvolvimento neurológico normal e a formação apropriada dos ossos no feto. Em bebês, quantidades insuficientes de hormônios da tireóide fetal causam cretinismo, caracterizado por retardo mental irreversível e estatura pequena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T3 </a:t>
            </a:r>
            <a:r>
              <a:rPr lang="pt-BR" dirty="0" smtClean="0">
                <a:solidFill>
                  <a:srgbClr val="FF0000"/>
                </a:solidFill>
              </a:rPr>
              <a:t>↑ </a:t>
            </a:r>
            <a:r>
              <a:rPr lang="pt-BR" dirty="0" smtClean="0"/>
              <a:t>a </a:t>
            </a:r>
            <a:r>
              <a:rPr lang="pt-BR" dirty="0" err="1" smtClean="0"/>
              <a:t>frequência</a:t>
            </a:r>
            <a:r>
              <a:rPr lang="pt-BR" dirty="0" smtClean="0"/>
              <a:t> cardíaca, garantindo, assim, um aporte suficiente de O2 para os tecidos.</a:t>
            </a:r>
          </a:p>
          <a:p>
            <a:r>
              <a:rPr lang="pt-BR" dirty="0" smtClean="0"/>
              <a:t>hormônio tireóideo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smtClean="0"/>
              <a:t>taxa basal de consumo de oxigênio </a:t>
            </a:r>
            <a:r>
              <a:rPr lang="pt-BR" dirty="0" smtClean="0"/>
              <a:t>e a </a:t>
            </a:r>
            <a:r>
              <a:rPr lang="pt-BR" b="1" dirty="0" smtClean="0"/>
              <a:t>produção de calor </a:t>
            </a:r>
            <a:r>
              <a:rPr lang="pt-BR" dirty="0" smtClean="0"/>
              <a:t>(p. ex., </a:t>
            </a:r>
            <a:r>
              <a:rPr lang="pt-BR" b="1" dirty="0" smtClean="0"/>
              <a:t>taxa metabólica basal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T3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err="1" smtClean="0"/>
              <a:t>frequência</a:t>
            </a:r>
            <a:r>
              <a:rPr lang="pt-BR" b="1" dirty="0" smtClean="0"/>
              <a:t> respiratória em repouso, ventilação minuto </a:t>
            </a:r>
            <a:r>
              <a:rPr lang="pt-BR" dirty="0" smtClean="0"/>
              <a:t>e a </a:t>
            </a:r>
            <a:r>
              <a:rPr lang="pt-BR" b="1" dirty="0" smtClean="0"/>
              <a:t>resposta </a:t>
            </a:r>
            <a:r>
              <a:rPr lang="pt-BR" b="1" dirty="0" err="1" smtClean="0"/>
              <a:t>ventilatória</a:t>
            </a:r>
            <a:endParaRPr lang="pt-BR" b="1" dirty="0" smtClean="0"/>
          </a:p>
          <a:p>
            <a:r>
              <a:rPr lang="pt-BR" dirty="0" smtClean="0"/>
              <a:t>A função normal dos músculos esqueléticos também requer quantidades ótimas do hormônio da tireóide.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/>
          </a:bodyPr>
          <a:lstStyle/>
          <a:p>
            <a:r>
              <a:rPr lang="pt-BR" dirty="0" smtClean="0"/>
              <a:t>Estimulam </a:t>
            </a:r>
            <a:r>
              <a:rPr lang="pt-BR" dirty="0"/>
              <a:t>o</a:t>
            </a:r>
            <a:r>
              <a:rPr lang="pt-BR" dirty="0" smtClean="0"/>
              <a:t> desenvolvimento e erupção progressivos dos dentes, bem como o ciclo normal de crescimento e maturação da epiderme, seus folículos capilares e unhas</a:t>
            </a:r>
          </a:p>
          <a:p>
            <a:r>
              <a:rPr lang="pt-BR" dirty="0" smtClean="0"/>
              <a:t>Regulam a velocidade e o ritmo do desenvolvimento do sistema nervoso central</a:t>
            </a:r>
          </a:p>
          <a:p>
            <a:r>
              <a:rPr lang="pt-BR" dirty="0"/>
              <a:t>D</a:t>
            </a:r>
            <a:r>
              <a:rPr lang="pt-BR" dirty="0" smtClean="0"/>
              <a:t>esempenham um importante papel permissivo na regulação da função reprodutiva, tanto em homens como em mulheres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CALCITONINA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solidFill>
                  <a:srgbClr val="FF0000"/>
                </a:solidFill>
              </a:rPr>
              <a:t>diminui a quantidade de cálcio e fosfato no sangue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inibição de degradação óssea (especificamente pela inibição dos </a:t>
            </a:r>
            <a:r>
              <a:rPr lang="pt-BR" dirty="0" err="1" smtClean="0"/>
              <a:t>osteoclastos</a:t>
            </a:r>
            <a:r>
              <a:rPr lang="pt-BR" dirty="0" smtClean="0"/>
              <a:t> – células destruidoras de osso)</a:t>
            </a:r>
          </a:p>
          <a:p>
            <a:r>
              <a:rPr lang="pt-BR" dirty="0" smtClean="0"/>
              <a:t>aceleração da assimilação óssea do cálcio e fosfato</a:t>
            </a:r>
          </a:p>
          <a:p>
            <a:r>
              <a:rPr lang="pt-BR" dirty="0" smtClean="0"/>
              <a:t>aumento do movimento do cálcio e fosfato da urina para o sangue. </a:t>
            </a:r>
          </a:p>
          <a:p>
            <a:r>
              <a:rPr lang="pt-BR" dirty="0" smtClean="0"/>
              <a:t>O nível do cálcio sanguíneo controla diretamente a secreção da CT por meio de um sistema de retroalimentação negativa.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PROLACTINA (PRL) </a:t>
            </a:r>
            <a:r>
              <a:rPr lang="pt-BR" sz="4000" b="1" dirty="0" smtClean="0"/>
              <a:t>– inicia e mantém a produção de leite pelas glândulas mamárias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mages.slideplayer.com.br/11/2969606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HIPERTIREOIDISMO (</a:t>
            </a:r>
            <a:r>
              <a:rPr lang="pt-BR" b="1" dirty="0" err="1" smtClean="0">
                <a:solidFill>
                  <a:srgbClr val="FF0000"/>
                </a:solidFill>
              </a:rPr>
              <a:t>tirotoxicose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sz="31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b="1" dirty="0" smtClean="0"/>
              <a:t>auto-anticorpos anormais estimulam, em excesso, os receptores de TSH, na glândula tireóide</a:t>
            </a:r>
          </a:p>
          <a:p>
            <a:r>
              <a:rPr lang="pt-BR" b="1" dirty="0" smtClean="0"/>
              <a:t> tumor provoca ↑ secreção hormônios tireóideos - com hiperplasia e hipertrofia da glândula</a:t>
            </a:r>
          </a:p>
          <a:p>
            <a:r>
              <a:rPr lang="pt-BR" b="1" dirty="0" smtClean="0"/>
              <a:t>alterações no metabolismo, no sistema nervoso e no coração</a:t>
            </a:r>
          </a:p>
          <a:p>
            <a:r>
              <a:rPr lang="pt-BR" b="1" dirty="0" smtClean="0"/>
              <a:t>Sinais e sintomas: ↑transpiração, intolerância a T ↑,  fraqueza muscular,  perda de peso,  irritabilidade, insônia, ↑ FC,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993063" cy="4886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/>
              <a:t>HIPERTIREOIDISMO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800" dirty="0" err="1" smtClean="0">
                <a:solidFill>
                  <a:srgbClr val="C00000"/>
                </a:solidFill>
              </a:rPr>
              <a:t>Exoftalmia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sz="4000" dirty="0" smtClean="0"/>
          </a:p>
        </p:txBody>
      </p:sp>
      <p:pic>
        <p:nvPicPr>
          <p:cNvPr id="63491" name="Picture 2" descr="grav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714776" cy="36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1" descr="hipertireoidismo_pathophysiology_PORTH_2005"/>
          <p:cNvPicPr>
            <a:picLocks noChangeAspect="1" noChangeArrowheads="1"/>
          </p:cNvPicPr>
          <p:nvPr/>
        </p:nvPicPr>
        <p:blipFill>
          <a:blip r:embed="rId3"/>
          <a:srcRect l="31770" t="6995" r="30968" b="20610"/>
          <a:stretch>
            <a:fillRect/>
          </a:stretch>
        </p:blipFill>
        <p:spPr bwMode="auto">
          <a:xfrm>
            <a:off x="5572132" y="2571745"/>
            <a:ext cx="3143243" cy="38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HIPOTIREOIDISMO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00726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primário</a:t>
            </a:r>
            <a:r>
              <a:rPr lang="pt-BR" sz="3600" dirty="0" smtClean="0"/>
              <a:t> - defeito do suprimento de iodo ou do funcionamento da glândula</a:t>
            </a:r>
            <a:br>
              <a:rPr lang="pt-BR" sz="3600" dirty="0" smtClean="0"/>
            </a:br>
            <a:r>
              <a:rPr lang="pt-BR" sz="3600" dirty="0" smtClean="0">
                <a:solidFill>
                  <a:srgbClr val="FF0000"/>
                </a:solidFill>
              </a:rPr>
              <a:t>secundário</a:t>
            </a:r>
            <a:r>
              <a:rPr lang="pt-BR" sz="3600" dirty="0" smtClean="0"/>
              <a:t> - deficiência de TSH</a:t>
            </a:r>
          </a:p>
          <a:p>
            <a:r>
              <a:rPr lang="pt-BR" sz="3600" dirty="0" smtClean="0"/>
              <a:t>Intolerância ao frio, unhas quebradiças, fraqueza dos cabelos, secura e afinamento da pele, </a:t>
            </a:r>
            <a:r>
              <a:rPr lang="pt-BR" sz="3600" dirty="0" err="1" smtClean="0"/>
              <a:t>mixedema</a:t>
            </a:r>
            <a:r>
              <a:rPr lang="pt-BR" sz="3600" dirty="0" smtClean="0"/>
              <a:t>, menor estatura para idade, reflexos lentos, lentidão na fala e no pensamento, sensação de fadiga, deficiência mental (cretinismo), </a:t>
            </a:r>
            <a:r>
              <a:rPr lang="pt-BR" sz="3600" dirty="0" err="1" smtClean="0"/>
              <a:t>bradicardia</a:t>
            </a:r>
            <a:r>
              <a:rPr lang="pt-BR" sz="3600" dirty="0" smtClean="0"/>
              <a:t>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comunicnoticias.com/wp-content/uploads/sites/61269/2015/10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0099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b="1" dirty="0" smtClean="0">
                <a:solidFill>
                  <a:srgbClr val="0070C0"/>
                </a:solidFill>
              </a:rPr>
              <a:t>PARATIREÓIDES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Quatro glândulas atrás da tireóide</a:t>
            </a:r>
          </a:p>
          <a:p>
            <a:r>
              <a:rPr lang="pt-BR" sz="4000" dirty="0" smtClean="0"/>
              <a:t>Secretam o </a:t>
            </a:r>
            <a:r>
              <a:rPr lang="pt-BR" sz="4000" b="1" dirty="0" smtClean="0">
                <a:solidFill>
                  <a:srgbClr val="0070C0"/>
                </a:solidFill>
              </a:rPr>
              <a:t>hormônio </a:t>
            </a:r>
            <a:r>
              <a:rPr lang="pt-BR" sz="4000" b="1" dirty="0" err="1" smtClean="0">
                <a:solidFill>
                  <a:srgbClr val="0070C0"/>
                </a:solidFill>
              </a:rPr>
              <a:t>paratireóideo</a:t>
            </a:r>
            <a:r>
              <a:rPr lang="pt-BR" sz="4000" b="1" dirty="0" smtClean="0">
                <a:solidFill>
                  <a:srgbClr val="0070C0"/>
                </a:solidFill>
              </a:rPr>
              <a:t> (PTH), </a:t>
            </a:r>
            <a:r>
              <a:rPr lang="pt-BR" sz="4000" dirty="0" smtClean="0"/>
              <a:t>que auxilia no controle dos níveis de Ca+2 e fosfato  no sangue, com efeito oposto ao da calcitonina </a:t>
            </a:r>
          </a:p>
          <a:p>
            <a:r>
              <a:rPr lang="pt-BR" sz="4000" dirty="0" smtClean="0"/>
              <a:t>Retro alimentação negativa – Ca+2 ↓ libera PTH</a:t>
            </a:r>
          </a:p>
          <a:p>
            <a:r>
              <a:rPr lang="pt-BR" sz="4000" dirty="0" smtClean="0"/>
              <a:t>↑ Ca+2 ↓ PTH (↑ CT)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REGULAÇÃO DA TAXA DE CÁLCIO NO SANGUE (</a:t>
            </a:r>
            <a:r>
              <a:rPr lang="pt-BR" b="1" dirty="0" err="1" smtClean="0">
                <a:solidFill>
                  <a:srgbClr val="0070C0"/>
                </a:solidFill>
              </a:rPr>
              <a:t>calcemia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paratormônio (PTH) age quando os níveis de cálcio plasmático ↓</a:t>
            </a:r>
          </a:p>
          <a:p>
            <a:r>
              <a:rPr lang="pt-BR" dirty="0" smtClean="0"/>
              <a:t> PTH estimula a atividade dos </a:t>
            </a:r>
            <a:r>
              <a:rPr lang="pt-BR" dirty="0" err="1" smtClean="0"/>
              <a:t>osteoclastos</a:t>
            </a:r>
            <a:r>
              <a:rPr lang="pt-BR" dirty="0" smtClean="0"/>
              <a:t>, células que degradam os sais ósseos, liberando Ca2+ no plasma (descalcificação óssea)</a:t>
            </a:r>
          </a:p>
          <a:p>
            <a:r>
              <a:rPr lang="pt-BR" dirty="0" smtClean="0"/>
              <a:t>a tireóide secreta calcitonina, hormônio de natureza protéica que abaixa o nível de cálcio no sangue, inibindo a ação de </a:t>
            </a:r>
            <a:r>
              <a:rPr lang="pt-BR" dirty="0" err="1" smtClean="0"/>
              <a:t>osteoclastos</a:t>
            </a:r>
            <a:endParaRPr lang="pt-BR" dirty="0" smtClean="0"/>
          </a:p>
          <a:p>
            <a:r>
              <a:rPr lang="pt-BR" dirty="0" smtClean="0"/>
              <a:t> a calcitonina favorece a fixação de cálcio aos sais presentes nos ossos (calcificação).</a:t>
            </a:r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0070C0"/>
                </a:solidFill>
              </a:rPr>
              <a:t>o PTH atua quando os níveis abaixam; a calcitonina, quando esses níveis sobem.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image.slidesharecdn.com/sistemaendcrinoslidesdaaula-110301095137-phpapp02/95/sistema-endcrino-slides-da-aula-29-728.jpg?cb=1298974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uff.br/WebQuest/imagens/p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GLÂNDULAS SUPRA-RENAIS (ADRENAIS)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Formadas por um córtex externo e uma fina medula (cerca de 10% da glândula)</a:t>
            </a:r>
          </a:p>
          <a:p>
            <a:r>
              <a:rPr lang="pt-BR" sz="4000" dirty="0" smtClean="0"/>
              <a:t>Cada região produz diferentes hormônios</a:t>
            </a:r>
            <a:endParaRPr lang="pt-BR" sz="3600" dirty="0" smtClean="0"/>
          </a:p>
          <a:p>
            <a:r>
              <a:rPr lang="pt-BR" sz="4000" dirty="0" smtClean="0"/>
              <a:t>O córtex é essencial para a vida; a remoção completa é letal sem terapia de substituição</a:t>
            </a:r>
          </a:p>
          <a:p>
            <a:r>
              <a:rPr lang="pt-BR" sz="4000" dirty="0" smtClean="0"/>
              <a:t>Exerce considerável controle sobre os linfócitos e tecido linfático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CÓRTEX ADRENAL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Zona externa – MINERALOCORTICÓIDES</a:t>
            </a:r>
          </a:p>
          <a:p>
            <a:r>
              <a:rPr lang="pt-BR" sz="4000" dirty="0" smtClean="0"/>
              <a:t>Zona média – GLICOCORTICÓIDES</a:t>
            </a:r>
          </a:p>
          <a:p>
            <a:r>
              <a:rPr lang="pt-BR" sz="4000" dirty="0" smtClean="0"/>
              <a:t>Zona interna - ANDRÓGENOS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572272"/>
          </a:xfrm>
        </p:spPr>
        <p:txBody>
          <a:bodyPr>
            <a:noAutofit/>
          </a:bodyPr>
          <a:lstStyle/>
          <a:p>
            <a:r>
              <a:rPr lang="pt-BR" sz="3200" dirty="0" smtClean="0"/>
              <a:t>Quanto mais o bebê mama mais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 é liberada (é removida a inibição sobre a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), mais </a:t>
            </a:r>
            <a:r>
              <a:rPr lang="pt-BR" sz="3200" dirty="0" err="1" smtClean="0"/>
              <a:t>Ocitocina</a:t>
            </a:r>
            <a:r>
              <a:rPr lang="pt-BR" sz="3200" dirty="0" smtClean="0"/>
              <a:t> é liberada</a:t>
            </a:r>
          </a:p>
          <a:p>
            <a:r>
              <a:rPr lang="pt-BR" sz="3200" dirty="0" smtClean="0"/>
              <a:t>Sistema:</a:t>
            </a:r>
          </a:p>
          <a:p>
            <a:pPr>
              <a:buNone/>
            </a:pPr>
            <a:r>
              <a:rPr lang="pt-BR" sz="3200" dirty="0" smtClean="0"/>
              <a:t>Receptores mecânicos</a:t>
            </a:r>
          </a:p>
          <a:p>
            <a:pPr>
              <a:buNone/>
            </a:pPr>
            <a:r>
              <a:rPr lang="pt-BR" sz="3200" dirty="0" smtClean="0"/>
              <a:t>Respostas neurônios/ SNC</a:t>
            </a:r>
          </a:p>
          <a:p>
            <a:pPr>
              <a:buNone/>
            </a:pPr>
            <a:r>
              <a:rPr lang="pt-BR" sz="3200" dirty="0" smtClean="0"/>
              <a:t>Sistema endócrino produzindo e liberando hormônio</a:t>
            </a:r>
            <a:endParaRPr lang="pt-BR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MINERALOCORTICÓIDES </a:t>
            </a:r>
            <a:br>
              <a:rPr lang="pt-BR" b="1" dirty="0" smtClean="0">
                <a:solidFill>
                  <a:srgbClr val="006600"/>
                </a:solidFill>
              </a:rPr>
            </a:br>
            <a:r>
              <a:rPr lang="pt-BR" b="1" dirty="0" smtClean="0">
                <a:solidFill>
                  <a:srgbClr val="006600"/>
                </a:solidFill>
              </a:rPr>
              <a:t>(derivados do colesterol)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 ALDOSTERONA (principal)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Atua na regulação do volume e da pressão do sangue, e na concentração do equilíbrio eletrolítico do sangue (aumenta a PA e a volemia - Na</a:t>
            </a:r>
            <a:r>
              <a:rPr lang="pt-BR" baseline="30000" dirty="0" smtClean="0"/>
              <a:t>+</a:t>
            </a:r>
            <a:r>
              <a:rPr lang="pt-BR" dirty="0" smtClean="0"/>
              <a:t> atrai a água)</a:t>
            </a:r>
          </a:p>
          <a:p>
            <a:r>
              <a:rPr lang="pt-BR" dirty="0" smtClean="0"/>
              <a:t>atua em certas células dos rins para aumentar a reabsorção de íons sódio (Na</a:t>
            </a:r>
            <a:r>
              <a:rPr lang="pt-BR" baseline="30000" dirty="0" smtClean="0"/>
              <a:t>+</a:t>
            </a:r>
            <a:r>
              <a:rPr lang="pt-BR" dirty="0" smtClean="0"/>
              <a:t>) da urina e retorná-los ao sangue, e estimula a excreção de íons potássio (K</a:t>
            </a:r>
            <a:r>
              <a:rPr lang="pt-BR" baseline="30000" dirty="0" smtClean="0"/>
              <a:t>+</a:t>
            </a:r>
            <a:r>
              <a:rPr lang="pt-BR" dirty="0" smtClean="0"/>
              <a:t>), de forma que grandes quantidades de potássio são perdidas pela urina e excreção de H</a:t>
            </a:r>
            <a:r>
              <a:rPr lang="pt-BR" baseline="30000" dirty="0" smtClean="0"/>
              <a:t>+ </a:t>
            </a:r>
            <a:r>
              <a:rPr lang="pt-BR" dirty="0" smtClean="0"/>
              <a:t>, deixando a urina mais ácida e o sangue mais básico </a:t>
            </a:r>
          </a:p>
          <a:p>
            <a:r>
              <a:rPr lang="pt-BR" dirty="0" smtClean="0"/>
              <a:t>O controle de </a:t>
            </a:r>
            <a:r>
              <a:rPr lang="pt-BR" dirty="0" err="1" smtClean="0"/>
              <a:t>aldosterona</a:t>
            </a:r>
            <a:r>
              <a:rPr lang="pt-BR" dirty="0" smtClean="0"/>
              <a:t> envolve vários mecanismos de controle, sendo o mais importante a via </a:t>
            </a:r>
            <a:r>
              <a:rPr lang="pt-BR" dirty="0" err="1" smtClean="0"/>
              <a:t>renina-angiotensina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2.bp.blogspot.com/-8gyN5KZ8Gho/UoRWbaHTYTI/AAAAAAAAAFA/ZffyLOqNRPY/s640/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6600"/>
                </a:solidFill>
              </a:rPr>
              <a:t>GLICOCORTICÓIDES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b="1" dirty="0" smtClean="0">
                <a:solidFill>
                  <a:srgbClr val="006600"/>
                </a:solidFill>
              </a:rPr>
              <a:t> (derivados do colesterol)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CORTISOL ou HIDROCORTIZONA</a:t>
            </a:r>
            <a:r>
              <a:rPr lang="pt-BR" sz="4000" dirty="0" smtClean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3600" dirty="0" smtClean="0"/>
              <a:t>Liberado em situações de estresse e na prática de exercícios físicos</a:t>
            </a:r>
          </a:p>
          <a:p>
            <a:r>
              <a:rPr lang="pt-BR" sz="3600" dirty="0" smtClean="0"/>
              <a:t>atua com outros hormônios na promoção do metabolismo normal assegurando a disponibilidade de  ATP</a:t>
            </a:r>
          </a:p>
          <a:p>
            <a:r>
              <a:rPr lang="pt-BR" sz="3600" dirty="0" smtClean="0"/>
              <a:t>aumenta a taxa de catabolismo protéico e de transporte de aminoácidos até o fígado para síntese de novas proteínas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CORTISOL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592246"/>
          </a:xfrm>
        </p:spPr>
        <p:txBody>
          <a:bodyPr>
            <a:normAutofit/>
          </a:bodyPr>
          <a:lstStyle/>
          <a:p>
            <a:r>
              <a:rPr lang="pt-BR" sz="3600" dirty="0"/>
              <a:t>estimula a degradação de gordura e a liberação dos ácidos graxos a partir do tecido adiposo como uma fonte adicional de energia, pela produção de glicose (↑ glicemia)</a:t>
            </a:r>
          </a:p>
          <a:p>
            <a:r>
              <a:rPr lang="pt-BR" sz="3600" dirty="0" smtClean="0"/>
              <a:t>ajuda a fornecer resistência ao estresse</a:t>
            </a:r>
          </a:p>
          <a:p>
            <a:r>
              <a:rPr lang="pt-BR" sz="3600" dirty="0" smtClean="0"/>
              <a:t>composto antiinflamatório, inibindo a liberação de substâncias químicas que causam a inflamação</a:t>
            </a:r>
          </a:p>
          <a:p>
            <a:r>
              <a:rPr lang="pt-BR" sz="3600" dirty="0" smtClean="0"/>
              <a:t>Reduz alergias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s3.amazonaws.com/magoo/ABAAAgECcA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ANDRÓGENOS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dirty="0" smtClean="0"/>
              <a:t>Hormônios sexuais masculinos produzidos pelo córtex supra-renal, em baixa quantidade</a:t>
            </a:r>
          </a:p>
          <a:p>
            <a:r>
              <a:rPr lang="pt-BR" dirty="0" smtClean="0"/>
              <a:t>Nas mulheres contribuem com o impulso sexual (libido)</a:t>
            </a:r>
          </a:p>
          <a:p>
            <a:r>
              <a:rPr lang="pt-BR" dirty="0" smtClean="0"/>
              <a:t>Auxiliam no pico de crescimento </a:t>
            </a:r>
            <a:r>
              <a:rPr lang="pt-BR" dirty="0" err="1" smtClean="0"/>
              <a:t>pré-puberal</a:t>
            </a:r>
            <a:r>
              <a:rPr lang="pt-BR" dirty="0" smtClean="0"/>
              <a:t> e no desenvolvimento inicial dos pelos púbicos e axilares em ambos os sexos</a:t>
            </a:r>
            <a:endParaRPr lang="pt-BR" sz="2400" dirty="0" smtClean="0"/>
          </a:p>
          <a:p>
            <a:r>
              <a:rPr lang="pt-BR" dirty="0" smtClean="0"/>
              <a:t>testosterona, outros hormônios masculinos conhecidos são </a:t>
            </a:r>
            <a:r>
              <a:rPr lang="pt-BR" dirty="0" err="1" smtClean="0"/>
              <a:t>desidroepiandrosterona</a:t>
            </a:r>
            <a:r>
              <a:rPr lang="pt-BR" dirty="0" smtClean="0"/>
              <a:t>, </a:t>
            </a:r>
            <a:r>
              <a:rPr lang="pt-BR" dirty="0" err="1" smtClean="0"/>
              <a:t>dihidrotestosterona</a:t>
            </a:r>
            <a:r>
              <a:rPr lang="pt-BR" dirty="0" smtClean="0"/>
              <a:t>, androsterona, androstenediona e </a:t>
            </a:r>
            <a:r>
              <a:rPr lang="pt-BR" dirty="0" err="1" smtClean="0"/>
              <a:t>androstenediol</a:t>
            </a:r>
            <a:r>
              <a:rPr lang="pt-BR" dirty="0" smtClean="0"/>
              <a:t>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Quando há excesso de androgênio adrenal (p. ex., tumor adrenal, síndrome de </a:t>
            </a:r>
            <a:r>
              <a:rPr lang="pt-BR" sz="3600" dirty="0" err="1" smtClean="0"/>
              <a:t>Cushing</a:t>
            </a:r>
            <a:r>
              <a:rPr lang="pt-BR" sz="3600" dirty="0" smtClean="0"/>
              <a:t> (um tumor provoca a liberação de altos níveis de cortisol), hiperplasia adrenal congênita, a </a:t>
            </a:r>
            <a:r>
              <a:rPr lang="pt-BR" sz="3600" b="1" dirty="0" err="1" smtClean="0"/>
              <a:t>virilização</a:t>
            </a:r>
            <a:r>
              <a:rPr lang="pt-BR" sz="3600" b="1" dirty="0" smtClean="0"/>
              <a:t> da mulher </a:t>
            </a:r>
            <a:r>
              <a:rPr lang="pt-BR" sz="3600" dirty="0" smtClean="0"/>
              <a:t>pode ocorrer. Isto envolve </a:t>
            </a:r>
            <a:r>
              <a:rPr lang="pt-BR" sz="3600" dirty="0" err="1" smtClean="0"/>
              <a:t>virilização</a:t>
            </a:r>
            <a:r>
              <a:rPr lang="pt-BR" sz="3600" dirty="0" smtClean="0"/>
              <a:t> da genitália externa </a:t>
            </a:r>
            <a:r>
              <a:rPr lang="pt-BR" sz="3600" i="1" dirty="0" smtClean="0"/>
              <a:t>in útero </a:t>
            </a:r>
            <a:r>
              <a:rPr lang="pt-BR" sz="3600" dirty="0" smtClean="0"/>
              <a:t>(p. ex., aumento do clitóris) e pelos excessivos na face e corpo (chamado de </a:t>
            </a:r>
            <a:r>
              <a:rPr lang="pt-BR" sz="3600" b="1" dirty="0" err="1" smtClean="0"/>
              <a:t>hirsutismo</a:t>
            </a:r>
            <a:r>
              <a:rPr lang="pt-BR" sz="3600" dirty="0" smtClean="0"/>
              <a:t>) e acne em mulheres adultas. Androgênios adrenais em excesso também parecem desempenhar um papel em alterações da ovulação (</a:t>
            </a:r>
            <a:r>
              <a:rPr lang="pt-BR" sz="3600" i="1" dirty="0" smtClean="0"/>
              <a:t>i. e.</a:t>
            </a:r>
            <a:r>
              <a:rPr lang="pt-BR" sz="3600" dirty="0" smtClean="0"/>
              <a:t>, síndrome do ovário </a:t>
            </a:r>
            <a:r>
              <a:rPr lang="pt-BR" sz="3600" dirty="0" err="1" smtClean="0"/>
              <a:t>polícistico</a:t>
            </a:r>
            <a:r>
              <a:rPr lang="pt-BR" sz="3600" dirty="0" smtClean="0"/>
              <a:t>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MEDULA SUPRA-RENAL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r>
              <a:rPr lang="pt-BR" sz="4000" dirty="0" smtClean="0"/>
              <a:t>Sintetiza as catecolaminas : </a:t>
            </a:r>
            <a:r>
              <a:rPr lang="pt-BR" sz="4000" b="1" dirty="0" smtClean="0">
                <a:solidFill>
                  <a:srgbClr val="FF0000"/>
                </a:solidFill>
              </a:rPr>
              <a:t>Adrenalina ou </a:t>
            </a:r>
            <a:r>
              <a:rPr lang="pt-BR" sz="4000" b="1" smtClean="0">
                <a:solidFill>
                  <a:srgbClr val="FF0000"/>
                </a:solidFill>
              </a:rPr>
              <a:t>epinefrina</a:t>
            </a:r>
            <a:r>
              <a:rPr lang="pt-BR" sz="4000" b="1" dirty="0" smtClean="0">
                <a:solidFill>
                  <a:srgbClr val="FF0000"/>
                </a:solidFill>
              </a:rPr>
              <a:t> e Noradrenalina ou </a:t>
            </a:r>
            <a:r>
              <a:rPr lang="pt-BR" sz="4000" b="1" dirty="0" err="1" smtClean="0">
                <a:solidFill>
                  <a:srgbClr val="FF0000"/>
                </a:solidFill>
              </a:rPr>
              <a:t>norepinefrina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dirty="0" smtClean="0"/>
              <a:t>produzem efeitos que mimetizam os produzidos pela divisão simpática do SNA</a:t>
            </a:r>
          </a:p>
          <a:p>
            <a:r>
              <a:rPr lang="pt-BR" sz="4000" dirty="0" smtClean="0"/>
              <a:t>responsáveis pela resposta de “</a:t>
            </a:r>
            <a:r>
              <a:rPr lang="pt-BR" sz="4000" dirty="0" err="1" smtClean="0"/>
              <a:t>luta-ou-fuga</a:t>
            </a:r>
            <a:r>
              <a:rPr lang="pt-BR" sz="4000" dirty="0" smtClean="0"/>
              <a:t>”</a:t>
            </a:r>
          </a:p>
          <a:p>
            <a:r>
              <a:rPr lang="pt-BR" sz="4000" dirty="0" smtClean="0"/>
              <a:t>auxiliam na resistência ao estresse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Prepara o organismo para enfrentar situações de estresse</a:t>
            </a:r>
          </a:p>
          <a:p>
            <a:r>
              <a:rPr lang="pt-BR" sz="3600" dirty="0" smtClean="0"/>
              <a:t>Contração dos vasos sanguíneos (↑ PA)</a:t>
            </a:r>
          </a:p>
          <a:p>
            <a:r>
              <a:rPr lang="pt-BR" sz="3600" dirty="0" smtClean="0"/>
              <a:t>↑ glicemia por meio da </a:t>
            </a:r>
            <a:r>
              <a:rPr lang="pt-BR" sz="3600" dirty="0" err="1" smtClean="0"/>
              <a:t>gliconeogênese</a:t>
            </a:r>
            <a:r>
              <a:rPr lang="pt-BR" sz="3600" dirty="0" smtClean="0"/>
              <a:t> no fígado</a:t>
            </a:r>
          </a:p>
          <a:p>
            <a:r>
              <a:rPr lang="pt-BR" sz="3600" dirty="0" smtClean="0"/>
              <a:t>Redistribui sangue para os órgãos e músculos (↑ reflexos, a força e a FR)</a:t>
            </a:r>
          </a:p>
          <a:p>
            <a:r>
              <a:rPr lang="pt-BR" sz="3600" dirty="0" smtClean="0"/>
              <a:t>↓ movimentos peristálticos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NORADRENALINA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Atua em conjunto nas situações de estresse</a:t>
            </a:r>
          </a:p>
          <a:p>
            <a:r>
              <a:rPr lang="pt-BR" sz="4400" dirty="0" smtClean="0"/>
              <a:t>Acelera os batimentos cardíacos</a:t>
            </a:r>
          </a:p>
          <a:p>
            <a:r>
              <a:rPr lang="pt-BR" sz="4400" dirty="0" smtClean="0"/>
              <a:t>Mantém a PA em níveis normais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70C0"/>
                </a:solidFill>
              </a:rPr>
              <a:t>HORMÔNIO DO CRESCIMENTO (GH)– </a:t>
            </a:r>
            <a:r>
              <a:rPr lang="pt-BR" sz="3600" b="1" dirty="0" smtClean="0"/>
              <a:t>controla o crescimento geral do corpo e regula o metabolismo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estimulacaoneurologica.com.br/ckfinder/userfiles/images/Informacoes/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m.agripoint.com.br/imagens/banco/69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m.agripoint.com.br/imagens/banco/7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static.hsw.com.br/gif/fear-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PÂNCREAS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400" dirty="0" smtClean="0"/>
              <a:t>Parte endócrina - formada pelas </a:t>
            </a:r>
            <a:r>
              <a:rPr lang="pt-BR" sz="4400" b="1" dirty="0" smtClean="0">
                <a:solidFill>
                  <a:srgbClr val="FF0066"/>
                </a:solidFill>
              </a:rPr>
              <a:t>ilhotas de </a:t>
            </a:r>
            <a:r>
              <a:rPr lang="pt-BR" sz="4400" b="1" dirty="0" err="1" smtClean="0">
                <a:solidFill>
                  <a:srgbClr val="FF0066"/>
                </a:solidFill>
              </a:rPr>
              <a:t>Langerhans</a:t>
            </a:r>
            <a:r>
              <a:rPr lang="pt-BR" sz="4400" b="1" dirty="0" smtClean="0">
                <a:solidFill>
                  <a:srgbClr val="FF0066"/>
                </a:solidFill>
              </a:rPr>
              <a:t> </a:t>
            </a:r>
            <a:r>
              <a:rPr lang="pt-BR" sz="4400" dirty="0" smtClean="0"/>
              <a:t>ou ilhotas pancreáticas, compostas por: </a:t>
            </a:r>
          </a:p>
          <a:p>
            <a:r>
              <a:rPr lang="pt-BR" sz="4400" dirty="0" smtClean="0">
                <a:solidFill>
                  <a:srgbClr val="FF0066"/>
                </a:solidFill>
              </a:rPr>
              <a:t>células alfa, que produzem o </a:t>
            </a:r>
            <a:r>
              <a:rPr lang="pt-BR" sz="4400" b="1" dirty="0" err="1" smtClean="0">
                <a:solidFill>
                  <a:srgbClr val="FF0066"/>
                </a:solidFill>
              </a:rPr>
              <a:t>glucagon</a:t>
            </a:r>
            <a:endParaRPr lang="pt-BR" sz="4400" dirty="0" smtClean="0">
              <a:solidFill>
                <a:srgbClr val="FF0066"/>
              </a:solidFill>
            </a:endParaRPr>
          </a:p>
          <a:p>
            <a:r>
              <a:rPr lang="pt-BR" sz="4400" dirty="0" smtClean="0">
                <a:solidFill>
                  <a:srgbClr val="FF0066"/>
                </a:solidFill>
              </a:rPr>
              <a:t>células beta, que produzem a </a:t>
            </a:r>
            <a:r>
              <a:rPr lang="pt-BR" sz="4400" b="1" dirty="0" smtClean="0">
                <a:solidFill>
                  <a:srgbClr val="FF0066"/>
                </a:solidFill>
              </a:rPr>
              <a:t>insulina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coladaweb.com/wp-content/uploads/2014/12/Pancre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66"/>
                </a:solidFill>
              </a:rPr>
              <a:t>REGULAÇÃO DA TAXA DE GLICOSE NO SANGUE </a:t>
            </a:r>
            <a:r>
              <a:rPr lang="pt-BR" dirty="0" smtClean="0">
                <a:solidFill>
                  <a:srgbClr val="FF0066"/>
                </a:solidFill>
              </a:rPr>
              <a:t>(glicemia)</a:t>
            </a:r>
            <a:endParaRPr lang="pt-BR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4000" b="1" dirty="0" smtClean="0">
                <a:solidFill>
                  <a:srgbClr val="FF0066"/>
                </a:solidFill>
              </a:rPr>
              <a:t>Insulina</a:t>
            </a:r>
            <a:r>
              <a:rPr lang="pt-BR" sz="4000" dirty="0" smtClean="0"/>
              <a:t> (evita hiperglicemia) - facilita a absorção de glicose pelos tecidos reduzindo o teor de glicose no sangue</a:t>
            </a:r>
          </a:p>
          <a:p>
            <a:r>
              <a:rPr lang="pt-BR" sz="4000" dirty="0" smtClean="0"/>
              <a:t> </a:t>
            </a:r>
            <a:r>
              <a:rPr lang="pt-BR" sz="4000" b="1" dirty="0" err="1" smtClean="0">
                <a:solidFill>
                  <a:srgbClr val="FF0066"/>
                </a:solidFill>
              </a:rPr>
              <a:t>Glucagon</a:t>
            </a:r>
            <a:r>
              <a:rPr lang="pt-BR" sz="4000" dirty="0" smtClean="0"/>
              <a:t> (evita hipoglicemia) - aumenta o teor de glicose no sangue acelerando a conversão de glicogênio em glicose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GLUCAGON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Acelera a conversão de glicogênio para glicose no fígado</a:t>
            </a:r>
          </a:p>
          <a:p>
            <a:r>
              <a:rPr lang="pt-BR" sz="4000" dirty="0" smtClean="0"/>
              <a:t>Promove a formação de glicose a partir de outras substâncias tais como os aminoácidos no fígado</a:t>
            </a:r>
          </a:p>
          <a:p>
            <a:r>
              <a:rPr lang="pt-BR" sz="4000" dirty="0" smtClean="0"/>
              <a:t>Estimula a liberação de glicose no sangue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Acelera o transporte de glicose para o interior da célula  (</a:t>
            </a:r>
            <a:r>
              <a:rPr lang="pt-BR" sz="2800" dirty="0" smtClean="0"/>
              <a:t>↑ permeabilidade da membrana celular à glicose)</a:t>
            </a:r>
          </a:p>
          <a:p>
            <a:r>
              <a:rPr lang="pt-BR" sz="2800" dirty="0" smtClean="0"/>
              <a:t>Ação hipoglicemiante</a:t>
            </a:r>
          </a:p>
          <a:p>
            <a:r>
              <a:rPr lang="pt-BR" sz="2800" dirty="0" smtClean="0"/>
              <a:t>Atua após as refeições</a:t>
            </a:r>
            <a:endParaRPr lang="pt-BR" sz="3600" dirty="0" smtClean="0"/>
          </a:p>
          <a:p>
            <a:r>
              <a:rPr lang="pt-BR" sz="3600" dirty="0" smtClean="0"/>
              <a:t>Acelera a conversão de glicose em glicogênio e a síntese de ácidos graxos no fígado e no músculo, reduzindo a produção de glicose pelo fígado</a:t>
            </a:r>
          </a:p>
          <a:p>
            <a:r>
              <a:rPr lang="pt-BR" sz="3600" dirty="0" smtClean="0"/>
              <a:t>Aumenta o movimento de aminoácidos para o interior das células e aumenta a síntese protéica</a:t>
            </a:r>
          </a:p>
          <a:p>
            <a:r>
              <a:rPr lang="pt-BR" sz="3600" dirty="0" smtClean="0"/>
              <a:t>↓ a conversão do glicogênio em glicose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↓ a formação da glicose a partir de outras substâncias como os aminoácidos</a:t>
            </a:r>
          </a:p>
          <a:p>
            <a:r>
              <a:rPr lang="pt-BR" sz="3600" dirty="0" smtClean="0"/>
              <a:t>Promove a síntese de proteínas de AAs e inibe a degradação de proteína em tecidos periféricos</a:t>
            </a:r>
          </a:p>
          <a:p>
            <a:r>
              <a:rPr lang="pt-BR" sz="3600" dirty="0" smtClean="0"/>
              <a:t>Promove a síntese de TG no fígado e no tecido adiposo e reprime a lipólise dos estoques de TG adiposo</a:t>
            </a:r>
          </a:p>
          <a:p>
            <a:r>
              <a:rPr lang="pt-BR" sz="3600" dirty="0" smtClean="0"/>
              <a:t>Regula a </a:t>
            </a:r>
            <a:r>
              <a:rPr lang="pt-BR" sz="3600" dirty="0" err="1" smtClean="0"/>
              <a:t>homeostase</a:t>
            </a:r>
            <a:r>
              <a:rPr lang="pt-BR" sz="3600" dirty="0" smtClean="0"/>
              <a:t> metabólica pelos efeitos na saciedade</a:t>
            </a:r>
          </a:p>
          <a:p>
            <a:r>
              <a:rPr lang="pt-BR" sz="3600" dirty="0" smtClean="0"/>
              <a:t>Perda parcial ou completa da ação da insulina resulta em hiperglicemia, dislipidemia e diabetes </a:t>
            </a:r>
            <a:r>
              <a:rPr lang="pt-BR" sz="3600" dirty="0" err="1" smtClean="0"/>
              <a:t>melito</a:t>
            </a:r>
            <a:r>
              <a:rPr lang="pt-BR" sz="3600" dirty="0" smtClean="0"/>
              <a:t> grave.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sobiologia.com.br/figuras/Corpo/pancr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8647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ata\images\jpg\c43\43_2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64388" y="65246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/>
              <a:t>Berne et al, 2004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185738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PERFIL DE SECREÇÃO DE GH AO LONGO DA VIDA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000" y="5734050"/>
            <a:ext cx="889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Lifetime pattern of GH secretion. GH levels are higher in children than in adults, with a peak period during puberty. </a:t>
            </a:r>
          </a:p>
          <a:p>
            <a:pPr algn="ctr"/>
            <a:r>
              <a:rPr lang="en-US"/>
              <a:t>GH secretion declines with aging.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thumb/6/60/Glicemia.svg/2000px-Glicem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bioanalise.wadeapps.com/images/Posts/diabet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1.bp.blogspot.com/-pIpT65NBbV8/T41bn81myQI/AAAAAAAAAUM/cOv15cMIJLs/s1600/diabetesn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OVÁRIOS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4000" dirty="0" smtClean="0">
                <a:solidFill>
                  <a:srgbClr val="0070C0"/>
                </a:solidFill>
              </a:rPr>
              <a:t>Par de estruturas ovais localizadas na cavidade pélvica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ESTRÓGENO E PROGESTERONA </a:t>
            </a:r>
          </a:p>
          <a:p>
            <a:r>
              <a:rPr lang="pt-BR" dirty="0" smtClean="0"/>
              <a:t> responsáveis pelo desenvolvimento e manutenção das características sexuais femininas</a:t>
            </a:r>
          </a:p>
          <a:p>
            <a:r>
              <a:rPr lang="pt-BR" dirty="0" smtClean="0"/>
              <a:t>Junto com o FSH e o LH da </a:t>
            </a:r>
            <a:r>
              <a:rPr lang="pt-BR" dirty="0" err="1" smtClean="0"/>
              <a:t>adeno-hipófise</a:t>
            </a:r>
            <a:r>
              <a:rPr lang="pt-BR" dirty="0" smtClean="0"/>
              <a:t>, regulam o ciclo menstrual, mantêm a gravidez e preparam as glândulas mamárias para a lactação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relaxina</a:t>
            </a:r>
            <a:r>
              <a:rPr lang="pt-BR" dirty="0" smtClean="0"/>
              <a:t> – relaxa a sínfise púbica e ajuda a dilatar o colo do útero próximo ao final da gestação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inibina</a:t>
            </a:r>
            <a:r>
              <a:rPr lang="pt-BR" dirty="0" smtClean="0"/>
              <a:t> – inibe a secreção de FSH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4.bp.blogspot.com/-12PzL0gxR9s/UY6kKHNK64I/AAAAAAAAAT0/U0kurxt9_sA/s1600/mul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TESTÍCULOS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Localizam-se na bolsa escrotal</a:t>
            </a:r>
          </a:p>
          <a:p>
            <a:r>
              <a:rPr lang="pt-BR" sz="4000" dirty="0" smtClean="0"/>
              <a:t>Testosterona – estimula o desenvolvimento das características sexuais masculinas</a:t>
            </a:r>
          </a:p>
          <a:p>
            <a:r>
              <a:rPr lang="pt-BR" sz="4000" dirty="0" err="1" smtClean="0"/>
              <a:t>Inibina</a:t>
            </a:r>
            <a:r>
              <a:rPr lang="pt-BR" sz="4000" dirty="0" smtClean="0"/>
              <a:t> - inibe a secreção de FSH (o FSH atua na espermatogênese)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PINEAL</a:t>
            </a:r>
            <a:br>
              <a:rPr lang="pt-BR" sz="6000" b="1" dirty="0" smtClean="0">
                <a:solidFill>
                  <a:srgbClr val="0070C0"/>
                </a:solidFill>
              </a:rPr>
            </a:b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secreta </a:t>
            </a:r>
            <a:r>
              <a:rPr lang="pt-BR" sz="4000" b="1" dirty="0" smtClean="0"/>
              <a:t>melatonina, </a:t>
            </a:r>
            <a:r>
              <a:rPr lang="pt-BR" sz="4000" dirty="0" smtClean="0"/>
              <a:t>durante</a:t>
            </a:r>
            <a:r>
              <a:rPr lang="pt-BR" sz="4000" b="1" dirty="0" smtClean="0"/>
              <a:t> </a:t>
            </a:r>
            <a:r>
              <a:rPr lang="pt-BR" sz="4000" dirty="0" smtClean="0"/>
              <a:t>a noite, contribuindo para o relógio biológico do organismo</a:t>
            </a:r>
          </a:p>
          <a:p>
            <a:r>
              <a:rPr lang="pt-BR" sz="4000" dirty="0" smtClean="0"/>
              <a:t> seus níveis diminuem com a idade</a:t>
            </a:r>
          </a:p>
          <a:p>
            <a:r>
              <a:rPr lang="pt-BR" sz="4000" dirty="0" smtClean="0"/>
              <a:t> durante o dia produz </a:t>
            </a:r>
            <a:r>
              <a:rPr lang="pt-BR" sz="4000" b="1" dirty="0" err="1" smtClean="0"/>
              <a:t>serotonina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nalelsalvador.files.wordpress.com/2011/12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helptrainer.com/blog/wp-content/uploads/2014/09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pt-BR" b="1" dirty="0" smtClean="0">
                <a:solidFill>
                  <a:srgbClr val="FF0066"/>
                </a:solidFill>
              </a:rPr>
              <a:t>TRATO GASTRINTESTINAL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642919"/>
            <a:ext cx="4214810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HORMÔNIO /LOCAL SECREÇÃO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000108"/>
            <a:ext cx="4214810" cy="5857892"/>
          </a:xfrm>
        </p:spPr>
        <p:txBody>
          <a:bodyPr>
            <a:normAutofit/>
          </a:bodyPr>
          <a:lstStyle/>
          <a:p>
            <a:r>
              <a:rPr lang="pt-BR" sz="2800" b="1" dirty="0" err="1" smtClean="0">
                <a:solidFill>
                  <a:srgbClr val="FF0066"/>
                </a:solidFill>
              </a:rPr>
              <a:t>Gastrina</a:t>
            </a:r>
            <a:r>
              <a:rPr lang="pt-BR" sz="2800" b="1" dirty="0" smtClean="0">
                <a:solidFill>
                  <a:srgbClr val="FF0066"/>
                </a:solidFill>
              </a:rPr>
              <a:t> -  </a:t>
            </a:r>
            <a:r>
              <a:rPr lang="pt-BR" sz="2800" dirty="0" smtClean="0"/>
              <a:t>estômago</a:t>
            </a:r>
            <a:endParaRPr lang="pt-BR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smtClean="0">
                <a:solidFill>
                  <a:srgbClr val="0070C0"/>
                </a:solidFill>
              </a:rPr>
              <a:t>Peptídeo inibitório gástrico – duodeno</a:t>
            </a:r>
          </a:p>
          <a:p>
            <a:endParaRPr lang="pt-BR" sz="2800" dirty="0" smtClean="0"/>
          </a:p>
          <a:p>
            <a:r>
              <a:rPr lang="pt-BR" sz="2800" b="1" dirty="0" err="1" smtClean="0">
                <a:solidFill>
                  <a:srgbClr val="FF0000"/>
                </a:solidFill>
              </a:rPr>
              <a:t>Secretina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  duodeno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err="1" smtClean="0">
                <a:solidFill>
                  <a:srgbClr val="00B050"/>
                </a:solidFill>
              </a:rPr>
              <a:t>Colecistoquina</a:t>
            </a:r>
            <a:r>
              <a:rPr lang="pt-BR" sz="2800" b="1" dirty="0" smtClean="0">
                <a:solidFill>
                  <a:srgbClr val="00B05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–duodeno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714357"/>
            <a:ext cx="4041775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571868" y="1000108"/>
            <a:ext cx="5572131" cy="5857892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Promove a secreção do suco gástrico e ↑ movimentos do trato gastrintestinal</a:t>
            </a:r>
          </a:p>
          <a:p>
            <a:r>
              <a:rPr lang="pt-BR" sz="2800" dirty="0" smtClean="0"/>
              <a:t>Inibe a secreção de suco gástrico e ↓ movimentos do trato gastrintestinal</a:t>
            </a:r>
          </a:p>
          <a:p>
            <a:r>
              <a:rPr lang="pt-BR" sz="2800" dirty="0" smtClean="0"/>
              <a:t>Estimula a secreção do suco pancreático e da bile</a:t>
            </a:r>
          </a:p>
          <a:p>
            <a:r>
              <a:rPr lang="pt-BR" sz="2800" dirty="0" smtClean="0"/>
              <a:t>Estimula a secreção de suco pancreático, regula a liberação da bile pela vesícula biliar e produz a sensação de plenitude após as refeições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tonweb-com-GH-com a mã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213100"/>
            <a:ext cx="242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16238" y="4710113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Gigantismo: excesso de GH na infância</a:t>
            </a:r>
          </a:p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3850" y="3141663"/>
            <a:ext cx="8569325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71550" y="1905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DA SECREÇÃO DE GH NA INFÂNCIA.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3850" y="6494463"/>
            <a:ext cx="2841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Robert P.  Wadlow ao lado do irmão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02400" y="6494463"/>
            <a:ext cx="23828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Aos 20 anos, ao lado da mãe.</a:t>
            </a:r>
          </a:p>
        </p:txBody>
      </p:sp>
      <p:pic>
        <p:nvPicPr>
          <p:cNvPr id="47112" name="Picture 8" descr="altonweb-com-GH-ir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87700"/>
            <a:ext cx="24590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785794"/>
            <a:ext cx="61928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600" b="1" dirty="0">
                <a:ea typeface="Times New Roman" pitchFamily="18" charset="0"/>
                <a:cs typeface="Arial" pitchFamily="34" charset="0"/>
              </a:rPr>
              <a:t>Nanismo: falta ou deficiência na </a:t>
            </a:r>
            <a:r>
              <a:rPr lang="pt-BR" sz="2600" b="1" dirty="0" smtClean="0">
                <a:ea typeface="Times New Roman" pitchFamily="18" charset="0"/>
                <a:cs typeface="Arial" pitchFamily="34" charset="0"/>
              </a:rPr>
              <a:t>infância</a:t>
            </a:r>
          </a:p>
          <a:p>
            <a:r>
              <a:rPr lang="pt-BR" sz="2800" b="1" dirty="0" smtClean="0"/>
              <a:t>A hipófise anterior não secreta hormônio do crescimento. Tipo “</a:t>
            </a:r>
            <a:r>
              <a:rPr lang="pt-BR" sz="2800" b="1" dirty="0" err="1" smtClean="0"/>
              <a:t>hipofisário</a:t>
            </a:r>
            <a:r>
              <a:rPr lang="pt-BR" sz="2800" b="1" dirty="0" smtClean="0"/>
              <a:t>” de nanismo.</a:t>
            </a:r>
            <a:endParaRPr lang="pt-BR" sz="2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3850" y="476250"/>
            <a:ext cx="8569325" cy="254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7115" name="Picture 11" descr="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76263"/>
            <a:ext cx="1289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885113" y="919163"/>
            <a:ext cx="86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700" dirty="0" err="1"/>
              <a:t>These</a:t>
            </a:r>
            <a:r>
              <a:rPr lang="pt-BR" sz="700" dirty="0"/>
              <a:t> girls are </a:t>
            </a:r>
            <a:r>
              <a:rPr lang="pt-BR" sz="700" dirty="0" err="1"/>
              <a:t>sisters</a:t>
            </a:r>
            <a:r>
              <a:rPr lang="pt-BR" sz="700" dirty="0"/>
              <a:t>. </a:t>
            </a:r>
            <a:r>
              <a:rPr lang="pt-BR" sz="700" dirty="0" err="1"/>
              <a:t>The</a:t>
            </a:r>
            <a:r>
              <a:rPr lang="pt-BR" sz="700" dirty="0"/>
              <a:t> girl </a:t>
            </a:r>
            <a:r>
              <a:rPr lang="pt-BR" sz="700" dirty="0" err="1"/>
              <a:t>on</a:t>
            </a:r>
            <a:r>
              <a:rPr lang="pt-BR" sz="700" dirty="0"/>
              <a:t> </a:t>
            </a:r>
            <a:r>
              <a:rPr lang="pt-BR" sz="700" dirty="0" err="1"/>
              <a:t>the</a:t>
            </a:r>
            <a:r>
              <a:rPr lang="pt-BR" sz="700" dirty="0"/>
              <a:t> </a:t>
            </a:r>
            <a:r>
              <a:rPr lang="pt-BR" sz="700" dirty="0" err="1"/>
              <a:t>left</a:t>
            </a:r>
            <a:r>
              <a:rPr lang="pt-BR" sz="700" dirty="0"/>
              <a:t> </a:t>
            </a:r>
            <a:r>
              <a:rPr lang="pt-BR" sz="700" dirty="0" err="1"/>
              <a:t>lacked</a:t>
            </a:r>
            <a:r>
              <a:rPr lang="pt-BR" sz="700" dirty="0"/>
              <a:t> </a:t>
            </a:r>
            <a:r>
              <a:rPr lang="pt-BR" sz="700" dirty="0" err="1"/>
              <a:t>growth</a:t>
            </a:r>
            <a:r>
              <a:rPr lang="pt-BR" sz="700" dirty="0"/>
              <a:t> </a:t>
            </a:r>
            <a:r>
              <a:rPr lang="pt-BR" sz="700" dirty="0" err="1"/>
              <a:t>hormone</a:t>
            </a:r>
            <a:r>
              <a:rPr lang="pt-BR" sz="700" dirty="0"/>
              <a:t>. In </a:t>
            </a:r>
            <a:r>
              <a:rPr lang="pt-BR" sz="700" dirty="0" err="1"/>
              <a:t>this</a:t>
            </a:r>
            <a:r>
              <a:rPr lang="pt-BR" sz="700" dirty="0"/>
              <a:t> </a:t>
            </a:r>
            <a:r>
              <a:rPr lang="pt-BR" sz="700" dirty="0" err="1"/>
              <a:t>picture</a:t>
            </a:r>
            <a:r>
              <a:rPr lang="pt-BR" sz="700" dirty="0"/>
              <a:t> </a:t>
            </a:r>
            <a:r>
              <a:rPr lang="pt-BR" sz="700" dirty="0" err="1"/>
              <a:t>she</a:t>
            </a:r>
            <a:r>
              <a:rPr lang="pt-BR" sz="700" dirty="0"/>
              <a:t> </a:t>
            </a:r>
            <a:r>
              <a:rPr lang="pt-BR" sz="700" dirty="0" err="1"/>
              <a:t>was</a:t>
            </a:r>
            <a:r>
              <a:rPr lang="pt-BR" sz="700" dirty="0"/>
              <a:t> 18cm </a:t>
            </a:r>
            <a:r>
              <a:rPr lang="pt-BR" sz="700" dirty="0" err="1"/>
              <a:t>shorter</a:t>
            </a:r>
            <a:r>
              <a:rPr lang="pt-BR" sz="700" dirty="0"/>
              <a:t> </a:t>
            </a:r>
            <a:r>
              <a:rPr lang="pt-BR" sz="700" dirty="0" err="1"/>
              <a:t>than</a:t>
            </a:r>
            <a:r>
              <a:rPr lang="pt-BR" sz="700" dirty="0"/>
              <a:t> </a:t>
            </a:r>
            <a:r>
              <a:rPr lang="pt-BR" sz="700" dirty="0" err="1"/>
              <a:t>her</a:t>
            </a:r>
            <a:r>
              <a:rPr lang="pt-BR" sz="700" dirty="0"/>
              <a:t> </a:t>
            </a:r>
            <a:r>
              <a:rPr lang="pt-BR" sz="700" dirty="0" err="1"/>
              <a:t>sister</a:t>
            </a:r>
            <a:r>
              <a:rPr lang="pt-BR" sz="700" dirty="0"/>
              <a:t>, </a:t>
            </a:r>
            <a:r>
              <a:rPr lang="pt-BR" sz="700" dirty="0" err="1"/>
              <a:t>despite</a:t>
            </a:r>
            <a:r>
              <a:rPr lang="pt-BR" sz="700" dirty="0"/>
              <a:t> </a:t>
            </a:r>
            <a:r>
              <a:rPr lang="pt-BR" sz="700" dirty="0" err="1"/>
              <a:t>being</a:t>
            </a:r>
            <a:r>
              <a:rPr lang="pt-BR" sz="700" dirty="0"/>
              <a:t> </a:t>
            </a:r>
            <a:r>
              <a:rPr lang="pt-BR" sz="700" dirty="0" err="1"/>
              <a:t>one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a </a:t>
            </a:r>
            <a:r>
              <a:rPr lang="pt-BR" sz="700" dirty="0" err="1"/>
              <a:t>half</a:t>
            </a:r>
            <a:r>
              <a:rPr lang="pt-BR" sz="700" dirty="0"/>
              <a:t> </a:t>
            </a:r>
            <a:r>
              <a:rPr lang="pt-BR" sz="700" dirty="0" err="1"/>
              <a:t>years</a:t>
            </a:r>
            <a:r>
              <a:rPr lang="pt-BR" sz="700" dirty="0"/>
              <a:t> </a:t>
            </a:r>
            <a:r>
              <a:rPr lang="pt-BR" sz="700" dirty="0" err="1"/>
              <a:t>older</a:t>
            </a:r>
            <a:r>
              <a:rPr lang="pt-BR" sz="700" dirty="0"/>
              <a:t>. </a:t>
            </a:r>
            <a:r>
              <a:rPr lang="pt-BR" sz="700" dirty="0">
                <a:hlinkClick r:id="rId5"/>
              </a:rPr>
              <a:t>http</a:t>
            </a:r>
            <a:r>
              <a:rPr lang="pt-BR" sz="700" dirty="0" smtClean="0">
                <a:hlinkClick r:id="rId5"/>
              </a:rPr>
              <a:t>://</a:t>
            </a:r>
            <a:r>
              <a:rPr lang="pt-BR" sz="700" dirty="0" smtClean="0"/>
              <a:t>encontrado</a:t>
            </a:r>
            <a:endParaRPr lang="pt-BR" sz="700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59113" y="6508750"/>
            <a:ext cx="3254375" cy="3048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pt-BR" sz="1400">
                <a:hlinkClick r:id="rId6"/>
              </a:rPr>
              <a:t>http://www.altonweb.com/history/wadlow/</a:t>
            </a:r>
            <a:r>
              <a:rPr lang="pt-B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PLACENTA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571504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928802"/>
            <a:ext cx="3643306" cy="4197361"/>
          </a:xfrm>
        </p:spPr>
        <p:txBody>
          <a:bodyPr>
            <a:normAutofit fontScale="92500" lnSpcReduction="20000"/>
          </a:bodyPr>
          <a:lstStyle/>
          <a:p>
            <a:r>
              <a:rPr lang="pt-BR" sz="3900" dirty="0" err="1" smtClean="0"/>
              <a:t>Gonadotropina</a:t>
            </a:r>
            <a:r>
              <a:rPr lang="pt-BR" sz="3900" dirty="0" smtClean="0"/>
              <a:t> coriônica humana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3900" dirty="0" err="1" smtClean="0"/>
              <a:t>Somatomatro-pina</a:t>
            </a:r>
            <a:r>
              <a:rPr lang="pt-BR" sz="3900" dirty="0" smtClean="0"/>
              <a:t> coriônica humana</a:t>
            </a:r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500066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714744" y="1643050"/>
            <a:ext cx="5429255" cy="4483113"/>
          </a:xfrm>
        </p:spPr>
        <p:txBody>
          <a:bodyPr>
            <a:noAutofit/>
          </a:bodyPr>
          <a:lstStyle/>
          <a:p>
            <a:r>
              <a:rPr lang="pt-BR" sz="3600" dirty="0" smtClean="0"/>
              <a:t>Estimula a produção de estrógenos e progesterona pelos ovários para manter a gravidez</a:t>
            </a:r>
            <a:endParaRPr lang="pt-BR" sz="2800" dirty="0" smtClean="0"/>
          </a:p>
          <a:p>
            <a:r>
              <a:rPr lang="pt-BR" sz="3600" dirty="0" smtClean="0"/>
              <a:t>Estimula o desenvolvimento das glândulas mamárias para a lactação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6600"/>
                </a:solidFill>
              </a:rPr>
              <a:t>RIM</a:t>
            </a:r>
            <a:endParaRPr lang="pt-BR" sz="5400" b="1" dirty="0">
              <a:solidFill>
                <a:srgbClr val="0066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929058" cy="3951288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Eritropoetina</a:t>
            </a:r>
            <a:endParaRPr lang="pt-BR" sz="44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Estimula a produção de eritrócitos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PELE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428992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Vitamina D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143240" y="2174875"/>
            <a:ext cx="6000759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Auxilia na absorção de cálcio e fósforo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CORAÇÃO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HORMÔNIO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857620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Peptídeo natriurético atrial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AÇÃO</a:t>
            </a:r>
            <a:endParaRPr lang="pt-BR" sz="3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Diminui a pressão sanguínea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TIMO</a:t>
            </a:r>
            <a:endParaRPr lang="pt-BR" sz="54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000" dirty="0" smtClean="0"/>
              <a:t>O timo possui determinadas funções secretoras hormonais e linfáticas (produzindo linfócitos T).</a:t>
            </a:r>
          </a:p>
          <a:p>
            <a:r>
              <a:rPr lang="pt-BR" sz="4000" dirty="0" smtClean="0"/>
              <a:t>As células epiteliais do timo secretam fatores peptídicos que influenciam o desenvolvimento dos linfócitos T: </a:t>
            </a:r>
            <a:r>
              <a:rPr lang="pt-BR" sz="4000" dirty="0" err="1" smtClean="0"/>
              <a:t>interleucinas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timosinas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timopoetina</a:t>
            </a:r>
            <a:r>
              <a:rPr lang="pt-BR" sz="4000" dirty="0" smtClean="0"/>
              <a:t> e </a:t>
            </a:r>
            <a:r>
              <a:rPr lang="pt-BR" sz="4000" dirty="0" err="1" smtClean="0"/>
              <a:t>timulina</a:t>
            </a:r>
            <a:r>
              <a:rPr lang="pt-BR" sz="4000" dirty="0" smtClean="0"/>
              <a:t>. </a:t>
            </a:r>
            <a:endParaRPr lang="pt-BR" sz="4000" b="1" dirty="0" smtClean="0"/>
          </a:p>
          <a:p>
            <a:pPr>
              <a:buNone/>
            </a:pPr>
            <a:endParaRPr lang="pt-BR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TECIDO ADIPOSO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i="1" dirty="0" smtClean="0"/>
              <a:t> </a:t>
            </a:r>
            <a:r>
              <a:rPr lang="pt-BR" sz="4800" b="1" dirty="0" err="1" smtClean="0"/>
              <a:t>Leptina</a:t>
            </a:r>
            <a:r>
              <a:rPr lang="pt-BR" sz="4800" b="1" dirty="0" smtClean="0"/>
              <a:t> – suprime o apetite e pode aumentar a atividade do FSH e do LH.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PROSTAGLANDINAS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Pertencem ao grupo dos eicosanóides</a:t>
            </a:r>
          </a:p>
          <a:p>
            <a:r>
              <a:rPr lang="pt-BR" b="1" dirty="0" smtClean="0"/>
              <a:t>Participam de ações metabólicas, processos fisiológicos e patológicos</a:t>
            </a:r>
          </a:p>
          <a:p>
            <a:r>
              <a:rPr lang="pt-BR" b="1" dirty="0" err="1" smtClean="0"/>
              <a:t>Vasodilatação</a:t>
            </a:r>
            <a:r>
              <a:rPr lang="pt-BR" b="1" dirty="0" smtClean="0"/>
              <a:t> ou </a:t>
            </a:r>
            <a:r>
              <a:rPr lang="pt-BR" b="1" dirty="0" err="1" smtClean="0"/>
              <a:t>vasoconstrição</a:t>
            </a:r>
            <a:endParaRPr lang="pt-BR" b="1" dirty="0" smtClean="0"/>
          </a:p>
          <a:p>
            <a:r>
              <a:rPr lang="pt-BR" b="1" dirty="0" err="1" smtClean="0"/>
              <a:t>Hiperalgesia</a:t>
            </a:r>
            <a:endParaRPr lang="pt-BR" b="1" dirty="0" smtClean="0"/>
          </a:p>
          <a:p>
            <a:r>
              <a:rPr lang="pt-BR" b="1" dirty="0" smtClean="0"/>
              <a:t>Contração ou relaxamento da musculatura brônquica ou uterina</a:t>
            </a:r>
          </a:p>
          <a:p>
            <a:r>
              <a:rPr lang="pt-BR" b="1" dirty="0" smtClean="0"/>
              <a:t>Proteção da mucosa gástrica</a:t>
            </a:r>
          </a:p>
          <a:p>
            <a:r>
              <a:rPr lang="pt-BR" b="1" dirty="0" smtClean="0"/>
              <a:t>Aumento da secreção de muco e cicatrização de feridas e úlceras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o_psi_acrome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1757363" cy="24209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446088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67175" y="1916113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Repare na estrutura óssea da face e das mãos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4213" y="1052513"/>
            <a:ext cx="8280400" cy="5545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746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  <p:pic>
        <p:nvPicPr>
          <p:cNvPr id="48135" name="Picture 7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079750" cy="3841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4"/>
          <a:srcRect l="24150" t="21704" r="3865" b="8167"/>
          <a:stretch>
            <a:fillRect/>
          </a:stretch>
        </p:blipFill>
        <p:spPr bwMode="auto">
          <a:xfrm>
            <a:off x="6084888" y="1125538"/>
            <a:ext cx="28082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/>
          <a:srcRect l="24150" t="20456" r="2950" b="9387"/>
          <a:stretch>
            <a:fillRect/>
          </a:stretch>
        </p:blipFill>
        <p:spPr bwMode="auto">
          <a:xfrm>
            <a:off x="6084888" y="3141663"/>
            <a:ext cx="28082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568325" y="1438275"/>
          <a:ext cx="3571875" cy="2942273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448175" y="2733675"/>
            <a:ext cx="24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100"/>
          </a:p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/>
        </p:nvGraphicFramePr>
        <p:xfrm>
          <a:off x="4867275" y="1511300"/>
          <a:ext cx="3808413" cy="2988310"/>
        </p:xfrm>
        <a:graphic>
          <a:graphicData uri="http://schemas.openxmlformats.org/drawingml/2006/table">
            <a:tbl>
              <a:tblPr/>
              <a:tblGrid>
                <a:gridCol w="38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161" name="Picture 17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8" descr="fig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590550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68313" y="16351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60625</TotalTime>
  <Words>2512</Words>
  <Application>Microsoft Office PowerPoint</Application>
  <PresentationFormat>Apresentação na tela (4:3)</PresentationFormat>
  <Paragraphs>248</Paragraphs>
  <Slides>76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2" baseType="lpstr">
      <vt:lpstr>Arial</vt:lpstr>
      <vt:lpstr>Calibri</vt:lpstr>
      <vt:lpstr>Times New Roman</vt:lpstr>
      <vt:lpstr>Verdana</vt:lpstr>
      <vt:lpstr>Wingdings</vt:lpstr>
      <vt:lpstr>Tema do Office</vt:lpstr>
      <vt:lpstr>HIPÓFISE ANTERIOR OU ADENOHIPÓFISE</vt:lpstr>
      <vt:lpstr>HORMÔNIO PROLACTINA </vt:lpstr>
      <vt:lpstr>PROLACTINA (PRL) – inicia e mantém a produção de leite pelas glândulas mamárias  </vt:lpstr>
      <vt:lpstr>Apresentação do PowerPoint</vt:lpstr>
      <vt:lpstr> HORMÔNIO DO CRESCIMENTO (GH)– controla o crescimento geral do corpo e regula o metabolismo </vt:lpstr>
      <vt:lpstr>Apresentação do PowerPoint</vt:lpstr>
      <vt:lpstr>Apresentação do PowerPoint</vt:lpstr>
      <vt:lpstr>Apresentação do PowerPoint</vt:lpstr>
      <vt:lpstr>Apresentação do PowerPoint</vt:lpstr>
      <vt:lpstr>Acromegalia </vt:lpstr>
      <vt:lpstr> HORMÔNIO ESTIMULANTE DA TIREÓIDE (TSH) (TIROTROPINA) – controla a secreção da glândula tireóide </vt:lpstr>
      <vt:lpstr>Apresentação do PowerPoint</vt:lpstr>
      <vt:lpstr> HORMÔNIO ADRENOCORTICOTRÓPICO  (ACTH) (ADRENOCORTICOTROPINA) – estimula o córtex da supra-renal </vt:lpstr>
      <vt:lpstr>HORMÔNIOS GONADOTRÓPICOS OU GONADOTROPINAS – têm sua ação sobre as gônadas </vt:lpstr>
      <vt:lpstr> </vt:lpstr>
      <vt:lpstr>Apresentação do PowerPoint</vt:lpstr>
      <vt:lpstr>Apresentação do PowerPoint</vt:lpstr>
      <vt:lpstr> HORMÔNIO MELANÓCITO-ESTIMULANTE (MSH) – afeta a pigmentação da pele </vt:lpstr>
      <vt:lpstr> TIREÓIDE </vt:lpstr>
      <vt:lpstr>Apresentação do PowerPoint</vt:lpstr>
      <vt:lpstr>Apresentação do PowerPoint</vt:lpstr>
      <vt:lpstr>A REGULAÇÃO POR FEEDBACK ENTRE A TIREÓIDE E A HIPÓFISE</vt:lpstr>
      <vt:lpstr>SECREÇÃO DOS HORMÔNIOS TIREÓIDEOS</vt:lpstr>
      <vt:lpstr>Apresentação do PowerPoint</vt:lpstr>
      <vt:lpstr>Apresentação do PowerPoint</vt:lpstr>
      <vt:lpstr>OS HORMÔNIOS TIREÓIDEOS REGULAM </vt:lpstr>
      <vt:lpstr>EFEITOS FISIOLÓGICOS DOS HORMÔNIO TIREÓIDEOS </vt:lpstr>
      <vt:lpstr>EFEITOS FISIOLÓGICOS DOS HORMÔNIO TIREÓIDEOS </vt:lpstr>
      <vt:lpstr>CALCITONINA diminui a quantidade de cálcio e fosfato no sangue  </vt:lpstr>
      <vt:lpstr> HIPERTIREOIDISMO (tirotoxicose)  </vt:lpstr>
      <vt:lpstr>Apresentação do PowerPoint</vt:lpstr>
      <vt:lpstr>HIPOTIREOIDISMO    </vt:lpstr>
      <vt:lpstr>Apresentação do PowerPoint</vt:lpstr>
      <vt:lpstr>PARATIREÓIDES </vt:lpstr>
      <vt:lpstr>REGULAÇÃO DA TAXA DE CÁLCIO NO SANGUE (calcemia)</vt:lpstr>
      <vt:lpstr>Apresentação do PowerPoint</vt:lpstr>
      <vt:lpstr>Apresentação do PowerPoint</vt:lpstr>
      <vt:lpstr>GLÂNDULAS SUPRA-RENAIS (ADRENAIS) </vt:lpstr>
      <vt:lpstr>CÓRTEX ADRENAL</vt:lpstr>
      <vt:lpstr>MINERALOCORTICÓIDES  (derivados do colesterol)   ALDOSTERONA (principal)</vt:lpstr>
      <vt:lpstr>Apresentação do PowerPoint</vt:lpstr>
      <vt:lpstr>GLICOCORTICÓIDES  (derivados do colesterol) CORTISOL ou HIDROCORTIZONA  </vt:lpstr>
      <vt:lpstr>CORTISOL  </vt:lpstr>
      <vt:lpstr>Apresentação do PowerPoint</vt:lpstr>
      <vt:lpstr>ANDRÓGENOS</vt:lpstr>
      <vt:lpstr>Apresentação do PowerPoint</vt:lpstr>
      <vt:lpstr>MEDULA SUPRA-RENAL</vt:lpstr>
      <vt:lpstr>ADRENALINA</vt:lpstr>
      <vt:lpstr>NORADRENALINA</vt:lpstr>
      <vt:lpstr>Apresentação do PowerPoint</vt:lpstr>
      <vt:lpstr>Apresentação do PowerPoint</vt:lpstr>
      <vt:lpstr>Apresentação do PowerPoint</vt:lpstr>
      <vt:lpstr>PÂNCREAS</vt:lpstr>
      <vt:lpstr>Apresentação do PowerPoint</vt:lpstr>
      <vt:lpstr>REGULAÇÃO DA TAXA DE GLICOSE NO SANGUE (glicemia)</vt:lpstr>
      <vt:lpstr>GLUCAGON</vt:lpstr>
      <vt:lpstr>INSULINA</vt:lpstr>
      <vt:lpstr>INSULINA</vt:lpstr>
      <vt:lpstr>Apresentação do PowerPoint</vt:lpstr>
      <vt:lpstr>Apresentação do PowerPoint</vt:lpstr>
      <vt:lpstr>Apresentação do PowerPoint</vt:lpstr>
      <vt:lpstr>Apresentação do PowerPoint</vt:lpstr>
      <vt:lpstr>OVÁRIOS  Par de estruturas ovais localizadas na cavidade pélvica </vt:lpstr>
      <vt:lpstr>Apresentação do PowerPoint</vt:lpstr>
      <vt:lpstr>TESTÍCULOS</vt:lpstr>
      <vt:lpstr>PINEAL </vt:lpstr>
      <vt:lpstr>Apresentação do PowerPoint</vt:lpstr>
      <vt:lpstr>Apresentação do PowerPoint</vt:lpstr>
      <vt:lpstr>TRATO GASTRINTESTINAL</vt:lpstr>
      <vt:lpstr>PLACENTA</vt:lpstr>
      <vt:lpstr>RIM</vt:lpstr>
      <vt:lpstr>PELE</vt:lpstr>
      <vt:lpstr>CORAÇÃO</vt:lpstr>
      <vt:lpstr>TIMO</vt:lpstr>
      <vt:lpstr>TECIDO ADIPOSO</vt:lpstr>
      <vt:lpstr>PROSTAGLANDINAS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Cliente</cp:lastModifiedBy>
  <cp:revision>150</cp:revision>
  <dcterms:created xsi:type="dcterms:W3CDTF">2016-04-21T19:34:14Z</dcterms:created>
  <dcterms:modified xsi:type="dcterms:W3CDTF">2021-09-21T16:15:21Z</dcterms:modified>
</cp:coreProperties>
</file>