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56" r:id="rId3"/>
    <p:sldId id="310" r:id="rId4"/>
    <p:sldId id="311" r:id="rId5"/>
    <p:sldId id="315" r:id="rId6"/>
    <p:sldId id="312" r:id="rId7"/>
    <p:sldId id="313" r:id="rId8"/>
    <p:sldId id="314" r:id="rId9"/>
    <p:sldId id="316" r:id="rId10"/>
    <p:sldId id="318" r:id="rId11"/>
    <p:sldId id="257" r:id="rId12"/>
    <p:sldId id="309" r:id="rId13"/>
    <p:sldId id="317" r:id="rId14"/>
    <p:sldId id="319" r:id="rId15"/>
    <p:sldId id="322" r:id="rId16"/>
    <p:sldId id="321" r:id="rId17"/>
    <p:sldId id="323" r:id="rId18"/>
    <p:sldId id="324" r:id="rId19"/>
    <p:sldId id="325" r:id="rId20"/>
    <p:sldId id="320" r:id="rId21"/>
    <p:sldId id="327" r:id="rId22"/>
    <p:sldId id="328" r:id="rId23"/>
    <p:sldId id="329" r:id="rId24"/>
    <p:sldId id="332" r:id="rId25"/>
    <p:sldId id="331" r:id="rId26"/>
    <p:sldId id="330" r:id="rId27"/>
    <p:sldId id="334" r:id="rId28"/>
    <p:sldId id="326" r:id="rId29"/>
    <p:sldId id="333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81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D33F6-911A-4FFC-9D68-C6F1CA182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40FDB7-FB96-4FF3-B7BB-F6A5BE683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3B4643-8598-4107-A0EB-FEBC49D6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E47CB9-479E-404A-B165-3AF66B5EB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D0AFC5-B692-4E58-809C-1136C51BE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81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3951EB-7FBC-48E9-AE49-DCFBD245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65C37F-AD13-47EC-8996-EBF56E671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294843-BE11-48F0-B653-81DD74167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EBC6A0-DB00-4357-8FDB-77C6D0EA9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75694E-7A46-4DBF-A197-177BF04C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58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E07049-6DF9-4D38-B54B-47FD558B3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0A7850-585E-4D90-A39A-944FCE1A5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9A9816-AB22-420A-979E-A0068D60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E66AB-EF7D-4789-81FB-1400FD70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360187-B5BC-4A9C-9923-AE9B923A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84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C4BC7C-F00C-40CC-8BD4-20A965C7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CA854C-20EF-46FE-8501-909AB307A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CE44B-F89F-4EF1-9688-04DC3D38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B65D4A-3D45-4782-ADEE-34BAE33E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BD3C1B-54AD-408D-B9E7-ED461ABC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1222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E218C-CA90-4A1D-AB79-5B7AFB7C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444E2F-F49D-4973-B5C3-593DD9850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E1FEB9-5EAC-4AED-AF07-3C46EBF7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8DC5A6-50A6-4323-8F95-2FFAC1FE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134A8C-EDF3-4A15-BBBD-90CF2B11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35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ABCD68-CDE5-4A48-AA94-ED2D5D61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CAC044-B8FB-46ED-A827-381C003AD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B61CC0-A5BB-4466-AB9B-A9237E3F1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D847C4-CACE-4138-8CA1-DD531DBA8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BD2BFB-D2FF-480D-B93B-48F91E60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785794A-2E9E-4275-8371-1A93D20CD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67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EF0EEB-D991-41AF-A8D2-71C24E783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2A97EB-22FC-4B8B-9055-682DCF245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174587-9AF7-4DCB-AA02-0C71FAB31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83EA53A-C4D2-49B3-8B63-446195756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486B834-3302-4A5A-8F26-ABE0620B6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2F45D35-E250-42D8-94CD-7498650F9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E8677F1-6257-4F69-85DD-0F3E15C9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714712A-5D1B-4051-B78F-DA6B1EAA4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33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CE552-28A9-45C0-9958-4AE469EF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BED3270-0095-430A-854F-078C4CE14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D2154F-57B7-423D-B311-3F0B0355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E8FAE3E-394E-4D7D-837E-0946539E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086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FBD9320-4DA4-4630-8BFA-BFBA9557C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1573397-B5AA-4D55-9A8A-03F7BEDE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111E877-961E-4C8F-BE1C-19134C360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96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282DB7-ACAA-4EC2-A89C-E7B648FE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03C186-3E86-41FA-A787-4452CF001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6540366-56C9-4FD6-848B-32CCA60FB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62B604-D392-4AD6-AEC6-D465DD05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000A75-6C94-4A85-8F9F-50C407AA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267173-F91C-4FA6-980D-20FB73428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62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DE402-D067-4D5E-87AC-0B395C503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5E7DB1-8BD2-407E-9443-05AF5E802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F9B993-67CB-46A9-8C58-9727DAE58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D34903-83C2-410E-836A-BB904A104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C0B6A1-7DCF-4D86-8D0D-A6657BFA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6F15B0E-F794-4FFF-A8D5-2419E992C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91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1E0D98C-DFDD-4CBB-B68C-75AAB2DC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4B3B7B-AFF4-43DB-BF9B-89D632BC1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D19470-3481-4F38-BED8-6D6C6A9E5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BD45F-85D8-4620-9910-E2F654B84080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12EF33-B8C1-40A2-8AD8-E95F0FBC4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D00CAE-AD12-4B48-BFC8-0C0B8BECA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D8904-8DEF-4A0C-9222-7F5F9653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83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83AB731D-6AA0-47B3-999F-AF647EAF4841}"/>
              </a:ext>
            </a:extLst>
          </p:cNvPr>
          <p:cNvSpPr txBox="1">
            <a:spLocks/>
          </p:cNvSpPr>
          <p:nvPr/>
        </p:nvSpPr>
        <p:spPr>
          <a:xfrm>
            <a:off x="85533" y="3103413"/>
            <a:ext cx="5104135" cy="26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6- Fármacos que atuam no sistema cardiovascular e renal</a:t>
            </a:r>
          </a:p>
          <a:p>
            <a:endParaRPr lang="pt-BR" dirty="0"/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Professora: Gislaine Olescowicz</a:t>
            </a:r>
          </a:p>
          <a:p>
            <a:endParaRPr lang="pt-BR" dirty="0"/>
          </a:p>
        </p:txBody>
      </p:sp>
      <p:pic>
        <p:nvPicPr>
          <p:cNvPr id="5" name="Picture 2" descr="Curso de Noções Básicas em Farmacologia com Certificado  Válido【MATRICULE-SE!】WR Educacional">
            <a:extLst>
              <a:ext uri="{FF2B5EF4-FFF2-40B4-BE49-F238E27FC236}">
                <a16:creationId xmlns:a16="http://schemas.microsoft.com/office/drawing/2014/main" id="{E80D02CB-9F11-4347-A068-520AF4DD8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r="19011" b="2"/>
          <a:stretch/>
        </p:blipFill>
        <p:spPr bwMode="auto">
          <a:xfrm>
            <a:off x="5352373" y="692728"/>
            <a:ext cx="6696810" cy="4907646"/>
          </a:xfrm>
          <a:custGeom>
            <a:avLst/>
            <a:gdLst/>
            <a:ahLst/>
            <a:cxnLst/>
            <a:rect l="l" t="t" r="r" b="b"/>
            <a:pathLst>
              <a:path w="6391928" h="4660591">
                <a:moveTo>
                  <a:pt x="2329728" y="0"/>
                </a:moveTo>
                <a:lnTo>
                  <a:pt x="2398607" y="0"/>
                </a:lnTo>
                <a:lnTo>
                  <a:pt x="3158515" y="0"/>
                </a:lnTo>
                <a:lnTo>
                  <a:pt x="3993320" y="0"/>
                </a:lnTo>
                <a:lnTo>
                  <a:pt x="4062199" y="0"/>
                </a:lnTo>
                <a:cubicBezTo>
                  <a:pt x="5348874" y="0"/>
                  <a:pt x="6391928" y="1043309"/>
                  <a:pt x="6391928" y="2330293"/>
                </a:cubicBezTo>
                <a:cubicBezTo>
                  <a:pt x="6391928" y="3617285"/>
                  <a:pt x="5348874" y="4660591"/>
                  <a:pt x="4062199" y="4660591"/>
                </a:cubicBezTo>
                <a:lnTo>
                  <a:pt x="3993320" y="4660591"/>
                </a:lnTo>
                <a:lnTo>
                  <a:pt x="3233415" y="4660591"/>
                </a:lnTo>
                <a:lnTo>
                  <a:pt x="2398607" y="4660591"/>
                </a:lnTo>
                <a:lnTo>
                  <a:pt x="2329728" y="4660591"/>
                </a:lnTo>
                <a:cubicBezTo>
                  <a:pt x="1043053" y="4660591"/>
                  <a:pt x="0" y="3617281"/>
                  <a:pt x="0" y="2330297"/>
                </a:cubicBezTo>
                <a:cubicBezTo>
                  <a:pt x="0" y="1043306"/>
                  <a:pt x="1043053" y="0"/>
                  <a:pt x="2329728" y="0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aculdade e Escola Técnica DAMA - Home | Facebook">
            <a:extLst>
              <a:ext uri="{FF2B5EF4-FFF2-40B4-BE49-F238E27FC236}">
                <a16:creationId xmlns:a16="http://schemas.microsoft.com/office/drawing/2014/main" id="{030CEFE7-6E32-4B13-9B3F-88872F4DD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8" b="15683"/>
          <a:stretch/>
        </p:blipFill>
        <p:spPr bwMode="auto">
          <a:xfrm>
            <a:off x="87735" y="5457367"/>
            <a:ext cx="1807810" cy="122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imbologia! em 2021 | Simbolo enfermagem, Plaquinhas divertidas para  formatura, Enfermagem">
            <a:extLst>
              <a:ext uri="{FF2B5EF4-FFF2-40B4-BE49-F238E27FC236}">
                <a16:creationId xmlns:a16="http://schemas.microsoft.com/office/drawing/2014/main" id="{EBF8275D-911C-4450-9FA6-8CC60F343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94" y="5571547"/>
            <a:ext cx="2116052" cy="9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04F26C8-A0EB-4147-BCE5-D8078400A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63" y="-523172"/>
            <a:ext cx="5034382" cy="2944360"/>
          </a:xfrm>
        </p:spPr>
        <p:txBody>
          <a:bodyPr>
            <a:noAutofit/>
          </a:bodyPr>
          <a:lstStyle/>
          <a:p>
            <a:pPr algn="ctr"/>
            <a:r>
              <a:rPr lang="pt-BR" sz="5400" dirty="0"/>
              <a:t>Farmacologia</a:t>
            </a:r>
            <a:br>
              <a:rPr lang="pt-BR" sz="5400" dirty="0"/>
            </a:br>
            <a:r>
              <a:rPr lang="pt-BR" sz="2400" b="1" i="0" u="none" strike="noStrike" baseline="0" dirty="0">
                <a:latin typeface="Arial-BoldMT"/>
              </a:rPr>
              <a:t>Bacharelado em Enfermagem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9300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C3BF1E96-7D81-4DFD-A302-3A9411625F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4709" y="2110578"/>
            <a:ext cx="2372049" cy="1897639"/>
          </a:xfrm>
          <a:prstGeom prst="rect">
            <a:avLst/>
          </a:prstGeom>
        </p:spPr>
      </p:pic>
      <p:cxnSp>
        <p:nvCxnSpPr>
          <p:cNvPr id="74" name="Conector: Angulado 73">
            <a:extLst>
              <a:ext uri="{FF2B5EF4-FFF2-40B4-BE49-F238E27FC236}">
                <a16:creationId xmlns:a16="http://schemas.microsoft.com/office/drawing/2014/main" id="{B1B18556-8D3F-4C55-B27A-E18B07366C50}"/>
              </a:ext>
            </a:extLst>
          </p:cNvPr>
          <p:cNvCxnSpPr>
            <a:cxnSpLocks/>
          </p:cNvCxnSpPr>
          <p:nvPr/>
        </p:nvCxnSpPr>
        <p:spPr>
          <a:xfrm>
            <a:off x="5123983" y="1284735"/>
            <a:ext cx="3724455" cy="9729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Conector: Angulado 63">
            <a:extLst>
              <a:ext uri="{FF2B5EF4-FFF2-40B4-BE49-F238E27FC236}">
                <a16:creationId xmlns:a16="http://schemas.microsoft.com/office/drawing/2014/main" id="{28EABD76-A6FD-4EBC-980D-9D3C2EA0257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194144" y="4937791"/>
            <a:ext cx="2322115" cy="6379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DFD2B7F0-A674-42B3-8B95-1B89A4C9FB50}"/>
              </a:ext>
            </a:extLst>
          </p:cNvPr>
          <p:cNvCxnSpPr>
            <a:cxnSpLocks/>
          </p:cNvCxnSpPr>
          <p:nvPr/>
        </p:nvCxnSpPr>
        <p:spPr>
          <a:xfrm>
            <a:off x="1278302" y="3895254"/>
            <a:ext cx="2214161" cy="207392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: Angulado 6">
            <a:extLst>
              <a:ext uri="{FF2B5EF4-FFF2-40B4-BE49-F238E27FC236}">
                <a16:creationId xmlns:a16="http://schemas.microsoft.com/office/drawing/2014/main" id="{12852C94-EBBE-4E51-A510-0669F7444173}"/>
              </a:ext>
            </a:extLst>
          </p:cNvPr>
          <p:cNvCxnSpPr>
            <a:cxnSpLocks/>
          </p:cNvCxnSpPr>
          <p:nvPr/>
        </p:nvCxnSpPr>
        <p:spPr>
          <a:xfrm flipV="1">
            <a:off x="1141857" y="1284735"/>
            <a:ext cx="2158295" cy="214426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8F8BCD24-8629-4149-BA3D-8212C36C7B7F}"/>
              </a:ext>
            </a:extLst>
          </p:cNvPr>
          <p:cNvSpPr txBox="1"/>
          <p:nvPr/>
        </p:nvSpPr>
        <p:spPr>
          <a:xfrm>
            <a:off x="210588" y="3293128"/>
            <a:ext cx="1427018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Diminuição da P.A.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86DE63F1-4014-4819-A730-EE6AFC4B6C42}"/>
              </a:ext>
            </a:extLst>
          </p:cNvPr>
          <p:cNvCxnSpPr>
            <a:cxnSpLocks/>
          </p:cNvCxnSpPr>
          <p:nvPr/>
        </p:nvCxnSpPr>
        <p:spPr>
          <a:xfrm flipV="1">
            <a:off x="1632474" y="3650672"/>
            <a:ext cx="1579419" cy="27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3157E98-0EE1-4692-A2C9-7D709C6143A3}"/>
              </a:ext>
            </a:extLst>
          </p:cNvPr>
          <p:cNvSpPr txBox="1"/>
          <p:nvPr/>
        </p:nvSpPr>
        <p:spPr>
          <a:xfrm>
            <a:off x="3300152" y="946953"/>
            <a:ext cx="2105892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Estimulação do sistema nervoso simpático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04F03E9-8D48-4AE0-89A9-658780E588D8}"/>
              </a:ext>
            </a:extLst>
          </p:cNvPr>
          <p:cNvSpPr txBox="1"/>
          <p:nvPr/>
        </p:nvSpPr>
        <p:spPr>
          <a:xfrm>
            <a:off x="3300152" y="3262814"/>
            <a:ext cx="2105892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da liberação de renina (rins)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885D33B-5C13-4F4E-AAC1-0E5C72420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927" y="2845052"/>
            <a:ext cx="1136814" cy="1897639"/>
          </a:xfrm>
          <a:prstGeom prst="rect">
            <a:avLst/>
          </a:prstGeom>
        </p:spPr>
      </p:pic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43B5C42C-874A-4E9F-B538-057EEBE2E8B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17653" y="4907681"/>
            <a:ext cx="1429761" cy="129269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EA1D930-774E-49B0-BCC8-4D7EEEEB3ADC}"/>
              </a:ext>
            </a:extLst>
          </p:cNvPr>
          <p:cNvSpPr txBox="1"/>
          <p:nvPr/>
        </p:nvSpPr>
        <p:spPr>
          <a:xfrm>
            <a:off x="3492463" y="5808868"/>
            <a:ext cx="2105892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Liberação de vasopressina</a:t>
            </a:r>
          </a:p>
        </p:txBody>
      </p: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77C965A8-1AAA-4E98-8A53-DE3D6B73C3B8}"/>
              </a:ext>
            </a:extLst>
          </p:cNvPr>
          <p:cNvCxnSpPr>
            <a:cxnSpLocks/>
          </p:cNvCxnSpPr>
          <p:nvPr/>
        </p:nvCxnSpPr>
        <p:spPr>
          <a:xfrm>
            <a:off x="4225636" y="4284370"/>
            <a:ext cx="0" cy="259921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27D651A-CF35-4B4B-ABE6-133975C3E1C7}"/>
              </a:ext>
            </a:extLst>
          </p:cNvPr>
          <p:cNvSpPr txBox="1"/>
          <p:nvPr/>
        </p:nvSpPr>
        <p:spPr>
          <a:xfrm>
            <a:off x="3603310" y="4482451"/>
            <a:ext cx="152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Angiotensina I</a:t>
            </a:r>
          </a:p>
        </p:txBody>
      </p: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055C158F-D361-43BF-8F98-B89613BE5EF7}"/>
              </a:ext>
            </a:extLst>
          </p:cNvPr>
          <p:cNvCxnSpPr/>
          <p:nvPr/>
        </p:nvCxnSpPr>
        <p:spPr>
          <a:xfrm>
            <a:off x="4225636" y="4667117"/>
            <a:ext cx="0" cy="458321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24B2770-FFEA-4496-B373-BBC51893A2FD}"/>
              </a:ext>
            </a:extLst>
          </p:cNvPr>
          <p:cNvSpPr txBox="1"/>
          <p:nvPr/>
        </p:nvSpPr>
        <p:spPr>
          <a:xfrm>
            <a:off x="3547892" y="5036837"/>
            <a:ext cx="157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Angiotensina II</a:t>
            </a:r>
          </a:p>
        </p:txBody>
      </p:sp>
      <p:cxnSp>
        <p:nvCxnSpPr>
          <p:cNvPr id="38" name="Conector: Curvo 37">
            <a:extLst>
              <a:ext uri="{FF2B5EF4-FFF2-40B4-BE49-F238E27FC236}">
                <a16:creationId xmlns:a16="http://schemas.microsoft.com/office/drawing/2014/main" id="{73203C33-A6E3-4156-A556-B8CB0C59A821}"/>
              </a:ext>
            </a:extLst>
          </p:cNvPr>
          <p:cNvCxnSpPr>
            <a:cxnSpLocks/>
            <a:stCxn id="36" idx="3"/>
            <a:endCxn id="17" idx="0"/>
          </p:cNvCxnSpPr>
          <p:nvPr/>
        </p:nvCxnSpPr>
        <p:spPr>
          <a:xfrm flipV="1">
            <a:off x="5126273" y="2845052"/>
            <a:ext cx="1582061" cy="2376451"/>
          </a:xfrm>
          <a:prstGeom prst="curvedConnector4">
            <a:avLst>
              <a:gd name="adj1" fmla="val 48675"/>
              <a:gd name="adj2" fmla="val 10670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04D5CD3-E9DB-4243-87AB-34E0A69F1AF2}"/>
              </a:ext>
            </a:extLst>
          </p:cNvPr>
          <p:cNvSpPr txBox="1"/>
          <p:nvPr/>
        </p:nvSpPr>
        <p:spPr>
          <a:xfrm>
            <a:off x="7223649" y="2610769"/>
            <a:ext cx="119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Aldosterona</a:t>
            </a:r>
          </a:p>
        </p:txBody>
      </p:sp>
      <p:cxnSp>
        <p:nvCxnSpPr>
          <p:cNvPr id="51" name="Conector: Curvo 50">
            <a:extLst>
              <a:ext uri="{FF2B5EF4-FFF2-40B4-BE49-F238E27FC236}">
                <a16:creationId xmlns:a16="http://schemas.microsoft.com/office/drawing/2014/main" id="{60782B35-3EC2-4767-BC37-FE429AD7580E}"/>
              </a:ext>
            </a:extLst>
          </p:cNvPr>
          <p:cNvCxnSpPr>
            <a:cxnSpLocks/>
          </p:cNvCxnSpPr>
          <p:nvPr/>
        </p:nvCxnSpPr>
        <p:spPr>
          <a:xfrm flipV="1">
            <a:off x="6899983" y="2845055"/>
            <a:ext cx="376760" cy="33855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BF1FA3F9-2809-4A45-8508-0917EC7F2C7C}"/>
              </a:ext>
            </a:extLst>
          </p:cNvPr>
          <p:cNvSpPr/>
          <p:nvPr/>
        </p:nvSpPr>
        <p:spPr>
          <a:xfrm rot="19565559">
            <a:off x="7132613" y="4667310"/>
            <a:ext cx="376760" cy="739052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E166EEF1-581C-4377-B3E5-C311AEF10D94}"/>
              </a:ext>
            </a:extLst>
          </p:cNvPr>
          <p:cNvSpPr txBox="1"/>
          <p:nvPr/>
        </p:nvSpPr>
        <p:spPr>
          <a:xfrm>
            <a:off x="7223649" y="5485375"/>
            <a:ext cx="1624789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600" dirty="0"/>
              <a:t>Retenção de Na</a:t>
            </a:r>
            <a:r>
              <a:rPr lang="pt-BR" sz="1600" baseline="30000" dirty="0"/>
              <a:t>+</a:t>
            </a:r>
          </a:p>
          <a:p>
            <a:pPr algn="ctr"/>
            <a:r>
              <a:rPr lang="pt-BR" sz="1600" dirty="0"/>
              <a:t> e água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986B784-6E0B-4ED7-B2B4-97FACC25069A}"/>
              </a:ext>
            </a:extLst>
          </p:cNvPr>
          <p:cNvSpPr txBox="1"/>
          <p:nvPr/>
        </p:nvSpPr>
        <p:spPr>
          <a:xfrm>
            <a:off x="6823081" y="6219849"/>
            <a:ext cx="2532120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600" dirty="0"/>
              <a:t>Aumento do volume hídrico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276D1F84-D5C3-446D-9769-E9C3662FBD79}"/>
              </a:ext>
            </a:extLst>
          </p:cNvPr>
          <p:cNvSpPr txBox="1"/>
          <p:nvPr/>
        </p:nvSpPr>
        <p:spPr>
          <a:xfrm>
            <a:off x="10526758" y="2849601"/>
            <a:ext cx="1516426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600" dirty="0"/>
              <a:t>Débito cardíaco</a:t>
            </a:r>
          </a:p>
        </p:txBody>
      </p:sp>
      <p:sp>
        <p:nvSpPr>
          <p:cNvPr id="69" name="Seta: para Baixo 68">
            <a:extLst>
              <a:ext uri="{FF2B5EF4-FFF2-40B4-BE49-F238E27FC236}">
                <a16:creationId xmlns:a16="http://schemas.microsoft.com/office/drawing/2014/main" id="{AEB5EB00-2000-4AE7-A2AD-05E3835AD4D5}"/>
              </a:ext>
            </a:extLst>
          </p:cNvPr>
          <p:cNvSpPr/>
          <p:nvPr/>
        </p:nvSpPr>
        <p:spPr>
          <a:xfrm rot="16200000">
            <a:off x="10057057" y="2793112"/>
            <a:ext cx="376760" cy="56264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" name="Imagem 80">
            <a:extLst>
              <a:ext uri="{FF2B5EF4-FFF2-40B4-BE49-F238E27FC236}">
                <a16:creationId xmlns:a16="http://schemas.microsoft.com/office/drawing/2014/main" id="{5548A6AD-D9DB-4F5F-9E15-E28070B693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56" r="1217" b="14855"/>
          <a:stretch/>
        </p:blipFill>
        <p:spPr>
          <a:xfrm rot="20525069">
            <a:off x="8695534" y="941236"/>
            <a:ext cx="1605568" cy="790988"/>
          </a:xfrm>
          <a:prstGeom prst="rect">
            <a:avLst/>
          </a:prstGeom>
        </p:spPr>
      </p:pic>
      <p:cxnSp>
        <p:nvCxnSpPr>
          <p:cNvPr id="79" name="Conector de Seta Reta 78">
            <a:extLst>
              <a:ext uri="{FF2B5EF4-FFF2-40B4-BE49-F238E27FC236}">
                <a16:creationId xmlns:a16="http://schemas.microsoft.com/office/drawing/2014/main" id="{BDCE5640-EBEC-4B24-9BF6-958B69AC452F}"/>
              </a:ext>
            </a:extLst>
          </p:cNvPr>
          <p:cNvCxnSpPr>
            <a:cxnSpLocks/>
          </p:cNvCxnSpPr>
          <p:nvPr/>
        </p:nvCxnSpPr>
        <p:spPr>
          <a:xfrm>
            <a:off x="6899983" y="1284735"/>
            <a:ext cx="19484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ítulo 1">
            <a:extLst>
              <a:ext uri="{FF2B5EF4-FFF2-40B4-BE49-F238E27FC236}">
                <a16:creationId xmlns:a16="http://schemas.microsoft.com/office/drawing/2014/main" id="{FFBB6455-4870-4101-96F0-5AB09A1E4C80}"/>
              </a:ext>
            </a:extLst>
          </p:cNvPr>
          <p:cNvSpPr txBox="1">
            <a:spLocks/>
          </p:cNvSpPr>
          <p:nvPr/>
        </p:nvSpPr>
        <p:spPr>
          <a:xfrm>
            <a:off x="113603" y="69673"/>
            <a:ext cx="11981411" cy="7200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da Pressão arterial </a:t>
            </a:r>
          </a:p>
        </p:txBody>
      </p:sp>
      <p:sp>
        <p:nvSpPr>
          <p:cNvPr id="82" name="Seta: para Baixo 81">
            <a:extLst>
              <a:ext uri="{FF2B5EF4-FFF2-40B4-BE49-F238E27FC236}">
                <a16:creationId xmlns:a16="http://schemas.microsoft.com/office/drawing/2014/main" id="{EC771F32-D0B5-43CA-8351-7C136B423B49}"/>
              </a:ext>
            </a:extLst>
          </p:cNvPr>
          <p:cNvSpPr/>
          <p:nvPr/>
        </p:nvSpPr>
        <p:spPr>
          <a:xfrm rot="16200000">
            <a:off x="9775736" y="1331461"/>
            <a:ext cx="376760" cy="56264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97B83DE5-5AFC-4ADF-8CA8-C62CC03CFF3B}"/>
              </a:ext>
            </a:extLst>
          </p:cNvPr>
          <p:cNvSpPr txBox="1"/>
          <p:nvPr/>
        </p:nvSpPr>
        <p:spPr>
          <a:xfrm>
            <a:off x="10384693" y="1191177"/>
            <a:ext cx="1658491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Aumenta a </a:t>
            </a:r>
          </a:p>
          <a:p>
            <a:pPr algn="ctr"/>
            <a:r>
              <a:rPr lang="pt-BR" sz="1600" dirty="0"/>
              <a:t>resistência vascular</a:t>
            </a:r>
          </a:p>
        </p:txBody>
      </p: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9D9BAFDE-A132-40B7-B0D4-B368B4B4453D}"/>
              </a:ext>
            </a:extLst>
          </p:cNvPr>
          <p:cNvGrpSpPr/>
          <p:nvPr/>
        </p:nvGrpSpPr>
        <p:grpSpPr>
          <a:xfrm>
            <a:off x="43126" y="4722500"/>
            <a:ext cx="2430661" cy="1947376"/>
            <a:chOff x="43126" y="4722500"/>
            <a:chExt cx="2430661" cy="1947376"/>
          </a:xfrm>
        </p:grpSpPr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8605AAD9-0BDF-4076-A321-49258489B0C5}"/>
                </a:ext>
              </a:extLst>
            </p:cNvPr>
            <p:cNvSpPr txBox="1"/>
            <p:nvPr/>
          </p:nvSpPr>
          <p:spPr>
            <a:xfrm rot="20757471">
              <a:off x="259627" y="4722500"/>
              <a:ext cx="2214160" cy="1328023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 desequilíbrio desses mecanismos de controle geram a hipertensão </a:t>
              </a:r>
            </a:p>
          </p:txBody>
        </p:sp>
        <p:pic>
          <p:nvPicPr>
            <p:cNvPr id="85" name="Imagem 84">
              <a:extLst>
                <a:ext uri="{FF2B5EF4-FFF2-40B4-BE49-F238E27FC236}">
                  <a16:creationId xmlns:a16="http://schemas.microsoft.com/office/drawing/2014/main" id="{874FA910-2191-4112-AF6B-80C85A95B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25" t="2128"/>
            <a:stretch/>
          </p:blipFill>
          <p:spPr>
            <a:xfrm rot="20900086">
              <a:off x="43126" y="5945814"/>
              <a:ext cx="1245626" cy="724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BC0F515-2211-4BD1-ADDA-73BBE64D64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836" y="3524250"/>
            <a:ext cx="11700164" cy="33337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BAE1E4-2ACC-4E10-871B-94790922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8" y="0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Hipertensão – Definição e consequências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A45088-388A-423F-AA2C-10967970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5" y="1158081"/>
            <a:ext cx="11104419" cy="435133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Pressão sistólica &gt; 140 mmHg</a:t>
            </a:r>
          </a:p>
          <a:p>
            <a:r>
              <a:rPr lang="pt-BR" dirty="0"/>
              <a:t>Pressão diastólica &gt; 90 mmHg</a:t>
            </a:r>
          </a:p>
          <a:p>
            <a:endParaRPr lang="pt-BR" dirty="0"/>
          </a:p>
          <a:p>
            <a:r>
              <a:rPr lang="pt-BR" dirty="0"/>
              <a:t>A constante pressão aumentada nos vasos sanguíneos em longo prazo pode acarretar consequências como: </a:t>
            </a:r>
          </a:p>
          <a:p>
            <a:pPr lvl="1"/>
            <a:r>
              <a:rPr lang="pt-BR" dirty="0"/>
              <a:t>Insuficiência cardíaca congestiva;</a:t>
            </a:r>
          </a:p>
          <a:p>
            <a:pPr lvl="1"/>
            <a:r>
              <a:rPr lang="pt-BR" dirty="0"/>
              <a:t>Doença renal;</a:t>
            </a:r>
          </a:p>
          <a:p>
            <a:pPr lvl="1"/>
            <a:r>
              <a:rPr lang="pt-BR" dirty="0"/>
              <a:t>Acidente vascular cerebral;</a:t>
            </a:r>
          </a:p>
          <a:p>
            <a:pPr lvl="1"/>
            <a:r>
              <a:rPr lang="pt-BR" dirty="0"/>
              <a:t>Aterosclerose;</a:t>
            </a:r>
          </a:p>
          <a:p>
            <a:pPr lvl="1"/>
            <a:r>
              <a:rPr lang="pt-BR" dirty="0"/>
              <a:t>Doença da artéria coronária.</a:t>
            </a:r>
          </a:p>
          <a:p>
            <a:pPr lvl="1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6C2C0FD-FFC8-4EC3-BC80-6C61F5249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56" r="1217" b="14855"/>
          <a:stretch/>
        </p:blipFill>
        <p:spPr>
          <a:xfrm rot="20498379">
            <a:off x="9672692" y="558337"/>
            <a:ext cx="2408977" cy="10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65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948E97A-D2E1-4219-B753-0565DF113395}"/>
              </a:ext>
            </a:extLst>
          </p:cNvPr>
          <p:cNvSpPr txBox="1">
            <a:spLocks/>
          </p:cNvSpPr>
          <p:nvPr/>
        </p:nvSpPr>
        <p:spPr>
          <a:xfrm>
            <a:off x="3048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Hipertensão – Tratamento não farmacológico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2578DC6-0BB1-4A1B-90D1-95B8D7239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59" y="1597068"/>
            <a:ext cx="2288597" cy="2288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849B6C1-422B-4C4B-9E39-09991B812F70}"/>
              </a:ext>
            </a:extLst>
          </p:cNvPr>
          <p:cNvSpPr txBox="1"/>
          <p:nvPr/>
        </p:nvSpPr>
        <p:spPr>
          <a:xfrm>
            <a:off x="613065" y="4116633"/>
            <a:ext cx="57245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Dieta</a:t>
            </a:r>
          </a:p>
          <a:p>
            <a:pPr marL="285750" indent="-285750">
              <a:buFontTx/>
              <a:buChar char="-"/>
            </a:pPr>
            <a:r>
              <a:rPr lang="pt-BR" dirty="0"/>
              <a:t>Redução da ingestão de </a:t>
            </a:r>
          </a:p>
          <a:p>
            <a:pPr marL="285750" indent="-285750">
              <a:buFontTx/>
              <a:buChar char="-"/>
            </a:pPr>
            <a:r>
              <a:rPr lang="pt-BR" dirty="0"/>
              <a:t>carboidratos (farinha e açúcar);</a:t>
            </a:r>
          </a:p>
          <a:p>
            <a:pPr marL="285750" indent="-285750">
              <a:buFontTx/>
              <a:buChar char="-"/>
            </a:pPr>
            <a:r>
              <a:rPr lang="pt-BR" dirty="0"/>
              <a:t>Redução da ingestão de sódio.</a:t>
            </a:r>
          </a:p>
          <a:p>
            <a:pPr marL="285750" indent="-285750">
              <a:buFontTx/>
              <a:buChar char="-"/>
            </a:pPr>
            <a:endParaRPr lang="pt-BR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9574365-461C-44FF-B520-2D32B60E9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910" y="2193583"/>
            <a:ext cx="3677831" cy="1923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F1C3E90-C94B-4573-A113-506151D3E797}"/>
              </a:ext>
            </a:extLst>
          </p:cNvPr>
          <p:cNvSpPr txBox="1"/>
          <p:nvPr/>
        </p:nvSpPr>
        <p:spPr>
          <a:xfrm>
            <a:off x="8391958" y="4271400"/>
            <a:ext cx="4856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Álcool e tabagismo</a:t>
            </a:r>
          </a:p>
          <a:p>
            <a:r>
              <a:rPr lang="pt-BR" dirty="0"/>
              <a:t>- Restringir o uso de álcool e cigarro. </a:t>
            </a:r>
          </a:p>
          <a:p>
            <a:endParaRPr lang="pt-BR" dirty="0"/>
          </a:p>
          <a:p>
            <a:pPr marL="285750" indent="-285750">
              <a:buFontTx/>
              <a:buChar char="-"/>
            </a:pPr>
            <a:endParaRPr lang="pt-BR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74B4911-CB7C-406B-A2A9-776CAD0B3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960" y="1177920"/>
            <a:ext cx="3611244" cy="203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C64E709-8D18-4724-A88A-53D6E79286FC}"/>
              </a:ext>
            </a:extLst>
          </p:cNvPr>
          <p:cNvSpPr txBox="1"/>
          <p:nvPr/>
        </p:nvSpPr>
        <p:spPr>
          <a:xfrm>
            <a:off x="4111355" y="3279424"/>
            <a:ext cx="3246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Manejo do peso corporal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618F483-5C12-4B75-99BB-7AE50700F2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407" t="3935" r="27544" b="42935"/>
          <a:stretch/>
        </p:blipFill>
        <p:spPr>
          <a:xfrm>
            <a:off x="5528728" y="3931654"/>
            <a:ext cx="1802623" cy="2360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36F6A49-97C5-4557-9E1F-95AA256BED96}"/>
              </a:ext>
            </a:extLst>
          </p:cNvPr>
          <p:cNvSpPr txBox="1"/>
          <p:nvPr/>
        </p:nvSpPr>
        <p:spPr>
          <a:xfrm>
            <a:off x="4826147" y="6394872"/>
            <a:ext cx="633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Prática regular de exercício físico</a:t>
            </a:r>
          </a:p>
        </p:txBody>
      </p:sp>
    </p:spTree>
    <p:extLst>
      <p:ext uri="{BB962C8B-B14F-4D97-AF65-F5344CB8AC3E}">
        <p14:creationId xmlns:p14="http://schemas.microsoft.com/office/powerpoint/2010/main" val="4214362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7AF0A87-3664-4A2A-99A2-3AAF3D57C3F9}"/>
              </a:ext>
            </a:extLst>
          </p:cNvPr>
          <p:cNvSpPr txBox="1">
            <a:spLocks/>
          </p:cNvSpPr>
          <p:nvPr/>
        </p:nvSpPr>
        <p:spPr>
          <a:xfrm>
            <a:off x="3048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Hipertensão – Tratamento farmacológico</a:t>
            </a:r>
          </a:p>
        </p:txBody>
      </p:sp>
      <p:pic>
        <p:nvPicPr>
          <p:cNvPr id="4098" name="Picture 2" descr="Free Vector | Pills medical realistic composition">
            <a:extLst>
              <a:ext uri="{FF2B5EF4-FFF2-40B4-BE49-F238E27FC236}">
                <a16:creationId xmlns:a16="http://schemas.microsoft.com/office/drawing/2014/main" id="{D2244BD2-AFD4-4A50-B446-99F321F2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219" y="-335377"/>
            <a:ext cx="3030781" cy="23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069FC03-E250-4277-8AC6-8CB6B3017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428" y="1388458"/>
            <a:ext cx="1008523" cy="16834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263FA7D-72BF-4A17-B283-282D791D43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4845" y="4469388"/>
            <a:ext cx="2372049" cy="189763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DC22E6-9EF8-4C0E-8036-161928607DEF}"/>
              </a:ext>
            </a:extLst>
          </p:cNvPr>
          <p:cNvSpPr txBox="1"/>
          <p:nvPr/>
        </p:nvSpPr>
        <p:spPr>
          <a:xfrm>
            <a:off x="114899" y="1785458"/>
            <a:ext cx="3162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Inibidores da enzima conversora de angiotensina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4AFE83E-CBE5-4599-BF9A-519B50EE43A4}"/>
              </a:ext>
            </a:extLst>
          </p:cNvPr>
          <p:cNvSpPr txBox="1"/>
          <p:nvPr/>
        </p:nvSpPr>
        <p:spPr>
          <a:xfrm>
            <a:off x="776998" y="2665970"/>
            <a:ext cx="1569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Diuréticos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8A2BE23-C388-4E7B-894C-9E22BBC7C426}"/>
              </a:ext>
            </a:extLst>
          </p:cNvPr>
          <p:cNvSpPr txBox="1"/>
          <p:nvPr/>
        </p:nvSpPr>
        <p:spPr>
          <a:xfrm>
            <a:off x="184515" y="5528391"/>
            <a:ext cx="2482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bloqueadores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92D2EF1-9EA7-4EAA-A215-3B2C0DB7A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344" y="2100396"/>
            <a:ext cx="2209800" cy="19431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CA7C6AD-8B5F-40BD-ABED-3F22D83ECA5C}"/>
              </a:ext>
            </a:extLst>
          </p:cNvPr>
          <p:cNvSpPr txBox="1"/>
          <p:nvPr/>
        </p:nvSpPr>
        <p:spPr>
          <a:xfrm>
            <a:off x="5158172" y="3035303"/>
            <a:ext cx="3020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Simpatolíticos ação central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4574B7E-8BBE-4C01-8081-16F444B080F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422337">
            <a:off x="7883848" y="3605786"/>
            <a:ext cx="2867324" cy="2867324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920ECEA-E334-4476-B9A4-50283538C058}"/>
              </a:ext>
            </a:extLst>
          </p:cNvPr>
          <p:cNvSpPr txBox="1"/>
          <p:nvPr/>
        </p:nvSpPr>
        <p:spPr>
          <a:xfrm>
            <a:off x="5492632" y="4398069"/>
            <a:ext cx="366879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Simpatolíticos de ação periférica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Bloqueadores Canais de Ca</a:t>
            </a:r>
            <a:r>
              <a:rPr lang="pt-BR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Vasodilatadores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Antagonista de receptores de angiotensina </a:t>
            </a:r>
          </a:p>
          <a:p>
            <a:endParaRPr lang="pt-BR" baseline="300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F4CB686E-B6EF-4435-A565-176996F609F8}"/>
              </a:ext>
            </a:extLst>
          </p:cNvPr>
          <p:cNvSpPr/>
          <p:nvPr/>
        </p:nvSpPr>
        <p:spPr>
          <a:xfrm rot="16200000">
            <a:off x="4378294" y="1948880"/>
            <a:ext cx="376760" cy="56264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7E375A3-F99D-4E70-B6E0-4FC2495813F8}"/>
              </a:ext>
            </a:extLst>
          </p:cNvPr>
          <p:cNvSpPr txBox="1"/>
          <p:nvPr/>
        </p:nvSpPr>
        <p:spPr>
          <a:xfrm>
            <a:off x="4847996" y="1683386"/>
            <a:ext cx="1569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Diminuição do volume sanguíneo 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0BB5CB0-0EC9-4DCF-AFFB-9B9E517759FA}"/>
              </a:ext>
            </a:extLst>
          </p:cNvPr>
          <p:cNvSpPr txBox="1"/>
          <p:nvPr/>
        </p:nvSpPr>
        <p:spPr>
          <a:xfrm>
            <a:off x="10109156" y="2583539"/>
            <a:ext cx="15698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Diminuição da atividade simpática eferente</a:t>
            </a:r>
          </a:p>
        </p:txBody>
      </p:sp>
      <p:sp>
        <p:nvSpPr>
          <p:cNvPr id="26" name="Seta: para Baixo 25">
            <a:extLst>
              <a:ext uri="{FF2B5EF4-FFF2-40B4-BE49-F238E27FC236}">
                <a16:creationId xmlns:a16="http://schemas.microsoft.com/office/drawing/2014/main" id="{C3976809-C37C-418D-BA7A-16E4F27EEBB0}"/>
              </a:ext>
            </a:extLst>
          </p:cNvPr>
          <p:cNvSpPr/>
          <p:nvPr/>
        </p:nvSpPr>
        <p:spPr>
          <a:xfrm rot="16200000">
            <a:off x="9693271" y="2786070"/>
            <a:ext cx="376760" cy="56264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87040076-0114-4987-A6F9-144F3EC99743}"/>
              </a:ext>
            </a:extLst>
          </p:cNvPr>
          <p:cNvSpPr/>
          <p:nvPr/>
        </p:nvSpPr>
        <p:spPr>
          <a:xfrm rot="16200000">
            <a:off x="9368055" y="4922029"/>
            <a:ext cx="376760" cy="56264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3E9FB68-1D82-4CC2-B32F-1C8D0C6DF1C9}"/>
              </a:ext>
            </a:extLst>
          </p:cNvPr>
          <p:cNvSpPr txBox="1"/>
          <p:nvPr/>
        </p:nvSpPr>
        <p:spPr>
          <a:xfrm>
            <a:off x="9993844" y="4840408"/>
            <a:ext cx="1800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Relaxamento da musculatura lisa e vasodilatação</a:t>
            </a:r>
          </a:p>
        </p:txBody>
      </p:sp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DAFE6849-A46C-471E-8534-D9A6CFF05169}"/>
              </a:ext>
            </a:extLst>
          </p:cNvPr>
          <p:cNvSpPr/>
          <p:nvPr/>
        </p:nvSpPr>
        <p:spPr>
          <a:xfrm rot="16200000">
            <a:off x="3623905" y="5557028"/>
            <a:ext cx="376760" cy="56264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3C6C840-7032-4DF9-A27B-B1D09F552994}"/>
              </a:ext>
            </a:extLst>
          </p:cNvPr>
          <p:cNvSpPr txBox="1"/>
          <p:nvPr/>
        </p:nvSpPr>
        <p:spPr>
          <a:xfrm>
            <a:off x="4172340" y="5565065"/>
            <a:ext cx="1569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Reduz a força de contração e F.C.</a:t>
            </a:r>
          </a:p>
        </p:txBody>
      </p:sp>
    </p:spTree>
    <p:extLst>
      <p:ext uri="{BB962C8B-B14F-4D97-AF65-F5344CB8AC3E}">
        <p14:creationId xmlns:p14="http://schemas.microsoft.com/office/powerpoint/2010/main" val="3917586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07971E-03F6-4DED-997E-0D39B271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50"/>
            <a:ext cx="12192000" cy="7432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Inibidores da enzima conversora de angiotensina (</a:t>
            </a:r>
            <a:r>
              <a:rPr lang="pt-B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iECA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174A9A-BC3B-4FA0-8E77-ECEFCA7FF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057400" cy="16033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b="1" u="sng" dirty="0"/>
              <a:t>Exemplos:</a:t>
            </a:r>
          </a:p>
          <a:p>
            <a:r>
              <a:rPr lang="pt-BR" dirty="0" err="1"/>
              <a:t>Enalapril</a:t>
            </a:r>
            <a:endParaRPr lang="pt-BR" dirty="0"/>
          </a:p>
          <a:p>
            <a:r>
              <a:rPr lang="pt-BR" dirty="0"/>
              <a:t>Captopril</a:t>
            </a:r>
          </a:p>
          <a:p>
            <a:r>
              <a:rPr lang="pt-BR" dirty="0" err="1"/>
              <a:t>Lisinopril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EBE414-4907-4559-9827-23ABF25D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37174"/>
            <a:ext cx="5805054" cy="5411916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771633E-E845-4969-A2C2-98B60DD3EFD0}"/>
              </a:ext>
            </a:extLst>
          </p:cNvPr>
          <p:cNvCxnSpPr>
            <a:cxnSpLocks/>
          </p:cNvCxnSpPr>
          <p:nvPr/>
        </p:nvCxnSpPr>
        <p:spPr>
          <a:xfrm>
            <a:off x="2937164" y="2909455"/>
            <a:ext cx="3726873" cy="8336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57E2AC7-67D2-4CCC-B70A-0FE6F19CC13C}"/>
              </a:ext>
            </a:extLst>
          </p:cNvPr>
          <p:cNvCxnSpPr>
            <a:cxnSpLocks/>
          </p:cNvCxnSpPr>
          <p:nvPr/>
        </p:nvCxnSpPr>
        <p:spPr>
          <a:xfrm flipH="1">
            <a:off x="6664037" y="3588327"/>
            <a:ext cx="41566" cy="2909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325F6B3-5E68-4431-8386-A25B7EF2FF6B}"/>
              </a:ext>
            </a:extLst>
          </p:cNvPr>
          <p:cNvSpPr/>
          <p:nvPr/>
        </p:nvSpPr>
        <p:spPr>
          <a:xfrm>
            <a:off x="6871855" y="3322688"/>
            <a:ext cx="1884215" cy="8336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9382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F576C2-049C-4240-BEFC-44F6D059C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81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Principal efeito colateral: Tosse seca, “chio” de peito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5F3091-AF2E-4118-9A70-969E09019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00" y="1902692"/>
            <a:ext cx="8854181" cy="478905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130F1CC-651A-4A13-9836-F3B7C205CC71}"/>
              </a:ext>
            </a:extLst>
          </p:cNvPr>
          <p:cNvSpPr txBox="1">
            <a:spLocks/>
          </p:cNvSpPr>
          <p:nvPr/>
        </p:nvSpPr>
        <p:spPr>
          <a:xfrm>
            <a:off x="0" y="13850"/>
            <a:ext cx="12192000" cy="7432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Inibidores da enzima conversora de angiotensina (iECA)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5AA60858-11E5-4664-AFD5-F1011839CDE9}"/>
              </a:ext>
            </a:extLst>
          </p:cNvPr>
          <p:cNvCxnSpPr/>
          <p:nvPr/>
        </p:nvCxnSpPr>
        <p:spPr>
          <a:xfrm>
            <a:off x="8977745" y="4405745"/>
            <a:ext cx="123305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BF6A1E-C882-4687-A7A6-0D60EA2C36B7}"/>
              </a:ext>
            </a:extLst>
          </p:cNvPr>
          <p:cNvSpPr txBox="1"/>
          <p:nvPr/>
        </p:nvSpPr>
        <p:spPr>
          <a:xfrm>
            <a:off x="10347199" y="4076952"/>
            <a:ext cx="1498437" cy="7150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Irritante para os pulmões</a:t>
            </a:r>
          </a:p>
        </p:txBody>
      </p:sp>
    </p:spTree>
    <p:extLst>
      <p:ext uri="{BB962C8B-B14F-4D97-AF65-F5344CB8AC3E}">
        <p14:creationId xmlns:p14="http://schemas.microsoft.com/office/powerpoint/2010/main" val="3913795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07971E-03F6-4DED-997E-0D39B271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50"/>
            <a:ext cx="12192000" cy="7432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Antagonista de receptores de angiotensina (AT1)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174A9A-BC3B-4FA0-8E77-ECEFCA7FF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057400" cy="16033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b="1" u="sng" dirty="0"/>
              <a:t>Exemplos:</a:t>
            </a:r>
          </a:p>
          <a:p>
            <a:r>
              <a:rPr lang="pt-BR" dirty="0"/>
              <a:t>Losartana</a:t>
            </a:r>
          </a:p>
          <a:p>
            <a:r>
              <a:rPr lang="pt-BR" dirty="0" err="1"/>
              <a:t>Valsartana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EBE414-4907-4559-9827-23ABF25D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706" y="1064883"/>
            <a:ext cx="5805054" cy="5411916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771633E-E845-4969-A2C2-98B60DD3EFD0}"/>
              </a:ext>
            </a:extLst>
          </p:cNvPr>
          <p:cNvCxnSpPr>
            <a:cxnSpLocks/>
          </p:cNvCxnSpPr>
          <p:nvPr/>
        </p:nvCxnSpPr>
        <p:spPr>
          <a:xfrm>
            <a:off x="2660073" y="2216727"/>
            <a:ext cx="6192981" cy="627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57E2AC7-67D2-4CCC-B70A-0FE6F19CC13C}"/>
              </a:ext>
            </a:extLst>
          </p:cNvPr>
          <p:cNvCxnSpPr>
            <a:cxnSpLocks/>
          </p:cNvCxnSpPr>
          <p:nvPr/>
        </p:nvCxnSpPr>
        <p:spPr>
          <a:xfrm flipH="1">
            <a:off x="8728365" y="2659748"/>
            <a:ext cx="138544" cy="4021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325F6B3-5E68-4431-8386-A25B7EF2FF6B}"/>
              </a:ext>
            </a:extLst>
          </p:cNvPr>
          <p:cNvSpPr/>
          <p:nvPr/>
        </p:nvSpPr>
        <p:spPr>
          <a:xfrm>
            <a:off x="5895109" y="2909455"/>
            <a:ext cx="1884215" cy="5692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BF58C8-AB48-4500-8E0E-DCED9CBA56A3}"/>
              </a:ext>
            </a:extLst>
          </p:cNvPr>
          <p:cNvSpPr txBox="1"/>
          <p:nvPr/>
        </p:nvSpPr>
        <p:spPr>
          <a:xfrm>
            <a:off x="838200" y="4765963"/>
            <a:ext cx="2992582" cy="783193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Menos efeitos colaterais em relação aos </a:t>
            </a:r>
            <a:r>
              <a:rPr lang="pt-BR" sz="2000" b="1" dirty="0" err="1"/>
              <a:t>iECA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6379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07971E-03F6-4DED-997E-0D39B271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50"/>
            <a:ext cx="12192000" cy="7432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Antagonista da aldosterona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174A9A-BC3B-4FA0-8E77-ECEFCA7FF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2445328" cy="16033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b="1" u="sng" dirty="0"/>
              <a:t>Exemplos:</a:t>
            </a:r>
          </a:p>
          <a:p>
            <a:r>
              <a:rPr lang="pt-BR" dirty="0" err="1"/>
              <a:t>Espirolactona</a:t>
            </a:r>
            <a:endParaRPr lang="pt-BR" dirty="0"/>
          </a:p>
          <a:p>
            <a:r>
              <a:rPr lang="pt-BR" dirty="0" err="1"/>
              <a:t>Eplerenona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EBE414-4907-4559-9827-23ABF25D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706" y="1064883"/>
            <a:ext cx="5805054" cy="5411916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771633E-E845-4969-A2C2-98B60DD3EFD0}"/>
              </a:ext>
            </a:extLst>
          </p:cNvPr>
          <p:cNvCxnSpPr>
            <a:cxnSpLocks/>
          </p:cNvCxnSpPr>
          <p:nvPr/>
        </p:nvCxnSpPr>
        <p:spPr>
          <a:xfrm>
            <a:off x="2660073" y="2216727"/>
            <a:ext cx="7342903" cy="89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57E2AC7-67D2-4CCC-B70A-0FE6F19CC13C}"/>
              </a:ext>
            </a:extLst>
          </p:cNvPr>
          <p:cNvCxnSpPr>
            <a:cxnSpLocks/>
          </p:cNvCxnSpPr>
          <p:nvPr/>
        </p:nvCxnSpPr>
        <p:spPr>
          <a:xfrm flipH="1">
            <a:off x="9933704" y="2909455"/>
            <a:ext cx="138544" cy="4021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325F6B3-5E68-4431-8386-A25B7EF2FF6B}"/>
              </a:ext>
            </a:extLst>
          </p:cNvPr>
          <p:cNvSpPr/>
          <p:nvPr/>
        </p:nvSpPr>
        <p:spPr>
          <a:xfrm>
            <a:off x="9476510" y="2825889"/>
            <a:ext cx="1884215" cy="5692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BF58C8-AB48-4500-8E0E-DCED9CBA56A3}"/>
              </a:ext>
            </a:extLst>
          </p:cNvPr>
          <p:cNvSpPr txBox="1"/>
          <p:nvPr/>
        </p:nvSpPr>
        <p:spPr>
          <a:xfrm>
            <a:off x="838200" y="4765963"/>
            <a:ext cx="2992582" cy="1464231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Efeitos estrogênicos: desenvolvimento das mamas, disfunção erétil, irregularidade menstrual</a:t>
            </a:r>
          </a:p>
        </p:txBody>
      </p:sp>
    </p:spTree>
    <p:extLst>
      <p:ext uri="{BB962C8B-B14F-4D97-AF65-F5344CB8AC3E}">
        <p14:creationId xmlns:p14="http://schemas.microsoft.com/office/powerpoint/2010/main" val="159187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596949-CC7F-4E6F-8200-A198445E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50"/>
            <a:ext cx="12192000" cy="7432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Vasodilatadores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8C7F58E-224A-44AC-B246-3687D3EBB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95"/>
          <a:stretch/>
        </p:blipFill>
        <p:spPr>
          <a:xfrm>
            <a:off x="630104" y="4508790"/>
            <a:ext cx="3314701" cy="13530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F541A01-B8E6-49DC-A0A0-A711012D73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7824" y="1136073"/>
            <a:ext cx="7309809" cy="5375521"/>
          </a:xfrm>
          <a:prstGeom prst="rect">
            <a:avLst/>
          </a:prstGeom>
        </p:spPr>
      </p:pic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8868752C-07FC-4F1F-A868-4CE0FF67D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04" y="1443317"/>
            <a:ext cx="2445328" cy="16033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b="1" u="sng" dirty="0"/>
              <a:t>Exemplos:</a:t>
            </a:r>
          </a:p>
          <a:p>
            <a:r>
              <a:rPr lang="pt-BR" dirty="0" err="1"/>
              <a:t>Nifedipino</a:t>
            </a:r>
            <a:endParaRPr lang="pt-BR" dirty="0"/>
          </a:p>
          <a:p>
            <a:r>
              <a:rPr lang="pt-BR" dirty="0" err="1"/>
              <a:t>Verapamil</a:t>
            </a:r>
            <a:endParaRPr lang="pt-BR" dirty="0"/>
          </a:p>
          <a:p>
            <a:r>
              <a:rPr lang="pt-BR" dirty="0" err="1"/>
              <a:t>Diltiazem</a:t>
            </a:r>
            <a:r>
              <a:rPr lang="pt-BR" dirty="0"/>
              <a:t> </a:t>
            </a:r>
          </a:p>
          <a:p>
            <a:endParaRPr lang="pt-BR" dirty="0"/>
          </a:p>
          <a:p>
            <a:endParaRPr lang="pt-BR" dirty="0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64C484F-3856-4CA8-BE66-87472ADE6637}"/>
              </a:ext>
            </a:extLst>
          </p:cNvPr>
          <p:cNvCxnSpPr>
            <a:cxnSpLocks/>
          </p:cNvCxnSpPr>
          <p:nvPr/>
        </p:nvCxnSpPr>
        <p:spPr>
          <a:xfrm>
            <a:off x="2951018" y="1794449"/>
            <a:ext cx="3816927" cy="4398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C8C3D7E-0BE2-4A80-A878-363E5F5B1A53}"/>
              </a:ext>
            </a:extLst>
          </p:cNvPr>
          <p:cNvCxnSpPr>
            <a:cxnSpLocks/>
          </p:cNvCxnSpPr>
          <p:nvPr/>
        </p:nvCxnSpPr>
        <p:spPr>
          <a:xfrm flipH="1">
            <a:off x="6691745" y="1943386"/>
            <a:ext cx="152400" cy="5818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682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596949-CC7F-4E6F-8200-A198445E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50"/>
            <a:ext cx="12192000" cy="7432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Vasodilatadores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8C7F58E-224A-44AC-B246-3687D3EBB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95"/>
          <a:stretch/>
        </p:blipFill>
        <p:spPr>
          <a:xfrm>
            <a:off x="630104" y="4508790"/>
            <a:ext cx="3314701" cy="13530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F541A01-B8E6-49DC-A0A0-A711012D73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7824" y="1136073"/>
            <a:ext cx="7309809" cy="5375521"/>
          </a:xfrm>
          <a:prstGeom prst="rect">
            <a:avLst/>
          </a:prstGeom>
        </p:spPr>
      </p:pic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8868752C-07FC-4F1F-A868-4CE0FF67D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04" y="1443317"/>
            <a:ext cx="2445328" cy="16033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b="1" u="sng" dirty="0"/>
              <a:t>Exemplos:</a:t>
            </a:r>
          </a:p>
          <a:p>
            <a:r>
              <a:rPr lang="pt-BR" dirty="0" err="1"/>
              <a:t>Nifedipino</a:t>
            </a:r>
            <a:endParaRPr lang="pt-BR" dirty="0"/>
          </a:p>
          <a:p>
            <a:r>
              <a:rPr lang="pt-BR" dirty="0" err="1"/>
              <a:t>Verapamil</a:t>
            </a:r>
            <a:endParaRPr lang="pt-BR" dirty="0"/>
          </a:p>
          <a:p>
            <a:r>
              <a:rPr lang="pt-BR" dirty="0" err="1"/>
              <a:t>Diltiazem</a:t>
            </a:r>
            <a:r>
              <a:rPr lang="pt-BR" dirty="0"/>
              <a:t> </a:t>
            </a:r>
          </a:p>
          <a:p>
            <a:endParaRPr lang="pt-BR" dirty="0"/>
          </a:p>
          <a:p>
            <a:endParaRPr lang="pt-BR" dirty="0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64C484F-3856-4CA8-BE66-87472ADE6637}"/>
              </a:ext>
            </a:extLst>
          </p:cNvPr>
          <p:cNvCxnSpPr>
            <a:cxnSpLocks/>
          </p:cNvCxnSpPr>
          <p:nvPr/>
        </p:nvCxnSpPr>
        <p:spPr>
          <a:xfrm>
            <a:off x="2951018" y="1794449"/>
            <a:ext cx="3816927" cy="4398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C8C3D7E-0BE2-4A80-A878-363E5F5B1A53}"/>
              </a:ext>
            </a:extLst>
          </p:cNvPr>
          <p:cNvCxnSpPr>
            <a:cxnSpLocks/>
          </p:cNvCxnSpPr>
          <p:nvPr/>
        </p:nvCxnSpPr>
        <p:spPr>
          <a:xfrm flipH="1">
            <a:off x="6691745" y="1943386"/>
            <a:ext cx="152400" cy="5818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00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 on Urology Speciality Clinic">
            <a:extLst>
              <a:ext uri="{FF2B5EF4-FFF2-40B4-BE49-F238E27FC236}">
                <a16:creationId xmlns:a16="http://schemas.microsoft.com/office/drawing/2014/main" id="{8C14AF13-F1E2-4087-96D2-5147603E5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12824" r="8636" b="18019"/>
          <a:stretch/>
        </p:blipFill>
        <p:spPr bwMode="auto">
          <a:xfrm>
            <a:off x="6802582" y="196274"/>
            <a:ext cx="5070763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97E5253-A3D3-479E-B69B-30700B60023E}"/>
              </a:ext>
            </a:extLst>
          </p:cNvPr>
          <p:cNvSpPr txBox="1"/>
          <p:nvPr/>
        </p:nvSpPr>
        <p:spPr>
          <a:xfrm>
            <a:off x="429492" y="845127"/>
            <a:ext cx="10958946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Conteúdo da aula</a:t>
            </a:r>
          </a:p>
          <a:p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Fisiologia cardiovascular e renal (revisão)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Fármacos anti-hipertensivos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Inibidores da angiotensina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bloqueadores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Simpatolíticos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Bloqueadores de canais de Ca</a:t>
            </a:r>
            <a:r>
              <a:rPr lang="pt-BR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Vasodilatadores </a:t>
            </a:r>
          </a:p>
          <a:p>
            <a:pPr lvl="1"/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Diuréticos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/>
              <a:t>Osmóticos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/>
              <a:t>Tiazídicos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/>
              <a:t>Diuréticos de Alça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/>
              <a:t>Poupadores de potássio/agonistas do receptor de aldosterona </a:t>
            </a:r>
          </a:p>
          <a:p>
            <a:pPr lvl="1"/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6119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B9F253-8040-47A1-8507-764100B7A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1149996"/>
            <a:ext cx="4350327" cy="401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 dirty="0"/>
              <a:t>Antagonista = bloqueadores do receptor beta 1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FE0BA45-5411-493F-BA49-7A1117DC95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662" y="1970917"/>
            <a:ext cx="3212252" cy="256980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CADDCDE-85FD-4AE1-BE90-379C4290DD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32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Antagonista beta adrenérgico 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E5C1115F-8F37-4C6C-BA9B-0E244D95E4A7}"/>
              </a:ext>
            </a:extLst>
          </p:cNvPr>
          <p:cNvSpPr txBox="1">
            <a:spLocks/>
          </p:cNvSpPr>
          <p:nvPr/>
        </p:nvSpPr>
        <p:spPr>
          <a:xfrm>
            <a:off x="727086" y="2413135"/>
            <a:ext cx="2639569" cy="282388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b="1" u="sng" dirty="0"/>
              <a:t>Exemplos:</a:t>
            </a:r>
          </a:p>
          <a:p>
            <a:r>
              <a:rPr lang="pt-BR" dirty="0"/>
              <a:t>Metoprolol</a:t>
            </a:r>
          </a:p>
          <a:p>
            <a:r>
              <a:rPr lang="pt-BR" dirty="0"/>
              <a:t>Atenolol</a:t>
            </a:r>
          </a:p>
          <a:p>
            <a:r>
              <a:rPr lang="pt-BR" dirty="0"/>
              <a:t>Propranolol</a:t>
            </a:r>
          </a:p>
          <a:p>
            <a:r>
              <a:rPr lang="pt-BR" dirty="0" err="1"/>
              <a:t>Nebivolol</a:t>
            </a:r>
            <a:endParaRPr lang="pt-BR" dirty="0"/>
          </a:p>
          <a:p>
            <a:r>
              <a:rPr lang="pt-BR" dirty="0" err="1"/>
              <a:t>Bisoprolol</a:t>
            </a:r>
            <a:endParaRPr lang="pt-BR" dirty="0"/>
          </a:p>
          <a:p>
            <a:r>
              <a:rPr lang="pt-BR" dirty="0" err="1"/>
              <a:t>Acebutolol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66427C3-DB52-45AA-BD53-167E9B719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95" t="18881" r="4749" b="25571"/>
          <a:stretch/>
        </p:blipFill>
        <p:spPr>
          <a:xfrm>
            <a:off x="4944573" y="1995053"/>
            <a:ext cx="2025765" cy="3241965"/>
          </a:xfrm>
          <a:prstGeom prst="rect">
            <a:avLst/>
          </a:prstGeom>
        </p:spPr>
      </p:pic>
      <p:cxnSp>
        <p:nvCxnSpPr>
          <p:cNvPr id="11" name="Conector: Curvo 10">
            <a:extLst>
              <a:ext uri="{FF2B5EF4-FFF2-40B4-BE49-F238E27FC236}">
                <a16:creationId xmlns:a16="http://schemas.microsoft.com/office/drawing/2014/main" id="{3EC3FAC6-72CC-41C5-B8F4-BA8A73D97061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234545" y="4876800"/>
            <a:ext cx="1423657" cy="68338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00D2FB2-1096-43B3-8F20-D5E4260DF24A}"/>
              </a:ext>
            </a:extLst>
          </p:cNvPr>
          <p:cNvSpPr txBox="1"/>
          <p:nvPr/>
        </p:nvSpPr>
        <p:spPr>
          <a:xfrm>
            <a:off x="7658202" y="5237018"/>
            <a:ext cx="3574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Aumenta o débito cardíaco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Aumenta a força de contração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AD5A8FC-BF51-4C22-A6DA-793D4DCCE1EA}"/>
              </a:ext>
            </a:extLst>
          </p:cNvPr>
          <p:cNvCxnSpPr/>
          <p:nvPr/>
        </p:nvCxnSpPr>
        <p:spPr>
          <a:xfrm flipV="1">
            <a:off x="3058855" y="2689610"/>
            <a:ext cx="1901825" cy="387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61CF848-4A07-4895-9CC5-16FA2D7FEEFD}"/>
              </a:ext>
            </a:extLst>
          </p:cNvPr>
          <p:cNvCxnSpPr>
            <a:cxnSpLocks/>
          </p:cNvCxnSpPr>
          <p:nvPr/>
        </p:nvCxnSpPr>
        <p:spPr>
          <a:xfrm>
            <a:off x="4944573" y="2397660"/>
            <a:ext cx="16107" cy="6071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939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1B3F956-5E41-48BA-82A6-BE1F16CF5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37" r="67084"/>
          <a:stretch/>
        </p:blipFill>
        <p:spPr>
          <a:xfrm>
            <a:off x="555134" y="813636"/>
            <a:ext cx="3009798" cy="6114762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B9F253-8040-47A1-8507-764100B7A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240" y="5022233"/>
            <a:ext cx="6012959" cy="1260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/>
              <a:t>O receptor </a:t>
            </a:r>
            <a:r>
              <a:rPr lang="el-GR" sz="1600" dirty="0"/>
              <a:t>α</a:t>
            </a:r>
            <a:r>
              <a:rPr lang="pt-BR" sz="1600" dirty="0"/>
              <a:t>2 é um receptor acoplado á proteína G inibitória  que fica nos neurônios pré-sinápticos, logo quando ele é ativado, ele inibe o neurônio pré-sináptico e impede a liberação de noradrenalina.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CADDCDE-85FD-4AE1-BE90-379C4290DD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32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Simpatolíticos (agonista alfa 2)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E5C1115F-8F37-4C6C-BA9B-0E244D95E4A7}"/>
              </a:ext>
            </a:extLst>
          </p:cNvPr>
          <p:cNvSpPr txBox="1">
            <a:spLocks/>
          </p:cNvSpPr>
          <p:nvPr/>
        </p:nvSpPr>
        <p:spPr>
          <a:xfrm>
            <a:off x="6409621" y="2100903"/>
            <a:ext cx="2217450" cy="113578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u="sng" dirty="0"/>
              <a:t>Exemplos:</a:t>
            </a:r>
          </a:p>
          <a:p>
            <a:r>
              <a:rPr lang="pt-BR" sz="2400" dirty="0"/>
              <a:t>Metildopa</a:t>
            </a:r>
          </a:p>
          <a:p>
            <a:endParaRPr lang="pt-BR" sz="2400" dirty="0"/>
          </a:p>
          <a:p>
            <a:endParaRPr lang="pt-BR" sz="2400" dirty="0"/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5ACEC261-6834-4F47-9B0D-13D59630879B}"/>
              </a:ext>
            </a:extLst>
          </p:cNvPr>
          <p:cNvCxnSpPr>
            <a:cxnSpLocks/>
          </p:cNvCxnSpPr>
          <p:nvPr/>
        </p:nvCxnSpPr>
        <p:spPr>
          <a:xfrm flipH="1">
            <a:off x="3222171" y="2689708"/>
            <a:ext cx="3225953" cy="9824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FB92922C-C636-464A-893A-82F096FBD604}"/>
              </a:ext>
            </a:extLst>
          </p:cNvPr>
          <p:cNvSpPr/>
          <p:nvPr/>
        </p:nvSpPr>
        <p:spPr>
          <a:xfrm>
            <a:off x="2743200" y="3868056"/>
            <a:ext cx="1053620" cy="982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8844327-8D39-4DB0-9F8A-BDDC2985C8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5326" t="20403" r="24517" b="25859"/>
          <a:stretch/>
        </p:blipFill>
        <p:spPr>
          <a:xfrm>
            <a:off x="4057990" y="3988504"/>
            <a:ext cx="1816250" cy="2713793"/>
          </a:xfrm>
          <a:prstGeom prst="rect">
            <a:avLst/>
          </a:prstGeom>
        </p:spPr>
      </p:pic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2500786C-6283-4AA7-990E-DFE210BA511E}"/>
              </a:ext>
            </a:extLst>
          </p:cNvPr>
          <p:cNvCxnSpPr/>
          <p:nvPr/>
        </p:nvCxnSpPr>
        <p:spPr>
          <a:xfrm>
            <a:off x="3004370" y="3742512"/>
            <a:ext cx="447050" cy="379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874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7AD0F5D-321C-4DBD-8A0F-3373455571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32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Glicosídeos digitálicos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33DB6EF-2FD9-4F36-ABC2-C092AE44E4A1}"/>
              </a:ext>
            </a:extLst>
          </p:cNvPr>
          <p:cNvGrpSpPr/>
          <p:nvPr/>
        </p:nvGrpSpPr>
        <p:grpSpPr>
          <a:xfrm>
            <a:off x="668881" y="3276560"/>
            <a:ext cx="9720159" cy="3826008"/>
            <a:chOff x="668881" y="3276560"/>
            <a:chExt cx="9720159" cy="3826008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E032D759-9B67-49FC-B276-BD610BCD98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50000" y="4974772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757D373B-D130-42EA-A32D-1C82F9751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11905" r="2076"/>
            <a:stretch/>
          </p:blipFill>
          <p:spPr>
            <a:xfrm>
              <a:off x="5930899" y="4412344"/>
              <a:ext cx="4458141" cy="2690224"/>
            </a:xfrm>
            <a:prstGeom prst="rect">
              <a:avLst/>
            </a:prstGeom>
          </p:spPr>
        </p:pic>
        <p:sp>
          <p:nvSpPr>
            <p:cNvPr id="9" name="Espaço Reservado para Conteúdo 2">
              <a:extLst>
                <a:ext uri="{FF2B5EF4-FFF2-40B4-BE49-F238E27FC236}">
                  <a16:creationId xmlns:a16="http://schemas.microsoft.com/office/drawing/2014/main" id="{406429CF-5F68-45C7-9F3A-08C7F4D245F3}"/>
                </a:ext>
              </a:extLst>
            </p:cNvPr>
            <p:cNvSpPr txBox="1">
              <a:spLocks/>
            </p:cNvSpPr>
            <p:nvPr/>
          </p:nvSpPr>
          <p:spPr>
            <a:xfrm>
              <a:off x="966764" y="3276560"/>
              <a:ext cx="2217450" cy="113578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pt-BR" sz="2400" b="1" u="sng" dirty="0"/>
                <a:t>Exemplos:</a:t>
              </a:r>
            </a:p>
            <a:p>
              <a:r>
                <a:rPr lang="pt-BR" sz="2400" dirty="0"/>
                <a:t>Digoxina</a:t>
              </a:r>
            </a:p>
            <a:p>
              <a:endParaRPr lang="pt-BR" sz="2400" dirty="0"/>
            </a:p>
            <a:p>
              <a:endParaRPr lang="pt-BR" sz="2400" dirty="0"/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68A8ED13-3707-4011-865E-47E5AA3A077D}"/>
                </a:ext>
              </a:extLst>
            </p:cNvPr>
            <p:cNvCxnSpPr>
              <a:cxnSpLocks/>
            </p:cNvCxnSpPr>
            <p:nvPr/>
          </p:nvCxnSpPr>
          <p:spPr>
            <a:xfrm>
              <a:off x="2974026" y="3680665"/>
              <a:ext cx="5589403" cy="15545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B772E6EA-C930-4557-8C6C-C80B70DDBF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9536" y="4953804"/>
              <a:ext cx="129035" cy="4651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6FD0C15B-3311-4D59-8813-EA25503B9E23}"/>
                </a:ext>
              </a:extLst>
            </p:cNvPr>
            <p:cNvSpPr txBox="1"/>
            <p:nvPr/>
          </p:nvSpPr>
          <p:spPr>
            <a:xfrm>
              <a:off x="668881" y="5235193"/>
              <a:ext cx="48389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i="0" dirty="0">
                  <a:solidFill>
                    <a:srgbClr val="000000"/>
                  </a:solidFill>
                  <a:effectLst/>
                  <a:latin typeface="Lucida Grande"/>
                </a:rPr>
                <a:t>Inibem a </a:t>
              </a:r>
              <a:r>
                <a:rPr lang="pt-BR" b="1" i="0" dirty="0" err="1">
                  <a:solidFill>
                    <a:srgbClr val="000000"/>
                  </a:solidFill>
                  <a:effectLst/>
                  <a:latin typeface="Lucida Grande"/>
                </a:rPr>
                <a:t>bomda</a:t>
              </a:r>
              <a:r>
                <a:rPr lang="pt-BR" b="1" i="0" dirty="0">
                  <a:solidFill>
                    <a:srgbClr val="000000"/>
                  </a:solidFill>
                  <a:effectLst/>
                  <a:latin typeface="Lucida Grande"/>
                </a:rPr>
                <a:t> Na</a:t>
              </a:r>
              <a:r>
                <a:rPr lang="pt-BR" b="1" i="0" baseline="30000" dirty="0">
                  <a:solidFill>
                    <a:srgbClr val="000000"/>
                  </a:solidFill>
                  <a:effectLst/>
                  <a:latin typeface="Lucida Grande"/>
                </a:rPr>
                <a:t>+</a:t>
              </a:r>
              <a:r>
                <a:rPr lang="pt-BR" b="1" i="0" dirty="0">
                  <a:solidFill>
                    <a:srgbClr val="000000"/>
                  </a:solidFill>
                  <a:effectLst/>
                  <a:latin typeface="Lucida Grande"/>
                </a:rPr>
                <a:t>/K</a:t>
              </a:r>
              <a:r>
                <a:rPr lang="pt-BR" b="1" i="0" baseline="30000" dirty="0">
                  <a:solidFill>
                    <a:srgbClr val="000000"/>
                  </a:solidFill>
                  <a:effectLst/>
                  <a:latin typeface="Lucida Grande"/>
                </a:rPr>
                <a:t>+</a:t>
              </a:r>
              <a:r>
                <a:rPr lang="pt-BR" b="1" i="0" dirty="0">
                  <a:solidFill>
                    <a:srgbClr val="000000"/>
                  </a:solidFill>
                  <a:effectLst/>
                  <a:latin typeface="Lucida Grande"/>
                </a:rPr>
                <a:t> </a:t>
              </a:r>
              <a:r>
                <a:rPr lang="pt-BR" b="1" i="0" dirty="0" err="1">
                  <a:solidFill>
                    <a:srgbClr val="000000"/>
                  </a:solidFill>
                  <a:effectLst/>
                  <a:latin typeface="Lucida Grande"/>
                </a:rPr>
                <a:t>ATPase</a:t>
              </a:r>
              <a:r>
                <a:rPr lang="pt-BR" b="1" i="0" dirty="0">
                  <a:solidFill>
                    <a:srgbClr val="000000"/>
                  </a:solidFill>
                  <a:effectLst/>
                  <a:latin typeface="Lucida Grande"/>
                </a:rPr>
                <a:t>., aumentando os níveis de sódio intracelular prolongando a contração cardíaca. </a:t>
              </a:r>
              <a:endParaRPr lang="pt-BR" b="1" dirty="0"/>
            </a:p>
          </p:txBody>
        </p:sp>
      </p:grpSp>
      <p:pic>
        <p:nvPicPr>
          <p:cNvPr id="8198" name="Picture 6" descr="Circulação Cardiaca GIF | Gfycat">
            <a:extLst>
              <a:ext uri="{FF2B5EF4-FFF2-40B4-BE49-F238E27FC236}">
                <a16:creationId xmlns:a16="http://schemas.microsoft.com/office/drawing/2014/main" id="{03911466-D3B3-4A8A-BB46-9C6618072A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72" y="784293"/>
            <a:ext cx="4602156" cy="311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2FF4DA81-0C10-4B70-9EA5-194F17228A85}"/>
              </a:ext>
            </a:extLst>
          </p:cNvPr>
          <p:cNvSpPr txBox="1"/>
          <p:nvPr/>
        </p:nvSpPr>
        <p:spPr>
          <a:xfrm>
            <a:off x="309407" y="1193268"/>
            <a:ext cx="71509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02124"/>
                </a:solidFill>
                <a:latin typeface="arial" panose="020B0604020202020204" pitchFamily="34" charset="0"/>
              </a:rPr>
              <a:t>I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nsuficiência cardíaca 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 Quando o coração não consegue bombear sangue (sistólica) ou encher-se de sangue (diastólica) adequadament</a:t>
            </a:r>
            <a:r>
              <a:rPr lang="pt-BR" dirty="0">
                <a:solidFill>
                  <a:srgbClr val="202124"/>
                </a:solidFill>
                <a:latin typeface="arial" panose="020B0604020202020204" pitchFamily="34" charset="0"/>
              </a:rPr>
              <a:t>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4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D2279FF-36BF-4823-8964-1214D4DC355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32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Antiarrítmicos </a:t>
            </a:r>
          </a:p>
        </p:txBody>
      </p:sp>
      <p:pic>
        <p:nvPicPr>
          <p:cNvPr id="5" name="Picture 2" descr="Resultado de imagem para células purkinje coração e feixe de  gif">
            <a:extLst>
              <a:ext uri="{FF2B5EF4-FFF2-40B4-BE49-F238E27FC236}">
                <a16:creationId xmlns:a16="http://schemas.microsoft.com/office/drawing/2014/main" id="{7D8581D9-238F-4AFE-B6F9-E2C1E16CFF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161" y="990666"/>
            <a:ext cx="2636954" cy="359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2D6B59B-977E-4CDC-908E-06EE8033A59D}"/>
              </a:ext>
            </a:extLst>
          </p:cNvPr>
          <p:cNvSpPr txBox="1"/>
          <p:nvPr/>
        </p:nvSpPr>
        <p:spPr>
          <a:xfrm>
            <a:off x="309407" y="1478193"/>
            <a:ext cx="7150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02124"/>
                </a:solidFill>
                <a:latin typeface="arial" panose="020B0604020202020204" pitchFamily="34" charset="0"/>
              </a:rPr>
              <a:t>Arritmia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 Ocorre devido a alterações no circuito que controla o ritmo dos batimentos  cardíacos.</a:t>
            </a:r>
            <a:endParaRPr lang="pt-BR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C20AAA2-13AD-4981-BAD9-59055BA1484F}"/>
              </a:ext>
            </a:extLst>
          </p:cNvPr>
          <p:cNvSpPr txBox="1">
            <a:spLocks/>
          </p:cNvSpPr>
          <p:nvPr/>
        </p:nvSpPr>
        <p:spPr>
          <a:xfrm>
            <a:off x="591729" y="3429000"/>
            <a:ext cx="2081236" cy="14986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u="sng" dirty="0"/>
              <a:t>Exemplos:</a:t>
            </a:r>
          </a:p>
          <a:p>
            <a:r>
              <a:rPr lang="pt-BR" sz="2400" dirty="0" err="1"/>
              <a:t>Propafenona</a:t>
            </a:r>
            <a:endParaRPr lang="pt-BR" sz="2400" dirty="0"/>
          </a:p>
          <a:p>
            <a:r>
              <a:rPr lang="pt-BR" sz="2400" dirty="0"/>
              <a:t>Amiodarona</a:t>
            </a:r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4840AF-093B-42DB-8DCD-8156F1587D54}"/>
              </a:ext>
            </a:extLst>
          </p:cNvPr>
          <p:cNvSpPr txBox="1"/>
          <p:nvPr/>
        </p:nvSpPr>
        <p:spPr>
          <a:xfrm>
            <a:off x="4032869" y="3599617"/>
            <a:ext cx="5003292" cy="13280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/>
              <a:t>Atuam em canais de Na+ ou K+ voltagem dependentes recuperando o ritmo de contração cardíaca. 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004F5F3B-4541-4823-B3D1-0F5C27DB77C4}"/>
              </a:ext>
            </a:extLst>
          </p:cNvPr>
          <p:cNvSpPr/>
          <p:nvPr/>
        </p:nvSpPr>
        <p:spPr>
          <a:xfrm>
            <a:off x="2906447" y="3855154"/>
            <a:ext cx="978428" cy="646331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67E732-A388-4D18-B15E-002DA3065A25}"/>
              </a:ext>
            </a:extLst>
          </p:cNvPr>
          <p:cNvSpPr txBox="1"/>
          <p:nvPr/>
        </p:nvSpPr>
        <p:spPr>
          <a:xfrm>
            <a:off x="457401" y="5908949"/>
            <a:ext cx="7150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02124"/>
                </a:solidFill>
                <a:latin typeface="arial" panose="020B0604020202020204" pitchFamily="34" charset="0"/>
              </a:rPr>
              <a:t>Podem também ser utilizados bloqueadores de canais de Ca </a:t>
            </a:r>
            <a:r>
              <a:rPr lang="pt-BR" b="1" baseline="30000" dirty="0">
                <a:solidFill>
                  <a:srgbClr val="202124"/>
                </a:solidFill>
                <a:latin typeface="arial" panose="020B0604020202020204" pitchFamily="34" charset="0"/>
              </a:rPr>
              <a:t>2+ </a:t>
            </a:r>
            <a:r>
              <a:rPr lang="pt-BR" b="1" dirty="0">
                <a:solidFill>
                  <a:srgbClr val="202124"/>
                </a:solidFill>
                <a:latin typeface="arial" panose="020B0604020202020204" pitchFamily="34" charset="0"/>
              </a:rPr>
              <a:t> e beta bloqueadores no tratamento.</a:t>
            </a:r>
            <a:endParaRPr lang="pt-BR" baseline="30000" dirty="0"/>
          </a:p>
        </p:txBody>
      </p:sp>
    </p:spTree>
    <p:extLst>
      <p:ext uri="{BB962C8B-B14F-4D97-AF65-F5344CB8AC3E}">
        <p14:creationId xmlns:p14="http://schemas.microsoft.com/office/powerpoint/2010/main" val="218669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525A85-7DCC-4B93-A59C-B34DE2E4C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337459"/>
            <a:ext cx="5152571" cy="2459492"/>
          </a:xfrm>
        </p:spPr>
        <p:txBody>
          <a:bodyPr/>
          <a:lstStyle/>
          <a:p>
            <a:pPr marL="0" indent="0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Diuréticos:</a:t>
            </a:r>
            <a:r>
              <a:rPr lang="pt-BR" dirty="0"/>
              <a:t> atuam em diferentes partes da unidade funcional dos rins, o néfron, </a:t>
            </a:r>
            <a:r>
              <a:rPr lang="pt-BR" b="1" dirty="0"/>
              <a:t>aumentando a excreção da urina.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558DD1-21BC-4E7E-A535-A4B0A302C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37" b="12362"/>
          <a:stretch/>
        </p:blipFill>
        <p:spPr>
          <a:xfrm>
            <a:off x="6299200" y="1219243"/>
            <a:ext cx="5152571" cy="515541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E896742-182C-4980-8BB4-B75297494830}"/>
              </a:ext>
            </a:extLst>
          </p:cNvPr>
          <p:cNvSpPr txBox="1">
            <a:spLocks/>
          </p:cNvSpPr>
          <p:nvPr/>
        </p:nvSpPr>
        <p:spPr>
          <a:xfrm>
            <a:off x="630381" y="249785"/>
            <a:ext cx="10515600" cy="60919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Fisiologia renal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4AE6BEB-CDBF-4930-AB77-D2BBC5FC3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8" r="4063" b="5160"/>
          <a:stretch/>
        </p:blipFill>
        <p:spPr>
          <a:xfrm>
            <a:off x="740229" y="3409261"/>
            <a:ext cx="4010646" cy="34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94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291C008-644D-4F1F-8799-30155C835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3176"/>
          <a:stretch/>
        </p:blipFill>
        <p:spPr>
          <a:xfrm>
            <a:off x="4724363" y="1424668"/>
            <a:ext cx="7467637" cy="46819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BB9E3C4-88D1-4EA2-8931-2EB0A7D065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486" y="2407104"/>
            <a:ext cx="4681147" cy="408577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02A7260-6460-4CB8-B093-A78CDEF4D6F1}"/>
              </a:ext>
            </a:extLst>
          </p:cNvPr>
          <p:cNvSpPr txBox="1">
            <a:spLocks/>
          </p:cNvSpPr>
          <p:nvPr/>
        </p:nvSpPr>
        <p:spPr>
          <a:xfrm>
            <a:off x="630381" y="249785"/>
            <a:ext cx="10515600" cy="60919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Fisiologia renal </a:t>
            </a:r>
          </a:p>
        </p:txBody>
      </p:sp>
    </p:spTree>
    <p:extLst>
      <p:ext uri="{BB962C8B-B14F-4D97-AF65-F5344CB8AC3E}">
        <p14:creationId xmlns:p14="http://schemas.microsoft.com/office/powerpoint/2010/main" val="1933075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CC32DB2-E9CD-4A3E-BC54-AC28DEFB5C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32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Diuréticos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82BA08B-AAD4-4873-94D1-A9101DD7C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36" b="10127"/>
          <a:stretch/>
        </p:blipFill>
        <p:spPr>
          <a:xfrm>
            <a:off x="3904342" y="1213981"/>
            <a:ext cx="8287658" cy="5484359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CA607DE2-3CE7-4A88-9F9F-27879B612D27}"/>
              </a:ext>
            </a:extLst>
          </p:cNvPr>
          <p:cNvSpPr txBox="1">
            <a:spLocks/>
          </p:cNvSpPr>
          <p:nvPr/>
        </p:nvSpPr>
        <p:spPr>
          <a:xfrm>
            <a:off x="174171" y="1407089"/>
            <a:ext cx="4136572" cy="509814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200" b="1" u="sng" dirty="0"/>
              <a:t>Classificação</a:t>
            </a:r>
          </a:p>
          <a:p>
            <a:r>
              <a:rPr lang="pt-BR" sz="2200" dirty="0"/>
              <a:t>Osmóticos (manitol)</a:t>
            </a:r>
          </a:p>
          <a:p>
            <a:r>
              <a:rPr lang="pt-BR" sz="2200" dirty="0"/>
              <a:t>Tiazídicos (hidroclorotiazida, </a:t>
            </a:r>
            <a:r>
              <a:rPr lang="pt-BR" sz="2200" dirty="0" err="1"/>
              <a:t>clortalidona</a:t>
            </a:r>
            <a:r>
              <a:rPr lang="pt-BR" sz="2200" dirty="0"/>
              <a:t>)</a:t>
            </a:r>
          </a:p>
          <a:p>
            <a:r>
              <a:rPr lang="pt-BR" sz="2200" dirty="0"/>
              <a:t>Diuréticos de Alça</a:t>
            </a:r>
          </a:p>
          <a:p>
            <a:pPr marL="0" indent="0">
              <a:buNone/>
            </a:pPr>
            <a:r>
              <a:rPr lang="pt-BR" sz="2200" dirty="0"/>
              <a:t>(Furosemida)</a:t>
            </a:r>
          </a:p>
          <a:p>
            <a:r>
              <a:rPr lang="pt-BR" sz="2200" dirty="0"/>
              <a:t>Poupadores de potássio/agonistas do receptor de aldosterona </a:t>
            </a:r>
          </a:p>
          <a:p>
            <a:pPr marL="0" indent="0">
              <a:buNone/>
            </a:pPr>
            <a:r>
              <a:rPr lang="pt-BR" sz="2200" dirty="0"/>
              <a:t>(</a:t>
            </a:r>
            <a:r>
              <a:rPr lang="pt-BR" sz="2200" dirty="0" err="1"/>
              <a:t>espirolactona</a:t>
            </a:r>
            <a:r>
              <a:rPr lang="pt-BR" sz="2200" dirty="0"/>
              <a:t>, </a:t>
            </a:r>
            <a:r>
              <a:rPr lang="pt-BR" sz="2200" dirty="0" err="1"/>
              <a:t>amilorida</a:t>
            </a:r>
            <a:r>
              <a:rPr lang="pt-BR" sz="2200" dirty="0"/>
              <a:t>)</a:t>
            </a:r>
          </a:p>
          <a:p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699690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08436E-D954-4C1C-AFC1-F1EED07CC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2256" y="5168004"/>
            <a:ext cx="7220857" cy="4351338"/>
          </a:xfrm>
        </p:spPr>
        <p:txBody>
          <a:bodyPr/>
          <a:lstStyle/>
          <a:p>
            <a:r>
              <a:rPr lang="pt-BR" dirty="0"/>
              <a:t>A associação diurético + anti-hipertensivo é comumente utilizada na clínica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4822FB-18ED-437C-BBCE-B45845276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972" y="497114"/>
            <a:ext cx="4415971" cy="441597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90D4C20-E9B1-4170-8A63-3FE0AB20E188}"/>
              </a:ext>
            </a:extLst>
          </p:cNvPr>
          <p:cNvSpPr txBox="1"/>
          <p:nvPr/>
        </p:nvSpPr>
        <p:spPr>
          <a:xfrm>
            <a:off x="3951513" y="2726412"/>
            <a:ext cx="2256971" cy="702588"/>
          </a:xfrm>
          <a:prstGeom prst="snip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Mecanismo de controle da pressão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BDA00BD-3909-4221-A48B-86509ACA8A29}"/>
              </a:ext>
            </a:extLst>
          </p:cNvPr>
          <p:cNvSpPr txBox="1"/>
          <p:nvPr/>
        </p:nvSpPr>
        <p:spPr>
          <a:xfrm>
            <a:off x="6792685" y="3897086"/>
            <a:ext cx="2256971" cy="702588"/>
          </a:xfrm>
          <a:prstGeom prst="snip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Mecanismo de controle de volume </a:t>
            </a:r>
          </a:p>
        </p:txBody>
      </p:sp>
      <p:sp>
        <p:nvSpPr>
          <p:cNvPr id="7" name="Sinal de Adição 6">
            <a:extLst>
              <a:ext uri="{FF2B5EF4-FFF2-40B4-BE49-F238E27FC236}">
                <a16:creationId xmlns:a16="http://schemas.microsoft.com/office/drawing/2014/main" id="{F5AAF821-3356-452A-AB51-01186B7A79DE}"/>
              </a:ext>
            </a:extLst>
          </p:cNvPr>
          <p:cNvSpPr/>
          <p:nvPr/>
        </p:nvSpPr>
        <p:spPr>
          <a:xfrm>
            <a:off x="6168571" y="3366634"/>
            <a:ext cx="624114" cy="591457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Pin on Urology Speciality Clinic">
            <a:extLst>
              <a:ext uri="{FF2B5EF4-FFF2-40B4-BE49-F238E27FC236}">
                <a16:creationId xmlns:a16="http://schemas.microsoft.com/office/drawing/2014/main" id="{F37DECE8-6333-4D19-9A07-9533A06A1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12824" r="8636" b="18019"/>
          <a:stretch/>
        </p:blipFill>
        <p:spPr bwMode="auto">
          <a:xfrm>
            <a:off x="6474361" y="415616"/>
            <a:ext cx="5070763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02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D0E5ED8C-CE00-4E4C-952E-1513E8420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21E25AB-632F-4772-924D-4734C7AE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38" y="615610"/>
            <a:ext cx="11274323" cy="56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32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CC83B-673C-4517-85B9-21ABD0EB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AA621A-22E1-4A86-B532-F94DC952B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000D41-DFE7-4022-B644-1AB52FF9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81" y="581025"/>
            <a:ext cx="10321022" cy="5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6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47E0A-DFD1-4DDB-9E0D-9D75FA40E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" y="0"/>
            <a:ext cx="10515600" cy="1325563"/>
          </a:xfrm>
        </p:spPr>
        <p:txBody>
          <a:bodyPr/>
          <a:lstStyle/>
          <a:p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Função do sistema cardiovascular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4AFE6D-2B7A-4103-856F-BF62B3E8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0934"/>
            <a:ext cx="10515600" cy="4351338"/>
          </a:xfrm>
        </p:spPr>
        <p:txBody>
          <a:bodyPr/>
          <a:lstStyle/>
          <a:p>
            <a:r>
              <a:rPr lang="pt-BR" dirty="0"/>
              <a:t>Transporta oxigênio e nutrientes para as células do organismo produzir energia;</a:t>
            </a:r>
          </a:p>
          <a:p>
            <a:endParaRPr lang="pt-BR" dirty="0"/>
          </a:p>
          <a:p>
            <a:r>
              <a:rPr lang="pt-BR" dirty="0"/>
              <a:t>Recolhe os resíduos metabólicos produzidos pelo metabolismo celular (</a:t>
            </a:r>
            <a:r>
              <a:rPr lang="pt-BR" dirty="0" err="1"/>
              <a:t>ex</a:t>
            </a:r>
            <a:r>
              <a:rPr lang="pt-BR" dirty="0"/>
              <a:t>: gás carbônico);</a:t>
            </a:r>
          </a:p>
          <a:p>
            <a:endParaRPr lang="pt-BR" dirty="0"/>
          </a:p>
          <a:p>
            <a:r>
              <a:rPr lang="pt-BR" dirty="0"/>
              <a:t>Regulação da temperatura corporal;</a:t>
            </a:r>
          </a:p>
          <a:p>
            <a:endParaRPr lang="pt-BR" dirty="0"/>
          </a:p>
          <a:p>
            <a:r>
              <a:rPr lang="pt-BR" dirty="0"/>
              <a:t>Sistema imunológico;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AAE0AF-C817-481F-9BF4-F26CB5B75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467" y="3592657"/>
            <a:ext cx="4617533" cy="308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836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E9CBB3E-EAE8-4815-A9C4-8581389C7CBA}"/>
              </a:ext>
            </a:extLst>
          </p:cNvPr>
          <p:cNvSpPr txBox="1">
            <a:spLocks/>
          </p:cNvSpPr>
          <p:nvPr/>
        </p:nvSpPr>
        <p:spPr>
          <a:xfrm>
            <a:off x="390698" y="10411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Circulatório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F63EB7D-B7BC-4793-8F4F-9BCE9C33C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700718"/>
              </p:ext>
            </p:extLst>
          </p:nvPr>
        </p:nvGraphicFramePr>
        <p:xfrm>
          <a:off x="626468" y="1735455"/>
          <a:ext cx="5025031" cy="3387090"/>
        </p:xfrm>
        <a:graphic>
          <a:graphicData uri="http://schemas.openxmlformats.org/drawingml/2006/table">
            <a:tbl>
              <a:tblPr/>
              <a:tblGrid>
                <a:gridCol w="5025031">
                  <a:extLst>
                    <a:ext uri="{9D8B030D-6E8A-4147-A177-3AD203B41FA5}">
                      <a16:colId xmlns:a16="http://schemas.microsoft.com/office/drawing/2014/main" val="16962857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400" b="0" dirty="0">
                          <a:solidFill>
                            <a:schemeClr val="tx1"/>
                          </a:solidFill>
                          <a:effectLst/>
                        </a:rPr>
                        <a:t>Sistema fechado de tubos (vasos)</a:t>
                      </a:r>
                    </a:p>
                    <a:p>
                      <a:pPr algn="just"/>
                      <a:endParaRPr lang="pt-BR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t-BR" sz="2400" b="0" dirty="0">
                          <a:solidFill>
                            <a:schemeClr val="tx1"/>
                          </a:solidFill>
                          <a:effectLst/>
                        </a:rPr>
                        <a:t>Distribui sangue do coração para os tecidos e retorna o sangue dos tecidos para o coração</a:t>
                      </a:r>
                    </a:p>
                    <a:p>
                      <a:pPr algn="just"/>
                      <a:endParaRPr lang="pt-BR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2400" b="0" dirty="0">
                          <a:solidFill>
                            <a:schemeClr val="tx1"/>
                          </a:solidFill>
                          <a:effectLst/>
                        </a:rPr>
                        <a:t>Sistema</a:t>
                      </a:r>
                      <a:r>
                        <a:rPr lang="pt-BR" sz="2400" b="0" baseline="0" dirty="0">
                          <a:solidFill>
                            <a:schemeClr val="tx1"/>
                          </a:solidFill>
                          <a:effectLst/>
                        </a:rPr>
                        <a:t> arterial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2400" b="0" baseline="0" dirty="0">
                          <a:solidFill>
                            <a:schemeClr val="tx1"/>
                          </a:solidFill>
                          <a:effectLst/>
                        </a:rPr>
                        <a:t>Sistema venoso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2400" b="0" baseline="0" dirty="0">
                          <a:solidFill>
                            <a:schemeClr val="tx1"/>
                          </a:solidFill>
                          <a:effectLst/>
                        </a:rPr>
                        <a:t>Microcirculação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753995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B7A920DE-A668-4A83-AA07-C15C155DA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434" y="50800"/>
            <a:ext cx="5808883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4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F9DA8B-E6F6-410A-8ED1-B9F21015B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90" y="1738240"/>
            <a:ext cx="10515600" cy="4351338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t-BR" dirty="0"/>
              <a:t>Sistema renina-angiotensina-aldosterona</a:t>
            </a:r>
          </a:p>
          <a:p>
            <a:pPr>
              <a:buClr>
                <a:schemeClr val="accent2"/>
              </a:buClr>
            </a:pPr>
            <a:r>
              <a:rPr lang="pt-BR" dirty="0"/>
              <a:t>Sistema nervoso autônomo (barorreceptor)</a:t>
            </a:r>
          </a:p>
          <a:p>
            <a:pPr>
              <a:buClr>
                <a:schemeClr val="accent2"/>
              </a:buClr>
            </a:pPr>
            <a:r>
              <a:rPr lang="pt-BR" dirty="0"/>
              <a:t>Sistema vasopressina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E46ED1A-1765-47AF-8DE4-2524197069B3}"/>
              </a:ext>
            </a:extLst>
          </p:cNvPr>
          <p:cNvSpPr txBox="1">
            <a:spLocks/>
          </p:cNvSpPr>
          <p:nvPr/>
        </p:nvSpPr>
        <p:spPr>
          <a:xfrm>
            <a:off x="630381" y="249785"/>
            <a:ext cx="10515600" cy="60919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fisiológico da pressão arterial 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CA39107-E400-4717-BC9E-888ADE36E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836" y="3524250"/>
            <a:ext cx="11700164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2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156AD12-0B82-4B12-91EA-348ECCBD2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329" y="179512"/>
            <a:ext cx="7051961" cy="657437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77F77F8-ED66-47FC-B16C-4C4452D21165}"/>
              </a:ext>
            </a:extLst>
          </p:cNvPr>
          <p:cNvSpPr txBox="1">
            <a:spLocks/>
          </p:cNvSpPr>
          <p:nvPr/>
        </p:nvSpPr>
        <p:spPr>
          <a:xfrm>
            <a:off x="210589" y="152802"/>
            <a:ext cx="4971012" cy="145075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da Pressão arterial :</a:t>
            </a:r>
          </a:p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</a:t>
            </a:r>
          </a:p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Renina-angiotensina-aldosterona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B398F3-EBFC-420E-AE48-EF63A70FD0E4}"/>
              </a:ext>
            </a:extLst>
          </p:cNvPr>
          <p:cNvSpPr txBox="1"/>
          <p:nvPr/>
        </p:nvSpPr>
        <p:spPr>
          <a:xfrm>
            <a:off x="9817333" y="4803272"/>
            <a:ext cx="1925781" cy="715089"/>
          </a:xfrm>
          <a:prstGeom prst="round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da pressão arterial 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F9CFC6C-AA2C-467F-A66B-D7D4BFDB58D1}"/>
              </a:ext>
            </a:extLst>
          </p:cNvPr>
          <p:cNvCxnSpPr>
            <a:cxnSpLocks/>
          </p:cNvCxnSpPr>
          <p:nvPr/>
        </p:nvCxnSpPr>
        <p:spPr>
          <a:xfrm flipH="1">
            <a:off x="3463638" y="2867891"/>
            <a:ext cx="8866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9DD4800-762C-481A-92CB-F33B47DEFAB9}"/>
              </a:ext>
            </a:extLst>
          </p:cNvPr>
          <p:cNvGrpSpPr/>
          <p:nvPr/>
        </p:nvGrpSpPr>
        <p:grpSpPr>
          <a:xfrm>
            <a:off x="482832" y="1976963"/>
            <a:ext cx="6957059" cy="2308324"/>
            <a:chOff x="482832" y="1976963"/>
            <a:chExt cx="6957059" cy="2308324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4F4D5193-E104-4A58-917E-68C1227DF3BC}"/>
                </a:ext>
              </a:extLst>
            </p:cNvPr>
            <p:cNvSpPr/>
            <p:nvPr/>
          </p:nvSpPr>
          <p:spPr>
            <a:xfrm>
              <a:off x="5430982" y="3034145"/>
              <a:ext cx="2008909" cy="87283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E3A69BB-9384-4876-908D-6DF7B7196842}"/>
                </a:ext>
              </a:extLst>
            </p:cNvPr>
            <p:cNvSpPr txBox="1"/>
            <p:nvPr/>
          </p:nvSpPr>
          <p:spPr>
            <a:xfrm>
              <a:off x="482832" y="1976963"/>
              <a:ext cx="35952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Angiotensina II</a:t>
              </a:r>
            </a:p>
            <a:p>
              <a:r>
                <a:rPr lang="pt-BR" dirty="0"/>
                <a:t>Localizada nas células endoteliais dos vasos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 err="1"/>
                <a:t>Vasocontrição</a:t>
              </a:r>
              <a:endParaRPr lang="pt-B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Aumenta a atividade do SNA simpático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Estimula a liberação de aldosterona</a:t>
              </a:r>
            </a:p>
          </p:txBody>
        </p:sp>
      </p:grpSp>
      <p:sp>
        <p:nvSpPr>
          <p:cNvPr id="14" name="Elipse 13">
            <a:extLst>
              <a:ext uri="{FF2B5EF4-FFF2-40B4-BE49-F238E27FC236}">
                <a16:creationId xmlns:a16="http://schemas.microsoft.com/office/drawing/2014/main" id="{F9CEA094-A983-4BFB-8DDF-CBF61B030CC8}"/>
              </a:ext>
            </a:extLst>
          </p:cNvPr>
          <p:cNvSpPr/>
          <p:nvPr/>
        </p:nvSpPr>
        <p:spPr>
          <a:xfrm>
            <a:off x="8839200" y="2258291"/>
            <a:ext cx="1704110" cy="8728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83916E7-09AD-47CA-8399-92A9BB0FBEE6}"/>
              </a:ext>
            </a:extLst>
          </p:cNvPr>
          <p:cNvSpPr txBox="1"/>
          <p:nvPr/>
        </p:nvSpPr>
        <p:spPr>
          <a:xfrm>
            <a:off x="568036" y="4803272"/>
            <a:ext cx="2466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Promove a retenção de sódio e água;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Aumenta o volume de líquidos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635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55E52F0-E395-4882-82F7-242C7AE18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720" y="429491"/>
            <a:ext cx="9054238" cy="642850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A5E65E8-F1C8-4CD2-91E5-4EC79423480B}"/>
              </a:ext>
            </a:extLst>
          </p:cNvPr>
          <p:cNvSpPr txBox="1">
            <a:spLocks/>
          </p:cNvSpPr>
          <p:nvPr/>
        </p:nvSpPr>
        <p:spPr>
          <a:xfrm>
            <a:off x="210589" y="152802"/>
            <a:ext cx="4971012" cy="145075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da Pressão arterial :</a:t>
            </a:r>
          </a:p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Ativação do SN simpático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49E2398-E34D-4A2C-8ABE-8CEF8533B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89" y="3270178"/>
            <a:ext cx="4019358" cy="258387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86EF43B-890B-4233-A3A1-98FD1944F98A}"/>
              </a:ext>
            </a:extLst>
          </p:cNvPr>
          <p:cNvSpPr txBox="1"/>
          <p:nvPr/>
        </p:nvSpPr>
        <p:spPr>
          <a:xfrm>
            <a:off x="3024601" y="3861447"/>
            <a:ext cx="1205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Simpático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6F0FE79-A3E5-43E8-8C5E-360D5EDFDEB7}"/>
              </a:ext>
            </a:extLst>
          </p:cNvPr>
          <p:cNvSpPr txBox="1"/>
          <p:nvPr/>
        </p:nvSpPr>
        <p:spPr>
          <a:xfrm>
            <a:off x="0" y="4845119"/>
            <a:ext cx="1893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Parassimpático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9EA7B-EA38-40DD-ACB9-F5E66B18AD90}"/>
              </a:ext>
            </a:extLst>
          </p:cNvPr>
          <p:cNvSpPr txBox="1"/>
          <p:nvPr/>
        </p:nvSpPr>
        <p:spPr>
          <a:xfrm>
            <a:off x="289247" y="1880248"/>
            <a:ext cx="49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Barorreceptores</a:t>
            </a:r>
            <a:r>
              <a:rPr lang="pt-BR" dirty="0"/>
              <a:t> localizados na carótida e na aorta levam ao bulbo a sinalização de como está a P.A. e ativam o SNA simpático e parassimpático dependendo da necessidade</a:t>
            </a:r>
          </a:p>
        </p:txBody>
      </p:sp>
    </p:spTree>
    <p:extLst>
      <p:ext uri="{BB962C8B-B14F-4D97-AF65-F5344CB8AC3E}">
        <p14:creationId xmlns:p14="http://schemas.microsoft.com/office/powerpoint/2010/main" val="3044237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5D0B2BF-656C-4D18-B85B-8331DF32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52802"/>
            <a:ext cx="9045993" cy="615065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A5E65E8-F1C8-4CD2-91E5-4EC79423480B}"/>
              </a:ext>
            </a:extLst>
          </p:cNvPr>
          <p:cNvSpPr txBox="1">
            <a:spLocks/>
          </p:cNvSpPr>
          <p:nvPr/>
        </p:nvSpPr>
        <p:spPr>
          <a:xfrm>
            <a:off x="210589" y="152802"/>
            <a:ext cx="4971012" cy="145075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da Pressão arterial :</a:t>
            </a:r>
          </a:p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Ativação do SN simpático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E4C38A-C218-4029-9260-4A9AA368D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89" y="3270178"/>
            <a:ext cx="4019358" cy="258387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A6BE4F9-47F7-4BFE-992C-A2AB583257DB}"/>
              </a:ext>
            </a:extLst>
          </p:cNvPr>
          <p:cNvSpPr txBox="1"/>
          <p:nvPr/>
        </p:nvSpPr>
        <p:spPr>
          <a:xfrm>
            <a:off x="3024601" y="3861447"/>
            <a:ext cx="1205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Simpático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AB5F934-AB88-4E96-87E3-1293FCE63EAC}"/>
              </a:ext>
            </a:extLst>
          </p:cNvPr>
          <p:cNvSpPr txBox="1"/>
          <p:nvPr/>
        </p:nvSpPr>
        <p:spPr>
          <a:xfrm>
            <a:off x="0" y="4845119"/>
            <a:ext cx="1893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Parassimpático </a:t>
            </a:r>
          </a:p>
        </p:txBody>
      </p:sp>
    </p:spTree>
    <p:extLst>
      <p:ext uri="{BB962C8B-B14F-4D97-AF65-F5344CB8AC3E}">
        <p14:creationId xmlns:p14="http://schemas.microsoft.com/office/powerpoint/2010/main" val="45669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0B95D47-2368-47A0-894C-2E1AF486D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176" y="482470"/>
            <a:ext cx="4971012" cy="60104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38715CE-3DCA-4EE2-84E9-1E2F71E22646}"/>
              </a:ext>
            </a:extLst>
          </p:cNvPr>
          <p:cNvSpPr txBox="1">
            <a:spLocks/>
          </p:cNvSpPr>
          <p:nvPr/>
        </p:nvSpPr>
        <p:spPr>
          <a:xfrm>
            <a:off x="210589" y="152802"/>
            <a:ext cx="4971012" cy="145075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da Pressão arterial :</a:t>
            </a:r>
          </a:p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vasopressina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1650465-846E-40D8-B708-8EAED4622412}"/>
              </a:ext>
            </a:extLst>
          </p:cNvPr>
          <p:cNvSpPr txBox="1"/>
          <p:nvPr/>
        </p:nvSpPr>
        <p:spPr>
          <a:xfrm>
            <a:off x="358520" y="2472010"/>
            <a:ext cx="5183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Barorreceptores</a:t>
            </a:r>
            <a:r>
              <a:rPr lang="pt-BR" sz="2000" dirty="0"/>
              <a:t> localizados na carótida e na aorta levam a liberação de ADH ou vasopressina  (hormônio antidiurético) pela </a:t>
            </a:r>
            <a:r>
              <a:rPr lang="pt-BR" sz="2000" dirty="0" err="1"/>
              <a:t>neurohipófise</a:t>
            </a:r>
            <a:endParaRPr lang="pt-BR" sz="2000" dirty="0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E72A006A-11BC-4709-BCCC-13EAF3C9EF56}"/>
              </a:ext>
            </a:extLst>
          </p:cNvPr>
          <p:cNvSpPr/>
          <p:nvPr/>
        </p:nvSpPr>
        <p:spPr>
          <a:xfrm>
            <a:off x="2293688" y="3758694"/>
            <a:ext cx="550338" cy="87131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0EB4E21-66AD-4155-BBA5-63C340C92818}"/>
              </a:ext>
            </a:extLst>
          </p:cNvPr>
          <p:cNvSpPr txBox="1"/>
          <p:nvPr/>
        </p:nvSpPr>
        <p:spPr>
          <a:xfrm>
            <a:off x="358520" y="4901035"/>
            <a:ext cx="4971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da retenção de água pelos rins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3118035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820</Words>
  <Application>Microsoft Office PowerPoint</Application>
  <PresentationFormat>Widescreen</PresentationFormat>
  <Paragraphs>189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7" baseType="lpstr">
      <vt:lpstr>Arial</vt:lpstr>
      <vt:lpstr>Arial</vt:lpstr>
      <vt:lpstr>Arial-BoldMT</vt:lpstr>
      <vt:lpstr>Calibri</vt:lpstr>
      <vt:lpstr>Calibri Light</vt:lpstr>
      <vt:lpstr>Lucida Grande</vt:lpstr>
      <vt:lpstr>Wingdings</vt:lpstr>
      <vt:lpstr>Tema do Office</vt:lpstr>
      <vt:lpstr>Farmacologia Bacharelado em Enfermagem</vt:lpstr>
      <vt:lpstr>Apresentação do PowerPoint</vt:lpstr>
      <vt:lpstr>Função do sistema cardiovascular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Hipertensão – Definição e consequências </vt:lpstr>
      <vt:lpstr>Apresentação do PowerPoint</vt:lpstr>
      <vt:lpstr>Apresentação do PowerPoint</vt:lpstr>
      <vt:lpstr>Inibidores da enzima conversora de angiotensina (iECA)</vt:lpstr>
      <vt:lpstr>Apresentação do PowerPoint</vt:lpstr>
      <vt:lpstr>Antagonista de receptores de angiotensina (AT1)</vt:lpstr>
      <vt:lpstr>Antagonista da aldosterona </vt:lpstr>
      <vt:lpstr>Vasodilatadores</vt:lpstr>
      <vt:lpstr>Vasodilatadores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Farmacologia Bacharelado em Enfermagem</dc:title>
  <dc:creator>Gislaine Olescowicz</dc:creator>
  <cp:lastModifiedBy>Gislaine Olescowicz</cp:lastModifiedBy>
  <cp:revision>46</cp:revision>
  <dcterms:created xsi:type="dcterms:W3CDTF">2021-11-07T20:38:28Z</dcterms:created>
  <dcterms:modified xsi:type="dcterms:W3CDTF">2021-11-09T22:21:04Z</dcterms:modified>
</cp:coreProperties>
</file>