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0"/>
  </p:notesMasterIdLst>
  <p:handoutMasterIdLst>
    <p:handoutMasterId r:id="rId31"/>
  </p:handout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20/10/2021</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18/10/2021</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18/10/2021</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18/10/2021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18/10/2021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18/10/2021</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18/10/2021</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18/10/2021</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18/10/2021</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18/10/2021</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18/10/2021</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18/10/2021</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18/10/2021</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18/10/2021</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tângulo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tângulo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fontScale="90000"/>
          </a:bodyPr>
          <a:lstStyle/>
          <a:p>
            <a:pPr rtl="0"/>
            <a:r>
              <a:rPr lang="pt-BR" sz="4400" dirty="0">
                <a:solidFill>
                  <a:schemeClr val="tx1"/>
                </a:solidFill>
              </a:rPr>
              <a:t>A</a:t>
            </a:r>
            <a:r>
              <a:rPr lang="pt-br" sz="4400" dirty="0">
                <a:solidFill>
                  <a:schemeClr val="tx1"/>
                </a:solidFill>
              </a:rPr>
              <a:t>ULA 02 ENF. PROCESSO DE CUIDAR</a:t>
            </a:r>
          </a:p>
        </p:txBody>
      </p:sp>
      <p:sp>
        <p:nvSpPr>
          <p:cNvPr id="3" name="Subtítulo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t-BR" dirty="0">
                <a:solidFill>
                  <a:schemeClr val="tx1"/>
                </a:solidFill>
              </a:rPr>
              <a:t>E</a:t>
            </a:r>
            <a:r>
              <a:rPr lang="pt-br" dirty="0">
                <a:solidFill>
                  <a:schemeClr val="tx1"/>
                </a:solidFill>
              </a:rPr>
              <a:t>NFERMEIRA DANIELA</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A8788A5-8171-4E7C-84A5-A57C1249CAFD}"/>
              </a:ext>
            </a:extLst>
          </p:cNvPr>
          <p:cNvSpPr>
            <a:spLocks noGrp="1"/>
          </p:cNvSpPr>
          <p:nvPr>
            <p:ph idx="1"/>
          </p:nvPr>
        </p:nvSpPr>
        <p:spPr>
          <a:xfrm>
            <a:off x="483577" y="1222132"/>
            <a:ext cx="11245361" cy="5117122"/>
          </a:xfrm>
        </p:spPr>
        <p:txBody>
          <a:bodyPr numCol="2">
            <a:noAutofit/>
          </a:bodyPr>
          <a:lstStyle/>
          <a:p>
            <a:pPr marL="0" indent="0">
              <a:buNone/>
            </a:pPr>
            <a:r>
              <a:rPr lang="pt-BR" sz="1800" dirty="0"/>
              <a:t>Quanto à origem, a prescrição pode ser: ambulatorial, hospitalar ou proveniente de outro tipo de estabelecimento de saúde.</a:t>
            </a:r>
          </a:p>
          <a:p>
            <a:pPr marL="0" indent="0">
              <a:buNone/>
            </a:pPr>
            <a:endParaRPr lang="pt-BR" sz="1800" dirty="0"/>
          </a:p>
          <a:p>
            <a:pPr marL="0" indent="0">
              <a:buNone/>
            </a:pPr>
            <a:r>
              <a:rPr lang="pt-BR" sz="1800" dirty="0"/>
              <a:t>Itens de verificação para a prescrição segura de medicamentos </a:t>
            </a:r>
          </a:p>
          <a:p>
            <a:pPr>
              <a:buFont typeface="Arial" panose="020B0604020202020204" pitchFamily="34" charset="0"/>
              <a:buChar char="•"/>
            </a:pPr>
            <a:r>
              <a:rPr lang="pt-BR" sz="1800" dirty="0"/>
              <a:t>Identificação do paciente </a:t>
            </a:r>
          </a:p>
          <a:p>
            <a:pPr marL="0" indent="0">
              <a:buNone/>
            </a:pPr>
            <a:r>
              <a:rPr lang="pt-BR" sz="1800" dirty="0"/>
              <a:t>A identificação do paciente na prescrição realizada em ambulatório deve conter, no mínimo, as seguintes informações: </a:t>
            </a:r>
          </a:p>
          <a:p>
            <a:pPr marL="0" indent="0">
              <a:buNone/>
            </a:pPr>
            <a:r>
              <a:rPr lang="pt-BR" sz="1800" dirty="0"/>
              <a:t>Nome completo do paciente; endereço; e data de nascimento. </a:t>
            </a:r>
          </a:p>
          <a:p>
            <a:pPr marL="0" indent="0">
              <a:buNone/>
            </a:pPr>
            <a:r>
              <a:rPr lang="pt-BR" sz="1800" dirty="0"/>
              <a:t>A identificação do paciente na prescrição hospitalar deve ser realizada em formulário institucional e conter, no mínimo, as seguintes informações: </a:t>
            </a:r>
          </a:p>
          <a:p>
            <a:pPr>
              <a:buFont typeface="Wingdings" panose="05000000000000000000" pitchFamily="2" charset="2"/>
              <a:buChar char="Ø"/>
            </a:pPr>
            <a:r>
              <a:rPr lang="pt-BR" sz="1800" dirty="0"/>
              <a:t>nome do hospital; </a:t>
            </a:r>
          </a:p>
          <a:p>
            <a:pPr>
              <a:buFont typeface="Wingdings" panose="05000000000000000000" pitchFamily="2" charset="2"/>
              <a:buChar char="Ø"/>
            </a:pPr>
            <a:r>
              <a:rPr lang="pt-BR" sz="1800" dirty="0"/>
              <a:t>nome completo do paciente; </a:t>
            </a:r>
          </a:p>
          <a:p>
            <a:pPr>
              <a:buFont typeface="Wingdings" panose="05000000000000000000" pitchFamily="2" charset="2"/>
              <a:buChar char="Ø"/>
            </a:pPr>
            <a:r>
              <a:rPr lang="pt-BR" sz="1800" dirty="0"/>
              <a:t>número do prontuário ou registro do atendimento; </a:t>
            </a:r>
          </a:p>
          <a:p>
            <a:pPr>
              <a:buFont typeface="Wingdings" panose="05000000000000000000" pitchFamily="2" charset="2"/>
              <a:buChar char="Ø"/>
            </a:pPr>
            <a:r>
              <a:rPr lang="pt-BR" sz="1800" dirty="0"/>
              <a:t>leito; serviço; </a:t>
            </a:r>
          </a:p>
          <a:p>
            <a:pPr>
              <a:buFont typeface="Wingdings" panose="05000000000000000000" pitchFamily="2" charset="2"/>
              <a:buChar char="Ø"/>
            </a:pPr>
            <a:r>
              <a:rPr lang="pt-BR" sz="1800" dirty="0"/>
              <a:t>enfermaria/apartamento; </a:t>
            </a:r>
          </a:p>
          <a:p>
            <a:pPr>
              <a:buFont typeface="Wingdings" panose="05000000000000000000" pitchFamily="2" charset="2"/>
              <a:buChar char="Ø"/>
            </a:pPr>
            <a:r>
              <a:rPr lang="pt-BR" sz="1800" dirty="0"/>
              <a:t>andar/ala. </a:t>
            </a:r>
          </a:p>
        </p:txBody>
      </p:sp>
      <p:sp>
        <p:nvSpPr>
          <p:cNvPr id="4" name="Espaço Reservado para Data 3">
            <a:extLst>
              <a:ext uri="{FF2B5EF4-FFF2-40B4-BE49-F238E27FC236}">
                <a16:creationId xmlns:a16="http://schemas.microsoft.com/office/drawing/2014/main" id="{75FB49E6-3DFC-4CA2-972A-A657DE47B34E}"/>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6D8190B5-48FE-4226-8786-AFF633BC775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686" b="41685"/>
          <a:stretch/>
        </p:blipFill>
        <p:spPr bwMode="auto">
          <a:xfrm>
            <a:off x="483577" y="273318"/>
            <a:ext cx="7008655" cy="88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1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2F08DA1-F756-4F52-9DE9-DE822BAAC3E8}"/>
              </a:ext>
            </a:extLst>
          </p:cNvPr>
          <p:cNvSpPr>
            <a:spLocks noGrp="1"/>
          </p:cNvSpPr>
          <p:nvPr>
            <p:ph idx="1"/>
          </p:nvPr>
        </p:nvSpPr>
        <p:spPr>
          <a:xfrm>
            <a:off x="464526" y="1345223"/>
            <a:ext cx="11262947" cy="5855677"/>
          </a:xfrm>
        </p:spPr>
        <p:txBody>
          <a:bodyPr>
            <a:normAutofit/>
          </a:bodyPr>
          <a:lstStyle/>
          <a:p>
            <a:pPr>
              <a:buFont typeface="Wingdings" panose="05000000000000000000" pitchFamily="2" charset="2"/>
              <a:buChar char="Ø"/>
            </a:pPr>
            <a:r>
              <a:rPr lang="pt-BR" sz="1800" dirty="0"/>
              <a:t>Identificação do prescritor na prescrição</a:t>
            </a:r>
          </a:p>
          <a:p>
            <a:pPr>
              <a:buFont typeface="Wingdings" panose="05000000000000000000" pitchFamily="2" charset="2"/>
              <a:buChar char="Ø"/>
            </a:pPr>
            <a:r>
              <a:rPr lang="pt-BR" sz="1800" dirty="0"/>
              <a:t>Identificação da instituição na prescrição</a:t>
            </a:r>
          </a:p>
          <a:p>
            <a:pPr>
              <a:buFont typeface="Wingdings" panose="05000000000000000000" pitchFamily="2" charset="2"/>
              <a:buChar char="Ø"/>
            </a:pPr>
            <a:r>
              <a:rPr lang="pt-BR" sz="1800" dirty="0"/>
              <a:t>Identificação da data de prescrição</a:t>
            </a:r>
          </a:p>
          <a:p>
            <a:pPr>
              <a:buFont typeface="Wingdings" panose="05000000000000000000" pitchFamily="2" charset="2"/>
              <a:buChar char="Ø"/>
            </a:pPr>
            <a:r>
              <a:rPr lang="pt-BR" sz="1800" dirty="0"/>
              <a:t>Legibilidade </a:t>
            </a:r>
            <a:r>
              <a:rPr lang="pt-BR" sz="1800" i="1" u="sng" dirty="0"/>
              <a:t>(</a:t>
            </a:r>
            <a:r>
              <a:rPr lang="pt-BR" sz="1800" b="0" i="1" u="sng" dirty="0">
                <a:solidFill>
                  <a:srgbClr val="424242"/>
                </a:solidFill>
                <a:effectLst/>
              </a:rPr>
              <a:t>A legibilidade das receitas é obrigatória desde 1973, através da lei Federal n.º 5.991, que diz, no artigo 35, alínea A, que somente será aviada a receita que estiver escrita de modo legível. Além de infringir uma lei federal, ao escrever de forma ilegível você também está ferindo o Código de Ética Médica. O capítulo III, artigo 11, veda ao médico "receitar, atestar ou emitir laudos de forma secreta ou ilegível“).</a:t>
            </a:r>
            <a:endParaRPr lang="pt-BR" sz="1800" i="1" u="sng" dirty="0"/>
          </a:p>
          <a:p>
            <a:pPr>
              <a:buFont typeface="Wingdings" panose="05000000000000000000" pitchFamily="2" charset="2"/>
              <a:buChar char="Ø"/>
            </a:pPr>
            <a:r>
              <a:rPr lang="pt-BR" sz="1800" dirty="0"/>
              <a:t>Uso de abreviaturas</a:t>
            </a:r>
          </a:p>
          <a:p>
            <a:pPr>
              <a:buFont typeface="Wingdings" panose="05000000000000000000" pitchFamily="2" charset="2"/>
              <a:buChar char="Ø"/>
            </a:pPr>
            <a:r>
              <a:rPr lang="pt-BR" sz="1800" dirty="0"/>
              <a:t>Denominação dos medicamentos</a:t>
            </a:r>
          </a:p>
          <a:p>
            <a:pPr>
              <a:buFont typeface="Wingdings" panose="05000000000000000000" pitchFamily="2" charset="2"/>
              <a:buChar char="Ø"/>
            </a:pPr>
            <a:r>
              <a:rPr lang="pt-BR" sz="1800" dirty="0"/>
              <a:t>Prescrição de medicamentos com nomes semelhantes (EX: </a:t>
            </a:r>
            <a:r>
              <a:rPr lang="pt-BR" sz="1800" b="1" dirty="0" err="1"/>
              <a:t>DOPA</a:t>
            </a:r>
            <a:r>
              <a:rPr lang="pt-BR" sz="1800" dirty="0" err="1"/>
              <a:t>mina</a:t>
            </a:r>
            <a:r>
              <a:rPr lang="pt-BR" sz="1800" dirty="0"/>
              <a:t> e </a:t>
            </a:r>
            <a:r>
              <a:rPr lang="pt-BR" sz="1800" b="1" dirty="0" err="1"/>
              <a:t>DOBU</a:t>
            </a:r>
            <a:r>
              <a:rPr lang="pt-BR" sz="1800" dirty="0" err="1"/>
              <a:t>tamina</a:t>
            </a:r>
            <a:r>
              <a:rPr lang="pt-BR" sz="1800" dirty="0"/>
              <a:t>; </a:t>
            </a:r>
            <a:r>
              <a:rPr lang="pt-BR" sz="1800" dirty="0" err="1"/>
              <a:t>Clorpro</a:t>
            </a:r>
            <a:r>
              <a:rPr lang="pt-BR" sz="1800" b="1" dirty="0" err="1"/>
              <a:t>PAMIDA</a:t>
            </a:r>
            <a:r>
              <a:rPr lang="pt-BR" sz="1800" dirty="0"/>
              <a:t> e </a:t>
            </a:r>
            <a:r>
              <a:rPr lang="pt-BR" sz="1800" dirty="0" err="1"/>
              <a:t>Clorpro</a:t>
            </a:r>
            <a:r>
              <a:rPr lang="pt-BR" sz="1800" b="1" dirty="0" err="1"/>
              <a:t>MAZINA</a:t>
            </a:r>
            <a:r>
              <a:rPr lang="pt-BR" sz="1800" b="1" dirty="0"/>
              <a:t>.</a:t>
            </a:r>
          </a:p>
          <a:p>
            <a:pPr>
              <a:buFont typeface="Wingdings" panose="05000000000000000000" pitchFamily="2" charset="2"/>
              <a:buChar char="Ø"/>
            </a:pPr>
            <a:r>
              <a:rPr lang="pt-BR" sz="1800" dirty="0"/>
              <a:t>Expressão de doses</a:t>
            </a:r>
            <a:endParaRPr lang="pt-BR" sz="1800" b="1" dirty="0"/>
          </a:p>
        </p:txBody>
      </p:sp>
      <p:sp>
        <p:nvSpPr>
          <p:cNvPr id="4" name="Espaço Reservado para Data 3">
            <a:extLst>
              <a:ext uri="{FF2B5EF4-FFF2-40B4-BE49-F238E27FC236}">
                <a16:creationId xmlns:a16="http://schemas.microsoft.com/office/drawing/2014/main" id="{9BADA64F-9672-4404-90ED-A59C6171B1D1}"/>
              </a:ext>
            </a:extLst>
          </p:cNvPr>
          <p:cNvSpPr>
            <a:spLocks noGrp="1"/>
          </p:cNvSpPr>
          <p:nvPr>
            <p:ph type="dt" sz="half" idx="10"/>
          </p:nvPr>
        </p:nvSpPr>
        <p:spPr/>
        <p:txBody>
          <a:bodyPr/>
          <a:lstStyle/>
          <a:p>
            <a:pPr rtl="0"/>
            <a:fld id="{D48C737E-092E-4203-A347-8410086932C6}" type="datetime1">
              <a:rPr lang="pt-BR" smtClean="0"/>
              <a:t>20/10/2021</a:t>
            </a:fld>
            <a:endParaRPr lang="en-US"/>
          </a:p>
        </p:txBody>
      </p:sp>
      <p:sp>
        <p:nvSpPr>
          <p:cNvPr id="5" name="CaixaDeTexto 4">
            <a:extLst>
              <a:ext uri="{FF2B5EF4-FFF2-40B4-BE49-F238E27FC236}">
                <a16:creationId xmlns:a16="http://schemas.microsoft.com/office/drawing/2014/main" id="{4CE0B51B-E836-428C-B031-56FB56333435}"/>
              </a:ext>
            </a:extLst>
          </p:cNvPr>
          <p:cNvSpPr txBox="1"/>
          <p:nvPr/>
        </p:nvSpPr>
        <p:spPr>
          <a:xfrm>
            <a:off x="808892" y="501162"/>
            <a:ext cx="10559562" cy="646331"/>
          </a:xfrm>
          <a:prstGeom prst="rect">
            <a:avLst/>
          </a:prstGeom>
          <a:noFill/>
        </p:spPr>
        <p:txBody>
          <a:bodyPr wrap="square" rtlCol="0">
            <a:spAutoFit/>
          </a:bodyPr>
          <a:lstStyle/>
          <a:p>
            <a:pPr algn="r"/>
            <a:r>
              <a:rPr lang="pt-BR" sz="3600" dirty="0"/>
              <a:t>	QUANTO A PRESCRIÇÃO</a:t>
            </a:r>
          </a:p>
        </p:txBody>
      </p:sp>
      <p:pic>
        <p:nvPicPr>
          <p:cNvPr id="6" name="Picture 2">
            <a:extLst>
              <a:ext uri="{FF2B5EF4-FFF2-40B4-BE49-F238E27FC236}">
                <a16:creationId xmlns:a16="http://schemas.microsoft.com/office/drawing/2014/main" id="{5B23CC53-E451-4C69-B41C-AB3F55A54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86" b="41685"/>
          <a:stretch/>
        </p:blipFill>
        <p:spPr bwMode="auto">
          <a:xfrm>
            <a:off x="464526" y="501162"/>
            <a:ext cx="5105460"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3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0305962-6632-4A0C-9A6E-1DE1B9A23DD0}"/>
              </a:ext>
            </a:extLst>
          </p:cNvPr>
          <p:cNvSpPr>
            <a:spLocks noGrp="1"/>
          </p:cNvSpPr>
          <p:nvPr>
            <p:ph idx="1"/>
          </p:nvPr>
        </p:nvSpPr>
        <p:spPr>
          <a:xfrm>
            <a:off x="565638" y="546881"/>
            <a:ext cx="11145716" cy="5713241"/>
          </a:xfrm>
        </p:spPr>
        <p:txBody>
          <a:bodyPr/>
          <a:lstStyle/>
          <a:p>
            <a:pPr marL="0" indent="0">
              <a:buNone/>
            </a:pPr>
            <a:r>
              <a:rPr lang="pt-BR" dirty="0"/>
              <a:t>Alergias</a:t>
            </a:r>
          </a:p>
          <a:p>
            <a:pPr marL="0" indent="0">
              <a:buNone/>
            </a:pPr>
            <a:r>
              <a:rPr lang="pt-BR" dirty="0"/>
              <a:t>Informações importantes</a:t>
            </a:r>
          </a:p>
          <a:p>
            <a:pPr marL="0" indent="0">
              <a:buNone/>
            </a:pPr>
            <a:r>
              <a:rPr lang="pt-BR" dirty="0"/>
              <a:t>Padronização de medicamentos</a:t>
            </a:r>
          </a:p>
          <a:p>
            <a:pPr marL="0" indent="0">
              <a:buNone/>
            </a:pPr>
            <a:r>
              <a:rPr lang="pt-BR" dirty="0"/>
              <a:t>Doses</a:t>
            </a:r>
          </a:p>
          <a:p>
            <a:pPr marL="0" indent="0">
              <a:buNone/>
            </a:pPr>
            <a:r>
              <a:rPr lang="pt-BR" dirty="0"/>
              <a:t>Duração do tratamento</a:t>
            </a:r>
          </a:p>
          <a:p>
            <a:pPr marL="0" indent="0">
              <a:buNone/>
            </a:pPr>
            <a:r>
              <a:rPr lang="pt-BR" dirty="0"/>
              <a:t>Utilização de expressões vagas</a:t>
            </a:r>
          </a:p>
          <a:p>
            <a:pPr marL="0" indent="0">
              <a:buNone/>
            </a:pPr>
            <a:r>
              <a:rPr lang="pt-BR" dirty="0"/>
              <a:t>Posologia (buscar a comodidade do paciente)</a:t>
            </a:r>
          </a:p>
          <a:p>
            <a:pPr marL="0" indent="0">
              <a:buNone/>
            </a:pPr>
            <a:r>
              <a:rPr lang="pt-BR" dirty="0"/>
              <a:t>Diluição</a:t>
            </a:r>
          </a:p>
          <a:p>
            <a:pPr marL="0" indent="0">
              <a:buNone/>
            </a:pPr>
            <a:r>
              <a:rPr lang="pt-BR" dirty="0"/>
              <a:t>Velocidade de infusão </a:t>
            </a:r>
            <a:r>
              <a:rPr lang="pt-BR" i="1" u="sng" dirty="0"/>
              <a:t>(A velocidade de infusão está associada a reações adversas clássicas, tal como a “síndrome do homem vermelho”, que ocorre com a infusão rápida de vancomicina).</a:t>
            </a:r>
          </a:p>
          <a:p>
            <a:pPr marL="0" indent="0">
              <a:buNone/>
            </a:pPr>
            <a:r>
              <a:rPr lang="pt-BR" dirty="0"/>
              <a:t>Via de administração </a:t>
            </a:r>
          </a:p>
          <a:p>
            <a:pPr marL="0" indent="0">
              <a:buNone/>
            </a:pPr>
            <a:r>
              <a:rPr lang="pt-BR" dirty="0"/>
              <a:t>Modificação da prescrição atual ou vigente </a:t>
            </a:r>
          </a:p>
          <a:p>
            <a:pPr marL="0" indent="0">
              <a:buNone/>
            </a:pPr>
            <a:r>
              <a:rPr lang="pt-BR" dirty="0"/>
              <a:t>Prescrições verbais</a:t>
            </a:r>
          </a:p>
          <a:p>
            <a:pPr marL="0" indent="0">
              <a:buNone/>
            </a:pPr>
            <a:endParaRPr lang="pt-BR" dirty="0"/>
          </a:p>
        </p:txBody>
      </p:sp>
      <p:sp>
        <p:nvSpPr>
          <p:cNvPr id="4" name="Espaço Reservado para Data 3">
            <a:extLst>
              <a:ext uri="{FF2B5EF4-FFF2-40B4-BE49-F238E27FC236}">
                <a16:creationId xmlns:a16="http://schemas.microsoft.com/office/drawing/2014/main" id="{63806577-5DF7-45F7-80FD-C8C7147FCC86}"/>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11563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52B18-B076-4B39-9314-727C57CE940C}"/>
              </a:ext>
            </a:extLst>
          </p:cNvPr>
          <p:cNvSpPr>
            <a:spLocks noGrp="1"/>
          </p:cNvSpPr>
          <p:nvPr>
            <p:ph type="title"/>
          </p:nvPr>
        </p:nvSpPr>
        <p:spPr/>
        <p:txBody>
          <a:bodyPr/>
          <a:lstStyle/>
          <a:p>
            <a:r>
              <a:rPr lang="pt-BR" dirty="0"/>
              <a:t>ESTRUTURAS DE PRESCRIÇÃO</a:t>
            </a:r>
          </a:p>
        </p:txBody>
      </p:sp>
      <p:sp>
        <p:nvSpPr>
          <p:cNvPr id="3" name="Espaço Reservado para Conteúdo 2">
            <a:extLst>
              <a:ext uri="{FF2B5EF4-FFF2-40B4-BE49-F238E27FC236}">
                <a16:creationId xmlns:a16="http://schemas.microsoft.com/office/drawing/2014/main" id="{1A7C6893-B421-48E7-8604-A8731C48E9CD}"/>
              </a:ext>
            </a:extLst>
          </p:cNvPr>
          <p:cNvSpPr>
            <a:spLocks noGrp="1"/>
          </p:cNvSpPr>
          <p:nvPr>
            <p:ph idx="1"/>
          </p:nvPr>
        </p:nvSpPr>
        <p:spPr>
          <a:xfrm>
            <a:off x="650631" y="1811215"/>
            <a:ext cx="11069515" cy="4589585"/>
          </a:xfrm>
        </p:spPr>
        <p:txBody>
          <a:bodyPr>
            <a:normAutofit/>
          </a:bodyPr>
          <a:lstStyle/>
          <a:p>
            <a:pPr marL="0" indent="0">
              <a:buNone/>
            </a:pPr>
            <a:r>
              <a:rPr lang="pt-BR" dirty="0"/>
              <a:t>USO ORAL </a:t>
            </a:r>
          </a:p>
          <a:p>
            <a:pPr marL="0" indent="0">
              <a:buNone/>
            </a:pPr>
            <a:r>
              <a:rPr lang="pt-BR" dirty="0"/>
              <a:t>Nome do medicamento + concentração + forma farmacêutica + dose + posologia + via de administração + orientações de uso </a:t>
            </a:r>
          </a:p>
          <a:p>
            <a:pPr marL="0" indent="0">
              <a:buNone/>
            </a:pPr>
            <a:r>
              <a:rPr lang="pt-BR" dirty="0"/>
              <a:t>Exemplo: captopril 25mg comprimido. Administrar 50mg de 8/8h por via oral, 1h antes ou 2h depois de alimentos. </a:t>
            </a:r>
          </a:p>
          <a:p>
            <a:pPr marL="0" indent="0">
              <a:buNone/>
            </a:pPr>
            <a:r>
              <a:rPr lang="pt-BR" dirty="0"/>
              <a:t>USO TÓPICO </a:t>
            </a:r>
          </a:p>
          <a:p>
            <a:pPr marL="0" indent="0">
              <a:buNone/>
            </a:pPr>
            <a:r>
              <a:rPr lang="pt-BR" dirty="0"/>
              <a:t>Nome do medicamento + concentração + forma farmacêutica + via de administração + posologia + orientações de uso </a:t>
            </a:r>
          </a:p>
          <a:p>
            <a:pPr marL="0" indent="0">
              <a:buNone/>
            </a:pPr>
            <a:r>
              <a:rPr lang="pt-BR" dirty="0"/>
              <a:t>Exemplo: Permanganato de potássio 1:60.000 solução. Aplicar compressas em membro inferior direito 3 vezes/dia, após o banho. </a:t>
            </a:r>
          </a:p>
          <a:p>
            <a:pPr marL="0" indent="0">
              <a:buNone/>
            </a:pPr>
            <a:r>
              <a:rPr lang="pt-BR" dirty="0"/>
              <a:t>USO ENDOVENOSO Nome do medicamento + concentração + forma farmacêutica + dose + diluente + volume + via de administração + velocidade de infusão + posologia + orientações de administração e uso </a:t>
            </a:r>
          </a:p>
          <a:p>
            <a:pPr marL="0" indent="0">
              <a:buNone/>
            </a:pPr>
            <a:r>
              <a:rPr lang="pt-BR" dirty="0"/>
              <a:t>Exemplo: anfotericina B 50mg frasco-ampola. Reconstituir 50mg em 10mL de água destilada e </a:t>
            </a:r>
            <a:r>
              <a:rPr lang="pt-BR" dirty="0" err="1"/>
              <a:t>rediluir</a:t>
            </a:r>
            <a:r>
              <a:rPr lang="pt-BR" dirty="0"/>
              <a:t> para 500mL de solução glicosada 5%. Uso endovenoso. infundir 35 gotas/min., 1 vez/dia. Administrar em 5 horas. </a:t>
            </a:r>
          </a:p>
        </p:txBody>
      </p:sp>
      <p:sp>
        <p:nvSpPr>
          <p:cNvPr id="4" name="Espaço Reservado para Data 3">
            <a:extLst>
              <a:ext uri="{FF2B5EF4-FFF2-40B4-BE49-F238E27FC236}">
                <a16:creationId xmlns:a16="http://schemas.microsoft.com/office/drawing/2014/main" id="{729DF737-A63F-47CB-AA16-F6174441BA34}"/>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342225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15612-E01C-4C5C-B1B5-1B3C5CD043FD}"/>
              </a:ext>
            </a:extLst>
          </p:cNvPr>
          <p:cNvSpPr>
            <a:spLocks noGrp="1"/>
          </p:cNvSpPr>
          <p:nvPr>
            <p:ph type="title"/>
          </p:nvPr>
        </p:nvSpPr>
        <p:spPr/>
        <p:txBody>
          <a:bodyPr/>
          <a:lstStyle/>
          <a:p>
            <a:r>
              <a:rPr lang="pt-BR" dirty="0"/>
              <a:t>ESTRUTURAS DE PRESCRIÇÃO</a:t>
            </a:r>
          </a:p>
        </p:txBody>
      </p:sp>
      <p:sp>
        <p:nvSpPr>
          <p:cNvPr id="3" name="Espaço Reservado para Conteúdo 2">
            <a:extLst>
              <a:ext uri="{FF2B5EF4-FFF2-40B4-BE49-F238E27FC236}">
                <a16:creationId xmlns:a16="http://schemas.microsoft.com/office/drawing/2014/main" id="{4A2777E9-D499-491A-A337-97FC045EAEC6}"/>
              </a:ext>
            </a:extLst>
          </p:cNvPr>
          <p:cNvSpPr>
            <a:spLocks noGrp="1"/>
          </p:cNvSpPr>
          <p:nvPr>
            <p:ph idx="1"/>
          </p:nvPr>
        </p:nvSpPr>
        <p:spPr>
          <a:xfrm>
            <a:off x="589084" y="1916724"/>
            <a:ext cx="11166231" cy="4747846"/>
          </a:xfrm>
        </p:spPr>
        <p:txBody>
          <a:bodyPr>
            <a:normAutofit/>
          </a:bodyPr>
          <a:lstStyle/>
          <a:p>
            <a:pPr marL="0" indent="0">
              <a:buNone/>
            </a:pPr>
            <a:r>
              <a:rPr lang="pt-BR" dirty="0"/>
              <a:t>USO INTRAMUSCULAR </a:t>
            </a:r>
          </a:p>
          <a:p>
            <a:pPr marL="0" indent="0">
              <a:buNone/>
            </a:pPr>
            <a:r>
              <a:rPr lang="pt-BR" dirty="0"/>
              <a:t>Nome do medicamento + concentração + forma farmacêutica + dose + diluente + volume + via de administração + posologia + orientações de administração e uso </a:t>
            </a:r>
          </a:p>
          <a:p>
            <a:pPr marL="0" indent="0">
              <a:buNone/>
            </a:pPr>
            <a:r>
              <a:rPr lang="pt-BR" dirty="0"/>
              <a:t>Exemplo: intramuscular com diluição: </a:t>
            </a:r>
            <a:r>
              <a:rPr lang="pt-BR" dirty="0" err="1"/>
              <a:t>ceftriaxona</a:t>
            </a:r>
            <a:r>
              <a:rPr lang="pt-BR" dirty="0"/>
              <a:t> 1g, frasco-ampola. Diluir 1g em 3,5 </a:t>
            </a:r>
            <a:r>
              <a:rPr lang="pt-BR" dirty="0" err="1"/>
              <a:t>mL</a:t>
            </a:r>
            <a:r>
              <a:rPr lang="pt-BR" dirty="0"/>
              <a:t> de lidocaína 1%. Fazer a solução obtida, via intramuscular profunda (região glútea) de 12/12h; intramuscular sem diluição: vitamina K (</a:t>
            </a:r>
            <a:r>
              <a:rPr lang="pt-BR" dirty="0" err="1"/>
              <a:t>fitomenadiona</a:t>
            </a:r>
            <a:r>
              <a:rPr lang="pt-BR" dirty="0"/>
              <a:t>) 10mg/</a:t>
            </a:r>
            <a:r>
              <a:rPr lang="pt-BR" dirty="0" err="1"/>
              <a:t>mL</a:t>
            </a:r>
            <a:r>
              <a:rPr lang="pt-BR" dirty="0"/>
              <a:t>, ampola. Fazer 1mL via intramuscular profunda (região glútea), 1x ao dia.</a:t>
            </a:r>
          </a:p>
          <a:p>
            <a:pPr marL="0" indent="0">
              <a:buNone/>
            </a:pPr>
            <a:r>
              <a:rPr lang="pt-BR" dirty="0"/>
              <a:t>USO SUBCUTÂNEO </a:t>
            </a:r>
          </a:p>
          <a:p>
            <a:pPr marL="0" indent="0">
              <a:buNone/>
            </a:pPr>
            <a:r>
              <a:rPr lang="pt-BR" dirty="0"/>
              <a:t>Nome do medicamento + concentração + forma farmacêutica + dose + volume + via de administração + posologia + orientações de administração e uso </a:t>
            </a:r>
          </a:p>
          <a:p>
            <a:pPr marL="0" indent="0">
              <a:buNone/>
            </a:pPr>
            <a:r>
              <a:rPr lang="pt-BR" dirty="0"/>
              <a:t>Exemplo: Subcutâneo sem diluição: heparina sódica 5.000 unidades internacionais/0,25mL, ampola. Fazer 0,25mL subcutânea de 12/12h. </a:t>
            </a:r>
          </a:p>
        </p:txBody>
      </p:sp>
      <p:sp>
        <p:nvSpPr>
          <p:cNvPr id="4" name="Espaço Reservado para Data 3">
            <a:extLst>
              <a:ext uri="{FF2B5EF4-FFF2-40B4-BE49-F238E27FC236}">
                <a16:creationId xmlns:a16="http://schemas.microsoft.com/office/drawing/2014/main" id="{7A5DD854-9E32-44FC-991D-BBE032EF90D2}"/>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95415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1D7D5-4B56-4F43-9430-C4990F0419EC}"/>
              </a:ext>
            </a:extLst>
          </p:cNvPr>
          <p:cNvSpPr>
            <a:spLocks noGrp="1"/>
          </p:cNvSpPr>
          <p:nvPr>
            <p:ph type="title"/>
          </p:nvPr>
        </p:nvSpPr>
        <p:spPr/>
        <p:txBody>
          <a:bodyPr/>
          <a:lstStyle/>
          <a:p>
            <a:r>
              <a:rPr lang="pt-BR" dirty="0"/>
              <a:t>ESTRUTURAS DE PRESCRIÇÃO</a:t>
            </a:r>
          </a:p>
        </p:txBody>
      </p:sp>
      <p:sp>
        <p:nvSpPr>
          <p:cNvPr id="3" name="Espaço Reservado para Conteúdo 2">
            <a:extLst>
              <a:ext uri="{FF2B5EF4-FFF2-40B4-BE49-F238E27FC236}">
                <a16:creationId xmlns:a16="http://schemas.microsoft.com/office/drawing/2014/main" id="{E63B244F-A5CE-48AE-813C-E98DB87D8605}"/>
              </a:ext>
            </a:extLst>
          </p:cNvPr>
          <p:cNvSpPr>
            <a:spLocks noGrp="1"/>
          </p:cNvSpPr>
          <p:nvPr>
            <p:ph idx="1"/>
          </p:nvPr>
        </p:nvSpPr>
        <p:spPr/>
        <p:txBody>
          <a:bodyPr/>
          <a:lstStyle/>
          <a:p>
            <a:pPr marL="0" indent="0">
              <a:buNone/>
            </a:pPr>
            <a:r>
              <a:rPr lang="pt-BR" dirty="0"/>
              <a:t>USO INTRATECAL </a:t>
            </a:r>
          </a:p>
          <a:p>
            <a:pPr marL="0" indent="0">
              <a:buNone/>
            </a:pPr>
            <a:r>
              <a:rPr lang="pt-BR" dirty="0"/>
              <a:t>Nome do medicamento + concentração + forma farmacêutica + dose + diluente + volume + via de administração + posologia + orientações de administração e uso </a:t>
            </a:r>
          </a:p>
          <a:p>
            <a:pPr marL="0" indent="0">
              <a:buNone/>
            </a:pPr>
            <a:r>
              <a:rPr lang="pt-BR" dirty="0"/>
              <a:t>Uso </a:t>
            </a:r>
            <a:r>
              <a:rPr lang="pt-BR" dirty="0" err="1"/>
              <a:t>Intratecal</a:t>
            </a:r>
            <a:r>
              <a:rPr lang="pt-BR" dirty="0"/>
              <a:t> com diluição: </a:t>
            </a:r>
            <a:r>
              <a:rPr lang="pt-BR" dirty="0" err="1"/>
              <a:t>citarabina</a:t>
            </a:r>
            <a:r>
              <a:rPr lang="pt-BR" dirty="0"/>
              <a:t> 100mg, frasco-ampola. Diluir 100mg em 5mL de solução fisiológica 0,9%. Infundir 1,5mL </a:t>
            </a:r>
            <a:r>
              <a:rPr lang="pt-BR" dirty="0" err="1"/>
              <a:t>intratecal</a:t>
            </a:r>
            <a:r>
              <a:rPr lang="pt-BR" dirty="0"/>
              <a:t>, 1x/dia. Diluir imediatamente antes do uso. Não reaproveitar o restante da solução para uso </a:t>
            </a:r>
            <a:r>
              <a:rPr lang="pt-BR" dirty="0" err="1"/>
              <a:t>intratecal</a:t>
            </a:r>
            <a:r>
              <a:rPr lang="pt-BR" dirty="0"/>
              <a:t>. </a:t>
            </a:r>
          </a:p>
          <a:p>
            <a:pPr marL="0" indent="0">
              <a:buNone/>
            </a:pPr>
            <a:r>
              <a:rPr lang="pt-BR" dirty="0"/>
              <a:t>USO INALATÓRIO </a:t>
            </a:r>
          </a:p>
          <a:p>
            <a:pPr marL="0" indent="0">
              <a:buNone/>
            </a:pPr>
            <a:r>
              <a:rPr lang="pt-BR" dirty="0"/>
              <a:t>Nome do medicamento + concentração + forma farmacêutica + via + dose (medicamento e diluente) + posologia + orientação de uso. </a:t>
            </a:r>
          </a:p>
          <a:p>
            <a:pPr marL="0" indent="0">
              <a:buNone/>
            </a:pPr>
            <a:r>
              <a:rPr lang="pt-BR" dirty="0"/>
              <a:t>Exemplo: </a:t>
            </a:r>
            <a:r>
              <a:rPr lang="pt-BR" dirty="0" err="1"/>
              <a:t>bromidrato</a:t>
            </a:r>
            <a:r>
              <a:rPr lang="pt-BR" dirty="0"/>
              <a:t> de </a:t>
            </a:r>
            <a:r>
              <a:rPr lang="pt-BR" dirty="0" err="1"/>
              <a:t>fenoterol</a:t>
            </a:r>
            <a:r>
              <a:rPr lang="pt-BR" dirty="0"/>
              <a:t> 5mg/</a:t>
            </a:r>
            <a:r>
              <a:rPr lang="pt-BR" dirty="0" err="1"/>
              <a:t>mL</a:t>
            </a:r>
            <a:r>
              <a:rPr lang="pt-BR" dirty="0"/>
              <a:t>, solução para inalação. Fazer </a:t>
            </a:r>
            <a:r>
              <a:rPr lang="pt-BR" dirty="0" err="1"/>
              <a:t>aerosol</a:t>
            </a:r>
            <a:r>
              <a:rPr lang="pt-BR" dirty="0"/>
              <a:t> com 5 gotas diluídas em 3 </a:t>
            </a:r>
            <a:r>
              <a:rPr lang="pt-BR" dirty="0" err="1"/>
              <a:t>mL</a:t>
            </a:r>
            <a:r>
              <a:rPr lang="pt-BR" dirty="0"/>
              <a:t> de solução fisiológica 0,9% de 6/6h. </a:t>
            </a:r>
            <a:r>
              <a:rPr lang="pt-BR" dirty="0" err="1"/>
              <a:t>Nebulizar</a:t>
            </a:r>
            <a:r>
              <a:rPr lang="pt-BR" dirty="0"/>
              <a:t> e inalar até esgotar toda a solução. </a:t>
            </a:r>
          </a:p>
          <a:p>
            <a:pPr marL="0" indent="0">
              <a:buNone/>
            </a:pPr>
            <a:endParaRPr lang="pt-BR" dirty="0"/>
          </a:p>
          <a:p>
            <a:pPr marL="0" indent="0">
              <a:buNone/>
            </a:pPr>
            <a:endParaRPr lang="pt-BR" dirty="0"/>
          </a:p>
        </p:txBody>
      </p:sp>
      <p:sp>
        <p:nvSpPr>
          <p:cNvPr id="4" name="Espaço Reservado para Data 3">
            <a:extLst>
              <a:ext uri="{FF2B5EF4-FFF2-40B4-BE49-F238E27FC236}">
                <a16:creationId xmlns:a16="http://schemas.microsoft.com/office/drawing/2014/main" id="{5E03D5D8-9D51-4901-AAB4-1B56CF94CB93}"/>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60762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976F8-DF6C-4B74-B250-62D516277FDA}"/>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0B3617D3-D656-4FF9-A036-14E1FFD7BE55}"/>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CB4801E6-4D80-44A0-834A-D836577D095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7477" b="31153"/>
          <a:stretch/>
        </p:blipFill>
        <p:spPr bwMode="auto">
          <a:xfrm>
            <a:off x="1066800" y="642593"/>
            <a:ext cx="8589120" cy="104552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BC0765BE-00AA-485E-8A05-EAACC843FA67}"/>
              </a:ext>
            </a:extLst>
          </p:cNvPr>
          <p:cNvSpPr txBox="1"/>
          <p:nvPr/>
        </p:nvSpPr>
        <p:spPr>
          <a:xfrm>
            <a:off x="1066800" y="2919802"/>
            <a:ext cx="10058400" cy="1477328"/>
          </a:xfrm>
          <a:prstGeom prst="rect">
            <a:avLst/>
          </a:prstGeom>
          <a:noFill/>
        </p:spPr>
        <p:txBody>
          <a:bodyPr wrap="square" rtlCol="0">
            <a:spAutoFit/>
          </a:bodyPr>
          <a:lstStyle/>
          <a:p>
            <a:r>
              <a:rPr lang="pt-BR"/>
              <a:t>A finalidade deste protocolo é determinar as medidas a serem implantadas para reduzir a ocorrência de incidentes e eventos adversos e a mortalidade cirúrgica, possibilitando o aumento da segurança na realização de procedimentos cirúrgicos, no local correto e no paciente correto, por meio do uso da Lista de Verificação de Cirurgia Segura desenvolvida pela Organização Mundial da Saúde - OMS1</a:t>
            </a:r>
            <a:endParaRPr lang="pt-BR" dirty="0"/>
          </a:p>
        </p:txBody>
      </p:sp>
    </p:spTree>
    <p:extLst>
      <p:ext uri="{BB962C8B-B14F-4D97-AF65-F5344CB8AC3E}">
        <p14:creationId xmlns:p14="http://schemas.microsoft.com/office/powerpoint/2010/main" val="351265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B24FD-29DF-4930-B7CD-7FC5CA56F748}"/>
              </a:ext>
            </a:extLst>
          </p:cNvPr>
          <p:cNvSpPr>
            <a:spLocks noGrp="1"/>
          </p:cNvSpPr>
          <p:nvPr>
            <p:ph type="title"/>
          </p:nvPr>
        </p:nvSpPr>
        <p:spPr>
          <a:xfrm>
            <a:off x="1066800" y="316523"/>
            <a:ext cx="10058400" cy="1371600"/>
          </a:xfrm>
        </p:spPr>
        <p:txBody>
          <a:bodyPr/>
          <a:lstStyle/>
          <a:p>
            <a:r>
              <a:rPr lang="pt-BR" dirty="0"/>
              <a:t>DEFINIÇÕES</a:t>
            </a:r>
          </a:p>
        </p:txBody>
      </p:sp>
      <p:sp>
        <p:nvSpPr>
          <p:cNvPr id="3" name="Espaço Reservado para Conteúdo 2">
            <a:extLst>
              <a:ext uri="{FF2B5EF4-FFF2-40B4-BE49-F238E27FC236}">
                <a16:creationId xmlns:a16="http://schemas.microsoft.com/office/drawing/2014/main" id="{827F52EA-3EE1-42B7-9409-47ADF0ED3A24}"/>
              </a:ext>
            </a:extLst>
          </p:cNvPr>
          <p:cNvSpPr>
            <a:spLocks noGrp="1"/>
          </p:cNvSpPr>
          <p:nvPr>
            <p:ph idx="1"/>
          </p:nvPr>
        </p:nvSpPr>
        <p:spPr>
          <a:xfrm>
            <a:off x="565638" y="1584373"/>
            <a:ext cx="11060723" cy="4642339"/>
          </a:xfrm>
        </p:spPr>
        <p:txBody>
          <a:bodyPr>
            <a:noAutofit/>
          </a:bodyPr>
          <a:lstStyle/>
          <a:p>
            <a:pPr marL="0" indent="0">
              <a:buNone/>
            </a:pPr>
            <a:r>
              <a:rPr lang="pt-BR" sz="1700" b="1" dirty="0"/>
              <a:t>Lista de Verificação: </a:t>
            </a:r>
            <a:r>
              <a:rPr lang="pt-BR" sz="1700" dirty="0"/>
              <a:t>lista formal utilizada para identificar, comparar e verificar um grupo de itens/procedimentos </a:t>
            </a:r>
          </a:p>
          <a:p>
            <a:pPr marL="0" indent="0">
              <a:buNone/>
            </a:pPr>
            <a:r>
              <a:rPr lang="pt-BR" sz="1700" b="1" dirty="0"/>
              <a:t>Demarcação de Lateralidade: </a:t>
            </a:r>
            <a:r>
              <a:rPr lang="pt-BR" sz="1700" dirty="0"/>
              <a:t>demarcação de local ou locais a ser operados. Esta demarcação é particularmente importante em casos de lateralidade (distinção entre direita e esquerda), estruturas múltiplas (p.ex. dedos das mãos e dos pés, costelas) e níveis múltiplos (p.ex. coluna vertebral).</a:t>
            </a:r>
          </a:p>
          <a:p>
            <a:pPr marL="0" indent="0">
              <a:buNone/>
            </a:pPr>
            <a:r>
              <a:rPr lang="pt-BR" sz="1700" b="1" dirty="0"/>
              <a:t>Condutor da Lista de Verificação: </a:t>
            </a:r>
            <a:r>
              <a:rPr lang="pt-BR" sz="1700" dirty="0"/>
              <a:t>profissional de saúde (médico ou profissional da enfermagem), que esteja participando da cirurgia e seja o responsável por conduzir a aplicação da lista de verificação, de acordo com diretrizes da instituição de saúde. </a:t>
            </a:r>
          </a:p>
          <a:p>
            <a:pPr marL="0" indent="0">
              <a:buNone/>
            </a:pPr>
            <a:r>
              <a:rPr lang="pt-BR" sz="1700" b="1" dirty="0"/>
              <a:t>Segurança Anestésica: </a:t>
            </a:r>
            <a:r>
              <a:rPr lang="pt-BR" sz="1700" dirty="0"/>
              <a:t>conjunto de ações realizadas pelo anestesiologista, que visa à redução da insegurança anestésica por meio da inspeção formal do equipamento anestésico, da checagem dos medicamentos e do risco anestésico do paciente antes da realização de cada cirurgia. Este procedimento deve seguir as orientações contidas no Manual para Cirurgia Segura da OMS, traduzido pela Agência Nacional de Vigilância Sanitária - ANVISA. </a:t>
            </a:r>
          </a:p>
          <a:p>
            <a:pPr marL="0" indent="0">
              <a:buNone/>
            </a:pPr>
            <a:r>
              <a:rPr lang="pt-BR" sz="1700" b="1" dirty="0"/>
              <a:t>Equipe cirúrgica: </a:t>
            </a:r>
            <a:r>
              <a:rPr lang="pt-BR" sz="1700" dirty="0"/>
              <a:t>equipe composta por cirurgiões, anestesiologistas, profissionais de enfermagem, técnicos e todos os profissionais envolvidos na cirurgia.</a:t>
            </a:r>
          </a:p>
        </p:txBody>
      </p:sp>
      <p:sp>
        <p:nvSpPr>
          <p:cNvPr id="4" name="Espaço Reservado para Data 3">
            <a:extLst>
              <a:ext uri="{FF2B5EF4-FFF2-40B4-BE49-F238E27FC236}">
                <a16:creationId xmlns:a16="http://schemas.microsoft.com/office/drawing/2014/main" id="{AC421725-883E-4EB3-AC79-312B9AFA3F1F}"/>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983872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E2193-B564-41D9-9051-3B2F6562AB05}"/>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64C68052-D68F-4415-9563-727B148844F8}"/>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1026" name="Picture 2">
            <a:extLst>
              <a:ext uri="{FF2B5EF4-FFF2-40B4-BE49-F238E27FC236}">
                <a16:creationId xmlns:a16="http://schemas.microsoft.com/office/drawing/2014/main" id="{B4DAEC6E-0277-4EF2-A9D5-8198DE143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299" y="333135"/>
            <a:ext cx="9543170" cy="652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2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B906E-4093-4F63-803E-DF70495D2488}"/>
              </a:ext>
            </a:extLst>
          </p:cNvPr>
          <p:cNvSpPr>
            <a:spLocks noGrp="1"/>
          </p:cNvSpPr>
          <p:nvPr>
            <p:ph type="title"/>
          </p:nvPr>
        </p:nvSpPr>
        <p:spPr/>
        <p:txBody>
          <a:bodyPr/>
          <a:lstStyle/>
          <a:p>
            <a:r>
              <a:rPr lang="pt-BR" dirty="0"/>
              <a:t>ANTES DA INDUÇÃO ANESTÉSICA</a:t>
            </a:r>
          </a:p>
        </p:txBody>
      </p:sp>
      <p:sp>
        <p:nvSpPr>
          <p:cNvPr id="3" name="Espaço Reservado para Conteúdo 2">
            <a:extLst>
              <a:ext uri="{FF2B5EF4-FFF2-40B4-BE49-F238E27FC236}">
                <a16:creationId xmlns:a16="http://schemas.microsoft.com/office/drawing/2014/main" id="{136AE8A6-74CE-4F87-A6DD-304A52ED7618}"/>
              </a:ext>
            </a:extLst>
          </p:cNvPr>
          <p:cNvSpPr>
            <a:spLocks noGrp="1"/>
          </p:cNvSpPr>
          <p:nvPr>
            <p:ph idx="1"/>
          </p:nvPr>
        </p:nvSpPr>
        <p:spPr/>
        <p:txBody>
          <a:bodyPr/>
          <a:lstStyle/>
          <a:p>
            <a:pPr marL="0" indent="0">
              <a:buNone/>
            </a:pPr>
            <a:r>
              <a:rPr lang="pt-BR" dirty="0"/>
              <a:t>O condutor da Lista de Verificação deverá: </a:t>
            </a:r>
          </a:p>
          <a:p>
            <a:pPr marL="0" indent="0">
              <a:buNone/>
            </a:pPr>
            <a:r>
              <a:rPr lang="pt-BR" dirty="0"/>
              <a:t>Revisar verbalmente com o próprio paciente, sempre que possível, que sua identificação tenha sido confirmada. </a:t>
            </a:r>
          </a:p>
          <a:p>
            <a:pPr marL="0" indent="0">
              <a:buNone/>
            </a:pPr>
            <a:r>
              <a:rPr lang="pt-BR" dirty="0"/>
              <a:t>Confirmar que o procedimento e o local da cirurgia estão corretos. </a:t>
            </a:r>
          </a:p>
          <a:p>
            <a:pPr marL="0" indent="0">
              <a:buNone/>
            </a:pPr>
            <a:r>
              <a:rPr lang="pt-BR" dirty="0"/>
              <a:t>Confirmar o consentimento para cirurgia e a anestesia. </a:t>
            </a:r>
          </a:p>
          <a:p>
            <a:pPr marL="0" indent="0">
              <a:buNone/>
            </a:pPr>
            <a:r>
              <a:rPr lang="pt-BR" dirty="0"/>
              <a:t>Confirmar visualmente o sítio cirúrgico correto e sua demarcação </a:t>
            </a:r>
          </a:p>
          <a:p>
            <a:pPr marL="0" indent="0">
              <a:buNone/>
            </a:pPr>
            <a:r>
              <a:rPr lang="pt-BR" dirty="0"/>
              <a:t>Confirmar a conexão de um monitor </a:t>
            </a:r>
            <a:r>
              <a:rPr lang="pt-BR" dirty="0" err="1"/>
              <a:t>multiparâmetro</a:t>
            </a:r>
            <a:r>
              <a:rPr lang="pt-BR" dirty="0"/>
              <a:t> ao paciente e seu funcionamento. </a:t>
            </a:r>
          </a:p>
          <a:p>
            <a:pPr marL="0" indent="0">
              <a:buNone/>
            </a:pPr>
            <a:r>
              <a:rPr lang="pt-BR" dirty="0"/>
              <a:t>Revisar verbalmente com o anestesiologista, o risco de perda sanguínea do paciente, dificuldades nas vias aéreas, histórico de reação alérgica e se a verificação completa de segurança anestésica foi concluída. </a:t>
            </a:r>
          </a:p>
        </p:txBody>
      </p:sp>
      <p:sp>
        <p:nvSpPr>
          <p:cNvPr id="4" name="Espaço Reservado para Data 3">
            <a:extLst>
              <a:ext uri="{FF2B5EF4-FFF2-40B4-BE49-F238E27FC236}">
                <a16:creationId xmlns:a16="http://schemas.microsoft.com/office/drawing/2014/main" id="{FD56C2C3-6E17-4B9D-B0AF-2ECD43335826}"/>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178388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F18FC-C9A0-49FB-AD40-C407DBC97D91}"/>
              </a:ext>
            </a:extLst>
          </p:cNvPr>
          <p:cNvSpPr>
            <a:spLocks noGrp="1"/>
          </p:cNvSpPr>
          <p:nvPr>
            <p:ph type="title"/>
          </p:nvPr>
        </p:nvSpPr>
        <p:spPr/>
        <p:txBody>
          <a:bodyPr/>
          <a:lstStyle/>
          <a:p>
            <a:pPr algn="ctr"/>
            <a:r>
              <a:rPr lang="pt-BR" dirty="0"/>
              <a:t>PROTOCOLO DE SEGURANÇA DO PACIENTE</a:t>
            </a:r>
          </a:p>
        </p:txBody>
      </p:sp>
      <p:sp>
        <p:nvSpPr>
          <p:cNvPr id="4" name="Espaço Reservado para Data 3">
            <a:extLst>
              <a:ext uri="{FF2B5EF4-FFF2-40B4-BE49-F238E27FC236}">
                <a16:creationId xmlns:a16="http://schemas.microsoft.com/office/drawing/2014/main" id="{A9F3AF6E-CDE3-49D9-89E2-A35A37678894}"/>
              </a:ext>
            </a:extLst>
          </p:cNvPr>
          <p:cNvSpPr>
            <a:spLocks noGrp="1"/>
          </p:cNvSpPr>
          <p:nvPr>
            <p:ph type="dt" sz="half" idx="10"/>
          </p:nvPr>
        </p:nvSpPr>
        <p:spPr/>
        <p:txBody>
          <a:bodyPr/>
          <a:lstStyle/>
          <a:p>
            <a:pPr rtl="0"/>
            <a:fld id="{D48C737E-092E-4203-A347-8410086932C6}" type="datetime1">
              <a:rPr lang="pt-BR" smtClean="0"/>
              <a:t>18/10/2021</a:t>
            </a:fld>
            <a:endParaRPr lang="en-US"/>
          </a:p>
        </p:txBody>
      </p:sp>
      <p:pic>
        <p:nvPicPr>
          <p:cNvPr id="1026" name="Picture 2">
            <a:extLst>
              <a:ext uri="{FF2B5EF4-FFF2-40B4-BE49-F238E27FC236}">
                <a16:creationId xmlns:a16="http://schemas.microsoft.com/office/drawing/2014/main" id="{6FCCE089-3E76-4EA4-AE73-51A5FE7EDD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7823" y="1918677"/>
            <a:ext cx="5996354" cy="448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6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A9162-6B7D-4131-BA71-4C30924E61FE}"/>
              </a:ext>
            </a:extLst>
          </p:cNvPr>
          <p:cNvSpPr>
            <a:spLocks noGrp="1"/>
          </p:cNvSpPr>
          <p:nvPr>
            <p:ph type="title"/>
          </p:nvPr>
        </p:nvSpPr>
        <p:spPr/>
        <p:txBody>
          <a:bodyPr/>
          <a:lstStyle/>
          <a:p>
            <a:r>
              <a:rPr lang="pt-BR" dirty="0"/>
              <a:t>ANTES DA INCISÃO CIRÚRGICA</a:t>
            </a:r>
          </a:p>
        </p:txBody>
      </p:sp>
      <p:sp>
        <p:nvSpPr>
          <p:cNvPr id="3" name="Espaço Reservado para Conteúdo 2">
            <a:extLst>
              <a:ext uri="{FF2B5EF4-FFF2-40B4-BE49-F238E27FC236}">
                <a16:creationId xmlns:a16="http://schemas.microsoft.com/office/drawing/2014/main" id="{D2FE020D-BAD4-4434-8C44-285BE61734C0}"/>
              </a:ext>
            </a:extLst>
          </p:cNvPr>
          <p:cNvSpPr>
            <a:spLocks noGrp="1"/>
          </p:cNvSpPr>
          <p:nvPr>
            <p:ph idx="1"/>
          </p:nvPr>
        </p:nvSpPr>
        <p:spPr/>
        <p:txBody>
          <a:bodyPr/>
          <a:lstStyle/>
          <a:p>
            <a:pPr marL="0" indent="0">
              <a:buNone/>
            </a:pPr>
            <a:r>
              <a:rPr lang="pt-BR" dirty="0"/>
              <a:t>Neste momento, a equipe fará uma pausa imediatamente antes da incisão cirúrgica para realizar os seguintes passos: </a:t>
            </a:r>
          </a:p>
          <a:p>
            <a:pPr marL="0" indent="0">
              <a:buNone/>
            </a:pPr>
            <a:r>
              <a:rPr lang="pt-BR" dirty="0"/>
              <a:t>A apresentação de cada membro da equipe pelo nome e função. </a:t>
            </a:r>
          </a:p>
          <a:p>
            <a:pPr marL="0" indent="0">
              <a:buNone/>
            </a:pPr>
            <a:r>
              <a:rPr lang="pt-BR" dirty="0"/>
              <a:t>A confirmação da realização da cirurgia correta no paciente correto, no sítio cirúrgico correto. </a:t>
            </a:r>
          </a:p>
          <a:p>
            <a:pPr marL="0" indent="0">
              <a:buNone/>
            </a:pPr>
            <a:r>
              <a:rPr lang="pt-BR" dirty="0"/>
              <a:t>A revisão verbal, uns com os outros, dos elementos críticos de seus planos para a cirurgia, usando as questões da Lista de Verificação como guia. </a:t>
            </a:r>
          </a:p>
          <a:p>
            <a:pPr marL="0" indent="0">
              <a:buNone/>
            </a:pPr>
            <a:r>
              <a:rPr lang="pt-BR" dirty="0"/>
              <a:t>A confirmação da administração de antimicrobianos profiláticos nos últimos 60 minutos da incisão cirúrgica. </a:t>
            </a:r>
          </a:p>
          <a:p>
            <a:pPr marL="0" indent="0">
              <a:buNone/>
            </a:pPr>
            <a:r>
              <a:rPr lang="pt-BR" dirty="0"/>
              <a:t>A confirmação da acessibilidade dos exames de imagens necessários.</a:t>
            </a:r>
          </a:p>
        </p:txBody>
      </p:sp>
      <p:sp>
        <p:nvSpPr>
          <p:cNvPr id="4" name="Espaço Reservado para Data 3">
            <a:extLst>
              <a:ext uri="{FF2B5EF4-FFF2-40B4-BE49-F238E27FC236}">
                <a16:creationId xmlns:a16="http://schemas.microsoft.com/office/drawing/2014/main" id="{B7431FD4-AC87-438C-8ECE-1EE6B65BEE4A}"/>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18754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D940A-EDA9-4588-B5CD-24E315B9588D}"/>
              </a:ext>
            </a:extLst>
          </p:cNvPr>
          <p:cNvSpPr>
            <a:spLocks noGrp="1"/>
          </p:cNvSpPr>
          <p:nvPr>
            <p:ph type="title"/>
          </p:nvPr>
        </p:nvSpPr>
        <p:spPr/>
        <p:txBody>
          <a:bodyPr/>
          <a:lstStyle/>
          <a:p>
            <a:r>
              <a:rPr lang="pt-BR" dirty="0"/>
              <a:t>ANTES DO PACIENTE SAIR DA SALA DE CIRÚRGIA</a:t>
            </a:r>
          </a:p>
        </p:txBody>
      </p:sp>
      <p:sp>
        <p:nvSpPr>
          <p:cNvPr id="3" name="Espaço Reservado para Conteúdo 2">
            <a:extLst>
              <a:ext uri="{FF2B5EF4-FFF2-40B4-BE49-F238E27FC236}">
                <a16:creationId xmlns:a16="http://schemas.microsoft.com/office/drawing/2014/main" id="{045CAB37-3169-4FA4-A06F-3AC43794EC02}"/>
              </a:ext>
            </a:extLst>
          </p:cNvPr>
          <p:cNvSpPr>
            <a:spLocks noGrp="1"/>
          </p:cNvSpPr>
          <p:nvPr>
            <p:ph idx="1"/>
          </p:nvPr>
        </p:nvSpPr>
        <p:spPr/>
        <p:txBody>
          <a:bodyPr/>
          <a:lstStyle/>
          <a:p>
            <a:pPr marL="0" indent="0">
              <a:buNone/>
            </a:pPr>
            <a:r>
              <a:rPr lang="pt-BR" dirty="0"/>
              <a:t>A equipe deverá revisar em conjunto a cirurgia realizada por meio dos seguintes passos: </a:t>
            </a:r>
          </a:p>
          <a:p>
            <a:pPr marL="0" indent="0">
              <a:buNone/>
            </a:pPr>
            <a:r>
              <a:rPr lang="pt-BR" dirty="0"/>
              <a:t>A conclusão da contagem de compressas e instrumentais. </a:t>
            </a:r>
          </a:p>
          <a:p>
            <a:pPr marL="0" indent="0">
              <a:buNone/>
            </a:pPr>
            <a:r>
              <a:rPr lang="pt-BR" dirty="0"/>
              <a:t>A identificação de qualquer amostra cirúrgica obtida. </a:t>
            </a:r>
          </a:p>
          <a:p>
            <a:pPr marL="0" indent="0">
              <a:buNone/>
            </a:pPr>
            <a:r>
              <a:rPr lang="pt-BR" dirty="0"/>
              <a:t>A revisão de qualquer funcionamento inadequado de equipamentos ou questões que necessitem ser solucionadas. </a:t>
            </a:r>
          </a:p>
          <a:p>
            <a:pPr marL="0" indent="0">
              <a:buNone/>
            </a:pPr>
            <a:r>
              <a:rPr lang="pt-BR" dirty="0"/>
              <a:t>A revisão do plano de cuidado e as providencias quanto à abordagem </a:t>
            </a:r>
            <a:r>
              <a:rPr lang="pt-BR" dirty="0" err="1"/>
              <a:t>pósoperatória</a:t>
            </a:r>
            <a:r>
              <a:rPr lang="pt-BR" dirty="0"/>
              <a:t> e da recuperação pós-anestésica antes da remoção do paciente da sala de cirurgia.</a:t>
            </a:r>
          </a:p>
        </p:txBody>
      </p:sp>
      <p:sp>
        <p:nvSpPr>
          <p:cNvPr id="4" name="Espaço Reservado para Data 3">
            <a:extLst>
              <a:ext uri="{FF2B5EF4-FFF2-40B4-BE49-F238E27FC236}">
                <a16:creationId xmlns:a16="http://schemas.microsoft.com/office/drawing/2014/main" id="{545EC314-43A9-4145-89A0-56DA9CF840DF}"/>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403112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295D8-D6D1-4F55-B5E8-32FDF153B040}"/>
              </a:ext>
            </a:extLst>
          </p:cNvPr>
          <p:cNvSpPr>
            <a:spLocks noGrp="1"/>
          </p:cNvSpPr>
          <p:nvPr>
            <p:ph type="title"/>
          </p:nvPr>
        </p:nvSpPr>
        <p:spPr/>
        <p:txBody>
          <a:bodyPr/>
          <a:lstStyle/>
          <a:p>
            <a:r>
              <a:rPr lang="pt-BR" dirty="0"/>
              <a:t>PROCEDIMENTO OPERACIONAL</a:t>
            </a:r>
          </a:p>
        </p:txBody>
      </p:sp>
      <p:sp>
        <p:nvSpPr>
          <p:cNvPr id="3" name="Espaço Reservado para Conteúdo 2">
            <a:extLst>
              <a:ext uri="{FF2B5EF4-FFF2-40B4-BE49-F238E27FC236}">
                <a16:creationId xmlns:a16="http://schemas.microsoft.com/office/drawing/2014/main" id="{4E0E85BE-DAC6-4E0F-9605-199F2B8155E4}"/>
              </a:ext>
            </a:extLst>
          </p:cNvPr>
          <p:cNvSpPr>
            <a:spLocks noGrp="1"/>
          </p:cNvSpPr>
          <p:nvPr>
            <p:ph idx="1"/>
          </p:nvPr>
        </p:nvSpPr>
        <p:spPr/>
        <p:txBody>
          <a:bodyPr/>
          <a:lstStyle/>
          <a:p>
            <a:pPr marL="0" indent="0">
              <a:buNone/>
            </a:pPr>
            <a:r>
              <a:rPr lang="pt-BR" b="1" dirty="0"/>
              <a:t>Antes da indução anestésica</a:t>
            </a:r>
          </a:p>
          <a:p>
            <a:pPr marL="0" indent="0">
              <a:buNone/>
            </a:pPr>
            <a:r>
              <a:rPr lang="pt-BR" dirty="0"/>
              <a:t>Confirmar a identificação do paciente, do sítio cirúrgico, do procedimento e do consentimento informado</a:t>
            </a:r>
            <a:r>
              <a:rPr lang="pt-BR" b="1" dirty="0"/>
              <a:t>;</a:t>
            </a:r>
          </a:p>
          <a:p>
            <a:pPr marL="0" indent="0">
              <a:buNone/>
            </a:pPr>
            <a:r>
              <a:rPr lang="pt-BR" dirty="0"/>
              <a:t>Demarcar o sítio cirúrgico;</a:t>
            </a:r>
          </a:p>
          <a:p>
            <a:pPr marL="0" indent="0">
              <a:buNone/>
            </a:pPr>
            <a:r>
              <a:rPr lang="pt-BR" dirty="0"/>
              <a:t>Verificar a segurança anestésica;</a:t>
            </a:r>
          </a:p>
          <a:p>
            <a:pPr marL="0" indent="0">
              <a:buNone/>
            </a:pPr>
            <a:r>
              <a:rPr lang="pt-BR" dirty="0"/>
              <a:t>Verificar o funcionamento do monitor </a:t>
            </a:r>
            <a:r>
              <a:rPr lang="pt-BR" dirty="0" err="1"/>
              <a:t>multiparamétrico</a:t>
            </a:r>
            <a:r>
              <a:rPr lang="pt-BR" dirty="0"/>
              <a:t>;</a:t>
            </a:r>
          </a:p>
          <a:p>
            <a:pPr marL="0" indent="0">
              <a:buNone/>
            </a:pPr>
            <a:r>
              <a:rPr lang="pt-BR" dirty="0"/>
              <a:t>Verificar alergias conhecidas</a:t>
            </a:r>
            <a:r>
              <a:rPr lang="pt-BR" b="1" dirty="0"/>
              <a:t>;</a:t>
            </a:r>
          </a:p>
          <a:p>
            <a:pPr marL="0" indent="0">
              <a:buNone/>
            </a:pPr>
            <a:r>
              <a:rPr lang="pt-BR" dirty="0"/>
              <a:t>Verificar a avaliação de vias aéreas e risco de aspiração</a:t>
            </a:r>
            <a:r>
              <a:rPr lang="pt-BR" b="1" dirty="0"/>
              <a:t>;</a:t>
            </a:r>
          </a:p>
          <a:p>
            <a:pPr marL="0" indent="0">
              <a:buNone/>
            </a:pPr>
            <a:r>
              <a:rPr lang="pt-BR" dirty="0"/>
              <a:t>Verificar a avaliação de risco de perda sanguínea </a:t>
            </a:r>
          </a:p>
        </p:txBody>
      </p:sp>
      <p:sp>
        <p:nvSpPr>
          <p:cNvPr id="4" name="Espaço Reservado para Data 3">
            <a:extLst>
              <a:ext uri="{FF2B5EF4-FFF2-40B4-BE49-F238E27FC236}">
                <a16:creationId xmlns:a16="http://schemas.microsoft.com/office/drawing/2014/main" id="{D256D580-2EC5-4E45-8ACE-E8657CAB03B9}"/>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81870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36087-4D20-4E12-8597-908E1FD1E38F}"/>
              </a:ext>
            </a:extLst>
          </p:cNvPr>
          <p:cNvSpPr>
            <a:spLocks noGrp="1"/>
          </p:cNvSpPr>
          <p:nvPr>
            <p:ph type="title"/>
          </p:nvPr>
        </p:nvSpPr>
        <p:spPr/>
        <p:txBody>
          <a:bodyPr/>
          <a:lstStyle/>
          <a:p>
            <a:r>
              <a:rPr lang="pt-BR" dirty="0"/>
              <a:t>PROCEDIMENTO OPERACIONAL</a:t>
            </a:r>
          </a:p>
        </p:txBody>
      </p:sp>
      <p:sp>
        <p:nvSpPr>
          <p:cNvPr id="3" name="Espaço Reservado para Conteúdo 2">
            <a:extLst>
              <a:ext uri="{FF2B5EF4-FFF2-40B4-BE49-F238E27FC236}">
                <a16:creationId xmlns:a16="http://schemas.microsoft.com/office/drawing/2014/main" id="{42CAF0A3-D316-45AB-866A-18AB9C574448}"/>
              </a:ext>
            </a:extLst>
          </p:cNvPr>
          <p:cNvSpPr>
            <a:spLocks noGrp="1"/>
          </p:cNvSpPr>
          <p:nvPr>
            <p:ph idx="1"/>
          </p:nvPr>
        </p:nvSpPr>
        <p:spPr/>
        <p:txBody>
          <a:bodyPr/>
          <a:lstStyle/>
          <a:p>
            <a:pPr marL="0" indent="0">
              <a:buNone/>
            </a:pPr>
            <a:r>
              <a:rPr lang="pt-BR" b="1" dirty="0"/>
              <a:t>Antes da incisão cirúrgica (Pausa Cirúrgica)</a:t>
            </a:r>
          </a:p>
          <a:p>
            <a:pPr marL="0" indent="0">
              <a:buNone/>
            </a:pPr>
            <a:r>
              <a:rPr lang="pt-BR" dirty="0"/>
              <a:t>Identificar todos os membros da equipe </a:t>
            </a:r>
            <a:r>
              <a:rPr lang="pt-BR" b="1" dirty="0"/>
              <a:t>;</a:t>
            </a:r>
          </a:p>
          <a:p>
            <a:pPr marL="0" indent="0">
              <a:buNone/>
            </a:pPr>
            <a:r>
              <a:rPr lang="pt-BR" dirty="0"/>
              <a:t>Confirmar verbalmente a identidade do paciente, o sítio cirúrgico e o procedimento;</a:t>
            </a:r>
          </a:p>
          <a:p>
            <a:pPr marL="0" indent="0">
              <a:buNone/>
            </a:pPr>
            <a:r>
              <a:rPr lang="pt-BR" dirty="0"/>
              <a:t>Verificar a previsão de eventos críticos;</a:t>
            </a:r>
          </a:p>
          <a:p>
            <a:pPr marL="0" indent="0">
              <a:buNone/>
            </a:pPr>
            <a:r>
              <a:rPr lang="pt-BR" dirty="0"/>
              <a:t>Prever etapas críticas, possíveis eventos críticos, duração da cirurgia e perda sanguínea;</a:t>
            </a:r>
          </a:p>
          <a:p>
            <a:pPr marL="0" indent="0">
              <a:buNone/>
            </a:pPr>
            <a:r>
              <a:rPr lang="pt-BR" dirty="0"/>
              <a:t>Revisar eventuais complicações anestésicas;</a:t>
            </a:r>
          </a:p>
          <a:p>
            <a:pPr marL="0" indent="0">
              <a:buNone/>
            </a:pPr>
            <a:r>
              <a:rPr lang="pt-BR" dirty="0"/>
              <a:t>Confirmar verbalmente a revisão das condições de esterilização, equipamentos e infraestrutura;</a:t>
            </a:r>
          </a:p>
          <a:p>
            <a:pPr marL="0" indent="0">
              <a:buNone/>
            </a:pPr>
            <a:r>
              <a:rPr lang="pt-BR" dirty="0"/>
              <a:t>Verificar a realização da profilaxia antimicrobiana;</a:t>
            </a:r>
          </a:p>
          <a:p>
            <a:pPr marL="0" indent="0">
              <a:buNone/>
            </a:pPr>
            <a:r>
              <a:rPr lang="pt-BR" dirty="0"/>
              <a:t>Verificar exames de imagem.</a:t>
            </a:r>
            <a:endParaRPr lang="pt-BR" b="1" dirty="0"/>
          </a:p>
        </p:txBody>
      </p:sp>
      <p:sp>
        <p:nvSpPr>
          <p:cNvPr id="4" name="Espaço Reservado para Data 3">
            <a:extLst>
              <a:ext uri="{FF2B5EF4-FFF2-40B4-BE49-F238E27FC236}">
                <a16:creationId xmlns:a16="http://schemas.microsoft.com/office/drawing/2014/main" id="{3E544C17-0457-4159-8728-A432F400C52C}"/>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08175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C3E5D-868D-4D13-9D34-BEEE06436923}"/>
              </a:ext>
            </a:extLst>
          </p:cNvPr>
          <p:cNvSpPr>
            <a:spLocks noGrp="1"/>
          </p:cNvSpPr>
          <p:nvPr>
            <p:ph type="title"/>
          </p:nvPr>
        </p:nvSpPr>
        <p:spPr/>
        <p:txBody>
          <a:bodyPr/>
          <a:lstStyle/>
          <a:p>
            <a:r>
              <a:rPr lang="pt-BR" dirty="0"/>
              <a:t>PROCEDIMENTO OPERACIONAL</a:t>
            </a:r>
          </a:p>
        </p:txBody>
      </p:sp>
      <p:sp>
        <p:nvSpPr>
          <p:cNvPr id="3" name="Espaço Reservado para Conteúdo 2">
            <a:extLst>
              <a:ext uri="{FF2B5EF4-FFF2-40B4-BE49-F238E27FC236}">
                <a16:creationId xmlns:a16="http://schemas.microsoft.com/office/drawing/2014/main" id="{E4F4FCAF-9994-4182-9AE2-0C45BD962BFE}"/>
              </a:ext>
            </a:extLst>
          </p:cNvPr>
          <p:cNvSpPr>
            <a:spLocks noGrp="1"/>
          </p:cNvSpPr>
          <p:nvPr>
            <p:ph idx="1"/>
          </p:nvPr>
        </p:nvSpPr>
        <p:spPr/>
        <p:txBody>
          <a:bodyPr/>
          <a:lstStyle/>
          <a:p>
            <a:pPr marL="0" indent="0">
              <a:buNone/>
            </a:pPr>
            <a:r>
              <a:rPr lang="pt-BR" b="1" dirty="0"/>
              <a:t>Antes do paciente deixar a sala de cirurgia</a:t>
            </a:r>
          </a:p>
          <a:p>
            <a:pPr marL="0" indent="0">
              <a:buNone/>
            </a:pPr>
            <a:r>
              <a:rPr lang="pt-BR" dirty="0"/>
              <a:t>Confirmar o nome do procedimento</a:t>
            </a:r>
            <a:r>
              <a:rPr lang="pt-BR" b="1" dirty="0"/>
              <a:t>;</a:t>
            </a:r>
          </a:p>
          <a:p>
            <a:pPr marL="0" indent="0">
              <a:buNone/>
            </a:pPr>
            <a:r>
              <a:rPr lang="pt-BR" dirty="0"/>
              <a:t>Verificar a correta contagem de instrumentais, compressas e agulhas </a:t>
            </a:r>
            <a:r>
              <a:rPr lang="pt-BR" b="1" dirty="0"/>
              <a:t>;</a:t>
            </a:r>
          </a:p>
          <a:p>
            <a:pPr marL="0" indent="0">
              <a:buNone/>
            </a:pPr>
            <a:r>
              <a:rPr lang="pt-BR" dirty="0"/>
              <a:t>Confirmar a identificação da amostra</a:t>
            </a:r>
            <a:r>
              <a:rPr lang="pt-BR" b="1" dirty="0"/>
              <a:t>;</a:t>
            </a:r>
          </a:p>
          <a:p>
            <a:pPr marL="0" indent="0">
              <a:buNone/>
            </a:pPr>
            <a:r>
              <a:rPr lang="pt-BR" dirty="0"/>
              <a:t>Documentar problemas com equipamentos</a:t>
            </a:r>
            <a:r>
              <a:rPr lang="pt-BR" b="1" dirty="0"/>
              <a:t>;</a:t>
            </a:r>
          </a:p>
          <a:p>
            <a:pPr marL="0" indent="0">
              <a:buNone/>
            </a:pPr>
            <a:r>
              <a:rPr lang="pt-BR" dirty="0"/>
              <a:t>Rever as medidas para a recuperação pós-operatória</a:t>
            </a:r>
            <a:endParaRPr lang="pt-BR" b="1" dirty="0"/>
          </a:p>
          <a:p>
            <a:pPr marL="0" indent="0">
              <a:buNone/>
            </a:pPr>
            <a:endParaRPr lang="pt-BR" b="1" dirty="0"/>
          </a:p>
        </p:txBody>
      </p:sp>
      <p:sp>
        <p:nvSpPr>
          <p:cNvPr id="4" name="Espaço Reservado para Data 3">
            <a:extLst>
              <a:ext uri="{FF2B5EF4-FFF2-40B4-BE49-F238E27FC236}">
                <a16:creationId xmlns:a16="http://schemas.microsoft.com/office/drawing/2014/main" id="{7E7E6F42-F705-447C-8440-8F97162019AF}"/>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73942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A6CDD-2765-4576-8BB6-D0FD6D0AAF4F}"/>
              </a:ext>
            </a:extLst>
          </p:cNvPr>
          <p:cNvSpPr>
            <a:spLocks noGrp="1"/>
          </p:cNvSpPr>
          <p:nvPr>
            <p:ph type="title"/>
          </p:nvPr>
        </p:nvSpPr>
        <p:spPr/>
        <p:txBody>
          <a:bodyPr>
            <a:normAutofit/>
          </a:bodyPr>
          <a:lstStyle/>
          <a:p>
            <a:r>
              <a:rPr lang="pt-BR" dirty="0"/>
              <a:t>ESTRATÉGIAS DE MONITORAMENTO E INDICADORES</a:t>
            </a:r>
          </a:p>
        </p:txBody>
      </p:sp>
      <p:sp>
        <p:nvSpPr>
          <p:cNvPr id="3" name="Espaço Reservado para Conteúdo 2">
            <a:extLst>
              <a:ext uri="{FF2B5EF4-FFF2-40B4-BE49-F238E27FC236}">
                <a16:creationId xmlns:a16="http://schemas.microsoft.com/office/drawing/2014/main" id="{3DC8323A-8CE1-4818-9F5F-6A6FBD3D7C2B}"/>
              </a:ext>
            </a:extLst>
          </p:cNvPr>
          <p:cNvSpPr>
            <a:spLocks noGrp="1"/>
          </p:cNvSpPr>
          <p:nvPr>
            <p:ph idx="1"/>
          </p:nvPr>
        </p:nvSpPr>
        <p:spPr>
          <a:xfrm>
            <a:off x="1066800" y="2551176"/>
            <a:ext cx="10058400" cy="3849624"/>
          </a:xfrm>
        </p:spPr>
        <p:txBody>
          <a:bodyPr/>
          <a:lstStyle/>
          <a:p>
            <a:pPr marL="0" indent="0">
              <a:buNone/>
            </a:pPr>
            <a:r>
              <a:rPr lang="pt-BR" dirty="0"/>
              <a:t>Percentual de pacientes que recebeu </a:t>
            </a:r>
            <a:r>
              <a:rPr lang="pt-BR" dirty="0" err="1"/>
              <a:t>antibioticoprofilaxia</a:t>
            </a:r>
            <a:r>
              <a:rPr lang="pt-BR" dirty="0"/>
              <a:t> no momento adequado; </a:t>
            </a:r>
          </a:p>
          <a:p>
            <a:pPr marL="0" indent="0">
              <a:buNone/>
            </a:pPr>
            <a:r>
              <a:rPr lang="pt-BR" dirty="0"/>
              <a:t>Número de cirurgias em local errado; </a:t>
            </a:r>
          </a:p>
          <a:p>
            <a:pPr marL="0" indent="0">
              <a:buNone/>
            </a:pPr>
            <a:r>
              <a:rPr lang="pt-BR" dirty="0"/>
              <a:t>Número de cirurgias em paciente errado; </a:t>
            </a:r>
          </a:p>
          <a:p>
            <a:pPr marL="0" indent="0">
              <a:buNone/>
            </a:pPr>
            <a:r>
              <a:rPr lang="pt-BR" dirty="0"/>
              <a:t>Número de procedimentos errados;</a:t>
            </a:r>
          </a:p>
          <a:p>
            <a:pPr marL="0" indent="0">
              <a:buNone/>
            </a:pPr>
            <a:r>
              <a:rPr lang="pt-BR" dirty="0"/>
              <a:t>Taxa de mortalidade cirúrgica </a:t>
            </a:r>
            <a:r>
              <a:rPr lang="pt-BR" dirty="0" err="1"/>
              <a:t>intrahospitalar</a:t>
            </a:r>
            <a:r>
              <a:rPr lang="pt-BR" dirty="0"/>
              <a:t> ajustada ao risco; </a:t>
            </a:r>
          </a:p>
          <a:p>
            <a:pPr marL="0" indent="0">
              <a:buNone/>
            </a:pPr>
            <a:r>
              <a:rPr lang="pt-BR" dirty="0"/>
              <a:t>Taxa de adesão à Lista de Verificação</a:t>
            </a:r>
          </a:p>
        </p:txBody>
      </p:sp>
      <p:sp>
        <p:nvSpPr>
          <p:cNvPr id="4" name="Espaço Reservado para Data 3">
            <a:extLst>
              <a:ext uri="{FF2B5EF4-FFF2-40B4-BE49-F238E27FC236}">
                <a16:creationId xmlns:a16="http://schemas.microsoft.com/office/drawing/2014/main" id="{DE5278AD-75B2-4960-985C-E538B1B9856F}"/>
              </a:ext>
            </a:extLst>
          </p:cNvPr>
          <p:cNvSpPr>
            <a:spLocks noGrp="1"/>
          </p:cNvSpPr>
          <p:nvPr>
            <p:ph type="dt" sz="half" idx="10"/>
          </p:nvPr>
        </p:nvSpPr>
        <p:spPr/>
        <p:txBody>
          <a:bodyPr/>
          <a:lstStyle/>
          <a:p>
            <a:pPr rtl="0"/>
            <a:fld id="{D48C737E-092E-4203-A347-8410086932C6}" type="datetime1">
              <a:rPr lang="pt-BR" smtClean="0"/>
              <a:t>20/10/2021</a:t>
            </a:fld>
            <a:endParaRPr lang="en-US"/>
          </a:p>
        </p:txBody>
      </p:sp>
    </p:spTree>
    <p:extLst>
      <p:ext uri="{BB962C8B-B14F-4D97-AF65-F5344CB8AC3E}">
        <p14:creationId xmlns:p14="http://schemas.microsoft.com/office/powerpoint/2010/main" val="261990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FF552-C731-4FB1-841B-6474DD6A7226}"/>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A781ED41-FC0C-4679-AABF-C7A4B118BD0A}"/>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B1F0B1FF-4F8E-4773-84C8-0CA8081AF6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3" t="69987" r="1338" b="21808"/>
          <a:stretch/>
        </p:blipFill>
        <p:spPr bwMode="auto">
          <a:xfrm>
            <a:off x="1066800" y="844061"/>
            <a:ext cx="8572500" cy="7744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6AB09C9-CD97-425D-8D62-81670475C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19631"/>
            <a:ext cx="7315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5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1713AD-E0CE-46D9-B379-4350EC35709B}"/>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5402B8B9-E197-4E45-A570-7415B7BD37AC}"/>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3074" name="Picture 2">
            <a:extLst>
              <a:ext uri="{FF2B5EF4-FFF2-40B4-BE49-F238E27FC236}">
                <a16:creationId xmlns:a16="http://schemas.microsoft.com/office/drawing/2014/main" id="{636C062B-1662-4B18-A6CF-893F414829C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442"/>
          <a:stretch/>
        </p:blipFill>
        <p:spPr bwMode="auto">
          <a:xfrm>
            <a:off x="3534508" y="322631"/>
            <a:ext cx="4642338" cy="618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5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2C8DF-0131-49A6-9F65-283F1044DA2A}"/>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DDBB2993-7294-4714-99CD-FB0D51A70C26}"/>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729ED6B8-24F6-44B7-B1F3-7F4EDCCF912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8969" b="9612"/>
          <a:stretch/>
        </p:blipFill>
        <p:spPr bwMode="auto">
          <a:xfrm>
            <a:off x="1066800" y="642594"/>
            <a:ext cx="7650152" cy="93122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8B07B173-0582-4F92-9772-1E5DC8CB365F}"/>
              </a:ext>
            </a:extLst>
          </p:cNvPr>
          <p:cNvSpPr txBox="1"/>
          <p:nvPr/>
        </p:nvSpPr>
        <p:spPr>
          <a:xfrm>
            <a:off x="1066800" y="2101362"/>
            <a:ext cx="10058400" cy="1200329"/>
          </a:xfrm>
          <a:prstGeom prst="rect">
            <a:avLst/>
          </a:prstGeom>
          <a:noFill/>
        </p:spPr>
        <p:txBody>
          <a:bodyPr wrap="square" rtlCol="0">
            <a:spAutoFit/>
          </a:bodyPr>
          <a:lstStyle/>
          <a:p>
            <a:endParaRPr lang="pt-BR" dirty="0"/>
          </a:p>
          <a:p>
            <a:endParaRPr lang="pt-BR" dirty="0"/>
          </a:p>
          <a:p>
            <a:endParaRPr lang="pt-BR" dirty="0"/>
          </a:p>
          <a:p>
            <a:r>
              <a:rPr lang="pt-BR" dirty="0"/>
              <a:t>AULA ESPECIAL VIA ONLINE!!!</a:t>
            </a:r>
          </a:p>
        </p:txBody>
      </p:sp>
    </p:spTree>
    <p:extLst>
      <p:ext uri="{BB962C8B-B14F-4D97-AF65-F5344CB8AC3E}">
        <p14:creationId xmlns:p14="http://schemas.microsoft.com/office/powerpoint/2010/main" val="69409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BE612-99FB-45FB-929D-D0B909FE3E51}"/>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FA4EDDF1-D64D-4F0F-9BAE-4F921C21E9F6}"/>
              </a:ext>
            </a:extLst>
          </p:cNvPr>
          <p:cNvSpPr>
            <a:spLocks noGrp="1"/>
          </p:cNvSpPr>
          <p:nvPr>
            <p:ph type="dt" sz="half" idx="10"/>
          </p:nvPr>
        </p:nvSpPr>
        <p:spPr/>
        <p:txBody>
          <a:bodyPr/>
          <a:lstStyle/>
          <a:p>
            <a:pPr rtl="0"/>
            <a:fld id="{D48C737E-092E-4203-A347-8410086932C6}" type="datetime1">
              <a:rPr lang="pt-BR" smtClean="0"/>
              <a:t>18/10/2021</a:t>
            </a:fld>
            <a:endParaRPr lang="en-US"/>
          </a:p>
        </p:txBody>
      </p:sp>
      <p:pic>
        <p:nvPicPr>
          <p:cNvPr id="2050" name="Picture 2">
            <a:extLst>
              <a:ext uri="{FF2B5EF4-FFF2-40B4-BE49-F238E27FC236}">
                <a16:creationId xmlns:a16="http://schemas.microsoft.com/office/drawing/2014/main" id="{CF33DBC1-474E-4B45-B4EF-82903D1ED4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9385" y="457200"/>
            <a:ext cx="5767753" cy="614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3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DFE582-6DC2-4E14-B49C-37AB60EBE05D}"/>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391C25B3-DDE8-47DE-AD22-7EBFF226E14B}"/>
              </a:ext>
            </a:extLst>
          </p:cNvPr>
          <p:cNvSpPr>
            <a:spLocks noGrp="1"/>
          </p:cNvSpPr>
          <p:nvPr>
            <p:ph type="dt" sz="half" idx="10"/>
          </p:nvPr>
        </p:nvSpPr>
        <p:spPr/>
        <p:txBody>
          <a:bodyPr/>
          <a:lstStyle/>
          <a:p>
            <a:pPr rtl="0"/>
            <a:fld id="{D48C737E-092E-4203-A347-8410086932C6}" type="datetime1">
              <a:rPr lang="pt-BR" smtClean="0"/>
              <a:t>18/10/2021</a:t>
            </a:fld>
            <a:endParaRPr lang="en-US"/>
          </a:p>
        </p:txBody>
      </p:sp>
      <p:pic>
        <p:nvPicPr>
          <p:cNvPr id="3074" name="Picture 2">
            <a:extLst>
              <a:ext uri="{FF2B5EF4-FFF2-40B4-BE49-F238E27FC236}">
                <a16:creationId xmlns:a16="http://schemas.microsoft.com/office/drawing/2014/main" id="{A70277E8-AFF6-41C4-94F2-D19C1387D9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30218"/>
            <a:ext cx="10685110" cy="4605651"/>
          </a:xfrm>
          <a:prstGeom prst="rect">
            <a:avLst/>
          </a:prstGeom>
          <a:noFill/>
          <a:extLst>
            <a:ext uri="{909E8E84-426E-40DD-AFC4-6F175D3DCCD1}">
              <a14:hiddenFill xmlns:a14="http://schemas.microsoft.com/office/drawing/2010/main">
                <a:solidFill>
                  <a:srgbClr val="FFFFFF"/>
                </a:solidFill>
              </a14:hiddenFill>
            </a:ext>
          </a:extLst>
        </p:spPr>
      </p:pic>
      <p:sp>
        <p:nvSpPr>
          <p:cNvPr id="5" name="Cruz 4">
            <a:extLst>
              <a:ext uri="{FF2B5EF4-FFF2-40B4-BE49-F238E27FC236}">
                <a16:creationId xmlns:a16="http://schemas.microsoft.com/office/drawing/2014/main" id="{9AD1CD98-0B11-449D-ABB5-376A10C51449}"/>
              </a:ext>
            </a:extLst>
          </p:cNvPr>
          <p:cNvSpPr/>
          <p:nvPr/>
        </p:nvSpPr>
        <p:spPr>
          <a:xfrm>
            <a:off x="5864468" y="4475285"/>
            <a:ext cx="1197087" cy="1160584"/>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883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CE864-CA3C-400E-8A6E-923965143BAA}"/>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AB64BA7A-7D3A-4328-8BF2-51754C8D0C7A}"/>
              </a:ext>
            </a:extLst>
          </p:cNvPr>
          <p:cNvSpPr>
            <a:spLocks noGrp="1"/>
          </p:cNvSpPr>
          <p:nvPr>
            <p:ph type="dt" sz="half" idx="10"/>
          </p:nvPr>
        </p:nvSpPr>
        <p:spPr/>
        <p:txBody>
          <a:bodyPr/>
          <a:lstStyle/>
          <a:p>
            <a:pPr rtl="0"/>
            <a:fld id="{D48C737E-092E-4203-A347-8410086932C6}" type="datetime1">
              <a:rPr lang="pt-BR" smtClean="0"/>
              <a:t>18/10/2021</a:t>
            </a:fld>
            <a:endParaRPr lang="en-US"/>
          </a:p>
        </p:txBody>
      </p:sp>
      <p:pic>
        <p:nvPicPr>
          <p:cNvPr id="4098" name="Picture 2">
            <a:extLst>
              <a:ext uri="{FF2B5EF4-FFF2-40B4-BE49-F238E27FC236}">
                <a16:creationId xmlns:a16="http://schemas.microsoft.com/office/drawing/2014/main" id="{F8C611B9-AFB1-4DD2-8633-7FC925DDF6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7592" y="580741"/>
            <a:ext cx="7825153" cy="569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9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1AEE4-008F-4B13-878C-6693CA7EC0ED}"/>
              </a:ext>
            </a:extLst>
          </p:cNvPr>
          <p:cNvSpPr>
            <a:spLocks noGrp="1"/>
          </p:cNvSpPr>
          <p:nvPr>
            <p:ph type="title"/>
          </p:nvPr>
        </p:nvSpPr>
        <p:spPr>
          <a:xfrm>
            <a:off x="1998784" y="2348302"/>
            <a:ext cx="10058400" cy="1371600"/>
          </a:xfrm>
        </p:spPr>
        <p:txBody>
          <a:bodyPr/>
          <a:lstStyle/>
          <a:p>
            <a:r>
              <a:rPr lang="pt-BR" dirty="0"/>
              <a:t>PASSO A PASSO – COMO FAZER!</a:t>
            </a:r>
          </a:p>
        </p:txBody>
      </p:sp>
      <p:sp>
        <p:nvSpPr>
          <p:cNvPr id="3" name="Espaço Reservado para Conteúdo 2">
            <a:extLst>
              <a:ext uri="{FF2B5EF4-FFF2-40B4-BE49-F238E27FC236}">
                <a16:creationId xmlns:a16="http://schemas.microsoft.com/office/drawing/2014/main" id="{9F82366C-1213-49DB-85AC-C6421ED7861F}"/>
              </a:ext>
            </a:extLst>
          </p:cNvPr>
          <p:cNvSpPr>
            <a:spLocks noGrp="1"/>
          </p:cNvSpPr>
          <p:nvPr>
            <p:ph idx="1"/>
          </p:nvPr>
        </p:nvSpPr>
        <p:spPr/>
        <p:txBody>
          <a:bodyPr/>
          <a:lstStyle/>
          <a:p>
            <a:endParaRPr lang="pt-BR"/>
          </a:p>
        </p:txBody>
      </p:sp>
      <p:sp>
        <p:nvSpPr>
          <p:cNvPr id="4" name="Espaço Reservado para Data 3">
            <a:extLst>
              <a:ext uri="{FF2B5EF4-FFF2-40B4-BE49-F238E27FC236}">
                <a16:creationId xmlns:a16="http://schemas.microsoft.com/office/drawing/2014/main" id="{5BE61E92-D5D2-49F3-B430-4698DF5C54B1}"/>
              </a:ext>
            </a:extLst>
          </p:cNvPr>
          <p:cNvSpPr>
            <a:spLocks noGrp="1"/>
          </p:cNvSpPr>
          <p:nvPr>
            <p:ph type="dt" sz="half" idx="10"/>
          </p:nvPr>
        </p:nvSpPr>
        <p:spPr/>
        <p:txBody>
          <a:bodyPr/>
          <a:lstStyle/>
          <a:p>
            <a:pPr rtl="0"/>
            <a:fld id="{D48C737E-092E-4203-A347-8410086932C6}" type="datetime1">
              <a:rPr lang="pt-BR" smtClean="0"/>
              <a:t>18/10/2021</a:t>
            </a:fld>
            <a:endParaRPr lang="en-US"/>
          </a:p>
        </p:txBody>
      </p:sp>
    </p:spTree>
    <p:extLst>
      <p:ext uri="{BB962C8B-B14F-4D97-AF65-F5344CB8AC3E}">
        <p14:creationId xmlns:p14="http://schemas.microsoft.com/office/powerpoint/2010/main" val="366948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6F1AA-FEFE-434D-B6A7-B27C71F8F9EC}"/>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DBD6885D-69C3-42A1-B3CD-C550591B1845}"/>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B2BD9FEB-6F33-46CF-A50F-93639E0C1B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211" b="62141"/>
          <a:stretch/>
        </p:blipFill>
        <p:spPr bwMode="auto">
          <a:xfrm>
            <a:off x="1561323" y="825598"/>
            <a:ext cx="6727281" cy="83527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A09FB22-5B31-4594-953D-4D946EF178D3}"/>
              </a:ext>
            </a:extLst>
          </p:cNvPr>
          <p:cNvSpPr txBox="1"/>
          <p:nvPr/>
        </p:nvSpPr>
        <p:spPr>
          <a:xfrm>
            <a:off x="1561323" y="2435469"/>
            <a:ext cx="9563877" cy="2031325"/>
          </a:xfrm>
          <a:prstGeom prst="rect">
            <a:avLst/>
          </a:prstGeom>
          <a:noFill/>
        </p:spPr>
        <p:txBody>
          <a:bodyPr wrap="square" rtlCol="0">
            <a:spAutoFit/>
          </a:bodyPr>
          <a:lstStyle/>
          <a:p>
            <a:pPr algn="just"/>
            <a:r>
              <a:rPr lang="pt-BR" dirty="0"/>
              <a:t>A finalidade deste protocolo é garantir a correta identificação do paciente, a fim de reduzir a ocorrência de incidentes. O processo de identificação do paciente deve assegurar que o cuidado seja prestado à pessoa para a qual se destina.</a:t>
            </a:r>
          </a:p>
          <a:p>
            <a:pPr algn="just"/>
            <a:endParaRPr lang="pt-BR" dirty="0"/>
          </a:p>
          <a:p>
            <a:pPr marL="285750" indent="-285750" algn="just">
              <a:buFont typeface="Wingdings" panose="05000000000000000000" pitchFamily="2" charset="2"/>
              <a:buChar char="ü"/>
            </a:pPr>
            <a:r>
              <a:rPr lang="pt-BR" dirty="0"/>
              <a:t>Identificar os pacientes</a:t>
            </a:r>
          </a:p>
          <a:p>
            <a:pPr marL="285750" indent="-285750" algn="just">
              <a:buFont typeface="Wingdings" panose="05000000000000000000" pitchFamily="2" charset="2"/>
              <a:buChar char="ü"/>
            </a:pPr>
            <a:r>
              <a:rPr lang="pt-BR" dirty="0"/>
              <a:t>Educar o paciente/ acompanhante/ familiar / cuidador</a:t>
            </a:r>
          </a:p>
          <a:p>
            <a:pPr marL="285750" indent="-285750" algn="just">
              <a:buFont typeface="Wingdings" panose="05000000000000000000" pitchFamily="2" charset="2"/>
              <a:buChar char="ü"/>
            </a:pPr>
            <a:r>
              <a:rPr lang="pt-BR" dirty="0"/>
              <a:t>Confirmar a identificação do paciente antes do cuidado</a:t>
            </a:r>
          </a:p>
        </p:txBody>
      </p:sp>
    </p:spTree>
    <p:extLst>
      <p:ext uri="{BB962C8B-B14F-4D97-AF65-F5344CB8AC3E}">
        <p14:creationId xmlns:p14="http://schemas.microsoft.com/office/powerpoint/2010/main" val="191177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1E954-3A99-4C92-BEDA-DF16BA215591}"/>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23C960FE-C6AF-47B9-9728-9CE94C867817}"/>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1A4E25CB-9214-4E59-8FDC-29AEC952FE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6945" b="51635"/>
          <a:stretch/>
        </p:blipFill>
        <p:spPr bwMode="auto">
          <a:xfrm>
            <a:off x="1415171" y="888778"/>
            <a:ext cx="7288990" cy="88726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E27623D-CF97-4265-9B91-92014AB3B697}"/>
              </a:ext>
            </a:extLst>
          </p:cNvPr>
          <p:cNvSpPr txBox="1"/>
          <p:nvPr/>
        </p:nvSpPr>
        <p:spPr>
          <a:xfrm>
            <a:off x="659423" y="1876485"/>
            <a:ext cx="10972800" cy="4524315"/>
          </a:xfrm>
          <a:prstGeom prst="rect">
            <a:avLst/>
          </a:prstGeom>
          <a:noFill/>
        </p:spPr>
        <p:txBody>
          <a:bodyPr wrap="square" rtlCol="0">
            <a:spAutoFit/>
          </a:bodyPr>
          <a:lstStyle/>
          <a:p>
            <a:r>
              <a:rPr lang="pt-BR" b="0" i="0" dirty="0">
                <a:solidFill>
                  <a:srgbClr val="333333"/>
                </a:solidFill>
                <a:effectLst/>
                <a:latin typeface="+mj-lt"/>
              </a:rPr>
              <a:t>A segurança da assistência depende de uma boa comunicação entre os colaboradores. A instituição padronizou como, por quem e para quem são transmitidas as informações acerca do paciente (prescrições verbais, resultados de exames críticos e transição de cuidados), bem como a forma de registro dessas informações, de maneira que ocorra de forma clara e oportuna, sem ambiguidades, com a certeza da correta compreensão por parte do receptor da informação.</a:t>
            </a:r>
            <a:br>
              <a:rPr lang="pt-BR" dirty="0">
                <a:latin typeface="+mj-lt"/>
              </a:rPr>
            </a:br>
            <a:br>
              <a:rPr lang="pt-BR" dirty="0">
                <a:latin typeface="+mj-lt"/>
              </a:rPr>
            </a:br>
            <a:r>
              <a:rPr lang="pt-BR" b="0" i="0" dirty="0">
                <a:solidFill>
                  <a:srgbClr val="333333"/>
                </a:solidFill>
                <a:effectLst/>
                <a:latin typeface="+mj-lt"/>
              </a:rPr>
              <a:t>Importante: Esta informação deverá ser registrada em prontuário.</a:t>
            </a:r>
            <a:br>
              <a:rPr lang="pt-BR" dirty="0">
                <a:latin typeface="+mj-lt"/>
              </a:rPr>
            </a:br>
            <a:br>
              <a:rPr lang="pt-BR" dirty="0">
                <a:latin typeface="+mj-lt"/>
              </a:rPr>
            </a:br>
            <a:r>
              <a:rPr lang="pt-BR" b="0" i="0" dirty="0">
                <a:solidFill>
                  <a:srgbClr val="333333"/>
                </a:solidFill>
                <a:effectLst/>
                <a:latin typeface="+mj-lt"/>
              </a:rPr>
              <a:t>O que medir?</a:t>
            </a:r>
            <a:br>
              <a:rPr lang="pt-BR" dirty="0">
                <a:latin typeface="+mj-lt"/>
              </a:rPr>
            </a:br>
            <a:br>
              <a:rPr lang="pt-BR" dirty="0">
                <a:latin typeface="+mj-lt"/>
              </a:rPr>
            </a:br>
            <a:r>
              <a:rPr lang="pt-BR" b="0" i="0" dirty="0">
                <a:solidFill>
                  <a:srgbClr val="333333"/>
                </a:solidFill>
                <a:effectLst/>
                <a:latin typeface="+mj-lt"/>
              </a:rPr>
              <a:t>Para verificar o cumprimento desta meta medimos os seguintes indicadores:</a:t>
            </a:r>
            <a:br>
              <a:rPr lang="pt-BR" dirty="0">
                <a:latin typeface="+mj-lt"/>
              </a:rPr>
            </a:br>
            <a:br>
              <a:rPr lang="pt-BR" dirty="0">
                <a:latin typeface="+mj-lt"/>
              </a:rPr>
            </a:br>
            <a:r>
              <a:rPr lang="pt-BR" b="0" i="0" dirty="0">
                <a:solidFill>
                  <a:srgbClr val="333333"/>
                </a:solidFill>
                <a:effectLst/>
                <a:latin typeface="+mj-lt"/>
              </a:rPr>
              <a:t>1. Proporção de prescrições verbais;</a:t>
            </a:r>
            <a:br>
              <a:rPr lang="pt-BR" dirty="0">
                <a:latin typeface="+mj-lt"/>
              </a:rPr>
            </a:br>
            <a:r>
              <a:rPr lang="pt-BR" b="0" i="0" dirty="0">
                <a:solidFill>
                  <a:srgbClr val="333333"/>
                </a:solidFill>
                <a:effectLst/>
                <a:latin typeface="+mj-lt"/>
              </a:rPr>
              <a:t>2. Proporção de registro de comunicação de resultados críticos de exames laboratoriais</a:t>
            </a:r>
            <a:br>
              <a:rPr lang="pt-BR" dirty="0">
                <a:latin typeface="+mj-lt"/>
              </a:rPr>
            </a:br>
            <a:r>
              <a:rPr lang="pt-BR" b="0" i="0" dirty="0">
                <a:solidFill>
                  <a:srgbClr val="333333"/>
                </a:solidFill>
                <a:effectLst/>
                <a:latin typeface="+mj-lt"/>
              </a:rPr>
              <a:t>3. Proporção de registro de transição do cuidado.</a:t>
            </a:r>
            <a:endParaRPr lang="pt-BR" dirty="0">
              <a:latin typeface="+mj-lt"/>
            </a:endParaRPr>
          </a:p>
        </p:txBody>
      </p:sp>
    </p:spTree>
    <p:extLst>
      <p:ext uri="{BB962C8B-B14F-4D97-AF65-F5344CB8AC3E}">
        <p14:creationId xmlns:p14="http://schemas.microsoft.com/office/powerpoint/2010/main" val="413312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815D1-A203-43FE-857D-7DBD767FC841}"/>
              </a:ext>
            </a:extLst>
          </p:cNvPr>
          <p:cNvSpPr>
            <a:spLocks noGrp="1"/>
          </p:cNvSpPr>
          <p:nvPr>
            <p:ph type="title"/>
          </p:nvPr>
        </p:nvSpPr>
        <p:spPr/>
        <p:txBody>
          <a:bodyPr/>
          <a:lstStyle/>
          <a:p>
            <a:endParaRPr lang="pt-BR"/>
          </a:p>
        </p:txBody>
      </p:sp>
      <p:sp>
        <p:nvSpPr>
          <p:cNvPr id="4" name="Espaço Reservado para Data 3">
            <a:extLst>
              <a:ext uri="{FF2B5EF4-FFF2-40B4-BE49-F238E27FC236}">
                <a16:creationId xmlns:a16="http://schemas.microsoft.com/office/drawing/2014/main" id="{C15E5154-93A1-4027-A95D-3B7ADA963AB9}"/>
              </a:ext>
            </a:extLst>
          </p:cNvPr>
          <p:cNvSpPr>
            <a:spLocks noGrp="1"/>
          </p:cNvSpPr>
          <p:nvPr>
            <p:ph type="dt" sz="half" idx="10"/>
          </p:nvPr>
        </p:nvSpPr>
        <p:spPr/>
        <p:txBody>
          <a:bodyPr/>
          <a:lstStyle/>
          <a:p>
            <a:pPr rtl="0"/>
            <a:fld id="{D48C737E-092E-4203-A347-8410086932C6}" type="datetime1">
              <a:rPr lang="pt-BR" smtClean="0"/>
              <a:t>20/10/2021</a:t>
            </a:fld>
            <a:endParaRPr lang="en-US"/>
          </a:p>
        </p:txBody>
      </p:sp>
      <p:pic>
        <p:nvPicPr>
          <p:cNvPr id="5" name="Picture 2">
            <a:extLst>
              <a:ext uri="{FF2B5EF4-FFF2-40B4-BE49-F238E27FC236}">
                <a16:creationId xmlns:a16="http://schemas.microsoft.com/office/drawing/2014/main" id="{CAD2F76D-1D99-4649-A2EE-3B704D8D60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686" b="41685"/>
          <a:stretch/>
        </p:blipFill>
        <p:spPr bwMode="auto">
          <a:xfrm>
            <a:off x="1221741" y="871194"/>
            <a:ext cx="7008655" cy="88726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0FEF7DEB-4F05-4DA0-B473-28F7E6BA61E8}"/>
              </a:ext>
            </a:extLst>
          </p:cNvPr>
          <p:cNvSpPr txBox="1"/>
          <p:nvPr/>
        </p:nvSpPr>
        <p:spPr>
          <a:xfrm>
            <a:off x="747345" y="1876485"/>
            <a:ext cx="11139854" cy="4524315"/>
          </a:xfrm>
          <a:prstGeom prst="rect">
            <a:avLst/>
          </a:prstGeom>
          <a:noFill/>
        </p:spPr>
        <p:txBody>
          <a:bodyPr wrap="square" rtlCol="0">
            <a:spAutoFit/>
          </a:bodyPr>
          <a:lstStyle/>
          <a:p>
            <a:r>
              <a:rPr lang="pt-BR" dirty="0"/>
              <a:t>Promover práticas seguras no uso de medicamentos em estabelecimentos de saúde.</a:t>
            </a:r>
          </a:p>
          <a:p>
            <a:endParaRPr lang="pt-BR" dirty="0"/>
          </a:p>
          <a:p>
            <a:endParaRPr lang="pt-BR" dirty="0"/>
          </a:p>
          <a:p>
            <a:r>
              <a:rPr lang="pt-BR" dirty="0"/>
              <a:t>As prescrições, quanto ao tipo, classificam-se como: </a:t>
            </a:r>
          </a:p>
          <a:p>
            <a:pPr marL="285750" indent="-285750">
              <a:buFont typeface="Wingdings" panose="05000000000000000000" pitchFamily="2" charset="2"/>
              <a:buChar char="Ø"/>
            </a:pPr>
            <a:r>
              <a:rPr lang="pt-BR" b="1" u="sng" dirty="0"/>
              <a:t>Urgência/emergência</a:t>
            </a:r>
            <a:r>
              <a:rPr lang="pt-BR" dirty="0"/>
              <a:t>: quando indica a necessidade do início imediato de tratamento. Geralmente possui dose única; </a:t>
            </a:r>
          </a:p>
          <a:p>
            <a:pPr marL="285750" indent="-285750">
              <a:buFont typeface="Wingdings" panose="05000000000000000000" pitchFamily="2" charset="2"/>
              <a:buChar char="Ø"/>
            </a:pPr>
            <a:r>
              <a:rPr lang="pt-BR" b="1" u="sng" dirty="0"/>
              <a:t>Pro </a:t>
            </a:r>
            <a:r>
              <a:rPr lang="pt-BR" b="1" u="sng" dirty="0" err="1"/>
              <a:t>re</a:t>
            </a:r>
            <a:r>
              <a:rPr lang="pt-BR" b="1" u="sng" dirty="0"/>
              <a:t> nata ou caso necessário</a:t>
            </a:r>
            <a:r>
              <a:rPr lang="pt-BR" dirty="0"/>
              <a:t>: quando o tratamento prescrito deve ser administrado de acordo com uma necessidade específica do paciente, considerando-se o tempo mínimo entre as administrações e a dose máxima; </a:t>
            </a:r>
          </a:p>
          <a:p>
            <a:pPr marL="285750" indent="-285750">
              <a:buFont typeface="Wingdings" panose="05000000000000000000" pitchFamily="2" charset="2"/>
              <a:buChar char="Ø"/>
            </a:pPr>
            <a:r>
              <a:rPr lang="pt-BR" b="1" u="sng" dirty="0"/>
              <a:t>Baseada em protocolos</a:t>
            </a:r>
            <a:r>
              <a:rPr lang="pt-BR" dirty="0"/>
              <a:t>: quando são preestabelecidas com critérios de início do uso, decurso e conclusão, sendo muito comum em quimioterapia antineoplásica; </a:t>
            </a:r>
          </a:p>
          <a:p>
            <a:pPr marL="285750" indent="-285750">
              <a:buFont typeface="Wingdings" panose="05000000000000000000" pitchFamily="2" charset="2"/>
              <a:buChar char="Ø"/>
            </a:pPr>
            <a:r>
              <a:rPr lang="pt-BR" b="1" u="sng" dirty="0"/>
              <a:t>Padrão:</a:t>
            </a:r>
            <a:r>
              <a:rPr lang="pt-BR" dirty="0"/>
              <a:t> aquela que inicia um tratamento até que o prescritor o interrompa; </a:t>
            </a:r>
          </a:p>
          <a:p>
            <a:pPr marL="285750" indent="-285750">
              <a:buFont typeface="Wingdings" panose="05000000000000000000" pitchFamily="2" charset="2"/>
              <a:buChar char="Ø"/>
            </a:pPr>
            <a:r>
              <a:rPr lang="pt-BR" b="1" u="sng" dirty="0"/>
              <a:t>Padrão com data de fechamento: </a:t>
            </a:r>
            <a:r>
              <a:rPr lang="pt-BR" dirty="0"/>
              <a:t>quando indica o início e fim do tratamento, sendo amplamente usada para prescrição de antimicrobianos em meio ambulatorial; e </a:t>
            </a:r>
          </a:p>
          <a:p>
            <a:pPr marL="285750" indent="-285750">
              <a:buFont typeface="Wingdings" panose="05000000000000000000" pitchFamily="2" charset="2"/>
              <a:buChar char="Ø"/>
            </a:pPr>
            <a:r>
              <a:rPr lang="pt-BR" b="1" u="sng" dirty="0"/>
              <a:t>Verbal: </a:t>
            </a:r>
            <a:r>
              <a:rPr lang="pt-BR" dirty="0"/>
              <a:t>utilizada em situações de emergência, sendo escrita posteriormente, em decorrência, possui elevado risco de erros e deverá ser restrita às situações para as quais é prevista.</a:t>
            </a:r>
          </a:p>
        </p:txBody>
      </p:sp>
    </p:spTree>
    <p:extLst>
      <p:ext uri="{BB962C8B-B14F-4D97-AF65-F5344CB8AC3E}">
        <p14:creationId xmlns:p14="http://schemas.microsoft.com/office/powerpoint/2010/main" val="2376486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{E298C6D0-30DF-4127-9C73-7132D495F186}tf78438558_win32</Template>
  <TotalTime>2854</TotalTime>
  <Words>2002</Words>
  <Application>Microsoft Office PowerPoint</Application>
  <PresentationFormat>Widescreen</PresentationFormat>
  <Paragraphs>169</Paragraphs>
  <Slides>28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Arial</vt:lpstr>
      <vt:lpstr>Calibri</vt:lpstr>
      <vt:lpstr>Century Gothic</vt:lpstr>
      <vt:lpstr>Garamond</vt:lpstr>
      <vt:lpstr>Wingdings</vt:lpstr>
      <vt:lpstr>SavonVTI</vt:lpstr>
      <vt:lpstr>AULA 02 ENF. PROCESSO DE CUIDAR</vt:lpstr>
      <vt:lpstr>PROTOCOLO DE SEGURANÇA DO PACIENTE</vt:lpstr>
      <vt:lpstr>Apresentação do PowerPoint</vt:lpstr>
      <vt:lpstr>Apresentação do PowerPoint</vt:lpstr>
      <vt:lpstr>Apresentação do PowerPoint</vt:lpstr>
      <vt:lpstr>PASSO A PASSO – COMO FAZER!</vt:lpstr>
      <vt:lpstr>Apresentação do PowerPoint</vt:lpstr>
      <vt:lpstr>Apresentação do PowerPoint</vt:lpstr>
      <vt:lpstr>Apresentação do PowerPoint</vt:lpstr>
      <vt:lpstr>Apresentação do PowerPoint</vt:lpstr>
      <vt:lpstr>Apresentação do PowerPoint</vt:lpstr>
      <vt:lpstr>Apresentação do PowerPoint</vt:lpstr>
      <vt:lpstr>ESTRUTURAS DE PRESCRIÇÃO</vt:lpstr>
      <vt:lpstr>ESTRUTURAS DE PRESCRIÇÃO</vt:lpstr>
      <vt:lpstr>ESTRUTURAS DE PRESCRIÇÃO</vt:lpstr>
      <vt:lpstr>Apresentação do PowerPoint</vt:lpstr>
      <vt:lpstr>DEFINIÇÕES</vt:lpstr>
      <vt:lpstr>Apresentação do PowerPoint</vt:lpstr>
      <vt:lpstr>ANTES DA INDUÇÃO ANESTÉSICA</vt:lpstr>
      <vt:lpstr>ANTES DA INCISÃO CIRÚRGICA</vt:lpstr>
      <vt:lpstr>ANTES DO PACIENTE SAIR DA SALA DE CIRÚRGIA</vt:lpstr>
      <vt:lpstr>PROCEDIMENTO OPERACIONAL</vt:lpstr>
      <vt:lpstr>PROCEDIMENTO OPERACIONAL</vt:lpstr>
      <vt:lpstr>PROCEDIMENTO OPERACIONAL</vt:lpstr>
      <vt:lpstr>ESTRATÉGIAS DE MONITORAMENTO E INDICADORES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02 ENF. PROCESSO DE CUIDAR</dc:title>
  <dc:creator>Proprietário</dc:creator>
  <cp:lastModifiedBy>Proprietário</cp:lastModifiedBy>
  <cp:revision>2</cp:revision>
  <dcterms:created xsi:type="dcterms:W3CDTF">2021-10-18T18:31:52Z</dcterms:created>
  <dcterms:modified xsi:type="dcterms:W3CDTF">2021-10-20T19:47:58Z</dcterms:modified>
</cp:coreProperties>
</file>