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5" r:id="rId18"/>
    <p:sldId id="359" r:id="rId19"/>
    <p:sldId id="356" r:id="rId20"/>
    <p:sldId id="353" r:id="rId21"/>
    <p:sldId id="357" r:id="rId22"/>
    <p:sldId id="358" r:id="rId23"/>
    <p:sldId id="337" r:id="rId24"/>
    <p:sldId id="338" r:id="rId25"/>
    <p:sldId id="340" r:id="rId26"/>
    <p:sldId id="360" r:id="rId27"/>
    <p:sldId id="325" r:id="rId28"/>
    <p:sldId id="361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5C096-462D-4BA1-83F7-0F04DFB931A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D8578-8352-4238-A168-C275F78988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33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168351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ABORDAGEM DA CRIANÇA NA ATENÇÃO BÁSICA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79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67544" y="13679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RESPOSTA ESPERADA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luz refletida </a:t>
            </a:r>
            <a:r>
              <a:rPr lang="pt-BR" sz="3600" dirty="0" smtClean="0"/>
              <a:t>de cor avermelhada, alaranjada ou amarelada </a:t>
            </a:r>
            <a:r>
              <a:rPr lang="pt-BR" sz="3600" dirty="0" smtClean="0"/>
              <a:t>- as </a:t>
            </a:r>
            <a:r>
              <a:rPr lang="pt-BR" sz="3600" dirty="0" smtClean="0"/>
              <a:t>estruturas dos olhos do bebê estão saudáveis</a:t>
            </a:r>
            <a:r>
              <a:rPr lang="pt-BR" sz="3600" dirty="0" smtClean="0"/>
              <a:t>.</a:t>
            </a:r>
          </a:p>
          <a:p>
            <a:r>
              <a:rPr lang="pt-BR" sz="3600" dirty="0" smtClean="0"/>
              <a:t>luz </a:t>
            </a:r>
            <a:r>
              <a:rPr lang="pt-BR" sz="3600" dirty="0" smtClean="0"/>
              <a:t>refletida </a:t>
            </a:r>
            <a:r>
              <a:rPr lang="pt-BR" sz="3600" dirty="0" smtClean="0"/>
              <a:t>esbranquiçada </a:t>
            </a:r>
            <a:r>
              <a:rPr lang="pt-BR" sz="3600" dirty="0" smtClean="0"/>
              <a:t>ou de forma diferente entre os </a:t>
            </a:r>
            <a:r>
              <a:rPr lang="pt-BR" sz="3600" dirty="0" smtClean="0"/>
              <a:t>olhos - deve-se </a:t>
            </a:r>
            <a:r>
              <a:rPr lang="pt-BR" sz="3600" dirty="0" smtClean="0"/>
              <a:t>fazer outros exames com o oftalmologista para investigar a possibilidade de problemas de </a:t>
            </a:r>
            <a:r>
              <a:rPr lang="pt-BR" sz="3600" dirty="0" smtClean="0"/>
              <a:t>visão</a:t>
            </a: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6568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819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"/>
            <a:ext cx="6336703" cy="6858000"/>
          </a:xfrm>
        </p:spPr>
      </p:pic>
    </p:spTree>
    <p:extLst>
      <p:ext uri="{BB962C8B-B14F-4D97-AF65-F5344CB8AC3E}">
        <p14:creationId xmlns:p14="http://schemas.microsoft.com/office/powerpoint/2010/main" val="10065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Anomalias</a:t>
            </a:r>
            <a:r>
              <a:rPr lang="pt-BR" dirty="0" smtClean="0">
                <a:solidFill>
                  <a:srgbClr val="FF0000"/>
                </a:solidFill>
              </a:rPr>
              <a:t> detectadas no teste do olhinho: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pt-BR" sz="3600" dirty="0" smtClean="0"/>
          </a:p>
          <a:p>
            <a:pPr>
              <a:buFont typeface="Arial" pitchFamily="34" charset="0"/>
              <a:buChar char="•"/>
              <a:defRPr/>
            </a:pPr>
            <a:endParaRPr lang="pt-BR" sz="3600" dirty="0" smtClean="0"/>
          </a:p>
          <a:p>
            <a:pPr>
              <a:buFont typeface="Arial" pitchFamily="34" charset="0"/>
              <a:buChar char="•"/>
              <a:defRPr/>
            </a:pPr>
            <a:endParaRPr lang="pt-BR" sz="3600" dirty="0" smtClean="0"/>
          </a:p>
          <a:p>
            <a:pPr>
              <a:buFont typeface="Arial" pitchFamily="34" charset="0"/>
              <a:buChar char="•"/>
              <a:defRPr/>
            </a:pPr>
            <a:endParaRPr lang="pt-BR" sz="3600" dirty="0" smtClean="0"/>
          </a:p>
          <a:p>
            <a:pPr>
              <a:buFont typeface="Arial" pitchFamily="34" charset="0"/>
              <a:buChar char="•"/>
              <a:defRPr/>
            </a:pPr>
            <a:endParaRPr lang="pt-BR" sz="3600" dirty="0" smtClean="0"/>
          </a:p>
          <a:p>
            <a:pPr>
              <a:buFont typeface="Arial" pitchFamily="34" charset="0"/>
              <a:buChar char="•"/>
              <a:defRPr/>
            </a:pPr>
            <a:endParaRPr lang="pt-BR" sz="3600" dirty="0" smtClean="0"/>
          </a:p>
          <a:p>
            <a:pPr marL="0" indent="0">
              <a:buFont typeface="Arial" pitchFamily="34" charset="0"/>
              <a:buNone/>
              <a:defRPr/>
            </a:pPr>
            <a:endParaRPr lang="pt-BR" sz="36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pt-BR" sz="36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pt-BR" sz="36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pt-BR" sz="3600" b="1" dirty="0" smtClean="0"/>
              <a:t>   Estrabismo.</a:t>
            </a:r>
          </a:p>
          <a:p>
            <a:pPr>
              <a:buFont typeface="Arial" pitchFamily="34" charset="0"/>
              <a:buChar char="•"/>
              <a:defRPr/>
            </a:pPr>
            <a:endParaRPr lang="pt-BR" sz="3600" b="1" dirty="0" smtClean="0"/>
          </a:p>
          <a:p>
            <a:pPr>
              <a:buFont typeface="Arial" pitchFamily="34" charset="0"/>
              <a:buChar char="•"/>
              <a:defRPr/>
            </a:pPr>
            <a:endParaRPr lang="pt-BR" sz="3600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pt-BR" sz="3600" dirty="0" smtClean="0"/>
              <a:t>    </a:t>
            </a:r>
            <a:endParaRPr lang="pt-BR" sz="3600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pt-BR" sz="3600" b="1" dirty="0" smtClean="0"/>
              <a:t>       </a:t>
            </a:r>
            <a:endParaRPr lang="pt-BR" sz="1800" dirty="0"/>
          </a:p>
          <a:p>
            <a:pPr marL="0" indent="0">
              <a:buFont typeface="Arial" pitchFamily="34" charset="0"/>
              <a:buNone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126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964488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229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0815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smtClean="0"/>
              <a:t>Retinopatia da Prematuridade</a:t>
            </a:r>
            <a:br>
              <a:rPr lang="pt-BR" b="1" smtClean="0"/>
            </a:br>
            <a:endParaRPr lang="pt-BR" smtClean="0"/>
          </a:p>
        </p:txBody>
      </p:sp>
      <p:pic>
        <p:nvPicPr>
          <p:cNvPr id="1331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4"/>
            <a:ext cx="9144000" cy="5661026"/>
          </a:xfrm>
        </p:spPr>
      </p:pic>
    </p:spTree>
    <p:extLst>
      <p:ext uri="{BB962C8B-B14F-4D97-AF65-F5344CB8AC3E}">
        <p14:creationId xmlns:p14="http://schemas.microsoft.com/office/powerpoint/2010/main" val="25995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smtClean="0"/>
              <a:t>Retinoblastoma</a:t>
            </a:r>
            <a:br>
              <a:rPr lang="pt-BR" b="1" smtClean="0"/>
            </a:br>
            <a:endParaRPr lang="pt-BR" smtClean="0"/>
          </a:p>
        </p:txBody>
      </p:sp>
      <p:pic>
        <p:nvPicPr>
          <p:cNvPr id="1433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4744"/>
            <a:ext cx="9143999" cy="5733256"/>
          </a:xfrm>
        </p:spPr>
      </p:pic>
    </p:spTree>
    <p:extLst>
      <p:ext uri="{BB962C8B-B14F-4D97-AF65-F5344CB8AC3E}">
        <p14:creationId xmlns:p14="http://schemas.microsoft.com/office/powerpoint/2010/main" val="37937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67544" y="13679"/>
            <a:ext cx="8229600" cy="1143000"/>
          </a:xfrm>
        </p:spPr>
        <p:txBody>
          <a:bodyPr/>
          <a:lstStyle/>
          <a:p>
            <a:r>
              <a:rPr lang="pt-BR" b="1" dirty="0" smtClean="0"/>
              <a:t>Estrabismo</a:t>
            </a:r>
            <a:endParaRPr lang="pt-BR" dirty="0" smtClean="0"/>
          </a:p>
        </p:txBody>
      </p:sp>
      <p:pic>
        <p:nvPicPr>
          <p:cNvPr id="15363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052736"/>
            <a:ext cx="6552728" cy="5805264"/>
          </a:xfrm>
        </p:spPr>
      </p:pic>
    </p:spTree>
    <p:extLst>
      <p:ext uri="{BB962C8B-B14F-4D97-AF65-F5344CB8AC3E}">
        <p14:creationId xmlns:p14="http://schemas.microsoft.com/office/powerpoint/2010/main" val="2350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EB6234A-889F-4A15-BF4A-F94E678E0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24"/>
            <a:ext cx="9144000" cy="66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7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94096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Realizado </a:t>
            </a:r>
            <a:r>
              <a:rPr lang="pt-BR" b="1" dirty="0">
                <a:solidFill>
                  <a:srgbClr val="00B050"/>
                </a:solidFill>
              </a:rPr>
              <a:t>antes da alta hospitalar (ou até 28 dias de vida)</a:t>
            </a:r>
            <a:br>
              <a:rPr lang="pt-BR" b="1" dirty="0">
                <a:solidFill>
                  <a:srgbClr val="00B050"/>
                </a:solidFill>
              </a:rPr>
            </a:b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588333"/>
            <a:ext cx="87849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Identificar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os bebês com perda auditiva ao nascimento e iniciar a intervenção ainda nos primeiros meses de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vida - </a:t>
            </a:r>
            <a:r>
              <a:rPr lang="pt-BR" sz="4400" dirty="0"/>
              <a:t>a possibilidade de surdez na população em geral é de 3 casos para cada 1.000 bebês nascidos </a:t>
            </a:r>
            <a:r>
              <a:rPr lang="pt-BR" sz="4400" dirty="0" smtClean="0"/>
              <a:t>vivos</a:t>
            </a:r>
            <a:endParaRPr lang="pt-BR" sz="4400" dirty="0"/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97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6C7C7D-AC76-42E0-A0FC-EC52F73E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UTILIZADA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9B8764-F44B-484F-8D49-D3EA38CAB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18051"/>
          </a:xfrm>
        </p:spPr>
        <p:txBody>
          <a:bodyPr>
            <a:normAutofit lnSpcReduction="10000"/>
          </a:bodyPr>
          <a:lstStyle/>
          <a:p>
            <a:r>
              <a:rPr lang="pt-BR" sz="3600" dirty="0">
                <a:latin typeface="Arial" pitchFamily="34" charset="0"/>
                <a:cs typeface="Arial" panose="020B0604020202020204" pitchFamily="34" charset="0"/>
              </a:rPr>
              <a:t>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missões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otoacústicas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evocadas (EOE).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ealizado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por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fonoaudiólogo.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>
                <a:latin typeface="Arial" pitchFamily="34" charset="0"/>
                <a:cs typeface="Arial" panose="020B0604020202020204" pitchFamily="34" charset="0"/>
              </a:rPr>
              <a:t>Indolor -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não necessita de sedação.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Rápida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execução -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Dura no máximo 10 minutos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Feito com sono natural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Resultado informado no final do exame</a:t>
            </a:r>
          </a:p>
        </p:txBody>
      </p:sp>
    </p:spTree>
    <p:extLst>
      <p:ext uri="{BB962C8B-B14F-4D97-AF65-F5344CB8AC3E}">
        <p14:creationId xmlns:p14="http://schemas.microsoft.com/office/powerpoint/2010/main" val="193355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CONSULTA DE PUERICULTURA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smtClean="0"/>
              <a:t>Encontros periódicos na unidade de saúde para acompanhamento do Crescimento e Desenvolvimento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942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Atenção para secreções no ouvido do bebê, que poderiam simular um teste falso-positivo. 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testes alterados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devem ser repetidos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 se necessário realizado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o teste específico (BERA) até os 3 meses 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idade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Estudos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indicam que crianças que tenham diagnóstico de perda auditiva precoce e a intervenção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fonoaudiológica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até 6 meses terão condições favoráveis a desenvolver a linguagem de forma muito parecida a de uma criança ouvinte.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pacientes que têm alta da Unidade de Terapia Intensiva Neonatal (UTIN) também têm indicação da realização da triagem auditiva neonatal, pois apresentam vários fatores de risco para a surdez, se comparados com a população em geral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868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E9DDCE-57B0-42A5-A169-8337AB10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TÉCNICA UTILIZADA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EC53B94-5F96-442F-B14F-91440CBF7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268760"/>
            <a:ext cx="669674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12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91F9B1C-8D1A-40DB-B019-9874677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70C0"/>
                </a:solidFill>
              </a:rPr>
              <a:t>TESTE DO CORAÇÃOZINHO</a:t>
            </a:r>
            <a:br>
              <a:rPr lang="pt-BR" sz="5300" b="1" dirty="0" smtClean="0">
                <a:solidFill>
                  <a:srgbClr val="0070C0"/>
                </a:solidFill>
              </a:rPr>
            </a:b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5400" dirty="0" smtClean="0"/>
              <a:t>Detecção </a:t>
            </a:r>
            <a:r>
              <a:rPr lang="pt-BR" sz="5400" dirty="0"/>
              <a:t>precoce de cardiopatias congênitas críticas em RN</a:t>
            </a:r>
            <a:r>
              <a:rPr lang="pt-BR" sz="5400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7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0"/>
            <a:ext cx="6353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47750"/>
            <a:ext cx="6192688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824038" y="4365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TESTE DO PEZINHO</a:t>
            </a:r>
            <a:b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160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C000"/>
                </a:solidFill>
              </a:rPr>
              <a:t>TESTE DA LINGUINHA </a:t>
            </a:r>
            <a:endParaRPr lang="pt-BR" sz="5400" b="1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Língua </a:t>
            </a:r>
            <a:r>
              <a:rPr lang="pt-BR" dirty="0"/>
              <a:t>presa é uma alteração comum, mas muitas vezes ignorada. Ela está presente desde o nascimento, e ocorre quando uma pequena porção de tecido, que deveria ter desaparecido durante o desenvolvimento do bebê na gravidez, permanece na parte de baixo da língua, limitando seus movimentos.</a:t>
            </a:r>
          </a:p>
        </p:txBody>
      </p:sp>
    </p:spTree>
    <p:extLst>
      <p:ext uri="{BB962C8B-B14F-4D97-AF65-F5344CB8AC3E}">
        <p14:creationId xmlns:p14="http://schemas.microsoft.com/office/powerpoint/2010/main" val="2658261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597352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um exame padronizado que possibilita diagnosticar e indicar o tratamento precoce das limitações dos movimentos da </a:t>
            </a:r>
            <a:r>
              <a:rPr lang="pt-BR" dirty="0"/>
              <a:t>língua (</a:t>
            </a:r>
            <a:r>
              <a:rPr lang="pt-BR" dirty="0" err="1" smtClean="0"/>
              <a:t>anquiloglossia</a:t>
            </a:r>
            <a:r>
              <a:rPr lang="pt-BR" dirty="0" smtClean="0"/>
              <a:t>) </a:t>
            </a:r>
            <a:r>
              <a:rPr lang="pt-BR" dirty="0"/>
              <a:t>causadas pela língua presa que podem comprometer as funções exercidas pela língua: sugar, engolir, mastigar e falar. </a:t>
            </a:r>
            <a:endParaRPr lang="pt-BR" dirty="0" smtClean="0"/>
          </a:p>
          <a:p>
            <a:r>
              <a:rPr lang="pt-BR" dirty="0"/>
              <a:t>D</a:t>
            </a:r>
            <a:r>
              <a:rPr lang="pt-BR" dirty="0" smtClean="0"/>
              <a:t>eve </a:t>
            </a:r>
            <a:r>
              <a:rPr lang="pt-BR" dirty="0"/>
              <a:t>ser realizado por um profissional da área da saúde qualificado, como por exemplo, o fonoaudiólogo. </a:t>
            </a:r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língua do bebê </a:t>
            </a:r>
            <a:r>
              <a:rPr lang="pt-BR" dirty="0" smtClean="0"/>
              <a:t>é elevada para </a:t>
            </a:r>
            <a:r>
              <a:rPr lang="pt-BR" dirty="0"/>
              <a:t>verificar se </a:t>
            </a:r>
            <a:r>
              <a:rPr lang="pt-BR" dirty="0" smtClean="0"/>
              <a:t>está </a:t>
            </a:r>
            <a:r>
              <a:rPr lang="pt-BR" dirty="0"/>
              <a:t>presa, e também observar o bebê chorando e sugando</a:t>
            </a:r>
            <a:r>
              <a:rPr lang="pt-BR" dirty="0" smtClean="0"/>
              <a:t>.</a:t>
            </a:r>
          </a:p>
          <a:p>
            <a:r>
              <a:rPr lang="pt-BR" dirty="0" smtClean="0"/>
              <a:t> O </a:t>
            </a:r>
            <a:r>
              <a:rPr lang="pt-BR" dirty="0"/>
              <a:t>exame não tem contraindicações. Recomenda-se que a avaliação </a:t>
            </a:r>
            <a:r>
              <a:rPr lang="pt-BR" dirty="0" smtClean="0"/>
              <a:t>seja </a:t>
            </a:r>
            <a:r>
              <a:rPr lang="pt-BR" dirty="0"/>
              <a:t>inicialmente realizada na maternidade.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avaliação precoce é ideal para que os bebês sejam diagnosticados e tratados com sucesso.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5907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470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teste da linguinha é um exame padronizado que tem como objetivo diagnosticar e indicar o tratamento precoce das limitações dos movimentos da língua causadas pela </a:t>
            </a:r>
            <a:r>
              <a:rPr lang="pt-BR" dirty="0" err="1"/>
              <a:t>anquiloglossia</a:t>
            </a:r>
            <a:r>
              <a:rPr lang="pt-BR" dirty="0"/>
              <a:t>, popularmente conhecida como “língua presa”, que podem comprometer as funções de sugar, </a:t>
            </a:r>
            <a:r>
              <a:rPr lang="pt-BR" dirty="0" err="1"/>
              <a:t>engolir,mastigar</a:t>
            </a:r>
            <a:r>
              <a:rPr lang="pt-BR" dirty="0"/>
              <a:t> e falar.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579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/>
              <a:t>VISITA DOMICILIAR</a:t>
            </a:r>
            <a:r>
              <a:rPr lang="pt-BR" sz="6700" b="1" dirty="0" smtClean="0"/>
              <a:t/>
            </a:r>
            <a:br>
              <a:rPr lang="pt-BR" sz="6700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165304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Atividade </a:t>
            </a:r>
            <a:r>
              <a:rPr lang="pt-BR" dirty="0"/>
              <a:t>de assistência à saúde exercida junto ao indivíduo, à família e à comunidade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Instrumento </a:t>
            </a:r>
            <a:r>
              <a:rPr lang="pt-BR" dirty="0"/>
              <a:t>utilizado pelas equipes para inserção e conhecimento do contexto de vida da população, </a:t>
            </a:r>
            <a:r>
              <a:rPr lang="pt-BR" dirty="0" smtClean="0"/>
              <a:t>assim como </a:t>
            </a:r>
            <a:r>
              <a:rPr lang="pt-BR" dirty="0"/>
              <a:t>estabelecimento de vínculos entre profissionais e usuários.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b="1" dirty="0" smtClean="0"/>
              <a:t>OBJETIVO</a:t>
            </a:r>
          </a:p>
          <a:p>
            <a:r>
              <a:rPr lang="pt-BR" dirty="0" smtClean="0"/>
              <a:t>Contribuir para a efetivação das premissas de promoção de saúde definidas pela Organização Mundial de Saúde, e adotadas também, pelo SUS.</a:t>
            </a:r>
          </a:p>
          <a:p>
            <a:r>
              <a:rPr lang="pt-BR" dirty="0" smtClean="0"/>
              <a:t>Atender </a:t>
            </a:r>
            <a:r>
              <a:rPr lang="pt-BR" dirty="0"/>
              <a:t>as diferentes necessidades de saúde, preocupando-se com a infraestrutura (habitação, higiene, saneamento, entre outros) existente nas comunidades e como atendimento à saúde das famílias.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714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Frênulo</a:t>
            </a:r>
            <a:r>
              <a:rPr lang="pt-BR" b="1" dirty="0"/>
              <a:t> da Língua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1" y="1600200"/>
            <a:ext cx="2667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16" y="1643616"/>
            <a:ext cx="26765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62" y="4005064"/>
            <a:ext cx="26765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10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</a:t>
            </a:r>
            <a:r>
              <a:rPr lang="pt-BR" dirty="0" err="1"/>
              <a:t>frênulo</a:t>
            </a:r>
            <a:r>
              <a:rPr lang="pt-BR" dirty="0"/>
              <a:t> possibilita ou interfere na livre movimentação da língua. </a:t>
            </a:r>
          </a:p>
          <a:p>
            <a:r>
              <a:rPr lang="pt-BR" dirty="0"/>
              <a:t>Quando não ocorre a </a:t>
            </a:r>
            <a:r>
              <a:rPr lang="pt-BR" dirty="0" err="1"/>
              <a:t>apoptosecompleta</a:t>
            </a:r>
            <a:r>
              <a:rPr lang="pt-BR" dirty="0"/>
              <a:t> do </a:t>
            </a:r>
            <a:r>
              <a:rPr lang="pt-BR" dirty="0" err="1"/>
              <a:t>frênulo</a:t>
            </a:r>
            <a:r>
              <a:rPr lang="pt-BR" dirty="0"/>
              <a:t>, durante o </a:t>
            </a:r>
            <a:r>
              <a:rPr lang="pt-BR" dirty="0" err="1"/>
              <a:t>desenvolvimentoembrionário</a:t>
            </a:r>
            <a:r>
              <a:rPr lang="pt-BR" dirty="0"/>
              <a:t>, o tecido residual que permanece </a:t>
            </a:r>
            <a:r>
              <a:rPr lang="pt-BR" dirty="0" err="1"/>
              <a:t>podelimitar</a:t>
            </a:r>
            <a:r>
              <a:rPr lang="pt-BR" dirty="0"/>
              <a:t> os movimentos da língua, podendo levar </a:t>
            </a:r>
            <a:r>
              <a:rPr lang="pt-BR" dirty="0" err="1"/>
              <a:t>àanquiloglossia</a:t>
            </a:r>
            <a:r>
              <a:rPr lang="pt-BR" dirty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526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Anquiloglossia</a:t>
            </a:r>
            <a:endParaRPr lang="pt-BR" dirty="0"/>
          </a:p>
          <a:p>
            <a:r>
              <a:rPr lang="pt-BR" dirty="0" err="1"/>
              <a:t>Anquiloglossia</a:t>
            </a:r>
            <a:r>
              <a:rPr lang="pt-BR" dirty="0"/>
              <a:t> é uma anomalia oral congênita que ocorre quando uma pequena porção de tecido embrionário, que deveria ter sofrido apoptose durante o desenvolvimento, permanece na face ventral da língua.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734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Anquiloglossia</a:t>
            </a:r>
            <a:endParaRPr lang="pt-BR" dirty="0"/>
          </a:p>
          <a:p>
            <a:r>
              <a:rPr lang="pt-BR" dirty="0"/>
              <a:t>Espessura, elasticidade e local de inserção do </a:t>
            </a:r>
            <a:r>
              <a:rPr lang="pt-BR" dirty="0" err="1"/>
              <a:t>frênulo</a:t>
            </a:r>
            <a:r>
              <a:rPr lang="pt-BR" dirty="0"/>
              <a:t> podem variar amplamente.</a:t>
            </a:r>
          </a:p>
          <a:p>
            <a:r>
              <a:rPr lang="pt-BR" dirty="0"/>
              <a:t>Assim a </a:t>
            </a:r>
            <a:r>
              <a:rPr lang="pt-BR" dirty="0" err="1"/>
              <a:t>anquiloglossia</a:t>
            </a:r>
            <a:r>
              <a:rPr lang="pt-BR" dirty="0"/>
              <a:t> pode ser classificada em leve ou parcial (condições mais comuns) e severa ou completa, condição rara em que língua está fundida ao assoalho da boca.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363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5624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99117"/>
            <a:ext cx="32956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529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err="1"/>
              <a:t>Anquiloglossia</a:t>
            </a:r>
            <a:endParaRPr lang="pt-BR" dirty="0"/>
          </a:p>
          <a:p>
            <a:r>
              <a:rPr lang="pt-BR" dirty="0"/>
              <a:t>Em bebês, a amamentação está </a:t>
            </a:r>
            <a:r>
              <a:rPr lang="pt-BR" dirty="0" err="1"/>
              <a:t>diretamenterelacionada</a:t>
            </a:r>
            <a:r>
              <a:rPr lang="pt-BR" dirty="0"/>
              <a:t> com as funções de sucção e </a:t>
            </a:r>
            <a:r>
              <a:rPr lang="pt-BR" dirty="0" err="1"/>
              <a:t>deglutição,coordenadas</a:t>
            </a:r>
            <a:r>
              <a:rPr lang="pt-BR" dirty="0"/>
              <a:t> com a respiração. </a:t>
            </a:r>
          </a:p>
          <a:p>
            <a:r>
              <a:rPr lang="pt-BR" dirty="0"/>
              <a:t>Qualquer restrição à livre movimentação da língua pode resultar em dificuldade para amamentar.</a:t>
            </a:r>
          </a:p>
          <a:p>
            <a:r>
              <a:rPr lang="pt-BR" dirty="0"/>
              <a:t>Pode levar ao desmame precoce e/ou baixo </a:t>
            </a:r>
            <a:r>
              <a:rPr lang="pt-BR" dirty="0" err="1"/>
              <a:t>ganhode</a:t>
            </a:r>
            <a:r>
              <a:rPr lang="pt-BR" dirty="0"/>
              <a:t> peso, com introdução desnecessária da mamadeira.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7115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Anquiloglossia</a:t>
            </a:r>
            <a:endParaRPr lang="pt-BR" dirty="0"/>
          </a:p>
          <a:p>
            <a:r>
              <a:rPr lang="pt-BR" dirty="0"/>
              <a:t>Em crianças, jovens e adultos pode </a:t>
            </a:r>
            <a:r>
              <a:rPr lang="pt-BR" dirty="0" err="1"/>
              <a:t>ocorrerdificuldades</a:t>
            </a:r>
            <a:r>
              <a:rPr lang="pt-BR" dirty="0"/>
              <a:t> na mastigação/deglutição e alterações na fala, afetando a comunicação, o relacionamento social e o desenvolvimento profissional.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462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Triagem do </a:t>
            </a:r>
            <a:r>
              <a:rPr lang="pt-BR" b="1" dirty="0" err="1"/>
              <a:t>Frênulo</a:t>
            </a:r>
            <a:r>
              <a:rPr lang="pt-BR" b="1" dirty="0"/>
              <a:t> Lingual –Teste da Linguinha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Protocolo de avaliação do </a:t>
            </a:r>
            <a:r>
              <a:rPr lang="pt-BR" dirty="0" err="1"/>
              <a:t>frênulo</a:t>
            </a:r>
            <a:r>
              <a:rPr lang="pt-BR" dirty="0"/>
              <a:t> lingual em bebês com escores.</a:t>
            </a:r>
          </a:p>
          <a:p>
            <a:r>
              <a:rPr lang="pt-BR" b="1" dirty="0"/>
              <a:t>Lei 13.002 de 20 de junho de 2014</a:t>
            </a:r>
            <a:endParaRPr lang="pt-BR" dirty="0"/>
          </a:p>
          <a:p>
            <a:r>
              <a:rPr lang="pt-BR" dirty="0"/>
              <a:t>Art. 1º:É obrigatória a realização do Protocolo de Avaliação do </a:t>
            </a:r>
            <a:r>
              <a:rPr lang="pt-BR" dirty="0" err="1"/>
              <a:t>Frênulo</a:t>
            </a:r>
            <a:r>
              <a:rPr lang="pt-BR" dirty="0"/>
              <a:t> da Língua em Bebês, em todos os hospitais e maternidades, nas crianças nascidas em suas dependências.</a:t>
            </a:r>
          </a:p>
          <a:p>
            <a:r>
              <a:rPr lang="pt-BR" b="1" dirty="0"/>
              <a:t>Brasil/ Ministério da Saúde/ SAS/ Coordenação Geral de Saúde da Criança e Aleitamento Materno</a:t>
            </a:r>
            <a:endParaRPr lang="pt-BR" dirty="0"/>
          </a:p>
          <a:p>
            <a:r>
              <a:rPr lang="pt-BR" dirty="0"/>
              <a:t>Nota Técnica Nº 9/2016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4969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Triagem: </a:t>
            </a:r>
            <a:r>
              <a:rPr lang="pt-BR" dirty="0"/>
              <a:t>Deve ser feita antes da alta hospitalar ( 24 a 48 horas de vida) pela equipe neonatal habilitada para realizar a avaliação da mamada e aplicação do protocolo. </a:t>
            </a:r>
          </a:p>
          <a:p>
            <a:r>
              <a:rPr lang="pt-BR" dirty="0"/>
              <a:t>Caso a triagem não seja realizada na maternidade, profissionais da AB/ APS podem realizar o teste.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573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Nos casos onde houver dúvida, ou </a:t>
            </a:r>
            <a:r>
              <a:rPr lang="pt-BR" dirty="0" err="1"/>
              <a:t>nãofor</a:t>
            </a:r>
            <a:r>
              <a:rPr lang="pt-BR" dirty="0"/>
              <a:t> possível visualizar o </a:t>
            </a:r>
            <a:r>
              <a:rPr lang="pt-BR" dirty="0" err="1"/>
              <a:t>frênulo</a:t>
            </a:r>
            <a:r>
              <a:rPr lang="pt-BR" dirty="0"/>
              <a:t> lingual, o bebê é encaminhado para </a:t>
            </a:r>
            <a:r>
              <a:rPr lang="pt-BR" dirty="0" err="1"/>
              <a:t>retestecom</a:t>
            </a:r>
            <a:r>
              <a:rPr lang="pt-BR" dirty="0"/>
              <a:t> 30 dias de vida, sendo que os pais devem ser orientados sobre possíveis dificuldades na amamentação, para que não ocorra o desmame precoce nesse período.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683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003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Cirurgia</a:t>
            </a:r>
            <a:endParaRPr lang="pt-BR" dirty="0"/>
          </a:p>
          <a:p>
            <a:r>
              <a:rPr lang="pt-BR" dirty="0"/>
              <a:t>A cirurgia para liberação do </a:t>
            </a:r>
            <a:r>
              <a:rPr lang="pt-BR" dirty="0" err="1"/>
              <a:t>frênulo</a:t>
            </a:r>
            <a:r>
              <a:rPr lang="pt-BR" dirty="0"/>
              <a:t> lingual pode ser realizada por Odontólogos e Médicos. </a:t>
            </a:r>
          </a:p>
          <a:p>
            <a:r>
              <a:rPr lang="pt-BR" dirty="0"/>
              <a:t>Os procedimentos utilizados podem ser </a:t>
            </a:r>
            <a:r>
              <a:rPr lang="pt-BR" dirty="0" err="1"/>
              <a:t>afrenectomia</a:t>
            </a:r>
            <a:r>
              <a:rPr lang="pt-BR" dirty="0"/>
              <a:t>, a </a:t>
            </a:r>
            <a:r>
              <a:rPr lang="pt-BR" dirty="0" err="1"/>
              <a:t>frenuloplastiae</a:t>
            </a:r>
            <a:r>
              <a:rPr lang="pt-BR" dirty="0"/>
              <a:t> a </a:t>
            </a:r>
            <a:r>
              <a:rPr lang="pt-BR" dirty="0" err="1"/>
              <a:t>frenotomia</a:t>
            </a:r>
            <a:r>
              <a:rPr lang="pt-BR" dirty="0"/>
              <a:t>.</a:t>
            </a:r>
          </a:p>
          <a:p>
            <a:r>
              <a:rPr lang="pt-BR" dirty="0"/>
              <a:t>Na </a:t>
            </a:r>
            <a:r>
              <a:rPr lang="pt-BR" dirty="0" err="1"/>
              <a:t>frenectomia</a:t>
            </a:r>
            <a:r>
              <a:rPr lang="pt-BR" dirty="0"/>
              <a:t>, o cirurgião remove o </a:t>
            </a:r>
            <a:r>
              <a:rPr lang="pt-BR" dirty="0" err="1"/>
              <a:t>frênulo</a:t>
            </a:r>
            <a:r>
              <a:rPr lang="pt-BR" dirty="0"/>
              <a:t> lingual; na </a:t>
            </a:r>
            <a:r>
              <a:rPr lang="pt-BR" dirty="0" err="1"/>
              <a:t>frenuloplastia</a:t>
            </a:r>
            <a:r>
              <a:rPr lang="pt-BR" dirty="0"/>
              <a:t>, é feita uma reposição cirúrgica do </a:t>
            </a:r>
            <a:r>
              <a:rPr lang="pt-BR" dirty="0" err="1"/>
              <a:t>frênulo</a:t>
            </a:r>
            <a:r>
              <a:rPr lang="pt-BR" dirty="0"/>
              <a:t>; e na </a:t>
            </a:r>
            <a:r>
              <a:rPr lang="pt-BR" dirty="0" err="1"/>
              <a:t>frenotomia</a:t>
            </a:r>
            <a:r>
              <a:rPr lang="pt-BR" dirty="0"/>
              <a:t>, é realizado o corte e </a:t>
            </a:r>
            <a:r>
              <a:rPr lang="pt-BR" dirty="0" err="1"/>
              <a:t>divulsãodo</a:t>
            </a:r>
            <a:r>
              <a:rPr lang="pt-BR" dirty="0"/>
              <a:t> </a:t>
            </a:r>
            <a:r>
              <a:rPr lang="pt-BR" dirty="0" err="1"/>
              <a:t>frênulo</a:t>
            </a:r>
            <a:r>
              <a:rPr lang="pt-BR" dirty="0"/>
              <a:t> lingual. </a:t>
            </a:r>
          </a:p>
          <a:p>
            <a:r>
              <a:rPr lang="pt-BR" dirty="0"/>
              <a:t>A literatura refere que, em bebês, a </a:t>
            </a:r>
            <a:r>
              <a:rPr lang="pt-BR" dirty="0" err="1"/>
              <a:t>frenotomiaé</a:t>
            </a:r>
            <a:r>
              <a:rPr lang="pt-BR" dirty="0"/>
              <a:t> o procedimento mais indicado.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95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ABORDAGEM DA CRIANÇA E FAMÍLIA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sz="5400" dirty="0"/>
              <a:t>Perguntar para mãe/cuidador se existe queixa acerca da saúde da </a:t>
            </a:r>
            <a:r>
              <a:rPr lang="pt-BR" sz="5400" dirty="0" smtClean="0"/>
              <a:t>criança e/ou dúvidas sobre algum aspecto relacionado aos cuidados com a criança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419747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ANAMNESE: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72608"/>
          </a:xfrm>
        </p:spPr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dirty="0" smtClean="0"/>
              <a:t>História anterior</a:t>
            </a:r>
          </a:p>
          <a:p>
            <a:endParaRPr lang="pt-BR" dirty="0"/>
          </a:p>
          <a:p>
            <a:r>
              <a:rPr lang="pt-BR" dirty="0" smtClean="0"/>
              <a:t>Nº </a:t>
            </a:r>
            <a:r>
              <a:rPr lang="pt-BR" dirty="0"/>
              <a:t>filhos</a:t>
            </a:r>
          </a:p>
          <a:p>
            <a:r>
              <a:rPr lang="pt-BR" dirty="0" smtClean="0"/>
              <a:t>Nº </a:t>
            </a:r>
            <a:r>
              <a:rPr lang="pt-BR" dirty="0"/>
              <a:t>consultas pré-natal</a:t>
            </a:r>
          </a:p>
          <a:p>
            <a:r>
              <a:rPr lang="pt-BR" dirty="0" smtClean="0"/>
              <a:t>Intercorrências </a:t>
            </a:r>
            <a:r>
              <a:rPr lang="pt-BR" dirty="0"/>
              <a:t>na gestação</a:t>
            </a:r>
          </a:p>
          <a:p>
            <a:endParaRPr lang="pt-BR" dirty="0" smtClean="0"/>
          </a:p>
          <a:p>
            <a:r>
              <a:rPr lang="pt-BR" dirty="0" smtClean="0"/>
              <a:t>Local </a:t>
            </a:r>
            <a:r>
              <a:rPr lang="pt-BR" dirty="0"/>
              <a:t>de nascimento</a:t>
            </a:r>
          </a:p>
          <a:p>
            <a:r>
              <a:rPr lang="pt-BR" dirty="0" smtClean="0"/>
              <a:t>Tipo </a:t>
            </a:r>
            <a:r>
              <a:rPr lang="pt-BR" dirty="0"/>
              <a:t>de parto</a:t>
            </a:r>
          </a:p>
          <a:p>
            <a:r>
              <a:rPr lang="pt-BR" dirty="0" smtClean="0"/>
              <a:t>Idade </a:t>
            </a:r>
            <a:r>
              <a:rPr lang="pt-BR" dirty="0"/>
              <a:t>Gestacional (IG)</a:t>
            </a:r>
          </a:p>
          <a:p>
            <a:endParaRPr lang="pt-BR" dirty="0"/>
          </a:p>
          <a:p>
            <a:r>
              <a:rPr lang="pt-BR" dirty="0" smtClean="0"/>
              <a:t>Peso </a:t>
            </a:r>
            <a:r>
              <a:rPr lang="pt-BR" dirty="0"/>
              <a:t>ao nascimento</a:t>
            </a:r>
          </a:p>
          <a:p>
            <a:r>
              <a:rPr lang="pt-BR" dirty="0" smtClean="0"/>
              <a:t>Comprimento </a:t>
            </a:r>
            <a:r>
              <a:rPr lang="pt-BR" dirty="0"/>
              <a:t>ao nascimento</a:t>
            </a:r>
          </a:p>
          <a:p>
            <a:r>
              <a:rPr lang="pt-BR" dirty="0" err="1" smtClean="0"/>
              <a:t>Apgar</a:t>
            </a:r>
            <a:r>
              <a:rPr lang="pt-BR" dirty="0" smtClean="0"/>
              <a:t> </a:t>
            </a:r>
            <a:r>
              <a:rPr lang="pt-BR" dirty="0"/>
              <a:t>(avaliação das condições de adaptação à </a:t>
            </a:r>
            <a:endParaRPr lang="pt-BR" dirty="0" smtClean="0"/>
          </a:p>
          <a:p>
            <a:r>
              <a:rPr lang="pt-BR" dirty="0" smtClean="0"/>
              <a:t>vida </a:t>
            </a:r>
            <a:r>
              <a:rPr lang="pt-BR" dirty="0"/>
              <a:t>extrauterina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68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5973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Aleitamento </a:t>
            </a:r>
            <a:r>
              <a:rPr lang="pt-BR" dirty="0"/>
              <a:t>materno na maternidade</a:t>
            </a:r>
          </a:p>
          <a:p>
            <a:endParaRPr lang="pt-BR" dirty="0"/>
          </a:p>
          <a:p>
            <a:r>
              <a:rPr lang="pt-BR" dirty="0" smtClean="0"/>
              <a:t>Data </a:t>
            </a:r>
            <a:r>
              <a:rPr lang="pt-BR" dirty="0"/>
              <a:t>da </a:t>
            </a:r>
            <a:r>
              <a:rPr lang="pt-BR" dirty="0" smtClean="0"/>
              <a:t>alta</a:t>
            </a:r>
            <a:endParaRPr lang="pt-BR" dirty="0"/>
          </a:p>
          <a:p>
            <a:r>
              <a:rPr lang="pt-BR" dirty="0" smtClean="0"/>
              <a:t>peso </a:t>
            </a:r>
            <a:r>
              <a:rPr lang="pt-BR" dirty="0"/>
              <a:t>da </a:t>
            </a:r>
            <a:r>
              <a:rPr lang="pt-BR" dirty="0" smtClean="0"/>
              <a:t>alta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Cálculo ganho ponderal:</a:t>
            </a:r>
          </a:p>
          <a:p>
            <a:pPr marL="0" indent="0">
              <a:buNone/>
            </a:pPr>
            <a:r>
              <a:rPr lang="pt-BR" b="1" u="sng" dirty="0">
                <a:solidFill>
                  <a:srgbClr val="0070C0"/>
                </a:solidFill>
              </a:rPr>
              <a:t>peso atual –peso anterior</a:t>
            </a:r>
            <a:r>
              <a:rPr lang="pt-BR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         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Nº de dias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Perda fisiológica (para recém-nascido)</a:t>
            </a:r>
          </a:p>
          <a:p>
            <a:pPr marL="0" indent="0">
              <a:buNone/>
            </a:pPr>
            <a:r>
              <a:rPr lang="pt-BR" b="1" dirty="0">
                <a:solidFill>
                  <a:srgbClr val="C00000"/>
                </a:solidFill>
              </a:rPr>
              <a:t>Do nascimento ao 5º dia de vida, é esperada perda de até 10% do seu peso de </a:t>
            </a:r>
            <a:r>
              <a:rPr lang="pt-BR" b="1" dirty="0" smtClean="0">
                <a:solidFill>
                  <a:srgbClr val="C00000"/>
                </a:solidFill>
              </a:rPr>
              <a:t>nascimento </a:t>
            </a:r>
            <a:endParaRPr lang="pt-BR" b="1" dirty="0">
              <a:solidFill>
                <a:srgbClr val="C00000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41" y="1196752"/>
            <a:ext cx="258275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48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EXAMES DE TRIAGEM NEONATAL</a:t>
            </a:r>
            <a:br>
              <a:rPr lang="pt-BR" dirty="0" smtClean="0"/>
            </a:br>
            <a:r>
              <a:rPr lang="pt-BR" b="1" dirty="0">
                <a:solidFill>
                  <a:srgbClr val="FF0000"/>
                </a:solidFill>
              </a:rPr>
              <a:t>Teste do Reflexo Vermelho (teste do olhinho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avaliação </a:t>
            </a:r>
            <a:r>
              <a:rPr lang="pt-BR" dirty="0"/>
              <a:t>clínica e exame com oftalmoscópio direto dos olhos do recém-nascido, de forma simples e rápida, realizada pelo pediatra ou </a:t>
            </a:r>
            <a:r>
              <a:rPr lang="pt-BR" dirty="0" err="1"/>
              <a:t>neonatologista</a:t>
            </a:r>
            <a:r>
              <a:rPr lang="pt-BR" dirty="0"/>
              <a:t>, já na sala de parto ou ocorrendo até a alta hospitalar na maternidade, através da pesquisa do Reflexo Vermelho</a:t>
            </a:r>
            <a:r>
              <a:rPr lang="pt-BR" dirty="0" smtClean="0"/>
              <a:t>.</a:t>
            </a:r>
          </a:p>
          <a:p>
            <a:r>
              <a:rPr lang="pt-BR" dirty="0"/>
              <a:t>exame deve ser feito até os 30 dias de </a:t>
            </a:r>
            <a:r>
              <a:rPr lang="pt-BR" dirty="0" smtClean="0"/>
              <a:t>nascimento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89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60413"/>
          </a:xfrm>
        </p:spPr>
        <p:txBody>
          <a:bodyPr>
            <a:normAutofit fontScale="90000"/>
          </a:bodyPr>
          <a:lstStyle/>
          <a:p>
            <a:pPr algn="ctr" eaLnBrk="1" hangingPunct="1"/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071563"/>
            <a:ext cx="7886700" cy="4351337"/>
          </a:xfrm>
        </p:spPr>
        <p:txBody>
          <a:bodyPr rtlCol="0">
            <a:normAutofit/>
          </a:bodyPr>
          <a:lstStyle/>
          <a:p>
            <a:pPr marL="914523" lvl="1" indent="-4572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1" b="1" dirty="0">
              <a:latin typeface="Arial" pitchFamily="34" charset="0"/>
              <a:cs typeface="Arial" pitchFamily="34" charset="0"/>
            </a:endParaRPr>
          </a:p>
          <a:p>
            <a:pPr marL="457263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914523" lvl="1" indent="-4572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1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5125"/>
            <a:ext cx="6481762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5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1243</Words>
  <Application>Microsoft Office PowerPoint</Application>
  <PresentationFormat>Apresentação na tela (4:3)</PresentationFormat>
  <Paragraphs>131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ABORDAGEM DA CRIANÇA NA ATENÇÃO BÁSICA </vt:lpstr>
      <vt:lpstr>CONSULTA DE PUERICULTURA </vt:lpstr>
      <vt:lpstr>VISITA DOMICILIAR </vt:lpstr>
      <vt:lpstr>Apresentação do PowerPoint</vt:lpstr>
      <vt:lpstr>ABORDAGEM DA CRIANÇA E FAMÍLIA </vt:lpstr>
      <vt:lpstr>ANAMNESE:  </vt:lpstr>
      <vt:lpstr>Apresentação do PowerPoint</vt:lpstr>
      <vt:lpstr>EXAMES DE TRIAGEM NEONATAL Teste do Reflexo Vermelho (teste do olhinho </vt:lpstr>
      <vt:lpstr>Apresentação do PowerPoint</vt:lpstr>
      <vt:lpstr>RESPOSTA ESPERADA</vt:lpstr>
      <vt:lpstr>Apresentação do PowerPoint</vt:lpstr>
      <vt:lpstr>Anomalias detectadas no teste do olhinho:</vt:lpstr>
      <vt:lpstr>Apresentação do PowerPoint</vt:lpstr>
      <vt:lpstr>Retinopatia da Prematuridade </vt:lpstr>
      <vt:lpstr>Retinoblastoma </vt:lpstr>
      <vt:lpstr>Estrabismo</vt:lpstr>
      <vt:lpstr>Apresentação do PowerPoint</vt:lpstr>
      <vt:lpstr>Realizado antes da alta hospitalar (ou até 28 dias de vida) </vt:lpstr>
      <vt:lpstr>TÉCNICA UTILIZADA</vt:lpstr>
      <vt:lpstr>Apresentação do PowerPoint</vt:lpstr>
      <vt:lpstr>TÉCNICA UTILIZADA</vt:lpstr>
      <vt:lpstr>Apresentação do PowerPoint</vt:lpstr>
      <vt:lpstr>TESTE DO CORAÇÃOZINHO </vt:lpstr>
      <vt:lpstr>Apresentação do PowerPoint</vt:lpstr>
      <vt:lpstr>Apresentação do PowerPoint</vt:lpstr>
      <vt:lpstr>TESTE DA LINGUINHA </vt:lpstr>
      <vt:lpstr>Apresentação do PowerPoint</vt:lpstr>
      <vt:lpstr>Apresentação do PowerPoint</vt:lpstr>
      <vt:lpstr>Apresentação do PowerPoint</vt:lpstr>
      <vt:lpstr>Frênulo da Língua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Triagem do Frênulo Lingual –Teste da Linguinha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</dc:creator>
  <cp:lastModifiedBy>Isabela</cp:lastModifiedBy>
  <cp:revision>27</cp:revision>
  <dcterms:created xsi:type="dcterms:W3CDTF">2020-06-20T21:41:05Z</dcterms:created>
  <dcterms:modified xsi:type="dcterms:W3CDTF">2020-06-28T18:26:59Z</dcterms:modified>
</cp:coreProperties>
</file>