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64"/>
  </p:notesMasterIdLst>
  <p:handoutMasterIdLst>
    <p:handoutMasterId r:id="rId65"/>
  </p:handoutMasterIdLst>
  <p:sldIdLst>
    <p:sldId id="407" r:id="rId2"/>
    <p:sldId id="375" r:id="rId3"/>
    <p:sldId id="376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49" r:id="rId12"/>
    <p:sldId id="396" r:id="rId13"/>
    <p:sldId id="393" r:id="rId14"/>
    <p:sldId id="351" r:id="rId15"/>
    <p:sldId id="395" r:id="rId16"/>
    <p:sldId id="353" r:id="rId17"/>
    <p:sldId id="354" r:id="rId18"/>
    <p:sldId id="356" r:id="rId19"/>
    <p:sldId id="357" r:id="rId20"/>
    <p:sldId id="358" r:id="rId21"/>
    <p:sldId id="394" r:id="rId22"/>
    <p:sldId id="359" r:id="rId23"/>
    <p:sldId id="360" r:id="rId24"/>
    <p:sldId id="408" r:id="rId25"/>
    <p:sldId id="398" r:id="rId26"/>
    <p:sldId id="390" r:id="rId27"/>
    <p:sldId id="391" r:id="rId28"/>
    <p:sldId id="392" r:id="rId29"/>
    <p:sldId id="367" r:id="rId30"/>
    <p:sldId id="361" r:id="rId31"/>
    <p:sldId id="362" r:id="rId32"/>
    <p:sldId id="343" r:id="rId33"/>
    <p:sldId id="347" r:id="rId34"/>
    <p:sldId id="340" r:id="rId35"/>
    <p:sldId id="338" r:id="rId36"/>
    <p:sldId id="346" r:id="rId37"/>
    <p:sldId id="339" r:id="rId38"/>
    <p:sldId id="409" r:id="rId39"/>
    <p:sldId id="345" r:id="rId40"/>
    <p:sldId id="341" r:id="rId41"/>
    <p:sldId id="342" r:id="rId42"/>
    <p:sldId id="282" r:id="rId43"/>
    <p:sldId id="256" r:id="rId44"/>
    <p:sldId id="262" r:id="rId45"/>
    <p:sldId id="265" r:id="rId46"/>
    <p:sldId id="268" r:id="rId47"/>
    <p:sldId id="293" r:id="rId48"/>
    <p:sldId id="270" r:id="rId49"/>
    <p:sldId id="269" r:id="rId50"/>
    <p:sldId id="401" r:id="rId51"/>
    <p:sldId id="321" r:id="rId52"/>
    <p:sldId id="327" r:id="rId53"/>
    <p:sldId id="325" r:id="rId54"/>
    <p:sldId id="324" r:id="rId55"/>
    <p:sldId id="309" r:id="rId56"/>
    <p:sldId id="402" r:id="rId57"/>
    <p:sldId id="403" r:id="rId58"/>
    <p:sldId id="404" r:id="rId59"/>
    <p:sldId id="405" r:id="rId60"/>
    <p:sldId id="406" r:id="rId61"/>
    <p:sldId id="329" r:id="rId62"/>
    <p:sldId id="300" r:id="rId63"/>
  </p:sldIdLst>
  <p:sldSz cx="9144000" cy="6858000" type="screen4x3"/>
  <p:notesSz cx="6781800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00"/>
    <a:srgbClr val="EDAD81"/>
    <a:srgbClr val="84DA84"/>
    <a:srgbClr val="FF81FF"/>
    <a:srgbClr val="DCA992"/>
    <a:srgbClr val="FF0FFF"/>
    <a:srgbClr val="EDAA7D"/>
    <a:srgbClr val="51D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4630" autoAdjust="0"/>
  </p:normalViewPr>
  <p:slideViewPr>
    <p:cSldViewPr>
      <p:cViewPr varScale="1">
        <p:scale>
          <a:sx n="87" d="100"/>
          <a:sy n="87" d="100"/>
        </p:scale>
        <p:origin x="1488" y="66"/>
      </p:cViewPr>
      <p:guideLst>
        <p:guide orient="horz" pos="2112"/>
        <p:guide pos="9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2" Type="http://schemas.openxmlformats.org/officeDocument/2006/relationships/slide" Target="slides/slide44.xml"/><Relationship Id="rId1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 b="1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b="1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 b="1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b="1" smtClean="0"/>
            </a:lvl1pPr>
          </a:lstStyle>
          <a:p>
            <a:pPr>
              <a:defRPr/>
            </a:pPr>
            <a:fld id="{9677FAFB-B26D-4C20-A099-C4475F8B99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52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 b="1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b="1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720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 b="1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b="1" smtClean="0"/>
            </a:lvl1pPr>
          </a:lstStyle>
          <a:p>
            <a:pPr>
              <a:defRPr/>
            </a:pPr>
            <a:fld id="{3BCC18EF-8A54-4E1D-8B95-308216534A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107A3-639A-4F36-8EE2-2919427AF089}" type="slidenum">
              <a:rPr lang="pt-BR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03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557B40-460F-4D8B-8AFA-6CE81BA60844}" type="slidenum">
              <a:rPr lang="pt-BR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8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91CE6-4276-4C37-BB8E-37F63632A3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79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21FAC-2D0A-44B4-B3B0-268DD8C43B7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37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D09D6-FAC7-465F-A872-F779F874794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47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533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1524000" y="533400"/>
            <a:ext cx="3733800" cy="6096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5410200" y="533400"/>
            <a:ext cx="3733800" cy="2971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5410200" y="3657600"/>
            <a:ext cx="3733800" cy="2971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2F0A76-FD16-41EC-8211-89B0944F23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7700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864EB-6CE9-450F-8B54-BF2515BF5FA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30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4C3E2-819E-485D-8025-0CED007E049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10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07C5-5614-4073-9A2A-436273649B1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7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8F421-1151-421C-9640-B17A0A4B31B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41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EB10E-A671-45F9-B3FB-C4EDE0CAC36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44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014A-9B8F-4E8E-B727-9395B8EA85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01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42BB9-A3D6-4E79-BDB4-9BA3C111D13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96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0DFC5-8CA3-4E23-937E-7BB2502C64F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07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29B93E-8D52-44E3-B53A-3468CBCAA3F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14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0518" y="836712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800000"/>
                </a:solidFill>
              </a:rPr>
              <a:t>Atendimento de Emergência e Urgência </a:t>
            </a:r>
          </a:p>
        </p:txBody>
      </p:sp>
      <p:pic>
        <p:nvPicPr>
          <p:cNvPr id="4" name="Picture 2" descr="C:\Users\0ar16rye\Pictures\1 socor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59277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74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612775" y="609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800000"/>
                </a:solidFill>
                <a:cs typeface="Arial" panose="020B0604020202020204" pitchFamily="34" charset="0"/>
              </a:rPr>
              <a:t>CONDUTA EM CASO DE ACIDENTE COM MATERIAL BIOLÓGICO</a:t>
            </a:r>
          </a:p>
        </p:txBody>
      </p:sp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Tratar o local de exposição:</a:t>
            </a:r>
          </a:p>
          <a:p>
            <a:pPr>
              <a:buFont typeface="Wingdings" panose="05000000000000000000" pitchFamily="2" charset="2"/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1 Pele: Lavar com água e sabão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2 Mucosa boca: lavar com água ou soro fisiológico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3 Mucosa do olho: lavar com soro fisiológico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4 Não espremer o local ou usar desinfetantes como o álcool ou o hipoclorito.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Avaliação Primária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062"/>
            <a:ext cx="6552728" cy="6552728"/>
          </a:xfrm>
        </p:spPr>
      </p:pic>
    </p:spTree>
    <p:extLst>
      <p:ext uri="{BB962C8B-B14F-4D97-AF65-F5344CB8AC3E}">
        <p14:creationId xmlns:p14="http://schemas.microsoft.com/office/powerpoint/2010/main" val="353697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O famoso mnemônico do trauma “</a:t>
            </a:r>
            <a:r>
              <a:rPr lang="pt-BR" sz="2400" dirty="0" err="1"/>
              <a:t>abcde</a:t>
            </a:r>
            <a:r>
              <a:rPr lang="pt-BR" sz="2400" dirty="0"/>
              <a:t>” ganhou na 9ª edição do PHTLS 2018, no capítulo 6 , mais uma letra. O “x’ de hemorragia </a:t>
            </a:r>
            <a:r>
              <a:rPr lang="pt-BR" sz="2400" dirty="0" err="1"/>
              <a:t>exsanguinante</a:t>
            </a:r>
            <a:r>
              <a:rPr lang="pt-BR" sz="2400" dirty="0"/>
              <a:t> ou seja hemorragia externa grave. </a:t>
            </a:r>
          </a:p>
        </p:txBody>
      </p:sp>
    </p:spTree>
    <p:extLst>
      <p:ext uri="{BB962C8B-B14F-4D97-AF65-F5344CB8AC3E}">
        <p14:creationId xmlns:p14="http://schemas.microsoft.com/office/powerpoint/2010/main" val="3742476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/>
          <p:cNvSpPr>
            <a:spLocks noGrp="1"/>
          </p:cNvSpPr>
          <p:nvPr>
            <p:ph type="title"/>
          </p:nvPr>
        </p:nvSpPr>
        <p:spPr>
          <a:xfrm>
            <a:off x="628650" y="963613"/>
            <a:ext cx="2620963" cy="4930775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>
                <a:solidFill>
                  <a:srgbClr val="800000"/>
                </a:solidFill>
              </a:rPr>
              <a:t>AVALIAÇÃO PRIMÁRIA 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732213" y="963613"/>
            <a:ext cx="4783137" cy="4930775"/>
          </a:xfrm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Objetivo: Prioridade de tratamento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b="1" dirty="0" smtClean="0"/>
              <a:t>X  </a:t>
            </a:r>
            <a:r>
              <a:rPr lang="pt-BR" dirty="0"/>
              <a:t> Contenção de hemorragia externa </a:t>
            </a:r>
            <a:r>
              <a:rPr lang="pt-BR" dirty="0" smtClean="0"/>
              <a:t>grave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b="1" dirty="0" smtClean="0"/>
              <a:t>A</a:t>
            </a:r>
            <a:r>
              <a:rPr lang="pt-BR" dirty="0" smtClean="0"/>
              <a:t> </a:t>
            </a:r>
            <a:r>
              <a:rPr lang="pt-BR" dirty="0"/>
              <a:t>Via aérea com proteção da coluna cervical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 </a:t>
            </a:r>
            <a:r>
              <a:rPr lang="pt-BR" b="1" dirty="0" smtClean="0"/>
              <a:t>B</a:t>
            </a:r>
            <a:r>
              <a:rPr lang="pt-BR" dirty="0" smtClean="0"/>
              <a:t> </a:t>
            </a:r>
            <a:r>
              <a:rPr lang="pt-BR" dirty="0"/>
              <a:t>Ventilação e respiração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 </a:t>
            </a:r>
            <a:r>
              <a:rPr lang="pt-BR" b="1" dirty="0" smtClean="0"/>
              <a:t>C </a:t>
            </a:r>
            <a:r>
              <a:rPr lang="pt-BR" dirty="0"/>
              <a:t>Circulação com controle da             hemorragia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 </a:t>
            </a:r>
            <a:r>
              <a:rPr lang="pt-BR" b="1" dirty="0" smtClean="0"/>
              <a:t>D</a:t>
            </a:r>
            <a:r>
              <a:rPr lang="pt-BR" dirty="0" smtClean="0"/>
              <a:t> </a:t>
            </a:r>
            <a:r>
              <a:rPr lang="pt-BR" dirty="0"/>
              <a:t>Disfunção, estado neurológico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/>
              <a:t> </a:t>
            </a:r>
            <a:r>
              <a:rPr lang="pt-BR" b="1" dirty="0"/>
              <a:t>E </a:t>
            </a:r>
            <a:r>
              <a:rPr lang="pt-BR" dirty="0"/>
              <a:t>Exposição/controle do ambiente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Hipóxia</a:t>
            </a:r>
            <a:r>
              <a:rPr lang="pt-BR" dirty="0"/>
              <a:t>, Hemorragia, Hipotermia </a:t>
            </a:r>
          </a:p>
        </p:txBody>
      </p:sp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90913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1"/>
          <p:cNvSpPr>
            <a:spLocks noGrp="1"/>
          </p:cNvSpPr>
          <p:nvPr>
            <p:ph type="title"/>
          </p:nvPr>
        </p:nvSpPr>
        <p:spPr>
          <a:xfrm>
            <a:off x="689291" y="639763"/>
            <a:ext cx="4654550" cy="13462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800000"/>
                </a:solidFill>
              </a:rPr>
              <a:t>X-</a:t>
            </a:r>
            <a:r>
              <a:rPr lang="pt-BR" sz="3600" dirty="0" err="1">
                <a:solidFill>
                  <a:srgbClr val="800000"/>
                </a:solidFill>
              </a:rPr>
              <a:t>Exsanguinação</a:t>
            </a:r>
            <a:endParaRPr lang="pt-BR" sz="3600" dirty="0" smtClean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985963"/>
            <a:ext cx="3812034" cy="3625850"/>
          </a:xfrm>
        </p:spPr>
        <p:txBody>
          <a:bodyPr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Contenção de hemorragia externa grave, a abordagem a esta, deve ser antes mesmo do manejo das vias aérea uma vez que, </a:t>
            </a:r>
            <a:r>
              <a:rPr lang="pt-BR" dirty="0" err="1"/>
              <a:t>epidemiologicamente</a:t>
            </a:r>
            <a:r>
              <a:rPr lang="pt-BR" dirty="0"/>
              <a:t>, apesar da obstrução de vias aéreas ser responsável pelos óbitos em um curto período de tempo, o que mais mata no trauma são as hemorragias graves.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8938"/>
            <a:ext cx="2476500" cy="18478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4"/>
          <a:stretch/>
        </p:blipFill>
        <p:spPr>
          <a:xfrm>
            <a:off x="6156176" y="2416278"/>
            <a:ext cx="2016224" cy="19133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3166490" cy="18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7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ítulo 1"/>
          <p:cNvSpPr>
            <a:spLocks noGrp="1"/>
          </p:cNvSpPr>
          <p:nvPr>
            <p:ph type="title"/>
          </p:nvPr>
        </p:nvSpPr>
        <p:spPr>
          <a:xfrm>
            <a:off x="615950" y="404664"/>
            <a:ext cx="4654550" cy="1581299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800000"/>
                </a:solidFill>
              </a:rPr>
              <a:t>A- VIA AÉREA E COLUNA CERVICAL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5018980" cy="5008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200" dirty="0" smtClean="0"/>
              <a:t>Desobstrução, aspiração, administração de oxigênio e proteção da via aérea  e coluna cervical</a:t>
            </a:r>
          </a:p>
          <a:p>
            <a:pPr marL="0" indent="0">
              <a:buNone/>
            </a:pPr>
            <a:r>
              <a:rPr lang="pt-BR" sz="3200" dirty="0" smtClean="0"/>
              <a:t>Perguntar nome e o que aconteceu</a:t>
            </a:r>
          </a:p>
          <a:p>
            <a:pPr marL="0" indent="0">
              <a:buNone/>
            </a:pPr>
            <a:r>
              <a:rPr lang="pt-BR" sz="3200" dirty="0" smtClean="0"/>
              <a:t>Visualizar cavidade oral- Remover corpos estranhos </a:t>
            </a:r>
          </a:p>
          <a:p>
            <a:pPr marL="0" indent="0">
              <a:buNone/>
            </a:pPr>
            <a:r>
              <a:rPr lang="pt-BR" sz="3200" dirty="0" smtClean="0"/>
              <a:t>Manobra de elevação do mento (</a:t>
            </a:r>
            <a:r>
              <a:rPr lang="pt-BR" sz="3200" dirty="0" err="1" smtClean="0"/>
              <a:t>chin</a:t>
            </a:r>
            <a:r>
              <a:rPr lang="pt-BR" sz="3200" dirty="0" smtClean="0"/>
              <a:t> </a:t>
            </a:r>
            <a:r>
              <a:rPr lang="pt-BR" sz="3200" dirty="0" err="1" smtClean="0"/>
              <a:t>lift</a:t>
            </a:r>
            <a:r>
              <a:rPr lang="pt-BR" sz="3200" dirty="0" smtClean="0"/>
              <a:t>) ou de tração da mandíbula (</a:t>
            </a:r>
            <a:r>
              <a:rPr lang="pt-BR" sz="3200" dirty="0" err="1" smtClean="0"/>
              <a:t>jaw</a:t>
            </a:r>
            <a:r>
              <a:rPr lang="pt-BR" sz="3200" dirty="0" smtClean="0"/>
              <a:t> </a:t>
            </a:r>
            <a:r>
              <a:rPr lang="pt-BR" sz="3200" dirty="0" err="1" smtClean="0"/>
              <a:t>thrust</a:t>
            </a:r>
            <a:r>
              <a:rPr lang="pt-BR" sz="3200" dirty="0" smtClean="0"/>
              <a:t>).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3200" dirty="0" smtClean="0"/>
              <a:t>Evitar </a:t>
            </a:r>
            <a:r>
              <a:rPr lang="pt-BR" sz="3200" dirty="0"/>
              <a:t>excesso de movimentação da coluna cervical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3200" dirty="0"/>
              <a:t>MANTER COLAR CERVICAL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3200" dirty="0"/>
              <a:t>Manutenção da V.A: Cânula de </a:t>
            </a:r>
            <a:r>
              <a:rPr lang="pt-BR" sz="3200" dirty="0" err="1"/>
              <a:t>guedel</a:t>
            </a:r>
            <a:r>
              <a:rPr lang="pt-BR" sz="3200" dirty="0"/>
              <a:t> </a:t>
            </a:r>
            <a:r>
              <a:rPr lang="pt-BR" sz="3200" dirty="0" smtClean="0"/>
              <a:t> ou  </a:t>
            </a:r>
            <a:r>
              <a:rPr lang="pt-BR" sz="3200" dirty="0"/>
              <a:t>Via aérea definitiva 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8197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" r="6" b="4800"/>
          <a:stretch>
            <a:fillRect/>
          </a:stretch>
        </p:blipFill>
        <p:spPr bwMode="auto">
          <a:xfrm>
            <a:off x="5724128" y="260648"/>
            <a:ext cx="2810198" cy="211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 r="14091" b="5"/>
          <a:stretch>
            <a:fillRect/>
          </a:stretch>
        </p:blipFill>
        <p:spPr bwMode="auto">
          <a:xfrm>
            <a:off x="5960573" y="2314996"/>
            <a:ext cx="2337308" cy="261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sultado de imagem para chin li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88" y="4963038"/>
            <a:ext cx="385603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006"/>
            <a:ext cx="6696744" cy="678175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1"/>
          <p:cNvSpPr>
            <a:spLocks noGrp="1"/>
          </p:cNvSpPr>
          <p:nvPr>
            <p:ph type="title"/>
          </p:nvPr>
        </p:nvSpPr>
        <p:spPr>
          <a:xfrm>
            <a:off x="615950" y="639763"/>
            <a:ext cx="4654550" cy="13462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800000"/>
                </a:solidFill>
              </a:rPr>
              <a:t>B- RESPIRAÇÃO 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15950" y="2122488"/>
            <a:ext cx="4654550" cy="3625850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Pulmões, parede torácica, diafragma</a:t>
            </a:r>
          </a:p>
          <a:p>
            <a:r>
              <a:rPr lang="pt-BR" dirty="0" smtClean="0"/>
              <a:t>Permeabilidade não implica em ventilação</a:t>
            </a:r>
          </a:p>
          <a:p>
            <a:r>
              <a:rPr lang="pt-BR" dirty="0" smtClean="0"/>
              <a:t>Oxigenação suplementar para todos </a:t>
            </a:r>
          </a:p>
          <a:p>
            <a:r>
              <a:rPr lang="pt-BR" dirty="0" err="1" smtClean="0"/>
              <a:t>Oximetria</a:t>
            </a:r>
            <a:r>
              <a:rPr lang="pt-BR" dirty="0" smtClean="0"/>
              <a:t> de pulso (Sat O²)</a:t>
            </a:r>
          </a:p>
          <a:p>
            <a:r>
              <a:rPr lang="pt-BR" dirty="0" smtClean="0"/>
              <a:t>Inspeção e palpação: lesões </a:t>
            </a:r>
          </a:p>
          <a:p>
            <a:r>
              <a:rPr lang="pt-BR" dirty="0" smtClean="0"/>
              <a:t>Exposição do pescoço e tórax</a:t>
            </a:r>
          </a:p>
          <a:p>
            <a:pPr>
              <a:buFontTx/>
              <a:buChar char="-"/>
            </a:pPr>
            <a:r>
              <a:rPr lang="pt-BR" dirty="0" smtClean="0"/>
              <a:t>Distensão de veias jugulares </a:t>
            </a:r>
          </a:p>
          <a:p>
            <a:pPr>
              <a:buFontTx/>
              <a:buChar char="-"/>
            </a:pPr>
            <a:r>
              <a:rPr lang="pt-BR" dirty="0" smtClean="0"/>
              <a:t>Movimento da parede torácica</a:t>
            </a:r>
          </a:p>
          <a:p>
            <a:pPr>
              <a:buFontTx/>
              <a:buChar char="-"/>
            </a:pPr>
            <a:r>
              <a:rPr lang="pt-BR" dirty="0" smtClean="0"/>
              <a:t>Posição da traqueia </a:t>
            </a:r>
          </a:p>
          <a:p>
            <a:r>
              <a:rPr lang="pt-BR" dirty="0" smtClean="0"/>
              <a:t>Ausculta </a:t>
            </a:r>
          </a:p>
          <a:p>
            <a:r>
              <a:rPr lang="pt-BR" dirty="0" smtClean="0"/>
              <a:t>Percussão</a:t>
            </a:r>
          </a:p>
          <a:p>
            <a:pPr fontAlgn="auto">
              <a:spcAft>
                <a:spcPts val="0"/>
              </a:spcAft>
              <a:defRPr/>
            </a:pPr>
            <a:endParaRPr lang="pt-BR" dirty="0" smtClean="0"/>
          </a:p>
        </p:txBody>
      </p:sp>
      <p:pic>
        <p:nvPicPr>
          <p:cNvPr id="11269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306388"/>
            <a:ext cx="2705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 r="18245" b="2"/>
          <a:stretch>
            <a:fillRect/>
          </a:stretch>
        </p:blipFill>
        <p:spPr bwMode="auto">
          <a:xfrm>
            <a:off x="5717598" y="2924944"/>
            <a:ext cx="303212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ítulo 1"/>
          <p:cNvSpPr>
            <a:spLocks noGrp="1"/>
          </p:cNvSpPr>
          <p:nvPr>
            <p:ph type="title"/>
          </p:nvPr>
        </p:nvSpPr>
        <p:spPr>
          <a:xfrm>
            <a:off x="755576" y="306388"/>
            <a:ext cx="4654550" cy="13462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800000"/>
                </a:solidFill>
              </a:rPr>
              <a:t>B-RESPIRAÇÃO</a:t>
            </a:r>
          </a:p>
        </p:txBody>
      </p:sp>
      <p:sp>
        <p:nvSpPr>
          <p:cNvPr id="1229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39552" y="1772816"/>
            <a:ext cx="4654550" cy="36258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/>
              <a:t>Identificar e tratar: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1800" b="1" dirty="0" smtClean="0"/>
              <a:t>Pneumotórax </a:t>
            </a:r>
            <a:r>
              <a:rPr lang="pt-BR" sz="1800" b="1" dirty="0"/>
              <a:t>hipertensivo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1800" dirty="0"/>
              <a:t> Descompressão imediata: inserção agulha grosso calibre 2° EIC linha </a:t>
            </a:r>
            <a:r>
              <a:rPr lang="pt-BR" sz="1800" dirty="0" err="1"/>
              <a:t>hemiclavicular</a:t>
            </a:r>
            <a:endParaRPr lang="pt-BR" sz="1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1800" dirty="0" smtClean="0"/>
              <a:t>P</a:t>
            </a:r>
            <a:r>
              <a:rPr lang="pt-BR" sz="1800" b="1" dirty="0" smtClean="0"/>
              <a:t>neumotórax </a:t>
            </a:r>
            <a:r>
              <a:rPr lang="pt-BR" sz="1800" b="1" dirty="0"/>
              <a:t>aberto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1800" b="1" dirty="0"/>
              <a:t> </a:t>
            </a:r>
            <a:r>
              <a:rPr lang="pt-BR" sz="1800" dirty="0"/>
              <a:t>Curativo (encobrir todo o ferimento) fixado em 3 de seus lados (“válvula unidirecional”)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b="1" dirty="0" smtClean="0"/>
              <a:t>Tórax instável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dirty="0" smtClean="0"/>
              <a:t>Intubação, se indicado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dirty="0" smtClean="0"/>
              <a:t>Reposição volêmica cuidadosa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dirty="0" smtClean="0"/>
              <a:t>Analgesia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b="1" dirty="0" smtClean="0"/>
              <a:t>Hemotórax maciço </a:t>
            </a:r>
            <a:r>
              <a:rPr lang="pt-BR" sz="18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dirty="0" smtClean="0"/>
              <a:t>Restauração rápida da volemia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dirty="0" smtClean="0"/>
              <a:t>Descompressão torácica</a:t>
            </a:r>
          </a:p>
        </p:txBody>
      </p:sp>
      <p:pic>
        <p:nvPicPr>
          <p:cNvPr id="12293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1120"/>
          <a:stretch>
            <a:fillRect/>
          </a:stretch>
        </p:blipFill>
        <p:spPr bwMode="auto">
          <a:xfrm>
            <a:off x="5872163" y="306388"/>
            <a:ext cx="3032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208338"/>
            <a:ext cx="303212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800000"/>
                </a:solidFill>
                <a:cs typeface="Arial" panose="020B0604020202020204" pitchFamily="34" charset="0"/>
              </a:rPr>
              <a:t>SEGURANÇA NO ATENDIMENTO E AVALIAÇÃO:</a:t>
            </a:r>
            <a:endParaRPr lang="pt-BR" sz="3200" dirty="0" smtClean="0">
              <a:solidFill>
                <a:srgbClr val="800000"/>
              </a:solidFill>
            </a:endParaRP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sz="2600" dirty="0" smtClean="0">
                <a:cs typeface="Arial" panose="020B0604020202020204" pitchFamily="34" charset="0"/>
              </a:rPr>
              <a:t>PRIORIZAR A SEGURANÇA ATRAVÉS DA REGRA: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600" dirty="0" smtClean="0">
                <a:cs typeface="Arial" panose="020B0604020202020204" pitchFamily="34" charset="0"/>
              </a:rPr>
              <a:t>a)   CENA DO ACIDENTE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600" dirty="0" smtClean="0">
                <a:cs typeface="Arial" panose="020B0604020202020204" pitchFamily="34" charset="0"/>
              </a:rPr>
              <a:t>b)  SEGURANÇA</a:t>
            </a:r>
          </a:p>
          <a:p>
            <a:pPr>
              <a:buFont typeface="Wingdings" panose="05000000000000000000" pitchFamily="2" charset="2"/>
              <a:buNone/>
            </a:pPr>
            <a:endParaRPr lang="pt-BR" sz="26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pt-BR" sz="2600" dirty="0" smtClean="0">
                <a:cs typeface="Arial" panose="020B0604020202020204" pitchFamily="34" charset="0"/>
              </a:rPr>
              <a:t>Não interrompa o posicionamento da viatura, sinalização e isolamento.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600" dirty="0" smtClean="0">
                <a:cs typeface="Arial" panose="020B0604020202020204" pitchFamily="34" charset="0"/>
              </a:rPr>
              <a:t> Segurança da vítima e dos curiosos;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600" dirty="0" smtClean="0">
                <a:cs typeface="Arial" panose="020B0604020202020204" pitchFamily="34" charset="0"/>
              </a:rPr>
              <a:t>c)  SITUAÇÃO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600" dirty="0" smtClean="0">
                <a:cs typeface="Arial" panose="020B0604020202020204" pitchFamily="34" charset="0"/>
              </a:rPr>
              <a:t>-O que realmente aconteceu?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600" dirty="0" smtClean="0">
                <a:cs typeface="Arial" panose="020B0604020202020204" pitchFamily="34" charset="0"/>
              </a:rPr>
              <a:t>-Qual o mecanismo de trauma (Cinemática)?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600" dirty="0" smtClean="0">
                <a:cs typeface="Arial" panose="020B0604020202020204" pitchFamily="34" charset="0"/>
              </a:rPr>
              <a:t>-Quantas vítimas envolvidas e qual a idade?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600" dirty="0" smtClean="0">
                <a:cs typeface="Arial" panose="020B0604020202020204" pitchFamily="34" charset="0"/>
              </a:rPr>
              <a:t>-É necessário reforço? Especificar.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4071938" cy="1692275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800000"/>
                </a:solidFill>
              </a:rPr>
              <a:t>C- </a:t>
            </a:r>
            <a:r>
              <a:rPr lang="pt-BR" sz="3600" dirty="0" err="1" smtClean="0">
                <a:solidFill>
                  <a:srgbClr val="800000"/>
                </a:solidFill>
              </a:rPr>
              <a:t>CIRCULAÇÃO,com</a:t>
            </a:r>
            <a:r>
              <a:rPr lang="pt-BR" sz="3600" dirty="0" smtClean="0">
                <a:solidFill>
                  <a:srgbClr val="800000"/>
                </a:solidFill>
              </a:rPr>
              <a:t> controle da hemorragia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4512" y="2132856"/>
            <a:ext cx="3840163" cy="4392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600" dirty="0"/>
              <a:t>Verificar pulso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600" dirty="0"/>
              <a:t>Tempo de enchimento capilar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600" dirty="0"/>
              <a:t>Cor e temperatura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600" dirty="0"/>
              <a:t>Buscar sangramentos: hemorragia interna </a:t>
            </a:r>
            <a:endParaRPr lang="pt-BR" sz="1600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sz="1600" dirty="0" smtClean="0"/>
              <a:t>Avaliar </a:t>
            </a:r>
            <a:r>
              <a:rPr lang="pt-BR" sz="1600" dirty="0"/>
              <a:t>necessidade de volume ou sangue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600" dirty="0"/>
              <a:t>Parar grandes sangramentos </a:t>
            </a:r>
          </a:p>
          <a:p>
            <a:pPr fontAlgn="auto">
              <a:spcAft>
                <a:spcPts val="0"/>
              </a:spcAft>
              <a:defRPr/>
            </a:pPr>
            <a:endParaRPr lang="pt-BR" sz="16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600" dirty="0"/>
              <a:t> Marcadores clínicos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600" dirty="0"/>
              <a:t>Nível de consciência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600" dirty="0"/>
              <a:t>Cor da pele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600" dirty="0"/>
              <a:t>Pulso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600" dirty="0"/>
          </a:p>
        </p:txBody>
      </p:sp>
      <p:pic>
        <p:nvPicPr>
          <p:cNvPr id="10" name="Imagem 9" descr="40b7ce52-fc1a-47b0-8b21-f92cc9ad2fdc.jpg"/>
          <p:cNvPicPr>
            <a:picLocks noChangeAspect="1"/>
          </p:cNvPicPr>
          <p:nvPr/>
        </p:nvPicPr>
        <p:blipFill rotWithShape="1">
          <a:blip r:embed="rId2"/>
          <a:srcRect l="35531" r="25633"/>
          <a:stretch/>
        </p:blipFill>
        <p:spPr>
          <a:xfrm>
            <a:off x="4714876" y="10"/>
            <a:ext cx="442912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836712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A diferença entre o “X” e o “C” é que o X se refere a hemorragias externas, grandes hemorragias. Já o “C” refere-se a hemorragias internas, onde deve-se investigar perdas de volume sanguíneo não visível, analisando os principais pontos de hemorragia interna no trauma (pelve, </a:t>
            </a:r>
            <a:r>
              <a:rPr lang="pt-BR" dirty="0" err="1"/>
              <a:t>abdomem</a:t>
            </a:r>
            <a:r>
              <a:rPr lang="pt-BR" dirty="0"/>
              <a:t> e membros inferiores), avaliando sinais clínicos de hemorragia como tempo de enchimento capilar </a:t>
            </a:r>
            <a:r>
              <a:rPr lang="pt-BR" dirty="0" err="1"/>
              <a:t>lentificado</a:t>
            </a:r>
            <a:r>
              <a:rPr lang="pt-BR" dirty="0"/>
              <a:t>, pele fria e pegajosa e comprometimento do nível e qualidade de consciência.</a:t>
            </a:r>
          </a:p>
        </p:txBody>
      </p:sp>
    </p:spTree>
    <p:extLst>
      <p:ext uri="{BB962C8B-B14F-4D97-AF65-F5344CB8AC3E}">
        <p14:creationId xmlns:p14="http://schemas.microsoft.com/office/powerpoint/2010/main" val="1500674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ítulo 1"/>
          <p:cNvSpPr>
            <a:spLocks noGrp="1"/>
          </p:cNvSpPr>
          <p:nvPr>
            <p:ph type="title"/>
          </p:nvPr>
        </p:nvSpPr>
        <p:spPr>
          <a:xfrm>
            <a:off x="615950" y="711200"/>
            <a:ext cx="4654550" cy="1344613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800000"/>
                </a:solidFill>
              </a:rPr>
              <a:t>D- Disfunção, estado neurológico  </a:t>
            </a:r>
          </a:p>
        </p:txBody>
      </p:sp>
      <p:sp>
        <p:nvSpPr>
          <p:cNvPr id="1434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5950" y="2122488"/>
            <a:ext cx="4654550" cy="36258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Estabelecer nível de consciência </a:t>
            </a:r>
          </a:p>
          <a:p>
            <a:pPr marL="0" indent="0">
              <a:buNone/>
            </a:pPr>
            <a:r>
              <a:rPr lang="pt-BR" dirty="0" smtClean="0"/>
              <a:t>Tamanho e reatividade das pupilas </a:t>
            </a:r>
          </a:p>
          <a:p>
            <a:pPr marL="0" indent="0">
              <a:buNone/>
            </a:pPr>
            <a:r>
              <a:rPr lang="pt-BR" dirty="0" smtClean="0"/>
              <a:t>Sinais de </a:t>
            </a:r>
            <a:r>
              <a:rPr lang="pt-BR" dirty="0" err="1" smtClean="0"/>
              <a:t>lateralização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Nível de lesão da medula espinhal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Como proceder para avaliar?</a:t>
            </a:r>
          </a:p>
          <a:p>
            <a:pPr marL="0" indent="0">
              <a:buNone/>
            </a:pPr>
            <a:r>
              <a:rPr lang="pt-BR" dirty="0" smtClean="0"/>
              <a:t>Escala de Coma de Glasgow e reatividade pupilar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</p:txBody>
      </p:sp>
      <p:pic>
        <p:nvPicPr>
          <p:cNvPr id="14341" name="Imagem 3" descr="glasg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750"/>
            <a:ext cx="3429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929313" y="3500438"/>
          <a:ext cx="3032125" cy="294481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79990">
                  <a:extLst>
                    <a:ext uri="{9D8B030D-6E8A-4147-A177-3AD203B41FA5}"/>
                  </a:extLst>
                </a:gridCol>
                <a:gridCol w="1452135">
                  <a:extLst>
                    <a:ext uri="{9D8B030D-6E8A-4147-A177-3AD203B41FA5}"/>
                  </a:extLst>
                </a:gridCol>
              </a:tblGrid>
              <a:tr h="1211612">
                <a:tc>
                  <a:txBody>
                    <a:bodyPr/>
                    <a:lstStyle/>
                    <a:p>
                      <a:r>
                        <a:rPr lang="pt-BR" sz="1800" dirty="0"/>
                        <a:t>Olhos  não reativos à</a:t>
                      </a:r>
                      <a:r>
                        <a:rPr lang="pt-BR" sz="1800" baseline="0" dirty="0"/>
                        <a:t> luz </a:t>
                      </a:r>
                      <a:endParaRPr lang="pt-BR" sz="1800" dirty="0"/>
                    </a:p>
                  </a:txBody>
                  <a:tcPr marL="88755" marR="88755" marT="44371" marB="44371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Pontuação</a:t>
                      </a:r>
                      <a:r>
                        <a:rPr lang="pt-BR" sz="1800" baseline="0"/>
                        <a:t> de reatividade  da pupila </a:t>
                      </a:r>
                      <a:endParaRPr lang="pt-BR" sz="1800"/>
                    </a:p>
                  </a:txBody>
                  <a:tcPr marL="88755" marR="88755" marT="44371" marB="44371"/>
                </a:tc>
                <a:extLst>
                  <a:ext uri="{0D108BD9-81ED-4DB2-BD59-A6C34878D82A}"/>
                </a:extLst>
              </a:tr>
              <a:tr h="668287">
                <a:tc>
                  <a:txBody>
                    <a:bodyPr/>
                    <a:lstStyle/>
                    <a:p>
                      <a:r>
                        <a:rPr lang="pt-BR" sz="1800"/>
                        <a:t>AMBOS</a:t>
                      </a:r>
                      <a:r>
                        <a:rPr lang="pt-BR" sz="1800" baseline="0"/>
                        <a:t>  OS OLHOS </a:t>
                      </a:r>
                      <a:endParaRPr lang="pt-BR" sz="1800"/>
                    </a:p>
                  </a:txBody>
                  <a:tcPr marL="88755" marR="88755" marT="44371" marB="44371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            </a:t>
                      </a:r>
                      <a:r>
                        <a:rPr lang="pt-BR" sz="1800" baseline="0"/>
                        <a:t> </a:t>
                      </a:r>
                      <a:r>
                        <a:rPr lang="pt-BR" sz="1800"/>
                        <a:t> 2</a:t>
                      </a:r>
                    </a:p>
                  </a:txBody>
                  <a:tcPr marL="88755" marR="88755" marT="44371" marB="44371"/>
                </a:tc>
                <a:extLst>
                  <a:ext uri="{0D108BD9-81ED-4DB2-BD59-A6C34878D82A}"/>
                </a:extLst>
              </a:tr>
              <a:tr h="396625">
                <a:tc>
                  <a:txBody>
                    <a:bodyPr/>
                    <a:lstStyle/>
                    <a:p>
                      <a:r>
                        <a:rPr lang="pt-BR" sz="1800"/>
                        <a:t>UM OLHO</a:t>
                      </a:r>
                      <a:r>
                        <a:rPr lang="pt-BR" sz="1800" baseline="0"/>
                        <a:t> </a:t>
                      </a:r>
                      <a:endParaRPr lang="pt-BR" sz="1800"/>
                    </a:p>
                  </a:txBody>
                  <a:tcPr marL="88755" marR="88755" marT="44371" marB="44371"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              1</a:t>
                      </a:r>
                    </a:p>
                  </a:txBody>
                  <a:tcPr marL="88755" marR="88755" marT="44371" marB="44371"/>
                </a:tc>
                <a:extLst>
                  <a:ext uri="{0D108BD9-81ED-4DB2-BD59-A6C34878D82A}"/>
                </a:extLst>
              </a:tr>
              <a:tr h="668287">
                <a:tc>
                  <a:txBody>
                    <a:bodyPr/>
                    <a:lstStyle/>
                    <a:p>
                      <a:r>
                        <a:rPr lang="pt-BR" sz="1800"/>
                        <a:t> NENHUM OLHO</a:t>
                      </a:r>
                    </a:p>
                  </a:txBody>
                  <a:tcPr marL="88755" marR="88755" marT="44371" marB="44371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              </a:t>
                      </a:r>
                      <a:r>
                        <a:rPr lang="pt-BR" sz="1800" baseline="0" dirty="0"/>
                        <a:t> </a:t>
                      </a:r>
                      <a:r>
                        <a:rPr lang="pt-BR" sz="1800" dirty="0"/>
                        <a:t>0</a:t>
                      </a:r>
                    </a:p>
                  </a:txBody>
                  <a:tcPr marL="88755" marR="88755" marT="44371" marB="44371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87363" y="628650"/>
            <a:ext cx="3844925" cy="1677988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800000"/>
                </a:solidFill>
              </a:rPr>
              <a:t>E-  EXPOSIÇÃO e CONTROLE AMBIENTAL 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87363" y="2438400"/>
            <a:ext cx="3844925" cy="378618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Despir totalmente o paciente</a:t>
            </a:r>
          </a:p>
          <a:p>
            <a:pPr marL="0" indent="0">
              <a:buNone/>
            </a:pPr>
            <a:r>
              <a:rPr lang="pt-BR" sz="2400" dirty="0" smtClean="0"/>
              <a:t>Buscar lesões </a:t>
            </a:r>
          </a:p>
          <a:p>
            <a:pPr marL="0" indent="0">
              <a:buNone/>
            </a:pPr>
            <a:r>
              <a:rPr lang="pt-BR" sz="2400" dirty="0" smtClean="0"/>
              <a:t>Prevenir Hipotermia</a:t>
            </a:r>
          </a:p>
          <a:p>
            <a:pPr marL="0" indent="0">
              <a:buNone/>
            </a:pPr>
            <a:r>
              <a:rPr lang="pt-BR" sz="2400" dirty="0" smtClean="0"/>
              <a:t>Cobertores aquecidos</a:t>
            </a:r>
          </a:p>
          <a:p>
            <a:pPr marL="0" indent="0">
              <a:buNone/>
            </a:pPr>
            <a:r>
              <a:rPr lang="pt-BR" sz="2400" dirty="0" smtClean="0"/>
              <a:t>Fluidos aquecidos</a:t>
            </a:r>
          </a:p>
          <a:p>
            <a:pPr marL="0" indent="0">
              <a:buNone/>
            </a:pPr>
            <a:r>
              <a:rPr lang="pt-BR" sz="2400" dirty="0" smtClean="0"/>
              <a:t>Hemoderivados aquecidos </a:t>
            </a:r>
          </a:p>
        </p:txBody>
      </p:sp>
      <p:pic>
        <p:nvPicPr>
          <p:cNvPr id="15364" name="Imagem 3" descr="MANTAS-AUTO-CALENTABLES-READY-HEAT-273x2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r="9937" b="3"/>
          <a:stretch>
            <a:fillRect/>
          </a:stretch>
        </p:blipFill>
        <p:spPr bwMode="auto">
          <a:xfrm>
            <a:off x="4567238" y="639763"/>
            <a:ext cx="4097337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584"/>
            <a:ext cx="6840760" cy="6840760"/>
          </a:xfrm>
        </p:spPr>
      </p:pic>
    </p:spTree>
    <p:extLst>
      <p:ext uri="{BB962C8B-B14F-4D97-AF65-F5344CB8AC3E}">
        <p14:creationId xmlns:p14="http://schemas.microsoft.com/office/powerpoint/2010/main" val="1248424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Avaliação secundária</a:t>
            </a:r>
            <a:endParaRPr lang="pt-B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14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800000"/>
                </a:solidFill>
                <a:cs typeface="Arial" panose="020B0604020202020204" pitchFamily="34" charset="0"/>
              </a:rPr>
              <a:t>AVALIAÇÃO SECUNDÁRIA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cs typeface="Arial" panose="020B0604020202020204" pitchFamily="34" charset="0"/>
              </a:rPr>
              <a:t>É realizado após a estabilização dos sinais vitais da vítima.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	Consiste em uma avaliação minuciosa, a qual se inicia na cabeça 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vai até os pés, na parte anterior (frente) e posterior (costas),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identificando lesões que apesar de sua gravidade não colocam 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vítima em risco iminente de morte.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	Esta avaliação é dividida em </a:t>
            </a:r>
            <a:r>
              <a:rPr lang="pt-BR" sz="2400" b="1" dirty="0" smtClean="0">
                <a:cs typeface="Arial" panose="020B0604020202020204" pitchFamily="34" charset="0"/>
              </a:rPr>
              <a:t>Subjetiva e Objetiva.</a:t>
            </a:r>
          </a:p>
          <a:p>
            <a:pPr>
              <a:buFont typeface="Wingdings" panose="05000000000000000000" pitchFamily="2" charset="2"/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53400" cy="93563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800000"/>
                </a:solidFill>
                <a:cs typeface="Arial" panose="020B0604020202020204" pitchFamily="34" charset="0"/>
              </a:rPr>
              <a:t>AVALIAÇÃO SUBJETIVA: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 smtClean="0"/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A parte subjetiva é um rol de perguntas direcionadas à complementação da avaliação da vítima (ANAMNESE):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Subjetivo: falar a respeito do </a:t>
            </a:r>
            <a:r>
              <a:rPr lang="pt-BR" sz="2400" dirty="0" err="1" smtClean="0">
                <a:cs typeface="Arial" panose="020B0604020202020204" pitchFamily="34" charset="0"/>
              </a:rPr>
              <a:t>paciente,direcionar</a:t>
            </a:r>
            <a:r>
              <a:rPr lang="pt-BR" sz="2400" dirty="0" smtClean="0">
                <a:cs typeface="Arial" panose="020B0604020202020204" pitchFamily="34" charset="0"/>
              </a:rPr>
              <a:t> perguntas a respeito do </a:t>
            </a:r>
            <a:r>
              <a:rPr lang="pt-BR" sz="2400" dirty="0" err="1" smtClean="0">
                <a:cs typeface="Arial" panose="020B0604020202020204" pitchFamily="34" charset="0"/>
              </a:rPr>
              <a:t>mesmo,para</a:t>
            </a:r>
            <a:r>
              <a:rPr lang="pt-BR" sz="2400" dirty="0" smtClean="0">
                <a:cs typeface="Arial" panose="020B0604020202020204" pitchFamily="34" charset="0"/>
              </a:rPr>
              <a:t> saber mais a respeito do ocorrido ou identificação.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1- Conversar com a vítima, se consciente, perguntar: nome, idade, descrição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do acidente, queixas principais, endereço e telefone;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2- Usar o (acrônimo) AMPLA (Ambiente, Medicamentos, Passado médico, Líquidos e alimentos e Alergias);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3- Conversar com acompanhantes e testemunhas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612775" y="366713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800000"/>
                </a:solidFill>
                <a:cs typeface="Arial" panose="020B0604020202020204" pitchFamily="34" charset="0"/>
              </a:rPr>
              <a:t>AVALIAÇÃO OBJETIVA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Exame da cabeça aos pés (apalpação)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1- Realize uma avaliação minuciosa da “cabeça aos pés”;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dirty="0" smtClean="0">
                <a:cs typeface="Arial" panose="020B0604020202020204" pitchFamily="34" charset="0"/>
              </a:rPr>
              <a:t>Inspecionar </a:t>
            </a:r>
            <a:r>
              <a:rPr lang="pt-BR" sz="2400" dirty="0">
                <a:cs typeface="Arial" panose="020B0604020202020204" pitchFamily="34" charset="0"/>
              </a:rPr>
              <a:t>e apalpar a cabeça (fronte, crânio e orelhas); 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dirty="0" smtClean="0">
                <a:cs typeface="Arial" panose="020B0604020202020204" pitchFamily="34" charset="0"/>
              </a:rPr>
              <a:t>Inspecionar </a:t>
            </a:r>
            <a:r>
              <a:rPr lang="pt-BR" sz="2400" dirty="0">
                <a:cs typeface="Arial" panose="020B0604020202020204" pitchFamily="34" charset="0"/>
              </a:rPr>
              <a:t>e apalpar a face (olhos e mandíbula); 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dirty="0" smtClean="0">
                <a:cs typeface="Arial" panose="020B0604020202020204" pitchFamily="34" charset="0"/>
              </a:rPr>
              <a:t>Inspecionar </a:t>
            </a:r>
            <a:r>
              <a:rPr lang="pt-BR" sz="2400" dirty="0">
                <a:cs typeface="Arial" panose="020B0604020202020204" pitchFamily="34" charset="0"/>
              </a:rPr>
              <a:t>e apalpar os ombros, clavícula e tórax; 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dirty="0" smtClean="0">
                <a:cs typeface="Arial" panose="020B0604020202020204" pitchFamily="34" charset="0"/>
              </a:rPr>
              <a:t>Inspecionar </a:t>
            </a:r>
            <a:r>
              <a:rPr lang="pt-BR" sz="2400" dirty="0">
                <a:cs typeface="Arial" panose="020B0604020202020204" pitchFamily="34" charset="0"/>
              </a:rPr>
              <a:t>e apalpar os quatro quadrantes abdominais; 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dirty="0" smtClean="0">
                <a:cs typeface="Arial" panose="020B0604020202020204" pitchFamily="34" charset="0"/>
              </a:rPr>
              <a:t>Inspecionar </a:t>
            </a:r>
            <a:r>
              <a:rPr lang="pt-BR" sz="2400" dirty="0">
                <a:cs typeface="Arial" panose="020B0604020202020204" pitchFamily="34" charset="0"/>
              </a:rPr>
              <a:t>e apalpar a região pélvica e genitália; 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dirty="0" smtClean="0">
                <a:cs typeface="Arial" panose="020B0604020202020204" pitchFamily="34" charset="0"/>
              </a:rPr>
              <a:t>Inspecionar </a:t>
            </a:r>
            <a:r>
              <a:rPr lang="pt-BR" sz="2400" dirty="0">
                <a:cs typeface="Arial" panose="020B0604020202020204" pitchFamily="34" charset="0"/>
              </a:rPr>
              <a:t>e apalpar os membros inferiores 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400" dirty="0" smtClean="0">
                <a:cs typeface="Arial" panose="020B0604020202020204" pitchFamily="34" charset="0"/>
              </a:rPr>
              <a:t>Inspecionar </a:t>
            </a:r>
            <a:r>
              <a:rPr lang="pt-BR" sz="2400" dirty="0">
                <a:cs typeface="Arial" panose="020B0604020202020204" pitchFamily="34" charset="0"/>
              </a:rPr>
              <a:t>e apalpar os membros superiores</a:t>
            </a:r>
            <a:endParaRPr lang="pt-BR" sz="24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2- Reavaliar a respiração, circulação e temperatura de forma mais detalhada;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tângulo 2"/>
          <p:cNvSpPr>
            <a:spLocks noChangeArrowheads="1"/>
          </p:cNvSpPr>
          <p:nvPr/>
        </p:nvSpPr>
        <p:spPr bwMode="auto">
          <a:xfrm>
            <a:off x="827584" y="908720"/>
            <a:ext cx="77771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3200" dirty="0">
                <a:solidFill>
                  <a:srgbClr val="800000"/>
                </a:solidFill>
                <a:latin typeface="+mn-lt"/>
              </a:rPr>
              <a:t>ESTABILIZAÇÃO E TRANSPORTE </a:t>
            </a:r>
            <a:r>
              <a:rPr lang="pt-BR" b="1" dirty="0">
                <a:latin typeface="+mn-lt"/>
              </a:rPr>
              <a:t>	</a:t>
            </a:r>
          </a:p>
          <a:p>
            <a:pPr eaLnBrk="1" hangingPunct="1"/>
            <a:r>
              <a:rPr lang="pt-BR" sz="2000" dirty="0" smtClean="0">
                <a:latin typeface="+mn-lt"/>
              </a:rPr>
              <a:t>Realizar </a:t>
            </a:r>
            <a:r>
              <a:rPr lang="pt-BR" sz="2000" dirty="0">
                <a:latin typeface="+mn-lt"/>
              </a:rPr>
              <a:t>o rolamento avaliando a região dorsal; (se for possível)	</a:t>
            </a:r>
          </a:p>
          <a:p>
            <a:pPr eaLnBrk="1" hangingPunct="1"/>
            <a:r>
              <a:rPr lang="pt-BR" sz="2000" dirty="0" smtClean="0">
                <a:latin typeface="+mn-lt"/>
              </a:rPr>
              <a:t>Transporte </a:t>
            </a:r>
            <a:r>
              <a:rPr lang="pt-BR" sz="2000" dirty="0">
                <a:latin typeface="+mn-lt"/>
              </a:rPr>
              <a:t>(preferencialmente pelo serviço especializado) </a:t>
            </a:r>
            <a:r>
              <a:rPr lang="pt-BR" dirty="0">
                <a:latin typeface="+mn-lt"/>
              </a:rPr>
              <a:t>	</a:t>
            </a:r>
          </a:p>
          <a:p>
            <a:pPr eaLnBrk="1" hangingPunct="1"/>
            <a:endParaRPr lang="pt-BR" sz="3200" dirty="0" smtClean="0">
              <a:solidFill>
                <a:srgbClr val="800000"/>
              </a:solidFill>
              <a:latin typeface="+mn-lt"/>
            </a:endParaRPr>
          </a:p>
          <a:p>
            <a:pPr eaLnBrk="1" hangingPunct="1"/>
            <a:r>
              <a:rPr lang="pt-BR" sz="3200" dirty="0" smtClean="0">
                <a:solidFill>
                  <a:srgbClr val="800000"/>
                </a:solidFill>
                <a:latin typeface="+mn-lt"/>
              </a:rPr>
              <a:t>AVALIAÇÃO </a:t>
            </a:r>
            <a:r>
              <a:rPr lang="pt-BR" sz="3200" dirty="0">
                <a:solidFill>
                  <a:srgbClr val="800000"/>
                </a:solidFill>
                <a:latin typeface="+mn-lt"/>
              </a:rPr>
              <a:t>CONTINUADA </a:t>
            </a:r>
            <a:r>
              <a:rPr lang="pt-BR" b="1" dirty="0">
                <a:latin typeface="+mn-lt"/>
              </a:rPr>
              <a:t>	</a:t>
            </a:r>
          </a:p>
          <a:p>
            <a:pPr eaLnBrk="1" hangingPunct="1"/>
            <a:r>
              <a:rPr lang="pt-BR" sz="2000" dirty="0" smtClean="0">
                <a:latin typeface="+mn-lt"/>
              </a:rPr>
              <a:t>Reavaliar </a:t>
            </a:r>
            <a:r>
              <a:rPr lang="pt-BR" sz="2000" dirty="0">
                <a:latin typeface="+mn-lt"/>
              </a:rPr>
              <a:t>vítimas - Críticas e instáveis a cada 3 minutos; 	</a:t>
            </a:r>
          </a:p>
          <a:p>
            <a:pPr eaLnBrk="1" hangingPunct="1"/>
            <a:r>
              <a:rPr lang="pt-BR" sz="2000" dirty="0" smtClean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Reavaliar vítimas - Potencialmente instáveis e estáveis a cada 10 minutos.</a:t>
            </a:r>
          </a:p>
          <a:p>
            <a:pPr eaLnBrk="1" hangingPunct="1"/>
            <a:endParaRPr lang="pt-BR" sz="2000" dirty="0">
              <a:latin typeface="+mn-lt"/>
            </a:endParaRPr>
          </a:p>
          <a:p>
            <a:pPr eaLnBrk="1" hangingPunct="1"/>
            <a:r>
              <a:rPr lang="pt-BR" sz="2000" dirty="0">
                <a:latin typeface="+mn-lt"/>
              </a:rPr>
              <a:t>A remoção da vítima, do local do acidente para o hospital, é tarefa que requer da pessoa prestadora de primeiros socorros o MÁXIMO DE CUIDADO E CORRETO DESEMPENHO. </a:t>
            </a:r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800000"/>
                </a:solidFill>
              </a:rPr>
              <a:t>CINEMÁTICA DO TRAUMA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2775" y="1052736"/>
            <a:ext cx="8153400" cy="504326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pt-BR" sz="1600" dirty="0" smtClean="0">
                <a:cs typeface="Arial" panose="020B0604020202020204" pitchFamily="34" charset="0"/>
              </a:rPr>
              <a:t>	</a:t>
            </a:r>
            <a:r>
              <a:rPr lang="pt-BR" sz="2000" dirty="0" smtClean="0">
                <a:cs typeface="Arial" panose="020B0604020202020204" pitchFamily="34" charset="0"/>
              </a:rPr>
              <a:t>Faz-se necessário o estudo adequado do assunto para que possa </a:t>
            </a:r>
            <a:r>
              <a:rPr lang="pt-BR" sz="2000" dirty="0" smtClean="0">
                <a:cs typeface="Arial" panose="020B0604020202020204" pitchFamily="34" charset="0"/>
              </a:rPr>
              <a:t>ser totalmente </a:t>
            </a:r>
            <a:r>
              <a:rPr lang="pt-BR" sz="2000" dirty="0" smtClean="0">
                <a:cs typeface="Arial" panose="020B0604020202020204" pitchFamily="34" charset="0"/>
              </a:rPr>
              <a:t>compreendido.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sz="2000" dirty="0" smtClean="0">
                <a:cs typeface="Arial" panose="020B0604020202020204" pitchFamily="34" charset="0"/>
              </a:rPr>
              <a:t>	 </a:t>
            </a:r>
            <a:r>
              <a:rPr lang="pt-BR" sz="2000" dirty="0" smtClean="0">
                <a:cs typeface="Arial" panose="020B0604020202020204" pitchFamily="34" charset="0"/>
              </a:rPr>
              <a:t>O </a:t>
            </a:r>
            <a:r>
              <a:rPr lang="pt-BR" sz="2000" dirty="0" smtClean="0">
                <a:cs typeface="Arial" panose="020B0604020202020204" pitchFamily="34" charset="0"/>
              </a:rPr>
              <a:t>socorrista deve ser um bom observador na cena do acidente, extrair as </a:t>
            </a:r>
            <a:r>
              <a:rPr lang="pt-BR" sz="2000" dirty="0" smtClean="0">
                <a:cs typeface="Arial" panose="020B0604020202020204" pitchFamily="34" charset="0"/>
              </a:rPr>
              <a:t> informações </a:t>
            </a:r>
            <a:r>
              <a:rPr lang="pt-BR" sz="2000" dirty="0" smtClean="0">
                <a:cs typeface="Arial" panose="020B0604020202020204" pitchFamily="34" charset="0"/>
              </a:rPr>
              <a:t>que a cena mostra e complementar com a parte subjetiva de </a:t>
            </a:r>
            <a:r>
              <a:rPr lang="pt-BR" sz="2000" dirty="0" smtClean="0">
                <a:cs typeface="Arial" panose="020B0604020202020204" pitchFamily="34" charset="0"/>
              </a:rPr>
              <a:t>perguntas </a:t>
            </a:r>
            <a:r>
              <a:rPr lang="pt-BR" sz="2000" dirty="0" smtClean="0">
                <a:cs typeface="Arial" panose="020B0604020202020204" pitchFamily="34" charset="0"/>
              </a:rPr>
              <a:t>aos que presenciaram o trauma. Podemos definir claramente que há dois tipos de </a:t>
            </a:r>
            <a:r>
              <a:rPr lang="pt-BR" sz="2000" dirty="0" smtClean="0">
                <a:cs typeface="Arial" panose="020B0604020202020204" pitchFamily="34" charset="0"/>
              </a:rPr>
              <a:t>lesões </a:t>
            </a:r>
            <a:r>
              <a:rPr lang="pt-BR" sz="2000" dirty="0" smtClean="0">
                <a:cs typeface="Arial" panose="020B0604020202020204" pitchFamily="34" charset="0"/>
              </a:rPr>
              <a:t>segundo os seus sinais: as visíveis e as não visíveis ou traumas fechados.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sz="2000" dirty="0" smtClean="0">
                <a:cs typeface="Arial" panose="020B0604020202020204" pitchFamily="34" charset="0"/>
              </a:rPr>
              <a:t>	 Para que a equipe de resgate não cometa o erro de deixar de atender uma </a:t>
            </a:r>
            <a:r>
              <a:rPr lang="pt-BR" sz="2000" dirty="0" smtClean="0">
                <a:cs typeface="Arial" panose="020B0604020202020204" pitchFamily="34" charset="0"/>
              </a:rPr>
              <a:t>vítima </a:t>
            </a:r>
            <a:r>
              <a:rPr lang="pt-BR" sz="2000" dirty="0" smtClean="0">
                <a:cs typeface="Arial" panose="020B0604020202020204" pitchFamily="34" charset="0"/>
              </a:rPr>
              <a:t>analisando apenas os sinais. É importante a aplicação da cinemática do trauma.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sz="2000" dirty="0" smtClean="0">
                <a:cs typeface="Arial" panose="020B0604020202020204" pitchFamily="34" charset="0"/>
              </a:rPr>
              <a:t>	É o início do atendimento antes mesmo de realizar o </a:t>
            </a:r>
            <a:r>
              <a:rPr lang="pt-BR" sz="2000" dirty="0">
                <a:cs typeface="Arial" panose="020B0604020202020204" pitchFamily="34" charset="0"/>
              </a:rPr>
              <a:t>X</a:t>
            </a:r>
            <a:r>
              <a:rPr lang="pt-BR" sz="2000" dirty="0" smtClean="0">
                <a:cs typeface="Arial" panose="020B0604020202020204" pitchFamily="34" charset="0"/>
              </a:rPr>
              <a:t>ABCDE.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628650" y="963613"/>
            <a:ext cx="2620963" cy="4930775"/>
          </a:xfrm>
        </p:spPr>
        <p:txBody>
          <a:bodyPr/>
          <a:lstStyle/>
          <a:p>
            <a:pPr algn="r"/>
            <a:r>
              <a:rPr lang="pt-BR" sz="3700" dirty="0" smtClean="0">
                <a:solidFill>
                  <a:srgbClr val="800000"/>
                </a:solidFill>
              </a:rPr>
              <a:t>MEDIDAS AUXILIARES  </a:t>
            </a:r>
          </a:p>
        </p:txBody>
      </p:sp>
      <p:sp>
        <p:nvSpPr>
          <p:cNvPr id="1638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732213" y="963613"/>
            <a:ext cx="4783137" cy="4930775"/>
          </a:xfrm>
        </p:spPr>
        <p:txBody>
          <a:bodyPr wrap="square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pt-BR" dirty="0" smtClean="0"/>
              <a:t>Obter gasometria arterial e frequência ventilatória. </a:t>
            </a:r>
          </a:p>
          <a:p>
            <a:r>
              <a:rPr lang="pt-BR" dirty="0" smtClean="0"/>
              <a:t>Monitorar o C02 exalado pelo doente utilizando dispositivo apropriado.  </a:t>
            </a:r>
          </a:p>
          <a:p>
            <a:r>
              <a:rPr lang="pt-BR" dirty="0" smtClean="0"/>
              <a:t>Conectar o monitor de ECG ao doente. </a:t>
            </a:r>
          </a:p>
          <a:p>
            <a:r>
              <a:rPr lang="pt-BR" dirty="0" smtClean="0"/>
              <a:t>Inserir cateteres urinário e gástrico, a menos que contraindicado, e monitorar o débito urinário do doente por hora.</a:t>
            </a:r>
          </a:p>
          <a:p>
            <a:r>
              <a:rPr lang="pt-BR" dirty="0" smtClean="0"/>
              <a:t> Considerar a necessidade de obtenção de radiografia AP de tórax e de pelve.</a:t>
            </a:r>
          </a:p>
          <a:p>
            <a:r>
              <a:rPr lang="pt-BR" dirty="0" smtClean="0"/>
              <a:t> Considerar a necessidade de realização de LPD ou FAST. </a:t>
            </a:r>
          </a:p>
        </p:txBody>
      </p:sp>
      <p:cxnSp>
        <p:nvCxnSpPr>
          <p:cNvPr id="10" name="Straight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90913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628650" y="374650"/>
            <a:ext cx="7886700" cy="1325563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CASO CLÍNICO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4200" y="1700213"/>
            <a:ext cx="7975600" cy="44450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Indivíduo de 35 anos, sexo masculino, é admitido no pronto-socorro ferido por arma branca após briga em bar. É trazido pelo suporte básico, imobilizado em prancha longa, com colar cervical e ventilado com dispositivo de máscara válvula e balão.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Avaliação primária</a:t>
            </a:r>
            <a:r>
              <a:rPr lang="pt-BR" dirty="0" smtClean="0"/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X- ausência de hemorragia externa</a:t>
            </a:r>
            <a:endParaRPr lang="pt-BR" dirty="0"/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A- Via aérea pérvia com colar cervical.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B- Expansibilidade diminuída com presença de lesão “</a:t>
            </a:r>
            <a:r>
              <a:rPr lang="pt-BR" dirty="0" err="1"/>
              <a:t>respirante</a:t>
            </a:r>
            <a:r>
              <a:rPr lang="pt-BR" dirty="0"/>
              <a:t>” de aprox. 2cm em HTE. Dor apalpação de HTE e som </a:t>
            </a:r>
            <a:r>
              <a:rPr lang="pt-BR" dirty="0" err="1"/>
              <a:t>hipertimpânico</a:t>
            </a:r>
            <a:r>
              <a:rPr lang="pt-BR" dirty="0"/>
              <a:t> á percussão. MV abolidos em região de base esquerda.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C- BNF  RR  em 2T, pele fria, pulsos filiformes rápidos e simétricos, TEC &gt; 2s. Presença de equimose e lesão penetrante em Hipocôndrio esquerdo, reativo e doloroso á palpação superficial.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D- Pupilas foto reagentes e isocóricas; ECG= 13 (O3V4M6)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E- Presença de lesões em HTE e HCE, paciente aparentemente hipotérmico,  ausência de outras alterações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Escalas usadas na Urgência e Emergência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174037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18073" r="19583" b="12918"/>
          <a:stretch>
            <a:fillRect/>
          </a:stretch>
        </p:blipFill>
        <p:spPr bwMode="auto">
          <a:xfrm>
            <a:off x="0" y="620713"/>
            <a:ext cx="92583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6840538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>
          <a:xfrm>
            <a:off x="539750" y="-3175"/>
            <a:ext cx="7886700" cy="1325563"/>
          </a:xfrm>
        </p:spPr>
        <p:txBody>
          <a:bodyPr/>
          <a:lstStyle/>
          <a:p>
            <a:r>
              <a:rPr lang="pt-BR" b="1" smtClean="0"/>
              <a:t>Escala de Richmond</a:t>
            </a:r>
            <a:endParaRPr lang="pt-BR" smtClean="0"/>
          </a:p>
        </p:txBody>
      </p:sp>
      <p:pic>
        <p:nvPicPr>
          <p:cNvPr id="56323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57325"/>
            <a:ext cx="5400675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994650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8497" b="14915"/>
          <a:stretch/>
        </p:blipFill>
        <p:spPr>
          <a:xfrm>
            <a:off x="179512" y="1844824"/>
            <a:ext cx="872096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82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931035"/>
            <a:ext cx="7886700" cy="4140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800000"/>
                </a:solidFill>
                <a:cs typeface="Arial" panose="020B0604020202020204" pitchFamily="34" charset="0"/>
              </a:rPr>
              <a:t>Perguntas e observações frequentes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sz="2000" b="1" dirty="0" smtClean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Que tipo de impacto ocorreu - frontal, lateral, traseiro, angular, capotamento ou ejeção?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 Qual a velocidade em que ocorreu o acidente?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Estava a vítima usando dispositivos de segurança?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Onde supostamente estão as lesões mais graves?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Quais órgãos podem ter sido lesados nesse caminho?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A vítima é uma criança ou um adulto?</a:t>
            </a:r>
          </a:p>
          <a:p>
            <a:pPr>
              <a:buFont typeface="Wingdings" panose="05000000000000000000" pitchFamily="2" charset="2"/>
              <a:buNone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5939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125"/>
            <a:ext cx="8047038" cy="603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36613"/>
            <a:ext cx="8347075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0" y="1524000"/>
            <a:ext cx="4724400" cy="25146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r>
              <a:rPr lang="pt-BR" sz="5400" dirty="0" smtClean="0">
                <a:solidFill>
                  <a:srgbClr val="800000"/>
                </a:solidFill>
              </a:rPr>
              <a:t>SALA </a:t>
            </a:r>
            <a:br>
              <a:rPr lang="pt-BR" sz="5400" dirty="0" smtClean="0">
                <a:solidFill>
                  <a:srgbClr val="800000"/>
                </a:solidFill>
              </a:rPr>
            </a:br>
            <a:r>
              <a:rPr lang="pt-BR" sz="5400" dirty="0" smtClean="0">
                <a:solidFill>
                  <a:srgbClr val="800000"/>
                </a:solidFill>
              </a:rPr>
              <a:t>DE</a:t>
            </a:r>
            <a:br>
              <a:rPr lang="pt-BR" sz="5400" dirty="0" smtClean="0">
                <a:solidFill>
                  <a:srgbClr val="800000"/>
                </a:solidFill>
              </a:rPr>
            </a:br>
            <a:r>
              <a:rPr lang="pt-BR" sz="5400" dirty="0" smtClean="0">
                <a:solidFill>
                  <a:srgbClr val="800000"/>
                </a:solidFill>
              </a:rPr>
              <a:t> EMERGÊNCIA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764704"/>
            <a:ext cx="6934200" cy="990600"/>
          </a:xfrm>
        </p:spPr>
        <p:txBody>
          <a:bodyPr anchor="ctr"/>
          <a:lstStyle/>
          <a:p>
            <a:r>
              <a:rPr lang="pt-BR" sz="4400" dirty="0" smtClean="0">
                <a:solidFill>
                  <a:srgbClr val="800000"/>
                </a:solidFill>
              </a:rPr>
              <a:t>SALA DE EMERGÊNCIA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62000" y="2286000"/>
            <a:ext cx="7543800" cy="27432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pt-BR" dirty="0" smtClean="0"/>
              <a:t>ESTRUTURA FÍSICA</a:t>
            </a:r>
          </a:p>
          <a:p>
            <a:r>
              <a:rPr lang="pt-BR" dirty="0" smtClean="0"/>
              <a:t>RDC-50</a:t>
            </a:r>
          </a:p>
          <a:p>
            <a:endParaRPr lang="pt-BR" dirty="0" smtClean="0"/>
          </a:p>
          <a:p>
            <a:r>
              <a:rPr lang="pt-BR" dirty="0" smtClean="0"/>
              <a:t>Quantificação Mínima = 01 sala</a:t>
            </a:r>
          </a:p>
          <a:p>
            <a:r>
              <a:rPr lang="pt-BR" dirty="0" smtClean="0"/>
              <a:t>12 m2 por leito </a:t>
            </a:r>
          </a:p>
          <a:p>
            <a:r>
              <a:rPr lang="pt-BR" sz="3200" b="1" dirty="0" smtClean="0">
                <a:solidFill>
                  <a:schemeClr val="hlink"/>
                </a:solidFill>
              </a:rPr>
              <a:t>	</a:t>
            </a:r>
          </a:p>
          <a:p>
            <a:endParaRPr lang="pt-BR" sz="3200" b="1" dirty="0">
              <a:solidFill>
                <a:schemeClr val="hlink"/>
              </a:solidFill>
            </a:endParaRPr>
          </a:p>
          <a:p>
            <a:endParaRPr lang="pt-BR" sz="32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692696"/>
            <a:ext cx="7772400" cy="561662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pt-BR" b="1" dirty="0" smtClean="0"/>
              <a:t>PAREDES</a:t>
            </a:r>
          </a:p>
          <a:p>
            <a:pPr algn="l"/>
            <a:r>
              <a:rPr lang="pt-BR" dirty="0" smtClean="0"/>
              <a:t>Revestidas com material :</a:t>
            </a:r>
          </a:p>
          <a:p>
            <a:pPr algn="l"/>
            <a:r>
              <a:rPr lang="pt-BR" dirty="0" smtClean="0"/>
              <a:t>Liso </a:t>
            </a:r>
          </a:p>
          <a:p>
            <a:pPr algn="l"/>
            <a:r>
              <a:rPr lang="pt-BR" dirty="0" smtClean="0"/>
              <a:t>impermeável </a:t>
            </a:r>
          </a:p>
          <a:p>
            <a:pPr algn="l"/>
            <a:r>
              <a:rPr lang="pt-BR" dirty="0" smtClean="0"/>
              <a:t>Resistente </a:t>
            </a:r>
          </a:p>
          <a:p>
            <a:pPr algn="l"/>
            <a:r>
              <a:rPr lang="pt-BR" dirty="0" smtClean="0"/>
              <a:t>Ausência de solução de Continuidade </a:t>
            </a:r>
          </a:p>
          <a:p>
            <a:pPr algn="l"/>
            <a:endParaRPr lang="pt-BR" b="1" dirty="0" smtClean="0"/>
          </a:p>
          <a:p>
            <a:pPr algn="l"/>
            <a:r>
              <a:rPr lang="pt-BR" b="1" dirty="0" smtClean="0"/>
              <a:t>TETO</a:t>
            </a:r>
          </a:p>
          <a:p>
            <a:pPr algn="l"/>
            <a:r>
              <a:rPr lang="pt-BR" dirty="0" smtClean="0"/>
              <a:t>Conservação</a:t>
            </a:r>
          </a:p>
          <a:p>
            <a:pPr algn="l"/>
            <a:r>
              <a:rPr lang="pt-BR" dirty="0" smtClean="0"/>
              <a:t>Limpeza</a:t>
            </a:r>
          </a:p>
          <a:p>
            <a:pPr algn="l"/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764704"/>
            <a:ext cx="7504113" cy="532859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862013" indent="-862013">
              <a:buFontTx/>
              <a:buNone/>
            </a:pPr>
            <a:r>
              <a:rPr lang="pt-BR" sz="3200" b="1" dirty="0" smtClean="0">
                <a:solidFill>
                  <a:srgbClr val="1F2EBD"/>
                </a:solidFill>
              </a:rPr>
              <a:t>           </a:t>
            </a:r>
            <a:r>
              <a:rPr lang="pt-BR" sz="2400" b="1" dirty="0" smtClean="0"/>
              <a:t>VENTILAÇÃO</a:t>
            </a:r>
          </a:p>
          <a:p>
            <a:pPr marL="862013" indent="-862013">
              <a:buFontTx/>
              <a:buNone/>
            </a:pPr>
            <a:r>
              <a:rPr lang="pt-BR" sz="2400" b="1" dirty="0" smtClean="0"/>
              <a:t>           NATURAL / ARTIFICAL </a:t>
            </a:r>
          </a:p>
          <a:p>
            <a:pPr marL="862013" indent="-862013" algn="just">
              <a:buFontTx/>
              <a:buNone/>
            </a:pPr>
            <a:r>
              <a:rPr lang="pt-BR" sz="2400" dirty="0" smtClean="0"/>
              <a:t>            Limpeza e manutenção do sistema, na periodicidade de acordo com a Legislação vigente, mantendo no local registro de limpeza realizado pela firma terceirizada ou por funcionário capacitado.</a:t>
            </a:r>
          </a:p>
          <a:p>
            <a:pPr marL="862013" indent="-862013" algn="just">
              <a:buFontTx/>
              <a:buNone/>
            </a:pPr>
            <a:r>
              <a:rPr lang="pt-BR" sz="2400" b="1" dirty="0" smtClean="0"/>
              <a:t>        </a:t>
            </a:r>
          </a:p>
          <a:p>
            <a:pPr marL="862013" indent="-862013" algn="just">
              <a:buFontTx/>
              <a:buNone/>
            </a:pPr>
            <a:r>
              <a:rPr lang="pt-BR" sz="2400" b="1" dirty="0" smtClean="0"/>
              <a:t>         FIAÇÃO</a:t>
            </a:r>
            <a:endParaRPr lang="pt-BR" sz="2400" dirty="0"/>
          </a:p>
          <a:p>
            <a:pPr marL="862013" indent="-862013" algn="just">
              <a:buNone/>
            </a:pPr>
            <a:r>
              <a:rPr lang="pt-BR" sz="2400" dirty="0" smtClean="0"/>
              <a:t>         Não </a:t>
            </a:r>
            <a:r>
              <a:rPr lang="pt-BR" sz="2400" dirty="0"/>
              <a:t>permitir fiação exposta ou fios danificados e extensões.</a:t>
            </a:r>
          </a:p>
          <a:p>
            <a:pPr marL="862013" indent="-862013" algn="just">
              <a:buFontTx/>
              <a:buNone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153400" cy="914400"/>
          </a:xfrm>
        </p:spPr>
        <p:txBody>
          <a:bodyPr anchor="ctr"/>
          <a:lstStyle/>
          <a:p>
            <a:r>
              <a:rPr lang="pt-BR" sz="4000" b="1" dirty="0" smtClean="0">
                <a:solidFill>
                  <a:srgbClr val="800000"/>
                </a:solidFill>
              </a:rPr>
              <a:t>MATERIAIS E EQUIPAMENTOS</a:t>
            </a:r>
            <a:r>
              <a:rPr lang="pt-BR" sz="44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81100" y="1225550"/>
            <a:ext cx="6781800" cy="50292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60000"/>
              </a:lnSpc>
            </a:pPr>
            <a:r>
              <a:rPr lang="pt-BR" dirty="0" smtClean="0"/>
              <a:t>Monitor Cardíaco; 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Eletrocardiógrafo; 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Respirador Mecânico;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Bomba De Infusão 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Cama Fowler 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 Carro De Emergência;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Material Para </a:t>
            </a:r>
            <a:r>
              <a:rPr lang="pt-BR" dirty="0" err="1" smtClean="0"/>
              <a:t>Entubação</a:t>
            </a:r>
            <a:r>
              <a:rPr lang="pt-BR" dirty="0" smtClean="0"/>
              <a:t> Endotraqueal </a:t>
            </a:r>
          </a:p>
          <a:p>
            <a:pPr algn="just">
              <a:lnSpc>
                <a:spcPct val="95000"/>
              </a:lnSpc>
            </a:pPr>
            <a:r>
              <a:rPr lang="pt-BR" dirty="0" smtClean="0"/>
              <a:t>                 Adulto/ Infantil/ Neonatal;</a:t>
            </a:r>
          </a:p>
        </p:txBody>
      </p:sp>
      <p:grpSp>
        <p:nvGrpSpPr>
          <p:cNvPr id="68612" name="Group 7"/>
          <p:cNvGrpSpPr>
            <a:grpSpLocks/>
          </p:cNvGrpSpPr>
          <p:nvPr/>
        </p:nvGrpSpPr>
        <p:grpSpPr bwMode="auto">
          <a:xfrm>
            <a:off x="1865313" y="615950"/>
            <a:ext cx="5413375" cy="5626100"/>
            <a:chOff x="0" y="3544"/>
            <a:chExt cx="3410" cy="3544"/>
          </a:xfrm>
        </p:grpSpPr>
        <p:sp>
          <p:nvSpPr>
            <p:cNvPr id="68616" name="Rectangle 4"/>
            <p:cNvSpPr>
              <a:spLocks noChangeArrowheads="1"/>
            </p:cNvSpPr>
            <p:nvPr/>
          </p:nvSpPr>
          <p:spPr bwMode="auto">
            <a:xfrm>
              <a:off x="0" y="3544"/>
              <a:ext cx="2919" cy="3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  <p:sp>
          <p:nvSpPr>
            <p:cNvPr id="68617" name="Rectangle 5"/>
            <p:cNvSpPr>
              <a:spLocks noChangeArrowheads="1"/>
            </p:cNvSpPr>
            <p:nvPr/>
          </p:nvSpPr>
          <p:spPr bwMode="auto">
            <a:xfrm>
              <a:off x="0" y="3544"/>
              <a:ext cx="3410" cy="1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sz="2400">
                  <a:latin typeface="Times New Roman" panose="02020603050405020304" pitchFamily="18" charset="0"/>
                </a:rPr>
                <a:t>  </a:t>
              </a:r>
              <a:r>
                <a:rPr lang="pt-BR" sz="12100">
                  <a:latin typeface="Times New Roman" panose="02020603050405020304" pitchFamily="18" charset="0"/>
                </a:rPr>
                <a:t> </a:t>
              </a:r>
              <a:r>
                <a:rPr lang="pt-BR" sz="2400">
                  <a:latin typeface="Times New Roman" panose="02020603050405020304" pitchFamily="18" charset="0"/>
                </a:rPr>
                <a:t>           </a:t>
              </a:r>
            </a:p>
          </p:txBody>
        </p:sp>
      </p:grpSp>
      <p:grpSp>
        <p:nvGrpSpPr>
          <p:cNvPr id="68613" name="Group 11"/>
          <p:cNvGrpSpPr>
            <a:grpSpLocks/>
          </p:cNvGrpSpPr>
          <p:nvPr/>
        </p:nvGrpSpPr>
        <p:grpSpPr bwMode="auto">
          <a:xfrm>
            <a:off x="1676400" y="1231900"/>
            <a:ext cx="5013325" cy="5626100"/>
            <a:chOff x="0" y="3544"/>
            <a:chExt cx="3158" cy="3544"/>
          </a:xfrm>
        </p:grpSpPr>
        <p:sp>
          <p:nvSpPr>
            <p:cNvPr id="68614" name="Rectangle 8"/>
            <p:cNvSpPr>
              <a:spLocks noChangeArrowheads="1"/>
            </p:cNvSpPr>
            <p:nvPr/>
          </p:nvSpPr>
          <p:spPr bwMode="auto">
            <a:xfrm>
              <a:off x="0" y="3544"/>
              <a:ext cx="2919" cy="3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  <p:sp>
          <p:nvSpPr>
            <p:cNvPr id="68615" name="Rectangle 9"/>
            <p:cNvSpPr>
              <a:spLocks noChangeArrowheads="1"/>
            </p:cNvSpPr>
            <p:nvPr/>
          </p:nvSpPr>
          <p:spPr bwMode="auto">
            <a:xfrm>
              <a:off x="0" y="3544"/>
              <a:ext cx="3158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sz="2400">
                  <a:latin typeface="Times New Roman" panose="02020603050405020304" pitchFamily="18" charset="0"/>
                </a:rPr>
                <a:t>  </a:t>
              </a:r>
              <a:r>
                <a:rPr lang="pt-BR" sz="6100">
                  <a:latin typeface="Times New Roman" panose="02020603050405020304" pitchFamily="18" charset="0"/>
                </a:rPr>
                <a:t> </a:t>
              </a:r>
              <a:r>
                <a:rPr lang="pt-BR" sz="2400">
                  <a:latin typeface="Times New Roman" panose="02020603050405020304" pitchFamily="18" charset="0"/>
                </a:rPr>
                <a:t>   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91680" y="548680"/>
            <a:ext cx="6858000" cy="46482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60000"/>
              </a:lnSpc>
            </a:pPr>
            <a:r>
              <a:rPr lang="pt-BR" dirty="0" err="1" smtClean="0"/>
              <a:t>Oxímetro</a:t>
            </a:r>
            <a:r>
              <a:rPr lang="pt-BR" dirty="0" smtClean="0"/>
              <a:t> de pulso;</a:t>
            </a:r>
          </a:p>
          <a:p>
            <a:pPr algn="just">
              <a:lnSpc>
                <a:spcPct val="180000"/>
              </a:lnSpc>
            </a:pPr>
            <a:r>
              <a:rPr lang="pt-BR" dirty="0" smtClean="0"/>
              <a:t>Conjunto de nebulização em máscara;</a:t>
            </a:r>
          </a:p>
          <a:p>
            <a:pPr algn="just">
              <a:lnSpc>
                <a:spcPct val="180000"/>
              </a:lnSpc>
            </a:pPr>
            <a:r>
              <a:rPr lang="pt-BR" dirty="0" smtClean="0"/>
              <a:t>Conjunto padronizado de beira de leito:</a:t>
            </a:r>
          </a:p>
          <a:p>
            <a:pPr algn="just">
              <a:lnSpc>
                <a:spcPct val="180000"/>
              </a:lnSpc>
            </a:pPr>
            <a:r>
              <a:rPr lang="pt-BR" dirty="0" smtClean="0"/>
              <a:t>Termômetro;</a:t>
            </a:r>
          </a:p>
          <a:p>
            <a:pPr algn="just">
              <a:lnSpc>
                <a:spcPct val="180000"/>
              </a:lnSpc>
            </a:pPr>
            <a:r>
              <a:rPr lang="pt-BR" dirty="0" err="1" smtClean="0"/>
              <a:t>Esfigmomanômetro</a:t>
            </a:r>
            <a:r>
              <a:rPr lang="pt-BR" dirty="0" smtClean="0"/>
              <a:t>;</a:t>
            </a:r>
          </a:p>
          <a:p>
            <a:pPr algn="just">
              <a:lnSpc>
                <a:spcPct val="180000"/>
              </a:lnSpc>
            </a:pPr>
            <a:r>
              <a:rPr lang="pt-BR" dirty="0" smtClean="0"/>
              <a:t>Estetoscópio;</a:t>
            </a:r>
          </a:p>
          <a:p>
            <a:pPr algn="just">
              <a:lnSpc>
                <a:spcPct val="180000"/>
              </a:lnSpc>
            </a:pPr>
            <a:r>
              <a:rPr lang="pt-BR" dirty="0" smtClean="0"/>
              <a:t> </a:t>
            </a:r>
            <a:r>
              <a:rPr lang="pt-BR" dirty="0" err="1" smtClean="0"/>
              <a:t>Ambú</a:t>
            </a:r>
            <a:r>
              <a:rPr lang="pt-BR" dirty="0" smtClean="0"/>
              <a:t> com máscara. </a:t>
            </a:r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1588" y="292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grpSp>
        <p:nvGrpSpPr>
          <p:cNvPr id="69637" name="Group 12"/>
          <p:cNvGrpSpPr>
            <a:grpSpLocks/>
          </p:cNvGrpSpPr>
          <p:nvPr/>
        </p:nvGrpSpPr>
        <p:grpSpPr bwMode="auto">
          <a:xfrm>
            <a:off x="2179638" y="2925763"/>
            <a:ext cx="4786312" cy="1006475"/>
            <a:chOff x="0" y="0"/>
            <a:chExt cx="3015" cy="634"/>
          </a:xfrm>
        </p:grpSpPr>
        <p:sp>
          <p:nvSpPr>
            <p:cNvPr id="6963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8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  <p:grpSp>
          <p:nvGrpSpPr>
            <p:cNvPr id="69639" name="Group 11"/>
            <p:cNvGrpSpPr>
              <a:grpSpLocks/>
            </p:cNvGrpSpPr>
            <p:nvPr/>
          </p:nvGrpSpPr>
          <p:grpSpPr bwMode="auto">
            <a:xfrm>
              <a:off x="0" y="0"/>
              <a:ext cx="3015" cy="634"/>
              <a:chOff x="0" y="0"/>
              <a:chExt cx="3015" cy="634"/>
            </a:xfrm>
          </p:grpSpPr>
          <p:sp>
            <p:nvSpPr>
              <p:cNvPr id="69640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15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/>
              </a:p>
            </p:txBody>
          </p:sp>
          <p:sp>
            <p:nvSpPr>
              <p:cNvPr id="69641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15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sz="2400">
                    <a:latin typeface="Times New Roman" panose="02020603050405020304" pitchFamily="18" charset="0"/>
                  </a:rPr>
                  <a:t>  </a:t>
                </a:r>
                <a:r>
                  <a:rPr lang="pt-BR" sz="3600">
                    <a:latin typeface="Times New Roman" panose="02020603050405020304" pitchFamily="18" charset="0"/>
                  </a:rPr>
                  <a:t> </a:t>
                </a:r>
                <a:r>
                  <a:rPr lang="pt-BR" sz="2400">
                    <a:latin typeface="Times New Roman" panose="02020603050405020304" pitchFamily="18" charset="0"/>
                  </a:rPr>
                  <a:t>       </a:t>
                </a:r>
              </a:p>
              <a:p>
                <a:pPr algn="ctr"/>
                <a:endParaRPr lang="pt-BR" sz="2400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99592" y="620688"/>
            <a:ext cx="7696200" cy="593251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just">
              <a:lnSpc>
                <a:spcPct val="130000"/>
              </a:lnSpc>
            </a:pPr>
            <a:r>
              <a:rPr lang="pt-BR" sz="2600" dirty="0" smtClean="0"/>
              <a:t>Cilindros de oxigênio (transporte)</a:t>
            </a:r>
          </a:p>
          <a:p>
            <a:pPr algn="just">
              <a:lnSpc>
                <a:spcPct val="170000"/>
              </a:lnSpc>
            </a:pPr>
            <a:r>
              <a:rPr lang="pt-BR" sz="2600" dirty="0" smtClean="0"/>
              <a:t>Ventilador p ara transporte;</a:t>
            </a:r>
          </a:p>
          <a:p>
            <a:pPr algn="just">
              <a:lnSpc>
                <a:spcPct val="170000"/>
              </a:lnSpc>
            </a:pPr>
            <a:r>
              <a:rPr lang="pt-BR" sz="2600" dirty="0" smtClean="0"/>
              <a:t>Aspirador de secreções;</a:t>
            </a:r>
          </a:p>
          <a:p>
            <a:pPr algn="just">
              <a:lnSpc>
                <a:spcPct val="170000"/>
              </a:lnSpc>
            </a:pPr>
            <a:r>
              <a:rPr lang="pt-BR" sz="2600" dirty="0" err="1" smtClean="0"/>
              <a:t>Negatoscópio</a:t>
            </a:r>
            <a:r>
              <a:rPr lang="pt-BR" sz="2600" dirty="0" smtClean="0"/>
              <a:t>;</a:t>
            </a:r>
          </a:p>
          <a:p>
            <a:pPr algn="just">
              <a:lnSpc>
                <a:spcPct val="170000"/>
              </a:lnSpc>
            </a:pPr>
            <a:r>
              <a:rPr lang="pt-BR" sz="2600" dirty="0" err="1" smtClean="0"/>
              <a:t>Otoscópio</a:t>
            </a:r>
            <a:r>
              <a:rPr lang="pt-BR" sz="2600" dirty="0" smtClean="0"/>
              <a:t>;</a:t>
            </a:r>
          </a:p>
          <a:p>
            <a:pPr algn="l">
              <a:lnSpc>
                <a:spcPct val="170000"/>
              </a:lnSpc>
            </a:pPr>
            <a:r>
              <a:rPr lang="pt-BR" sz="2600" dirty="0" smtClean="0"/>
              <a:t>Máscara </a:t>
            </a:r>
            <a:r>
              <a:rPr lang="pt-BR" sz="2600" dirty="0" err="1" smtClean="0"/>
              <a:t>venturi</a:t>
            </a:r>
            <a:r>
              <a:rPr lang="pt-BR" sz="2600" dirty="0" smtClean="0"/>
              <a:t> com diferentes concentrações de gases; </a:t>
            </a:r>
          </a:p>
          <a:p>
            <a:pPr algn="l">
              <a:lnSpc>
                <a:spcPct val="170000"/>
              </a:lnSpc>
            </a:pPr>
            <a:r>
              <a:rPr lang="pt-BR" sz="2600" dirty="0" smtClean="0"/>
              <a:t>Pontos de oxigênio e ar comprimido medicinal com  válvulas reguladoras de pressão e pontos de vácuo para cada leito. </a:t>
            </a:r>
          </a:p>
          <a:p>
            <a:pPr marL="295275" indent="-295275" algn="l">
              <a:lnSpc>
                <a:spcPct val="170000"/>
              </a:lnSpc>
            </a:pPr>
            <a:endParaRPr lang="pt-BR" sz="20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404664"/>
            <a:ext cx="8686800" cy="685800"/>
          </a:xfrm>
        </p:spPr>
        <p:txBody>
          <a:bodyPr anchor="ctr"/>
          <a:lstStyle/>
          <a:p>
            <a:r>
              <a:rPr lang="pt-BR" sz="3600" dirty="0" smtClean="0">
                <a:solidFill>
                  <a:srgbClr val="800000"/>
                </a:solidFill>
              </a:rPr>
              <a:t>BANDEJAS PARA PROCEDIMENTOS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15616" y="1268760"/>
            <a:ext cx="7632848" cy="5136232"/>
          </a:xfrm>
          <a:ln>
            <a:solidFill>
              <a:schemeClr val="bg1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algn="just">
              <a:lnSpc>
                <a:spcPct val="130000"/>
              </a:lnSpc>
              <a:buClr>
                <a:schemeClr val="hlink"/>
              </a:buClr>
            </a:pPr>
            <a:r>
              <a:rPr lang="pt-BR" sz="3400" dirty="0" smtClean="0"/>
              <a:t>AVP</a:t>
            </a:r>
          </a:p>
          <a:p>
            <a:pPr algn="just">
              <a:lnSpc>
                <a:spcPct val="130000"/>
              </a:lnSpc>
              <a:buClr>
                <a:schemeClr val="hlink"/>
              </a:buClr>
            </a:pPr>
            <a:r>
              <a:rPr lang="pt-BR" sz="3400" dirty="0" smtClean="0"/>
              <a:t>SUTURA</a:t>
            </a:r>
          </a:p>
          <a:p>
            <a:pPr algn="just">
              <a:lnSpc>
                <a:spcPct val="130000"/>
              </a:lnSpc>
              <a:buClr>
                <a:schemeClr val="hlink"/>
              </a:buClr>
            </a:pPr>
            <a:r>
              <a:rPr lang="pt-BR" sz="3400" dirty="0" smtClean="0"/>
              <a:t>INTRACATH</a:t>
            </a:r>
          </a:p>
          <a:p>
            <a:pPr algn="just">
              <a:lnSpc>
                <a:spcPct val="130000"/>
              </a:lnSpc>
              <a:buClr>
                <a:schemeClr val="hlink"/>
              </a:buClr>
            </a:pPr>
            <a:r>
              <a:rPr lang="pt-BR" sz="3400" dirty="0" smtClean="0"/>
              <a:t>DRENAGEM DE TÓRAX</a:t>
            </a:r>
          </a:p>
          <a:p>
            <a:pPr algn="just">
              <a:lnSpc>
                <a:spcPct val="130000"/>
              </a:lnSpc>
              <a:buClr>
                <a:schemeClr val="hlink"/>
              </a:buClr>
            </a:pPr>
            <a:r>
              <a:rPr lang="pt-BR" sz="3400" dirty="0" smtClean="0"/>
              <a:t>PEQUENA CIRURGIA</a:t>
            </a:r>
          </a:p>
          <a:p>
            <a:pPr algn="just">
              <a:lnSpc>
                <a:spcPct val="130000"/>
              </a:lnSpc>
              <a:buClr>
                <a:schemeClr val="hlink"/>
              </a:buClr>
            </a:pPr>
            <a:r>
              <a:rPr lang="pt-BR" sz="3400" dirty="0" smtClean="0"/>
              <a:t>CURATIVOS</a:t>
            </a:r>
          </a:p>
          <a:p>
            <a:pPr algn="just">
              <a:lnSpc>
                <a:spcPct val="130000"/>
              </a:lnSpc>
              <a:buClr>
                <a:schemeClr val="hlink"/>
              </a:buClr>
            </a:pPr>
            <a:r>
              <a:rPr lang="pt-BR" sz="3400" dirty="0" smtClean="0"/>
              <a:t>PUNÇÃO LOMBAR</a:t>
            </a:r>
          </a:p>
          <a:p>
            <a:pPr algn="just">
              <a:lnSpc>
                <a:spcPct val="130000"/>
              </a:lnSpc>
              <a:buClr>
                <a:schemeClr val="hlink"/>
              </a:buClr>
            </a:pPr>
            <a:r>
              <a:rPr lang="pt-BR" sz="3400" dirty="0" smtClean="0"/>
              <a:t>PARACENTESE</a:t>
            </a:r>
          </a:p>
          <a:p>
            <a:pPr algn="just">
              <a:lnSpc>
                <a:spcPct val="130000"/>
              </a:lnSpc>
              <a:buClr>
                <a:schemeClr val="hlink"/>
              </a:buClr>
            </a:pPr>
            <a:r>
              <a:rPr lang="pt-BR" sz="3400" dirty="0" smtClean="0"/>
              <a:t>CATETERISMO VESICAL</a:t>
            </a:r>
          </a:p>
          <a:p>
            <a:pPr algn="just">
              <a:lnSpc>
                <a:spcPct val="130000"/>
              </a:lnSpc>
              <a:buClr>
                <a:schemeClr val="hlink"/>
              </a:buClr>
            </a:pPr>
            <a:r>
              <a:rPr lang="pt-BR" sz="3400" dirty="0" smtClean="0"/>
              <a:t>ENTUBAÇÃO ENDOTRAQUEAL ADULTO / INFANTIL/ NEONATAL</a:t>
            </a:r>
          </a:p>
          <a:p>
            <a:pPr marL="295275" indent="-295275" algn="just">
              <a:lnSpc>
                <a:spcPct val="9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39552" y="1052736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QUEDA: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Qual a altura?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Qual a distância de parada?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Que parte do corpo foi primeiramente atingida?</a:t>
            </a:r>
          </a:p>
          <a:p>
            <a:pPr>
              <a:buFont typeface="Wingdings" panose="05000000000000000000" pitchFamily="2" charset="2"/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EXPLOSÕES:</a:t>
            </a:r>
          </a:p>
          <a:p>
            <a:pPr marL="0" indent="0">
              <a:buNone/>
            </a:pPr>
            <a:r>
              <a:rPr lang="pt-BR" sz="2400" dirty="0" smtClean="0">
                <a:cs typeface="Arial" panose="020B0604020202020204" pitchFamily="34" charset="0"/>
              </a:rPr>
              <a:t> Qual a distância entre a explosão e o paciente?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Quais as lesões primárias, secundárias e terciárias que na explosão podem existir?</a:t>
            </a:r>
          </a:p>
          <a:p>
            <a:pPr>
              <a:buFont typeface="Wingdings" panose="05000000000000000000" pitchFamily="2" charset="2"/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387600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Carrinho de Emergência </a:t>
            </a:r>
            <a:endParaRPr lang="pt-BR" dirty="0">
              <a:solidFill>
                <a:srgbClr val="800000"/>
              </a:solidFill>
            </a:endParaRPr>
          </a:p>
        </p:txBody>
      </p:sp>
      <p:pic>
        <p:nvPicPr>
          <p:cNvPr id="4" name="Marcador de Posição de Conteúdo 6" descr="imagem-de-carro-de-emergencia-life-aid-1_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3861048"/>
            <a:ext cx="3733800" cy="25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584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Definição</a:t>
            </a:r>
          </a:p>
        </p:txBody>
      </p:sp>
      <p:sp>
        <p:nvSpPr>
          <p:cNvPr id="102404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120C86-DC05-403B-8FF8-B048E174AB66}" type="slidenum">
              <a:rPr 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51</a:t>
            </a:fld>
            <a:endParaRPr 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403" name="CaixaDeTexto 2"/>
          <p:cNvSpPr txBox="1">
            <a:spLocks noChangeArrowheads="1"/>
          </p:cNvSpPr>
          <p:nvPr/>
        </p:nvSpPr>
        <p:spPr bwMode="auto">
          <a:xfrm>
            <a:off x="616141" y="2276872"/>
            <a:ext cx="814387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2400" dirty="0">
                <a:latin typeface="+mn-lt"/>
              </a:rPr>
              <a:t>O que é o carrinho de emergência?</a:t>
            </a:r>
          </a:p>
          <a:p>
            <a:pPr algn="just" eaLnBrk="1" hangingPunct="1"/>
            <a:r>
              <a:rPr lang="pt-BR" sz="2400" dirty="0">
                <a:latin typeface="+mn-lt"/>
              </a:rPr>
              <a:t> </a:t>
            </a:r>
          </a:p>
          <a:p>
            <a:pPr algn="just" eaLnBrk="1" hangingPunct="1"/>
            <a:r>
              <a:rPr lang="pt-BR" sz="2400" dirty="0">
                <a:latin typeface="+mn-lt"/>
              </a:rPr>
              <a:t>	Carrinho de Emergência é um armário que contém os equipamentos usados por médicos e enfermeiros quando acontece uma intercorrência, por exemplo: parada cardíaca. Esta é uma situação que exige procedimentos imediatos. </a:t>
            </a:r>
            <a:endParaRPr lang="pt-BR" sz="2400" dirty="0" smtClean="0">
              <a:latin typeface="+mn-lt"/>
            </a:endParaRPr>
          </a:p>
          <a:p>
            <a:pPr algn="just" eaLnBrk="1" hangingPunct="1"/>
            <a:r>
              <a:rPr lang="pt-BR" sz="2400" dirty="0" smtClean="0">
                <a:latin typeface="+mn-lt"/>
              </a:rPr>
              <a:t>Conforme a Sociedade Brasileira de cardiologia (SBC), a nomenclatura mais própria é </a:t>
            </a:r>
            <a:r>
              <a:rPr lang="pt-BR" sz="2400" b="1" dirty="0" smtClean="0">
                <a:latin typeface="+mn-lt"/>
              </a:rPr>
              <a:t>carrinho de emergência</a:t>
            </a:r>
            <a:r>
              <a:rPr lang="pt-BR" sz="2400" dirty="0" smtClean="0">
                <a:latin typeface="+mn-lt"/>
              </a:rPr>
              <a:t> como o próprio nome indica é utilizado em situações de emergência.</a:t>
            </a:r>
          </a:p>
          <a:p>
            <a:pPr algn="just" eaLnBrk="1" hangingPunct="1"/>
            <a:endParaRPr lang="pt-BR" sz="2400" dirty="0">
              <a:latin typeface="Calibri" panose="020F0502020204030204" pitchFamily="34" charset="0"/>
            </a:endParaRPr>
          </a:p>
          <a:p>
            <a:pPr eaLnBrk="1" hangingPunct="1"/>
            <a:endParaRPr lang="pt-BR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ítulo 7"/>
          <p:cNvSpPr>
            <a:spLocks noGrp="1"/>
          </p:cNvSpPr>
          <p:nvPr>
            <p:ph type="title"/>
          </p:nvPr>
        </p:nvSpPr>
        <p:spPr>
          <a:xfrm>
            <a:off x="1643063" y="4357688"/>
            <a:ext cx="5857875" cy="566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/>
              <a:t>Carrinho de Emergência</a:t>
            </a:r>
          </a:p>
        </p:txBody>
      </p:sp>
      <p:pic>
        <p:nvPicPr>
          <p:cNvPr id="107522" name="Espaço Reservado para Imagem 6" descr="Carrinho_Emergencia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42938"/>
            <a:ext cx="2143125" cy="3500437"/>
          </a:xfrm>
        </p:spPr>
      </p:pic>
      <p:sp>
        <p:nvSpPr>
          <p:cNvPr id="107524" name="CaixaDeTexto 9"/>
          <p:cNvSpPr txBox="1">
            <a:spLocks noChangeArrowheads="1"/>
          </p:cNvSpPr>
          <p:nvPr/>
        </p:nvSpPr>
        <p:spPr bwMode="auto">
          <a:xfrm>
            <a:off x="285750" y="5143500"/>
            <a:ext cx="83581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O carrinho foi projetado de tal forma a manter a funcionalidade e praticidade durante os procedimentos realizados pela equipe médica.</a:t>
            </a:r>
          </a:p>
          <a:p>
            <a:pPr eaLnBrk="1" hangingPunct="1"/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107525" name="Imagem 10" descr="carrinho_figura_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642938"/>
            <a:ext cx="650716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F9082-9E5B-4815-937B-EFC6E2A120CA}" type="slidenum">
              <a:rPr 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53</a:t>
            </a:fld>
            <a:endParaRPr 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5475" name="CaixaDeTexto 2"/>
          <p:cNvSpPr txBox="1">
            <a:spLocks noChangeArrowheads="1"/>
          </p:cNvSpPr>
          <p:nvPr/>
        </p:nvSpPr>
        <p:spPr bwMode="auto">
          <a:xfrm>
            <a:off x="428625" y="1571625"/>
            <a:ext cx="84296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2400" dirty="0">
                <a:latin typeface="Calibri" panose="020F0502020204030204" pitchFamily="34" charset="0"/>
              </a:rPr>
              <a:t>	O objetivo do carrinho de emergência é facilitar o acesso de médicos </a:t>
            </a:r>
            <a:r>
              <a:rPr lang="pt-BR" sz="2400" dirty="0" err="1">
                <a:latin typeface="Calibri" panose="020F0502020204030204" pitchFamily="34" charset="0"/>
              </a:rPr>
              <a:t>intensivistas</a:t>
            </a:r>
            <a:r>
              <a:rPr lang="pt-BR" sz="2400" dirty="0">
                <a:latin typeface="Calibri" panose="020F0502020204030204" pitchFamily="34" charset="0"/>
              </a:rPr>
              <a:t>, enfermeiros aos materiais mais comuns aos procedimentos de atendimento ao cliente gravemente enfermo.</a:t>
            </a:r>
          </a:p>
          <a:p>
            <a:pPr eaLnBrk="1" hangingPunct="1"/>
            <a:endParaRPr lang="pt-BR" sz="24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</a:rPr>
              <a:t>Tornar o acesso a drogas, equipamentos e materiais de emergência mais dinâmico;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</a:rPr>
              <a:t>Direcionar a assistência durante a intercorrência;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</a:rPr>
              <a:t>Personalizar  material conforme a rotina da unidade;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</a:rPr>
              <a:t> Facilitar a conferência do material.</a:t>
            </a:r>
          </a:p>
          <a:p>
            <a:pPr eaLnBrk="1" hangingPunct="1"/>
            <a:r>
              <a:rPr lang="pt-BR" dirty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800000"/>
                </a:solidFill>
              </a:rPr>
              <a:t>Padronização</a:t>
            </a:r>
          </a:p>
        </p:txBody>
      </p:sp>
      <p:sp>
        <p:nvSpPr>
          <p:cNvPr id="104452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51E575-3460-4BEE-AA37-EDFA79C64C43}" type="slidenum">
              <a:rPr lang="pt-BR">
                <a:solidFill>
                  <a:srgbClr val="898989"/>
                </a:solidFill>
                <a:latin typeface="Calibri" panose="020F0502020204030204" pitchFamily="34" charset="0"/>
              </a:rPr>
              <a:pPr/>
              <a:t>54</a:t>
            </a:fld>
            <a:endParaRPr 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4451" name="CaixaDeTexto 2"/>
          <p:cNvSpPr txBox="1">
            <a:spLocks noChangeArrowheads="1"/>
          </p:cNvSpPr>
          <p:nvPr/>
        </p:nvSpPr>
        <p:spPr bwMode="auto">
          <a:xfrm>
            <a:off x="300037" y="2564904"/>
            <a:ext cx="82153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2400" dirty="0">
                <a:latin typeface="Calibri" panose="020F0502020204030204" pitchFamily="34" charset="0"/>
              </a:rPr>
              <a:t>A SBC propõe a padronização dos carros de emergência objetivando homogeneizar o conteúdo e a quantidade de material dos carrinhos na diferentes  unidades:</a:t>
            </a:r>
          </a:p>
          <a:p>
            <a:pPr algn="just" eaLnBrk="1" hangingPunct="1"/>
            <a:r>
              <a:rPr lang="pt-BR" sz="2400" dirty="0">
                <a:latin typeface="Calibri" panose="020F0502020204030204" pitchFamily="34" charset="0"/>
              </a:rPr>
              <a:t>UTI, Pronto- socorro (PS), SRPA, Unidade Coronariana, centro cirúrgico e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Marcador de Posição do Texto 2"/>
          <p:cNvSpPr>
            <a:spLocks noGrp="1"/>
          </p:cNvSpPr>
          <p:nvPr>
            <p:ph type="body" sz="half" idx="1"/>
          </p:nvPr>
        </p:nvSpPr>
        <p:spPr bwMode="auto">
          <a:xfrm>
            <a:off x="755576" y="908720"/>
            <a:ext cx="8172450" cy="6096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pt-PT" sz="2400" dirty="0" smtClean="0"/>
              <a:t>     Baseado</a:t>
            </a:r>
            <a:r>
              <a:rPr lang="en-US" sz="2400" dirty="0" smtClean="0"/>
              <a:t> no </a:t>
            </a:r>
            <a:r>
              <a:rPr lang="en-US" sz="2400" i="1" dirty="0" smtClean="0"/>
              <a:t>The Code Cart Statement</a:t>
            </a:r>
            <a:r>
              <a:rPr lang="en-US" sz="2400" dirty="0" smtClean="0"/>
              <a:t>, </a:t>
            </a:r>
            <a:r>
              <a:rPr lang="en-US" sz="2400" i="1" dirty="0" smtClean="0"/>
              <a:t>AHA Scientific Statement, </a:t>
            </a:r>
            <a:r>
              <a:rPr lang="en-US" sz="2400" dirty="0" smtClean="0"/>
              <a:t>o </a:t>
            </a:r>
            <a:r>
              <a:rPr lang="pt-PT" sz="2400" dirty="0" smtClean="0"/>
              <a:t>conteúdo dos carros DEVERÁ ser dividido em níveis de prioridade:</a:t>
            </a:r>
          </a:p>
          <a:p>
            <a:pPr marL="0" indent="0"/>
            <a:r>
              <a:rPr lang="pt-PT" sz="2400" dirty="0" smtClean="0">
                <a:solidFill>
                  <a:srgbClr val="FF0000"/>
                </a:solidFill>
              </a:rPr>
              <a:t> </a:t>
            </a:r>
            <a:r>
              <a:rPr lang="pt-PT" sz="2400" i="1" dirty="0" smtClean="0">
                <a:solidFill>
                  <a:srgbClr val="FF0000"/>
                </a:solidFill>
              </a:rPr>
              <a:t>Nível I </a:t>
            </a:r>
            <a:r>
              <a:rPr lang="pt-PT" sz="2400" dirty="0" smtClean="0"/>
              <a:t>- itens essenciais, que devem estar dispo- níveis IMEDIATAMENTE; </a:t>
            </a:r>
          </a:p>
          <a:p>
            <a:pPr marL="0" indent="0"/>
            <a:r>
              <a:rPr lang="pt-PT" sz="2400" i="1" dirty="0" smtClean="0">
                <a:solidFill>
                  <a:srgbClr val="FF0000"/>
                </a:solidFill>
              </a:rPr>
              <a:t>Nível II </a:t>
            </a:r>
            <a:r>
              <a:rPr lang="pt-PT" sz="2400" dirty="0" smtClean="0"/>
              <a:t>- itens altamente recomendados, que devem estar disponíveis, no máximo, em 15 minutos;</a:t>
            </a:r>
          </a:p>
          <a:p>
            <a:pPr marL="0" indent="0"/>
            <a:r>
              <a:rPr lang="pt-PT" sz="2400" dirty="0" smtClean="0"/>
              <a:t> </a:t>
            </a:r>
            <a:r>
              <a:rPr lang="pt-PT" sz="2400" i="1" dirty="0" smtClean="0">
                <a:solidFill>
                  <a:srgbClr val="FF0000"/>
                </a:solidFill>
              </a:rPr>
              <a:t>Nível III </a:t>
            </a:r>
            <a:r>
              <a:rPr lang="pt-PT" sz="2400" dirty="0" smtClean="0"/>
              <a:t>- itens recomendados, mas opcionais. </a:t>
            </a:r>
          </a:p>
          <a:p>
            <a:pPr marL="0" indent="0"/>
            <a:r>
              <a:rPr lang="pt-PT" sz="2400" dirty="0" smtClean="0"/>
              <a:t>    Caso as drogas e equipamentos classificados como nível II não possam estar disponíveis na unidade para acesso em ATÉ 15 minutos, devem PERMANECER nos carros de emergência. </a:t>
            </a:r>
          </a:p>
          <a:p>
            <a:pPr marL="0" indent="0"/>
            <a:r>
              <a:rPr lang="pt-PT" sz="2400" dirty="0" smtClean="0"/>
              <a:t>A quantidade de drogas e equipamentos deve ser estipulada conforme necessidade da área e rotina institucional.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800000"/>
                </a:solidFill>
              </a:rPr>
              <a:t>Medicações -  Primeira Gaveta</a:t>
            </a:r>
          </a:p>
        </p:txBody>
      </p:sp>
      <p:sp>
        <p:nvSpPr>
          <p:cNvPr id="16388" name="CaixaDeTexto 4"/>
          <p:cNvSpPr txBox="1">
            <a:spLocks noChangeArrowheads="1"/>
          </p:cNvSpPr>
          <p:nvPr/>
        </p:nvSpPr>
        <p:spPr bwMode="auto">
          <a:xfrm>
            <a:off x="642938" y="1595438"/>
            <a:ext cx="72866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400" dirty="0" smtClean="0">
                <a:latin typeface="Calibri" panose="020F0502020204030204" pitchFamily="34" charset="0"/>
              </a:rPr>
              <a:t>Água </a:t>
            </a:r>
            <a:r>
              <a:rPr lang="pt-BR" sz="2400" dirty="0">
                <a:latin typeface="Calibri" panose="020F0502020204030204" pitchFamily="34" charset="0"/>
              </a:rPr>
              <a:t>Destilada (ABD) 5 e 10 ml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Cloreto de Sódio a 20%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Aminofilina</a:t>
            </a:r>
            <a:r>
              <a:rPr lang="pt-BR" sz="2400" dirty="0">
                <a:latin typeface="Calibri" panose="020F0502020204030204" pitchFamily="34" charset="0"/>
              </a:rPr>
              <a:t> 240 mg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Atropina 0,5 mg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Bicarbonato de Sódio a 8.4%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Cloreto de Potássio (</a:t>
            </a:r>
            <a:r>
              <a:rPr lang="pt-BR" sz="2400" dirty="0" err="1">
                <a:latin typeface="Calibri" panose="020F0502020204030204" pitchFamily="34" charset="0"/>
              </a:rPr>
              <a:t>KCl</a:t>
            </a:r>
            <a:r>
              <a:rPr lang="pt-BR" sz="2400" dirty="0">
                <a:latin typeface="Calibri" panose="020F0502020204030204" pitchFamily="34" charset="0"/>
              </a:rPr>
              <a:t>) a 10%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Diazepam</a:t>
            </a:r>
            <a:r>
              <a:rPr lang="pt-BR" sz="2400" dirty="0">
                <a:latin typeface="Calibri" panose="020F0502020204030204" pitchFamily="34" charset="0"/>
              </a:rPr>
              <a:t> 10 mg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Dopamina/</a:t>
            </a:r>
            <a:r>
              <a:rPr lang="pt-BR" sz="2400" dirty="0" err="1">
                <a:latin typeface="Calibri" panose="020F0502020204030204" pitchFamily="34" charset="0"/>
              </a:rPr>
              <a:t>Revivan</a:t>
            </a:r>
            <a:r>
              <a:rPr lang="pt-BR" sz="2400" dirty="0">
                <a:latin typeface="Calibri" panose="020F0502020204030204" pitchFamily="34" charset="0"/>
              </a:rPr>
              <a:t> 50 mg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Epinefrina</a:t>
            </a:r>
            <a:r>
              <a:rPr lang="pt-BR" sz="2400" dirty="0">
                <a:latin typeface="Calibri" panose="020F0502020204030204" pitchFamily="34" charset="0"/>
              </a:rPr>
              <a:t>/Adrenalina 1 mg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Hidantal</a:t>
            </a:r>
            <a:r>
              <a:rPr lang="pt-BR" sz="2400" dirty="0">
                <a:latin typeface="Calibri" panose="020F0502020204030204" pitchFamily="34" charset="0"/>
              </a:rPr>
              <a:t>/</a:t>
            </a:r>
            <a:r>
              <a:rPr lang="pt-BR" sz="2400" dirty="0" err="1">
                <a:latin typeface="Calibri" panose="020F0502020204030204" pitchFamily="34" charset="0"/>
              </a:rPr>
              <a:t>Fenaltoína</a:t>
            </a:r>
            <a:r>
              <a:rPr lang="pt-BR" sz="2400" dirty="0">
                <a:latin typeface="Calibri" panose="020F0502020204030204" pitchFamily="34" charset="0"/>
              </a:rPr>
              <a:t> sódica 50 mg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Amiodarona</a:t>
            </a:r>
            <a:r>
              <a:rPr lang="pt-BR" sz="2400" dirty="0">
                <a:latin typeface="Calibri" panose="020F0502020204030204" pitchFamily="34" charset="0"/>
              </a:rPr>
              <a:t>/</a:t>
            </a:r>
            <a:r>
              <a:rPr lang="pt-BR" sz="2400" dirty="0" err="1">
                <a:latin typeface="Calibri" panose="020F0502020204030204" pitchFamily="34" charset="0"/>
              </a:rPr>
              <a:t>Ancoron</a:t>
            </a:r>
            <a:r>
              <a:rPr lang="pt-BR" sz="2400" dirty="0">
                <a:latin typeface="Calibri" panose="020F0502020204030204" pitchFamily="34" charset="0"/>
              </a:rPr>
              <a:t> 50 mg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Fentanil</a:t>
            </a:r>
            <a:r>
              <a:rPr lang="pt-BR" sz="2400" dirty="0">
                <a:latin typeface="Calibri" panose="020F0502020204030204" pitchFamily="34" charset="0"/>
              </a:rPr>
              <a:t> 0,0785 mg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Gardenal</a:t>
            </a:r>
            <a:r>
              <a:rPr lang="pt-BR" sz="2400" dirty="0">
                <a:latin typeface="Calibri" panose="020F0502020204030204" pitchFamily="34" charset="0"/>
              </a:rPr>
              <a:t>/Fenobarbital 200 mg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Furosemida/</a:t>
            </a:r>
            <a:r>
              <a:rPr lang="pt-BR" sz="2400" dirty="0" err="1">
                <a:latin typeface="Calibri" panose="020F0502020204030204" pitchFamily="34" charset="0"/>
              </a:rPr>
              <a:t>Lasix</a:t>
            </a:r>
            <a:r>
              <a:rPr lang="pt-BR" sz="2400" dirty="0">
                <a:latin typeface="Calibri" panose="020F0502020204030204" pitchFamily="34" charset="0"/>
              </a:rPr>
              <a:t> 20 mg</a:t>
            </a:r>
          </a:p>
        </p:txBody>
      </p:sp>
    </p:spTree>
    <p:extLst>
      <p:ext uri="{BB962C8B-B14F-4D97-AF65-F5344CB8AC3E}">
        <p14:creationId xmlns:p14="http://schemas.microsoft.com/office/powerpoint/2010/main" val="5061924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aixaDeTexto 4"/>
          <p:cNvSpPr txBox="1">
            <a:spLocks noChangeArrowheads="1"/>
          </p:cNvSpPr>
          <p:nvPr/>
        </p:nvSpPr>
        <p:spPr bwMode="auto">
          <a:xfrm>
            <a:off x="714375" y="1571625"/>
            <a:ext cx="7286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Prometazina</a:t>
            </a:r>
            <a:r>
              <a:rPr lang="pt-BR" sz="2400" dirty="0">
                <a:latin typeface="Calibri" panose="020F0502020204030204" pitchFamily="34" charset="0"/>
              </a:rPr>
              <a:t>/</a:t>
            </a:r>
            <a:r>
              <a:rPr lang="pt-BR" sz="2400" dirty="0" err="1">
                <a:latin typeface="Calibri" panose="020F0502020204030204" pitchFamily="34" charset="0"/>
              </a:rPr>
              <a:t>Fernergan</a:t>
            </a:r>
            <a:r>
              <a:rPr lang="pt-BR" sz="2400" dirty="0">
                <a:latin typeface="Calibri" panose="020F0502020204030204" pitchFamily="34" charset="0"/>
              </a:rPr>
              <a:t> 50 mg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Cedilanide</a:t>
            </a:r>
            <a:r>
              <a:rPr lang="pt-BR" sz="2400" dirty="0">
                <a:latin typeface="Calibri" panose="020F0502020204030204" pitchFamily="34" charset="0"/>
              </a:rPr>
              <a:t>/</a:t>
            </a:r>
            <a:r>
              <a:rPr lang="pt-BR" sz="2400" dirty="0" err="1">
                <a:latin typeface="Calibri" panose="020F0502020204030204" pitchFamily="34" charset="0"/>
              </a:rPr>
              <a:t>Lanatosídeo</a:t>
            </a:r>
            <a:r>
              <a:rPr lang="pt-BR" sz="2400" dirty="0">
                <a:latin typeface="Calibri" panose="020F0502020204030204" pitchFamily="34" charset="0"/>
              </a:rPr>
              <a:t> C 0,4mg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Sulfato de magnésio a 50%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Hidrocortisona/</a:t>
            </a:r>
            <a:r>
              <a:rPr lang="pt-BR" sz="2400" dirty="0" err="1">
                <a:latin typeface="Calibri" panose="020F0502020204030204" pitchFamily="34" charset="0"/>
              </a:rPr>
              <a:t>Solu-cortef</a:t>
            </a:r>
            <a:r>
              <a:rPr lang="pt-BR" sz="2400" dirty="0">
                <a:latin typeface="Calibri" panose="020F0502020204030204" pitchFamily="34" charset="0"/>
              </a:rPr>
              <a:t> 500 mg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Heparina/</a:t>
            </a:r>
            <a:r>
              <a:rPr lang="pt-BR" sz="2400" dirty="0" err="1">
                <a:latin typeface="Calibri" panose="020F0502020204030204" pitchFamily="34" charset="0"/>
              </a:rPr>
              <a:t>Liquemine</a:t>
            </a:r>
            <a:r>
              <a:rPr lang="pt-BR" sz="2400" dirty="0">
                <a:latin typeface="Calibri" panose="020F0502020204030204" pitchFamily="34" charset="0"/>
              </a:rPr>
              <a:t> 500UI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Midazolan</a:t>
            </a:r>
            <a:r>
              <a:rPr lang="pt-BR" sz="2400" dirty="0">
                <a:latin typeface="Calibri" panose="020F0502020204030204" pitchFamily="34" charset="0"/>
              </a:rPr>
              <a:t>/</a:t>
            </a:r>
            <a:r>
              <a:rPr lang="pt-BR" sz="2400" dirty="0" err="1">
                <a:latin typeface="Calibri" panose="020F0502020204030204" pitchFamily="34" charset="0"/>
              </a:rPr>
              <a:t>Dormonid</a:t>
            </a:r>
            <a:r>
              <a:rPr lang="pt-BR" sz="2400" dirty="0">
                <a:latin typeface="Calibri" panose="020F0502020204030204" pitchFamily="34" charset="0"/>
              </a:rPr>
              <a:t> 5 e 15 mg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Haldol</a:t>
            </a:r>
            <a:r>
              <a:rPr lang="pt-BR" sz="2400" dirty="0">
                <a:latin typeface="Calibri" panose="020F0502020204030204" pitchFamily="34" charset="0"/>
              </a:rPr>
              <a:t>/ </a:t>
            </a:r>
            <a:r>
              <a:rPr lang="pt-BR" sz="2400" dirty="0" err="1">
                <a:latin typeface="Calibri" panose="020F0502020204030204" pitchFamily="34" charset="0"/>
              </a:rPr>
              <a:t>Halopiridol</a:t>
            </a:r>
            <a:r>
              <a:rPr lang="pt-BR" sz="2400" dirty="0">
                <a:latin typeface="Calibri" panose="020F0502020204030204" pitchFamily="34" charset="0"/>
              </a:rPr>
              <a:t> 5mg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Adalat</a:t>
            </a:r>
            <a:r>
              <a:rPr lang="pt-BR" sz="2400" dirty="0">
                <a:latin typeface="Calibri" panose="020F0502020204030204" pitchFamily="34" charset="0"/>
              </a:rPr>
              <a:t>/ </a:t>
            </a:r>
            <a:r>
              <a:rPr lang="pt-BR" sz="2400" dirty="0" err="1">
                <a:latin typeface="Calibri" panose="020F0502020204030204" pitchFamily="34" charset="0"/>
              </a:rPr>
              <a:t>N</a:t>
            </a:r>
            <a:r>
              <a:rPr lang="pt-BR" sz="2400" dirty="0" err="1" smtClean="0">
                <a:latin typeface="Calibri" panose="020F0502020204030204" pitchFamily="34" charset="0"/>
              </a:rPr>
              <a:t>ifedipina</a:t>
            </a:r>
            <a:r>
              <a:rPr lang="pt-BR" sz="2400" dirty="0" smtClean="0">
                <a:latin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</a:rPr>
              <a:t>10 mg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Isordil</a:t>
            </a:r>
            <a:r>
              <a:rPr lang="pt-BR" sz="2400" dirty="0">
                <a:latin typeface="Calibri" panose="020F0502020204030204" pitchFamily="34" charset="0"/>
              </a:rPr>
              <a:t> 10 mg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Gluconato</a:t>
            </a:r>
            <a:r>
              <a:rPr lang="pt-BR" sz="2400" dirty="0">
                <a:latin typeface="Calibri" panose="020F0502020204030204" pitchFamily="34" charset="0"/>
              </a:rPr>
              <a:t> de </a:t>
            </a:r>
            <a:r>
              <a:rPr lang="pt-BR" sz="2400" dirty="0" err="1">
                <a:latin typeface="Calibri" panose="020F0502020204030204" pitchFamily="34" charset="0"/>
              </a:rPr>
              <a:t>Calcio</a:t>
            </a:r>
            <a:r>
              <a:rPr lang="pt-BR" sz="2400" dirty="0">
                <a:latin typeface="Calibri" panose="020F0502020204030204" pitchFamily="34" charset="0"/>
              </a:rPr>
              <a:t> a 10%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Glicose hipertônica a 50%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Cloridrato de Lidocaína/ </a:t>
            </a:r>
            <a:r>
              <a:rPr lang="pt-BR" sz="2400" dirty="0" err="1">
                <a:latin typeface="Calibri" panose="020F0502020204030204" pitchFamily="34" charset="0"/>
              </a:rPr>
              <a:t>Xylocaína</a:t>
            </a:r>
            <a:endParaRPr lang="pt-B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102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800000"/>
                </a:solidFill>
              </a:rPr>
              <a:t>Segunda Gaveta- Acesso</a:t>
            </a:r>
          </a:p>
        </p:txBody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642938" y="1643063"/>
            <a:ext cx="75723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Agulhas nº 25x7 e 40x12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Jelco</a:t>
            </a:r>
            <a:r>
              <a:rPr lang="pt-BR" sz="2400" dirty="0">
                <a:latin typeface="Calibri" panose="020F0502020204030204" pitchFamily="34" charset="0"/>
              </a:rPr>
              <a:t> nº18, 20 e 22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Cateteres </a:t>
            </a:r>
            <a:r>
              <a:rPr lang="pt-BR" sz="2400" dirty="0" err="1">
                <a:latin typeface="Calibri" panose="020F0502020204030204" pitchFamily="34" charset="0"/>
              </a:rPr>
              <a:t>subclavia</a:t>
            </a:r>
            <a:r>
              <a:rPr lang="pt-BR" sz="2400" dirty="0">
                <a:latin typeface="Calibri" panose="020F0502020204030204" pitchFamily="34" charset="0"/>
              </a:rPr>
              <a:t> nº16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Equipo </a:t>
            </a:r>
            <a:r>
              <a:rPr lang="pt-BR" sz="2400" dirty="0" err="1">
                <a:latin typeface="Calibri" panose="020F0502020204030204" pitchFamily="34" charset="0"/>
              </a:rPr>
              <a:t>macrogotas</a:t>
            </a:r>
            <a:endParaRPr lang="pt-BR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Equipo </a:t>
            </a:r>
            <a:r>
              <a:rPr lang="pt-BR" sz="2400" dirty="0" err="1">
                <a:latin typeface="Calibri" panose="020F0502020204030204" pitchFamily="34" charset="0"/>
              </a:rPr>
              <a:t>microgotas</a:t>
            </a:r>
            <a:endParaRPr lang="pt-BR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Sonda uretral nº8, 12 e 16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Sonda </a:t>
            </a:r>
            <a:r>
              <a:rPr lang="pt-BR" sz="2400" dirty="0" err="1">
                <a:latin typeface="Calibri" panose="020F0502020204030204" pitchFamily="34" charset="0"/>
              </a:rPr>
              <a:t>nasogástrica</a:t>
            </a:r>
            <a:r>
              <a:rPr lang="pt-BR" sz="2400" dirty="0">
                <a:latin typeface="Calibri" panose="020F0502020204030204" pitchFamily="34" charset="0"/>
              </a:rPr>
              <a:t> nº 12 e 16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Lâmina de bisturi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Fio de sutura – </a:t>
            </a:r>
            <a:r>
              <a:rPr lang="pt-BR" sz="2400" dirty="0" err="1">
                <a:latin typeface="Calibri" panose="020F0502020204030204" pitchFamily="34" charset="0"/>
              </a:rPr>
              <a:t>naylon</a:t>
            </a:r>
            <a:r>
              <a:rPr lang="pt-BR" sz="2400" dirty="0">
                <a:latin typeface="Calibri" panose="020F0502020204030204" pitchFamily="34" charset="0"/>
              </a:rPr>
              <a:t> 3,0 com agulha</a:t>
            </a:r>
          </a:p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Scalp</a:t>
            </a:r>
            <a:r>
              <a:rPr lang="pt-BR" sz="2400" dirty="0">
                <a:latin typeface="Calibri" panose="020F0502020204030204" pitchFamily="34" charset="0"/>
              </a:rPr>
              <a:t> nº19, 21 e 23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Seringas 1, 3, 5, 10 e 20 ml</a:t>
            </a:r>
          </a:p>
          <a:p>
            <a:pPr eaLnBrk="1" hangingPunct="1"/>
            <a:r>
              <a:rPr lang="pt-BR" sz="2400" dirty="0" err="1" smtClean="0">
                <a:latin typeface="Calibri" panose="020F0502020204030204" pitchFamily="34" charset="0"/>
              </a:rPr>
              <a:t>Xylocaína</a:t>
            </a:r>
            <a:r>
              <a:rPr lang="pt-BR" sz="2400" dirty="0" smtClean="0">
                <a:latin typeface="Calibri" panose="020F0502020204030204" pitchFamily="34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</a:rPr>
              <a:t>geléia</a:t>
            </a:r>
            <a:endParaRPr lang="pt-BR" sz="2400" dirty="0">
              <a:latin typeface="Calibri" panose="020F0502020204030204" pitchFamily="34" charset="0"/>
            </a:endParaRPr>
          </a:p>
          <a:p>
            <a:pPr eaLnBrk="1" hangingPunct="1"/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39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800000"/>
                </a:solidFill>
              </a:rPr>
              <a:t>Terceira gaveta- IOT</a:t>
            </a:r>
          </a:p>
        </p:txBody>
      </p:sp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714375" y="1643063"/>
            <a:ext cx="81438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Bicarbonato de sódio a 5%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Eletrodos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Luvas cirúrgicas nº 7,5 e 8,0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Soro glicosado a 5% de 250 e 500 ml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Soro fisiológico a 0,9% de 250 e 500 ml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Tubo nº7,5, 8,0, 8,5 e 9,0</a:t>
            </a:r>
          </a:p>
          <a:p>
            <a:pPr eaLnBrk="1" hangingPunct="1"/>
            <a:endParaRPr lang="pt-BR" dirty="0">
              <a:latin typeface="Calibri" panose="020F0502020204030204" pitchFamily="34" charset="0"/>
            </a:endParaRPr>
          </a:p>
          <a:p>
            <a:pPr eaLnBrk="1" hangingPunct="1"/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1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smtClean="0">
                <a:solidFill>
                  <a:srgbClr val="800000"/>
                </a:solidFill>
                <a:cs typeface="Arial" panose="020B0604020202020204" pitchFamily="34" charset="0"/>
              </a:rPr>
              <a:t>BIOSSEGURANÇA NO ATENDIMENTO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2775" y="1484313"/>
            <a:ext cx="8153400" cy="461168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lvl="1" algn="just">
              <a:buFont typeface="Wingdings 2" panose="05020102010507070707" pitchFamily="18" charset="2"/>
              <a:buNone/>
            </a:pPr>
            <a:r>
              <a:rPr lang="pt-BR" dirty="0" smtClean="0">
                <a:cs typeface="Arial" panose="020B0604020202020204" pitchFamily="34" charset="0"/>
              </a:rPr>
              <a:t>É a condição de segurança alcançada por um conjunto de ações destinadas a prevenir, controlar, reduzir ou eliminar riscos inerentes às atividades que possam comprometer a saúde humana, animal e vegetal e o meio ambiente.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	Durante o serviço de resgate o bombeiro militar está exposto a riscos de contato com sangue ou secreção contaminada, de inalação de partículas de risco biológico e de exposição a doenças transmitidas por contato.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	Durante o resgate o risco biológico maior é de contato com sangue, e durante o transporte de pacientes estáveis </a:t>
            </a:r>
            <a:r>
              <a:rPr lang="pt-BR" sz="2400" dirty="0" err="1" smtClean="0">
                <a:cs typeface="Arial" panose="020B0604020202020204" pitchFamily="34" charset="0"/>
              </a:rPr>
              <a:t>entre,hospitais</a:t>
            </a:r>
            <a:r>
              <a:rPr lang="pt-BR" sz="2400" dirty="0" smtClean="0">
                <a:cs typeface="Arial" panose="020B0604020202020204" pitchFamily="34" charset="0"/>
              </a:rPr>
              <a:t> o risco maior é o de contrair doenças por inalação ou por contato.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800000"/>
                </a:solidFill>
              </a:rPr>
              <a:t>Quarta gaveta- Via Aérea </a:t>
            </a:r>
          </a:p>
        </p:txBody>
      </p:sp>
      <p:sp>
        <p:nvSpPr>
          <p:cNvPr id="21507" name="CaixaDeTexto 2"/>
          <p:cNvSpPr txBox="1">
            <a:spLocks noChangeArrowheads="1"/>
          </p:cNvSpPr>
          <p:nvPr/>
        </p:nvSpPr>
        <p:spPr bwMode="auto">
          <a:xfrm>
            <a:off x="857250" y="1428750"/>
            <a:ext cx="75723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400" dirty="0" err="1">
                <a:latin typeface="Calibri" panose="020F0502020204030204" pitchFamily="34" charset="0"/>
              </a:rPr>
              <a:t>Ambu</a:t>
            </a:r>
            <a:endParaRPr lang="pt-BR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Cânula de </a:t>
            </a:r>
            <a:r>
              <a:rPr lang="pt-BR" sz="2400" dirty="0" err="1">
                <a:latin typeface="Calibri" panose="020F0502020204030204" pitchFamily="34" charset="0"/>
              </a:rPr>
              <a:t>Guedel</a:t>
            </a:r>
            <a:endParaRPr lang="pt-BR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Guia de tubo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Lâminas para </a:t>
            </a:r>
            <a:r>
              <a:rPr lang="pt-BR" sz="2400" dirty="0" err="1">
                <a:latin typeface="Calibri" panose="020F0502020204030204" pitchFamily="34" charset="0"/>
              </a:rPr>
              <a:t>laringo</a:t>
            </a:r>
            <a:r>
              <a:rPr lang="pt-BR" sz="2400" dirty="0">
                <a:latin typeface="Calibri" panose="020F0502020204030204" pitchFamily="34" charset="0"/>
              </a:rPr>
              <a:t> nº 2, 3 e 4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Pilhas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Laringoscópio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Látex tubo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Máscara de Hudson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Óculos protetor</a:t>
            </a:r>
          </a:p>
          <a:p>
            <a:pPr eaLnBrk="1" hangingPunct="1"/>
            <a:r>
              <a:rPr lang="pt-BR" sz="2400" dirty="0">
                <a:latin typeface="Calibri" panose="020F0502020204030204" pitchFamily="34" charset="0"/>
              </a:rPr>
              <a:t>Umidificador</a:t>
            </a:r>
          </a:p>
        </p:txBody>
      </p:sp>
    </p:spTree>
    <p:extLst>
      <p:ext uri="{BB962C8B-B14F-4D97-AF65-F5344CB8AC3E}">
        <p14:creationId xmlns:p14="http://schemas.microsoft.com/office/powerpoint/2010/main" val="36486649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CaixaDeTexto 3"/>
          <p:cNvSpPr txBox="1">
            <a:spLocks noChangeArrowheads="1"/>
          </p:cNvSpPr>
          <p:nvPr/>
        </p:nvSpPr>
        <p:spPr bwMode="auto">
          <a:xfrm>
            <a:off x="357188" y="1428750"/>
            <a:ext cx="66436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Tábua de compressão toráxica</a:t>
            </a:r>
          </a:p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Desfibrilador</a:t>
            </a:r>
          </a:p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Termômetro </a:t>
            </a:r>
            <a:endParaRPr lang="pt-BR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Oxímetro de pulso</a:t>
            </a:r>
            <a:endParaRPr lang="pt-BR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Eletrocardiográfico</a:t>
            </a:r>
            <a:endParaRPr lang="pt-BR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Monitor de pressão arterial</a:t>
            </a:r>
            <a:r>
              <a:rPr lang="pt-BR" dirty="0">
                <a:latin typeface="Calibri" panose="020F0502020204030204" pitchFamily="34" charset="0"/>
              </a:rPr>
              <a:t> </a:t>
            </a:r>
          </a:p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Esfigmomanômetro </a:t>
            </a:r>
            <a:endParaRPr lang="pt-BR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pt-PT" dirty="0" smtClean="0">
                <a:latin typeface="Calibri" panose="020F0502020204030204" pitchFamily="34" charset="0"/>
              </a:rPr>
              <a:t>Monitor </a:t>
            </a:r>
            <a:r>
              <a:rPr lang="pt-PT" dirty="0">
                <a:latin typeface="Calibri" panose="020F0502020204030204" pitchFamily="34" charset="0"/>
              </a:rPr>
              <a:t>Cardíaco - Efetua o controle do débito cardíaco </a:t>
            </a:r>
            <a:endParaRPr lang="pt-BR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pt-PT" dirty="0" smtClean="0">
                <a:latin typeface="Calibri" panose="020F0502020204030204" pitchFamily="34" charset="0"/>
              </a:rPr>
              <a:t>Sonda </a:t>
            </a:r>
            <a:r>
              <a:rPr lang="pt-PT" dirty="0">
                <a:latin typeface="Calibri" panose="020F0502020204030204" pitchFamily="34" charset="0"/>
              </a:rPr>
              <a:t>naso-enteral</a:t>
            </a:r>
            <a:endParaRPr lang="pt-BR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Sonda vesical</a:t>
            </a:r>
            <a:endParaRPr lang="pt-BR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Máscara e cateter de oxigênio</a:t>
            </a:r>
            <a:endParaRPr lang="pt-BR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Cateter Central</a:t>
            </a:r>
            <a:endParaRPr lang="pt-BR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Tubo orotraqueal. </a:t>
            </a:r>
            <a:endParaRPr lang="pt-BR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pt-PT" dirty="0">
                <a:latin typeface="Calibri" panose="020F0502020204030204" pitchFamily="34" charset="0"/>
              </a:rPr>
              <a:t>Ventilador Mecânico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09571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Junto ao carrinho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0" y="4876800"/>
            <a:ext cx="7086600" cy="91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/>
              <a:t>Somente utilize esses materiais em casos de emergência.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043608" y="1052736"/>
            <a:ext cx="26594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pt-BR" sz="3200" dirty="0">
                <a:solidFill>
                  <a:srgbClr val="800000"/>
                </a:solidFill>
                <a:latin typeface="+mn-lt"/>
              </a:rPr>
              <a:t>OBSERVAÇÕES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524000" y="2438400"/>
            <a:ext cx="746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pt-BR" sz="2400" dirty="0">
                <a:latin typeface="+mn-lt"/>
              </a:rPr>
              <a:t>É muito importante a conferência do carro de     emergência em cada plantão.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524000" y="3673475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sz="2400" dirty="0">
                <a:latin typeface="+mn-lt"/>
              </a:rPr>
              <a:t>Reponha imediatamente os materiais ou medicamentos que estiverem faltando.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  <p:bldP spid="56325" grpId="0" autoUpdateAnimBg="0"/>
      <p:bldP spid="563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800000"/>
                </a:solidFill>
                <a:cs typeface="Arial" panose="020B0604020202020204" pitchFamily="34" charset="0"/>
              </a:rPr>
              <a:t>CUIDADOS BÁSICOS</a:t>
            </a:r>
          </a:p>
        </p:txBody>
      </p:sp>
      <p:sp>
        <p:nvSpPr>
          <p:cNvPr id="38916" name="Retângulo 4"/>
          <p:cNvSpPr>
            <a:spLocks noChangeArrowheads="1"/>
          </p:cNvSpPr>
          <p:nvPr/>
        </p:nvSpPr>
        <p:spPr bwMode="auto">
          <a:xfrm>
            <a:off x="900113" y="1773238"/>
            <a:ext cx="72723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2400" dirty="0">
                <a:latin typeface="+mn-lt"/>
              </a:rPr>
              <a:t> EXPOSIÇÃO COM SANGUE:</a:t>
            </a:r>
          </a:p>
          <a:p>
            <a:pPr eaLnBrk="1" hangingPunct="1"/>
            <a:r>
              <a:rPr lang="pt-BR" sz="2400" dirty="0">
                <a:latin typeface="+mn-lt"/>
              </a:rPr>
              <a:t>A exposição ao sangue durante um atendimento pode ocorrer de três formas:</a:t>
            </a:r>
          </a:p>
          <a:p>
            <a:pPr eaLnBrk="1" hangingPunct="1"/>
            <a:r>
              <a:rPr lang="pt-BR" sz="2400" dirty="0">
                <a:latin typeface="+mn-lt"/>
              </a:rPr>
              <a:t>1. Ocorre por perfuração de pele intacta (agulhas ou outros objetos cortantes);</a:t>
            </a:r>
          </a:p>
          <a:p>
            <a:pPr eaLnBrk="1" hangingPunct="1"/>
            <a:r>
              <a:rPr lang="pt-BR" sz="2400" dirty="0">
                <a:latin typeface="+mn-lt"/>
              </a:rPr>
              <a:t>2. Contato com mucosas (boca, olhos);</a:t>
            </a:r>
          </a:p>
          <a:p>
            <a:pPr eaLnBrk="1" hangingPunct="1"/>
            <a:r>
              <a:rPr lang="pt-BR" sz="2400" dirty="0">
                <a:latin typeface="+mn-lt"/>
              </a:rPr>
              <a:t>3. Contato com pele não intacta (dermatite, lesão traumática </a:t>
            </a:r>
            <a:r>
              <a:rPr lang="pt-BR" sz="2400" dirty="0" smtClean="0">
                <a:latin typeface="+mn-lt"/>
              </a:rPr>
              <a:t>não cicatrizada</a:t>
            </a:r>
            <a:r>
              <a:rPr lang="pt-BR" sz="24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800000"/>
                </a:solidFill>
                <a:cs typeface="Arial" panose="020B0604020202020204" pitchFamily="34" charset="0"/>
              </a:rPr>
              <a:t>FONTES DE INFECÇÃO ALÉM DO SANGUE</a:t>
            </a:r>
            <a:endParaRPr lang="pt-BR" sz="3200" dirty="0" smtClean="0">
              <a:solidFill>
                <a:srgbClr val="800000"/>
              </a:solidFill>
            </a:endParaRP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sz="2000" dirty="0" smtClean="0">
                <a:cs typeface="Arial" panose="020B0604020202020204" pitchFamily="34" charset="0"/>
              </a:rPr>
              <a:t>São fontes de infecção além do sangue:     Não são fontes de infecção:</a:t>
            </a:r>
          </a:p>
          <a:p>
            <a:pPr>
              <a:buFont typeface="Wingdings" panose="05000000000000000000" pitchFamily="2" charset="2"/>
              <a:buNone/>
            </a:pPr>
            <a:endParaRPr lang="pt-BR" sz="20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pt-BR" sz="2000" dirty="0" smtClean="0">
                <a:cs typeface="Arial" panose="020B0604020202020204" pitchFamily="34" charset="0"/>
              </a:rPr>
              <a:t>Secreções vaginais                                              Urina, fezes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000" dirty="0" smtClean="0">
                <a:cs typeface="Arial" panose="020B0604020202020204" pitchFamily="34" charset="0"/>
              </a:rPr>
              <a:t>Sêmen                                                                   Saliva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000" dirty="0" err="1" smtClean="0">
                <a:cs typeface="Arial" panose="020B0604020202020204" pitchFamily="34" charset="0"/>
              </a:rPr>
              <a:t>Líquor</a:t>
            </a:r>
            <a:r>
              <a:rPr lang="pt-BR" sz="2000" dirty="0" smtClean="0">
                <a:cs typeface="Arial" panose="020B0604020202020204" pitchFamily="34" charset="0"/>
              </a:rPr>
              <a:t>                                                                    Escarro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000" dirty="0" smtClean="0">
                <a:cs typeface="Arial" panose="020B0604020202020204" pitchFamily="34" charset="0"/>
              </a:rPr>
              <a:t>Líquido sinovial e pericárdico                            Vômito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000" dirty="0" smtClean="0">
                <a:cs typeface="Arial" panose="020B0604020202020204" pitchFamily="34" charset="0"/>
              </a:rPr>
              <a:t>Líquido pleural e </a:t>
            </a:r>
            <a:r>
              <a:rPr lang="pt-BR" sz="2000" dirty="0" err="1" smtClean="0">
                <a:cs typeface="Arial" panose="020B0604020202020204" pitchFamily="34" charset="0"/>
              </a:rPr>
              <a:t>ascítico</a:t>
            </a:r>
            <a:r>
              <a:rPr lang="pt-BR" sz="2000" dirty="0" smtClean="0">
                <a:cs typeface="Arial" panose="020B0604020202020204" pitchFamily="34" charset="0"/>
              </a:rPr>
              <a:t>                                    Suor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000" dirty="0" smtClean="0">
                <a:cs typeface="Arial" panose="020B0604020202020204" pitchFamily="34" charset="0"/>
              </a:rPr>
              <a:t>Líquido </a:t>
            </a:r>
            <a:r>
              <a:rPr lang="pt-BR" sz="2000" dirty="0" err="1" smtClean="0">
                <a:cs typeface="Arial" panose="020B0604020202020204" pitchFamily="34" charset="0"/>
              </a:rPr>
              <a:t>aminiótico</a:t>
            </a:r>
            <a:r>
              <a:rPr lang="pt-BR" sz="2000" dirty="0" smtClean="0">
                <a:cs typeface="Arial" panose="020B0604020202020204" pitchFamily="34" charset="0"/>
              </a:rPr>
              <a:t>                                               Lágrima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000" dirty="0" smtClean="0">
                <a:cs typeface="Arial" panose="020B0604020202020204" pitchFamily="34" charset="0"/>
              </a:rPr>
              <a:t>                                                                                Coriza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800000"/>
                </a:solidFill>
                <a:cs typeface="Arial" panose="020B0604020202020204" pitchFamily="34" charset="0"/>
              </a:rPr>
              <a:t>CONDUTAS PARA PREVENÇÃO</a:t>
            </a:r>
          </a:p>
        </p:txBody>
      </p:sp>
      <p:sp>
        <p:nvSpPr>
          <p:cNvPr id="409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1 Lavar as mãos antes e após cada atendimento;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2 Vacinar contra hepatite B e tétano;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3 Manter o cartão de vacinas em dia;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4 Ter cuidado ao manipular objetos metálicos (agulhas e macas) - nunca encapar ou tentar pegar agulha usada com a mão.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sz="2400" dirty="0" smtClean="0">
                <a:cs typeface="Arial" panose="020B0604020202020204" pitchFamily="34" charset="0"/>
              </a:rPr>
              <a:t>5 Nunca colocar as mãos em locais lesionados ou com ferimentos e farturas externas.</a:t>
            </a:r>
          </a:p>
          <a:p>
            <a:pPr>
              <a:buFont typeface="Wingdings" panose="05000000000000000000" pitchFamily="2" charset="2"/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</TotalTime>
  <Words>1957</Words>
  <Application>Microsoft Office PowerPoint</Application>
  <PresentationFormat>Apresentação na tela (4:3)</PresentationFormat>
  <Paragraphs>371</Paragraphs>
  <Slides>62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Atendimento de Emergência e Urgência </vt:lpstr>
      <vt:lpstr>SEGURANÇA NO ATENDIMENTO E AVALIAÇÃO:</vt:lpstr>
      <vt:lpstr>CINEMÁTICA DO TRAUMA</vt:lpstr>
      <vt:lpstr>Perguntas e observações frequentes</vt:lpstr>
      <vt:lpstr>Apresentação do PowerPoint</vt:lpstr>
      <vt:lpstr> BIOSSEGURANÇA NO ATENDIMENTO</vt:lpstr>
      <vt:lpstr>CUIDADOS BÁSICOS</vt:lpstr>
      <vt:lpstr>FONTES DE INFECÇÃO ALÉM DO SANGUE</vt:lpstr>
      <vt:lpstr>CONDUTAS PARA PREVENÇÃO</vt:lpstr>
      <vt:lpstr>CONDUTA EM CASO DE ACIDENTE COM MATERIAL BIOLÓGICO</vt:lpstr>
      <vt:lpstr>Avaliação Primária</vt:lpstr>
      <vt:lpstr>Apresentação do PowerPoint</vt:lpstr>
      <vt:lpstr>Apresentação do PowerPoint</vt:lpstr>
      <vt:lpstr>AVALIAÇÃO PRIMÁRIA </vt:lpstr>
      <vt:lpstr>X-Exsanguinação</vt:lpstr>
      <vt:lpstr>A- VIA AÉREA E COLUNA CERVICAL</vt:lpstr>
      <vt:lpstr>Apresentação do PowerPoint</vt:lpstr>
      <vt:lpstr>B- RESPIRAÇÃO </vt:lpstr>
      <vt:lpstr>B-RESPIRAÇÃO</vt:lpstr>
      <vt:lpstr>C- CIRCULAÇÃO,com controle da hemorragia </vt:lpstr>
      <vt:lpstr>Apresentação do PowerPoint</vt:lpstr>
      <vt:lpstr>D- Disfunção, estado neurológico  </vt:lpstr>
      <vt:lpstr>E-  EXPOSIÇÃO e CONTROLE AMBIENTAL </vt:lpstr>
      <vt:lpstr>Apresentação do PowerPoint</vt:lpstr>
      <vt:lpstr>Avaliação secundária</vt:lpstr>
      <vt:lpstr>AVALIAÇÃO SECUNDÁRIA</vt:lpstr>
      <vt:lpstr>AVALIAÇÃO SUBJETIVA: </vt:lpstr>
      <vt:lpstr>AVALIAÇÃO OBJETIVA</vt:lpstr>
      <vt:lpstr>Apresentação do PowerPoint</vt:lpstr>
      <vt:lpstr>MEDIDAS AUXILIARES  </vt:lpstr>
      <vt:lpstr>CASO CLÍNICO </vt:lpstr>
      <vt:lpstr>Escalas usadas na Urgência e Emergência </vt:lpstr>
      <vt:lpstr>Apresentação do PowerPoint</vt:lpstr>
      <vt:lpstr>Apresentação do PowerPoint</vt:lpstr>
      <vt:lpstr>Apresentação do PowerPoint</vt:lpstr>
      <vt:lpstr>Escala de Richmond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SALA  DE  EMERGÊNCIA</vt:lpstr>
      <vt:lpstr>SALA DE EMERGÊNCIA</vt:lpstr>
      <vt:lpstr>Apresentação do PowerPoint</vt:lpstr>
      <vt:lpstr>Apresentação do PowerPoint</vt:lpstr>
      <vt:lpstr>MATERIAIS E EQUIPAMENTOS </vt:lpstr>
      <vt:lpstr>Apresentação do PowerPoint</vt:lpstr>
      <vt:lpstr>Apresentação do PowerPoint</vt:lpstr>
      <vt:lpstr>BANDEJAS PARA PROCEDIMENTOS</vt:lpstr>
      <vt:lpstr>Carrinho de Emergência </vt:lpstr>
      <vt:lpstr>Definição</vt:lpstr>
      <vt:lpstr>Carrinho de Emergência</vt:lpstr>
      <vt:lpstr>Apresentação do PowerPoint</vt:lpstr>
      <vt:lpstr>Padronização</vt:lpstr>
      <vt:lpstr>Apresentação do PowerPoint</vt:lpstr>
      <vt:lpstr>Medicações -  Primeira Gaveta</vt:lpstr>
      <vt:lpstr>Apresentação do PowerPoint</vt:lpstr>
      <vt:lpstr>Segunda Gaveta- Acesso</vt:lpstr>
      <vt:lpstr>Terceira gaveta- IOT</vt:lpstr>
      <vt:lpstr>Quarta gaveta- Via Aérea </vt:lpstr>
      <vt:lpstr>Junto ao carrinho</vt:lpstr>
      <vt:lpstr>Apresentação do PowerPoint</vt:lpstr>
    </vt:vector>
  </TitlesOfParts>
  <Company>Empresa_XP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 DE EMERGÊNCIA</dc:title>
  <dc:creator>visa2</dc:creator>
  <cp:lastModifiedBy>AMBULATÓRIO</cp:lastModifiedBy>
  <cp:revision>360</cp:revision>
  <dcterms:created xsi:type="dcterms:W3CDTF">2006-04-10T17:49:17Z</dcterms:created>
  <dcterms:modified xsi:type="dcterms:W3CDTF">2021-09-22T20:33:12Z</dcterms:modified>
</cp:coreProperties>
</file>