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1" r:id="rId2"/>
    <p:sldId id="269" r:id="rId3"/>
    <p:sldId id="271" r:id="rId4"/>
    <p:sldId id="314" r:id="rId5"/>
    <p:sldId id="273" r:id="rId6"/>
    <p:sldId id="315" r:id="rId7"/>
    <p:sldId id="298" r:id="rId8"/>
    <p:sldId id="264" r:id="rId9"/>
    <p:sldId id="29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270" r:id="rId18"/>
    <p:sldId id="299" r:id="rId19"/>
    <p:sldId id="262" r:id="rId20"/>
    <p:sldId id="286" r:id="rId21"/>
    <p:sldId id="266" r:id="rId22"/>
    <p:sldId id="287" r:id="rId23"/>
    <p:sldId id="288" r:id="rId24"/>
    <p:sldId id="300" r:id="rId25"/>
    <p:sldId id="310" r:id="rId26"/>
    <p:sldId id="301" r:id="rId27"/>
    <p:sldId id="306" r:id="rId28"/>
    <p:sldId id="308" r:id="rId29"/>
    <p:sldId id="304" r:id="rId30"/>
    <p:sldId id="309" r:id="rId31"/>
    <p:sldId id="305" r:id="rId32"/>
    <p:sldId id="303" r:id="rId33"/>
    <p:sldId id="307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607FB-410F-413B-A6D0-9A410EB9748D}" type="datetimeFigureOut">
              <a:rPr lang="pt-BR" smtClean="0"/>
              <a:pPr/>
              <a:t>30/09/2021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E21F2-8E1D-4B75-BBC8-B669C67B80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2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E6530-C684-49CF-AC7F-4606578914AB}" type="slidenum">
              <a:rPr lang="pt-BR" smtClean="0">
                <a:latin typeface="Arial" charset="0"/>
              </a:rPr>
              <a:pPr/>
              <a:t>7</a:t>
            </a:fld>
            <a:endParaRPr lang="pt-BR" smtClean="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2190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0553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D761D5-9D92-4FA9-B6FE-F329694B2477}" type="slidenum">
              <a:rPr lang="pt-BR" smtClean="0">
                <a:latin typeface="Arial" charset="0"/>
              </a:rPr>
              <a:pPr/>
              <a:t>9</a:t>
            </a:fld>
            <a:endParaRPr lang="pt-BR" smtClean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446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0141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9487-6B00-4984-9D7D-743FA85F04F3}" type="datetimeFigureOut">
              <a:rPr lang="pt-BR" smtClean="0"/>
              <a:pPr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B671-AA98-45CF-84FD-6CE7DF0006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9487-6B00-4984-9D7D-743FA85F04F3}" type="datetimeFigureOut">
              <a:rPr lang="pt-BR" smtClean="0"/>
              <a:pPr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B671-AA98-45CF-84FD-6CE7DF0006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9487-6B00-4984-9D7D-743FA85F04F3}" type="datetimeFigureOut">
              <a:rPr lang="pt-BR" smtClean="0"/>
              <a:pPr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B671-AA98-45CF-84FD-6CE7DF0006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2306-30C4-48C1-9F4B-F1A1EB0A67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9487-6B00-4984-9D7D-743FA85F04F3}" type="datetimeFigureOut">
              <a:rPr lang="pt-BR" smtClean="0"/>
              <a:pPr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B671-AA98-45CF-84FD-6CE7DF0006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9487-6B00-4984-9D7D-743FA85F04F3}" type="datetimeFigureOut">
              <a:rPr lang="pt-BR" smtClean="0"/>
              <a:pPr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B671-AA98-45CF-84FD-6CE7DF0006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9487-6B00-4984-9D7D-743FA85F04F3}" type="datetimeFigureOut">
              <a:rPr lang="pt-BR" smtClean="0"/>
              <a:pPr/>
              <a:t>30/09/2021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B671-AA98-45CF-84FD-6CE7DF0006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9487-6B00-4984-9D7D-743FA85F04F3}" type="datetimeFigureOut">
              <a:rPr lang="pt-BR" smtClean="0"/>
              <a:pPr/>
              <a:t>30/09/2021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B671-AA98-45CF-84FD-6CE7DF0006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9487-6B00-4984-9D7D-743FA85F04F3}" type="datetimeFigureOut">
              <a:rPr lang="pt-BR" smtClean="0"/>
              <a:pPr/>
              <a:t>30/09/2021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B671-AA98-45CF-84FD-6CE7DF0006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9487-6B00-4984-9D7D-743FA85F04F3}" type="datetimeFigureOut">
              <a:rPr lang="pt-BR" smtClean="0"/>
              <a:pPr/>
              <a:t>30/09/2021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B671-AA98-45CF-84FD-6CE7DF0006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9487-6B00-4984-9D7D-743FA85F04F3}" type="datetimeFigureOut">
              <a:rPr lang="pt-BR" smtClean="0"/>
              <a:pPr/>
              <a:t>30/09/2021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B671-AA98-45CF-84FD-6CE7DF0006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9487-6B00-4984-9D7D-743FA85F04F3}" type="datetimeFigureOut">
              <a:rPr lang="pt-BR" smtClean="0"/>
              <a:pPr/>
              <a:t>30/09/2021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B671-AA98-45CF-84FD-6CE7DF0006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B9487-6B00-4984-9D7D-743FA85F04F3}" type="datetimeFigureOut">
              <a:rPr lang="pt-BR" smtClean="0"/>
              <a:pPr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0B671-AA98-45CF-84FD-6CE7DF0006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502" y="4005064"/>
            <a:ext cx="6807518" cy="1348446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457200" marR="5080" indent="-445134" algn="ctr">
              <a:lnSpc>
                <a:spcPts val="4860"/>
              </a:lnSpc>
              <a:spcBef>
                <a:spcPts val="715"/>
              </a:spcBef>
            </a:pPr>
            <a:r>
              <a:rPr sz="4500" spc="-50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Acolhimento</a:t>
            </a:r>
            <a:r>
              <a:rPr sz="4500" spc="-100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 </a:t>
            </a:r>
            <a:r>
              <a:rPr sz="4500" spc="-35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com</a:t>
            </a:r>
            <a:r>
              <a:rPr sz="4500" spc="-125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 </a:t>
            </a:r>
            <a:r>
              <a:rPr sz="4500" spc="-35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Classificação</a:t>
            </a:r>
            <a:r>
              <a:rPr sz="4500" spc="-100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 </a:t>
            </a:r>
            <a:r>
              <a:rPr sz="4500" spc="-20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de</a:t>
            </a:r>
            <a:r>
              <a:rPr sz="4500" spc="-50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 </a:t>
            </a:r>
            <a:r>
              <a:rPr sz="4500" spc="-35" dirty="0" err="1" smtClean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Risco</a:t>
            </a:r>
            <a:endParaRPr sz="4500" dirty="0">
              <a:solidFill>
                <a:schemeClr val="accent2">
                  <a:lumMod val="75000"/>
                </a:schemeClr>
              </a:solidFill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764704"/>
            <a:ext cx="5525262" cy="31089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5849" y="647776"/>
            <a:ext cx="6991826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45" dirty="0">
                <a:solidFill>
                  <a:schemeClr val="accent2">
                    <a:lumMod val="75000"/>
                  </a:schemeClr>
                </a:solidFill>
              </a:rPr>
              <a:t>Fluxo</a:t>
            </a:r>
            <a:r>
              <a:rPr sz="4000" b="1" spc="-9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4000" b="1" spc="-20" dirty="0">
                <a:solidFill>
                  <a:schemeClr val="accent2">
                    <a:lumMod val="75000"/>
                  </a:schemeClr>
                </a:solidFill>
              </a:rPr>
              <a:t>de</a:t>
            </a:r>
            <a:r>
              <a:rPr sz="4000" b="1" spc="-7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4000" b="1" spc="-50" dirty="0">
                <a:solidFill>
                  <a:schemeClr val="accent2">
                    <a:lumMod val="75000"/>
                  </a:schemeClr>
                </a:solidFill>
              </a:rPr>
              <a:t>atendimento</a:t>
            </a:r>
            <a:r>
              <a:rPr sz="4000" b="1" spc="-1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4000" b="1" spc="-15" dirty="0">
                <a:solidFill>
                  <a:schemeClr val="accent2">
                    <a:lumMod val="75000"/>
                  </a:schemeClr>
                </a:solidFill>
              </a:rPr>
              <a:t>em</a:t>
            </a:r>
            <a:r>
              <a:rPr sz="4000" b="1" spc="-1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4000" b="1" spc="-60" dirty="0">
                <a:solidFill>
                  <a:schemeClr val="accent2">
                    <a:lumMod val="75000"/>
                  </a:schemeClr>
                </a:solidFill>
              </a:rPr>
              <a:t>Pronto</a:t>
            </a:r>
            <a:r>
              <a:rPr sz="4000" b="1" spc="-9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4000" b="1" spc="-55" dirty="0">
                <a:solidFill>
                  <a:schemeClr val="accent2">
                    <a:lumMod val="75000"/>
                  </a:schemeClr>
                </a:solidFill>
              </a:rPr>
              <a:t>Atendimento</a:t>
            </a:r>
            <a:endParaRPr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9792" y="2276872"/>
            <a:ext cx="4283940" cy="38431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3263" y="414527"/>
            <a:ext cx="7237571" cy="1560830"/>
            <a:chOff x="1271016" y="414527"/>
            <a:chExt cx="9650095" cy="1560830"/>
          </a:xfrm>
        </p:grpSpPr>
        <p:sp>
          <p:nvSpPr>
            <p:cNvPr id="3" name="object 3"/>
            <p:cNvSpPr/>
            <p:nvPr/>
          </p:nvSpPr>
          <p:spPr>
            <a:xfrm>
              <a:off x="1277112" y="420623"/>
              <a:ext cx="9638030" cy="1548765"/>
            </a:xfrm>
            <a:custGeom>
              <a:avLst/>
              <a:gdLst/>
              <a:ahLst/>
              <a:cxnLst/>
              <a:rect l="l" t="t" r="r" b="b"/>
              <a:pathLst>
                <a:path w="9638030" h="1548764">
                  <a:moveTo>
                    <a:pt x="9379712" y="0"/>
                  </a:moveTo>
                  <a:lnTo>
                    <a:pt x="258063" y="0"/>
                  </a:lnTo>
                  <a:lnTo>
                    <a:pt x="211684" y="4158"/>
                  </a:lnTo>
                  <a:lnTo>
                    <a:pt x="168029" y="16148"/>
                  </a:lnTo>
                  <a:lnTo>
                    <a:pt x="127827" y="35240"/>
                  </a:lnTo>
                  <a:lnTo>
                    <a:pt x="91809" y="60703"/>
                  </a:lnTo>
                  <a:lnTo>
                    <a:pt x="60703" y="91809"/>
                  </a:lnTo>
                  <a:lnTo>
                    <a:pt x="35240" y="127827"/>
                  </a:lnTo>
                  <a:lnTo>
                    <a:pt x="16148" y="168029"/>
                  </a:lnTo>
                  <a:lnTo>
                    <a:pt x="4158" y="211684"/>
                  </a:lnTo>
                  <a:lnTo>
                    <a:pt x="0" y="258063"/>
                  </a:lnTo>
                  <a:lnTo>
                    <a:pt x="0" y="1290320"/>
                  </a:lnTo>
                  <a:lnTo>
                    <a:pt x="4158" y="1336699"/>
                  </a:lnTo>
                  <a:lnTo>
                    <a:pt x="16148" y="1380354"/>
                  </a:lnTo>
                  <a:lnTo>
                    <a:pt x="35240" y="1420556"/>
                  </a:lnTo>
                  <a:lnTo>
                    <a:pt x="60703" y="1456574"/>
                  </a:lnTo>
                  <a:lnTo>
                    <a:pt x="91809" y="1487680"/>
                  </a:lnTo>
                  <a:lnTo>
                    <a:pt x="127827" y="1513143"/>
                  </a:lnTo>
                  <a:lnTo>
                    <a:pt x="168029" y="1532235"/>
                  </a:lnTo>
                  <a:lnTo>
                    <a:pt x="211684" y="1544225"/>
                  </a:lnTo>
                  <a:lnTo>
                    <a:pt x="258063" y="1548384"/>
                  </a:lnTo>
                  <a:lnTo>
                    <a:pt x="9379712" y="1548384"/>
                  </a:lnTo>
                  <a:lnTo>
                    <a:pt x="9426091" y="1544225"/>
                  </a:lnTo>
                  <a:lnTo>
                    <a:pt x="9469746" y="1532235"/>
                  </a:lnTo>
                  <a:lnTo>
                    <a:pt x="9509948" y="1513143"/>
                  </a:lnTo>
                  <a:lnTo>
                    <a:pt x="9545966" y="1487680"/>
                  </a:lnTo>
                  <a:lnTo>
                    <a:pt x="9577072" y="1456574"/>
                  </a:lnTo>
                  <a:lnTo>
                    <a:pt x="9602535" y="1420556"/>
                  </a:lnTo>
                  <a:lnTo>
                    <a:pt x="9621627" y="1380354"/>
                  </a:lnTo>
                  <a:lnTo>
                    <a:pt x="9633617" y="1336699"/>
                  </a:lnTo>
                  <a:lnTo>
                    <a:pt x="9637776" y="1290320"/>
                  </a:lnTo>
                  <a:lnTo>
                    <a:pt x="9637776" y="258063"/>
                  </a:lnTo>
                  <a:lnTo>
                    <a:pt x="9633617" y="211684"/>
                  </a:lnTo>
                  <a:lnTo>
                    <a:pt x="9621627" y="168029"/>
                  </a:lnTo>
                  <a:lnTo>
                    <a:pt x="9602535" y="127827"/>
                  </a:lnTo>
                  <a:lnTo>
                    <a:pt x="9577072" y="91809"/>
                  </a:lnTo>
                  <a:lnTo>
                    <a:pt x="9545966" y="60703"/>
                  </a:lnTo>
                  <a:lnTo>
                    <a:pt x="9509948" y="35240"/>
                  </a:lnTo>
                  <a:lnTo>
                    <a:pt x="9469746" y="16148"/>
                  </a:lnTo>
                  <a:lnTo>
                    <a:pt x="9426091" y="4158"/>
                  </a:lnTo>
                  <a:lnTo>
                    <a:pt x="9379712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277112" y="420623"/>
              <a:ext cx="9638030" cy="1548765"/>
            </a:xfrm>
            <a:custGeom>
              <a:avLst/>
              <a:gdLst/>
              <a:ahLst/>
              <a:cxnLst/>
              <a:rect l="l" t="t" r="r" b="b"/>
              <a:pathLst>
                <a:path w="9638030" h="1548764">
                  <a:moveTo>
                    <a:pt x="0" y="258063"/>
                  </a:moveTo>
                  <a:lnTo>
                    <a:pt x="4158" y="211684"/>
                  </a:lnTo>
                  <a:lnTo>
                    <a:pt x="16148" y="168029"/>
                  </a:lnTo>
                  <a:lnTo>
                    <a:pt x="35240" y="127827"/>
                  </a:lnTo>
                  <a:lnTo>
                    <a:pt x="60703" y="91809"/>
                  </a:lnTo>
                  <a:lnTo>
                    <a:pt x="91809" y="60703"/>
                  </a:lnTo>
                  <a:lnTo>
                    <a:pt x="127827" y="35240"/>
                  </a:lnTo>
                  <a:lnTo>
                    <a:pt x="168029" y="16148"/>
                  </a:lnTo>
                  <a:lnTo>
                    <a:pt x="211684" y="4158"/>
                  </a:lnTo>
                  <a:lnTo>
                    <a:pt x="258063" y="0"/>
                  </a:lnTo>
                  <a:lnTo>
                    <a:pt x="9379712" y="0"/>
                  </a:lnTo>
                  <a:lnTo>
                    <a:pt x="9426091" y="4158"/>
                  </a:lnTo>
                  <a:lnTo>
                    <a:pt x="9469746" y="16148"/>
                  </a:lnTo>
                  <a:lnTo>
                    <a:pt x="9509948" y="35240"/>
                  </a:lnTo>
                  <a:lnTo>
                    <a:pt x="9545966" y="60703"/>
                  </a:lnTo>
                  <a:lnTo>
                    <a:pt x="9577072" y="91809"/>
                  </a:lnTo>
                  <a:lnTo>
                    <a:pt x="9602535" y="127827"/>
                  </a:lnTo>
                  <a:lnTo>
                    <a:pt x="9621627" y="168029"/>
                  </a:lnTo>
                  <a:lnTo>
                    <a:pt x="9633617" y="211684"/>
                  </a:lnTo>
                  <a:lnTo>
                    <a:pt x="9637776" y="258063"/>
                  </a:lnTo>
                  <a:lnTo>
                    <a:pt x="9637776" y="1290320"/>
                  </a:lnTo>
                  <a:lnTo>
                    <a:pt x="9633617" y="1336699"/>
                  </a:lnTo>
                  <a:lnTo>
                    <a:pt x="9621627" y="1380354"/>
                  </a:lnTo>
                  <a:lnTo>
                    <a:pt x="9602535" y="1420556"/>
                  </a:lnTo>
                  <a:lnTo>
                    <a:pt x="9577072" y="1456574"/>
                  </a:lnTo>
                  <a:lnTo>
                    <a:pt x="9545966" y="1487680"/>
                  </a:lnTo>
                  <a:lnTo>
                    <a:pt x="9509948" y="1513143"/>
                  </a:lnTo>
                  <a:lnTo>
                    <a:pt x="9469746" y="1532235"/>
                  </a:lnTo>
                  <a:lnTo>
                    <a:pt x="9426091" y="1544225"/>
                  </a:lnTo>
                  <a:lnTo>
                    <a:pt x="9379712" y="1548384"/>
                  </a:lnTo>
                  <a:lnTo>
                    <a:pt x="258063" y="1548384"/>
                  </a:lnTo>
                  <a:lnTo>
                    <a:pt x="211684" y="1544225"/>
                  </a:lnTo>
                  <a:lnTo>
                    <a:pt x="168029" y="1532235"/>
                  </a:lnTo>
                  <a:lnTo>
                    <a:pt x="127827" y="1513143"/>
                  </a:lnTo>
                  <a:lnTo>
                    <a:pt x="91809" y="1487680"/>
                  </a:lnTo>
                  <a:lnTo>
                    <a:pt x="60703" y="1456574"/>
                  </a:lnTo>
                  <a:lnTo>
                    <a:pt x="35240" y="1420556"/>
                  </a:lnTo>
                  <a:lnTo>
                    <a:pt x="16148" y="1380354"/>
                  </a:lnTo>
                  <a:lnTo>
                    <a:pt x="4158" y="1336699"/>
                  </a:lnTo>
                  <a:lnTo>
                    <a:pt x="0" y="1290320"/>
                  </a:lnTo>
                  <a:lnTo>
                    <a:pt x="0" y="258063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5616" y="758026"/>
            <a:ext cx="6638502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63520" marR="5080" indent="-275145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IMPORTÂNCIA</a:t>
            </a:r>
            <a:r>
              <a:rPr sz="2800" spc="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DE</a:t>
            </a:r>
            <a:r>
              <a:rPr sz="2800" spc="-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UM </a:t>
            </a:r>
            <a:r>
              <a:rPr sz="2800" spc="-2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INSTRUMENTO </a:t>
            </a:r>
            <a:r>
              <a:rPr sz="2800" spc="-89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NORTEADOR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8710" y="1969386"/>
            <a:ext cx="8448003" cy="4765095"/>
            <a:chOff x="464819" y="2491739"/>
            <a:chExt cx="11136122" cy="42172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19" y="2491739"/>
              <a:ext cx="5282361" cy="337718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8024" y="2491739"/>
              <a:ext cx="5311295" cy="337718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9" name="object 9"/>
            <p:cNvSpPr/>
            <p:nvPr/>
          </p:nvSpPr>
          <p:spPr>
            <a:xfrm>
              <a:off x="591311" y="5868924"/>
              <a:ext cx="11009630" cy="840105"/>
            </a:xfrm>
            <a:custGeom>
              <a:avLst/>
              <a:gdLst/>
              <a:ahLst/>
              <a:cxnLst/>
              <a:rect l="l" t="t" r="r" b="b"/>
              <a:pathLst>
                <a:path w="11009630" h="840104">
                  <a:moveTo>
                    <a:pt x="10869421" y="0"/>
                  </a:moveTo>
                  <a:lnTo>
                    <a:pt x="139953" y="0"/>
                  </a:lnTo>
                  <a:lnTo>
                    <a:pt x="95718" y="7135"/>
                  </a:lnTo>
                  <a:lnTo>
                    <a:pt x="57299" y="27003"/>
                  </a:lnTo>
                  <a:lnTo>
                    <a:pt x="27003" y="57299"/>
                  </a:lnTo>
                  <a:lnTo>
                    <a:pt x="7135" y="95718"/>
                  </a:lnTo>
                  <a:lnTo>
                    <a:pt x="0" y="139953"/>
                  </a:lnTo>
                  <a:lnTo>
                    <a:pt x="0" y="699769"/>
                  </a:lnTo>
                  <a:lnTo>
                    <a:pt x="7135" y="744005"/>
                  </a:lnTo>
                  <a:lnTo>
                    <a:pt x="27003" y="782424"/>
                  </a:lnTo>
                  <a:lnTo>
                    <a:pt x="57299" y="812720"/>
                  </a:lnTo>
                  <a:lnTo>
                    <a:pt x="95718" y="832588"/>
                  </a:lnTo>
                  <a:lnTo>
                    <a:pt x="139953" y="839723"/>
                  </a:lnTo>
                  <a:lnTo>
                    <a:pt x="10869421" y="839723"/>
                  </a:lnTo>
                  <a:lnTo>
                    <a:pt x="10913676" y="832588"/>
                  </a:lnTo>
                  <a:lnTo>
                    <a:pt x="10952097" y="812720"/>
                  </a:lnTo>
                  <a:lnTo>
                    <a:pt x="10982386" y="782424"/>
                  </a:lnTo>
                  <a:lnTo>
                    <a:pt x="11002245" y="744005"/>
                  </a:lnTo>
                  <a:lnTo>
                    <a:pt x="11009376" y="699769"/>
                  </a:lnTo>
                  <a:lnTo>
                    <a:pt x="11009376" y="139953"/>
                  </a:lnTo>
                  <a:lnTo>
                    <a:pt x="11002245" y="95718"/>
                  </a:lnTo>
                  <a:lnTo>
                    <a:pt x="10982386" y="57299"/>
                  </a:lnTo>
                  <a:lnTo>
                    <a:pt x="10952097" y="27003"/>
                  </a:lnTo>
                  <a:lnTo>
                    <a:pt x="10913676" y="7135"/>
                  </a:lnTo>
                  <a:lnTo>
                    <a:pt x="10869421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1311" y="5868924"/>
              <a:ext cx="11009630" cy="840105"/>
            </a:xfrm>
            <a:custGeom>
              <a:avLst/>
              <a:gdLst/>
              <a:ahLst/>
              <a:cxnLst/>
              <a:rect l="l" t="t" r="r" b="b"/>
              <a:pathLst>
                <a:path w="11009630" h="840104">
                  <a:moveTo>
                    <a:pt x="0" y="139953"/>
                  </a:moveTo>
                  <a:lnTo>
                    <a:pt x="7135" y="95718"/>
                  </a:lnTo>
                  <a:lnTo>
                    <a:pt x="27003" y="57299"/>
                  </a:lnTo>
                  <a:lnTo>
                    <a:pt x="57299" y="27003"/>
                  </a:lnTo>
                  <a:lnTo>
                    <a:pt x="95718" y="7135"/>
                  </a:lnTo>
                  <a:lnTo>
                    <a:pt x="139953" y="0"/>
                  </a:lnTo>
                  <a:lnTo>
                    <a:pt x="10869421" y="0"/>
                  </a:lnTo>
                  <a:lnTo>
                    <a:pt x="10913676" y="7135"/>
                  </a:lnTo>
                  <a:lnTo>
                    <a:pt x="10952097" y="27003"/>
                  </a:lnTo>
                  <a:lnTo>
                    <a:pt x="10982386" y="57299"/>
                  </a:lnTo>
                  <a:lnTo>
                    <a:pt x="11002245" y="95718"/>
                  </a:lnTo>
                  <a:lnTo>
                    <a:pt x="11009376" y="139953"/>
                  </a:lnTo>
                  <a:lnTo>
                    <a:pt x="11009376" y="699769"/>
                  </a:lnTo>
                  <a:lnTo>
                    <a:pt x="11002245" y="744005"/>
                  </a:lnTo>
                  <a:lnTo>
                    <a:pt x="10982386" y="782424"/>
                  </a:lnTo>
                  <a:lnTo>
                    <a:pt x="10952097" y="812720"/>
                  </a:lnTo>
                  <a:lnTo>
                    <a:pt x="10913676" y="832588"/>
                  </a:lnTo>
                  <a:lnTo>
                    <a:pt x="10869421" y="839723"/>
                  </a:lnTo>
                  <a:lnTo>
                    <a:pt x="139953" y="839723"/>
                  </a:lnTo>
                  <a:lnTo>
                    <a:pt x="95718" y="832588"/>
                  </a:lnTo>
                  <a:lnTo>
                    <a:pt x="57299" y="812720"/>
                  </a:lnTo>
                  <a:lnTo>
                    <a:pt x="27003" y="782424"/>
                  </a:lnTo>
                  <a:lnTo>
                    <a:pt x="7135" y="744005"/>
                  </a:lnTo>
                  <a:lnTo>
                    <a:pt x="0" y="699769"/>
                  </a:lnTo>
                  <a:lnTo>
                    <a:pt x="0" y="139953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36474" y="5852000"/>
            <a:ext cx="744988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Este</a:t>
            </a:r>
            <a:r>
              <a:rPr sz="1800" spc="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instrumento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não</a:t>
            </a:r>
            <a:r>
              <a:rPr sz="1800" spc="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é</a:t>
            </a:r>
            <a:r>
              <a:rPr sz="1800" spc="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diagnóstico,</a:t>
            </a:r>
            <a:r>
              <a:rPr sz="1800" spc="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tem</a:t>
            </a:r>
            <a:r>
              <a:rPr sz="1800" spc="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função</a:t>
            </a:r>
            <a:r>
              <a:rPr sz="1800" spc="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de</a:t>
            </a:r>
            <a:r>
              <a:rPr sz="1800" spc="2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priorizar</a:t>
            </a:r>
            <a:r>
              <a:rPr sz="1800" spc="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sz="1800" spc="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atendimento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conforme</a:t>
            </a:r>
            <a:r>
              <a:rPr sz="1800" spc="2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 err="1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gravidade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/</a:t>
            </a:r>
            <a:r>
              <a:rPr sz="1800" spc="-5" dirty="0" err="1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risco</a:t>
            </a:r>
            <a:r>
              <a:rPr sz="1800" spc="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do</a:t>
            </a:r>
            <a:r>
              <a:rPr lang="pt-BR" sz="1800" spc="-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usuário</a:t>
            </a:r>
            <a:r>
              <a:rPr sz="1800" spc="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do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SUS.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Determina</a:t>
            </a:r>
            <a:r>
              <a:rPr sz="1800" spc="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sz="1800" spc="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prioridade</a:t>
            </a:r>
            <a:r>
              <a:rPr sz="1800" spc="2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atendimento.</a:t>
            </a:r>
            <a:r>
              <a:rPr sz="1800" spc="-4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u="heavy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Não </a:t>
            </a:r>
            <a:r>
              <a:rPr sz="1800" u="heavy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pressupõe</a:t>
            </a:r>
            <a:r>
              <a:rPr sz="1800" u="heavy" spc="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exclusão,</a:t>
            </a:r>
            <a:r>
              <a:rPr sz="1800" u="heavy" spc="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mas</a:t>
            </a:r>
            <a:r>
              <a:rPr sz="1800" u="heavy" spc="-1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sim</a:t>
            </a:r>
            <a:r>
              <a:rPr sz="1800" u="heavy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a</a:t>
            </a:r>
            <a:r>
              <a:rPr sz="1800" u="heavy" spc="-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estratificação.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5281" y="181355"/>
            <a:ext cx="6691122" cy="64952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5560" y="1763267"/>
            <a:ext cx="5434965" cy="469392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2894" y="227075"/>
            <a:ext cx="2801778" cy="2769877"/>
            <a:chOff x="403859" y="227075"/>
            <a:chExt cx="3735704" cy="3208020"/>
          </a:xfrm>
        </p:grpSpPr>
        <p:sp>
          <p:nvSpPr>
            <p:cNvPr id="4" name="object 4"/>
            <p:cNvSpPr/>
            <p:nvPr/>
          </p:nvSpPr>
          <p:spPr>
            <a:xfrm>
              <a:off x="409955" y="233171"/>
              <a:ext cx="3723640" cy="3195955"/>
            </a:xfrm>
            <a:custGeom>
              <a:avLst/>
              <a:gdLst/>
              <a:ahLst/>
              <a:cxnLst/>
              <a:rect l="l" t="t" r="r" b="b"/>
              <a:pathLst>
                <a:path w="3723640" h="3195954">
                  <a:moveTo>
                    <a:pt x="3190494" y="0"/>
                  </a:moveTo>
                  <a:lnTo>
                    <a:pt x="532650" y="0"/>
                  </a:lnTo>
                  <a:lnTo>
                    <a:pt x="484169" y="2177"/>
                  </a:lnTo>
                  <a:lnTo>
                    <a:pt x="436907" y="8582"/>
                  </a:lnTo>
                  <a:lnTo>
                    <a:pt x="391052" y="19028"/>
                  </a:lnTo>
                  <a:lnTo>
                    <a:pt x="346793" y="33327"/>
                  </a:lnTo>
                  <a:lnTo>
                    <a:pt x="304317" y="51289"/>
                  </a:lnTo>
                  <a:lnTo>
                    <a:pt x="263813" y="72728"/>
                  </a:lnTo>
                  <a:lnTo>
                    <a:pt x="225469" y="97455"/>
                  </a:lnTo>
                  <a:lnTo>
                    <a:pt x="189472" y="125281"/>
                  </a:lnTo>
                  <a:lnTo>
                    <a:pt x="156011" y="156019"/>
                  </a:lnTo>
                  <a:lnTo>
                    <a:pt x="125274" y="189480"/>
                  </a:lnTo>
                  <a:lnTo>
                    <a:pt x="97448" y="225477"/>
                  </a:lnTo>
                  <a:lnTo>
                    <a:pt x="72723" y="263821"/>
                  </a:lnTo>
                  <a:lnTo>
                    <a:pt x="51285" y="304324"/>
                  </a:lnTo>
                  <a:lnTo>
                    <a:pt x="33324" y="346797"/>
                  </a:lnTo>
                  <a:lnTo>
                    <a:pt x="19027" y="391054"/>
                  </a:lnTo>
                  <a:lnTo>
                    <a:pt x="8581" y="436905"/>
                  </a:lnTo>
                  <a:lnTo>
                    <a:pt x="2176" y="484162"/>
                  </a:lnTo>
                  <a:lnTo>
                    <a:pt x="0" y="532638"/>
                  </a:lnTo>
                  <a:lnTo>
                    <a:pt x="0" y="2663190"/>
                  </a:lnTo>
                  <a:lnTo>
                    <a:pt x="2176" y="2711665"/>
                  </a:lnTo>
                  <a:lnTo>
                    <a:pt x="8581" y="2758922"/>
                  </a:lnTo>
                  <a:lnTo>
                    <a:pt x="19027" y="2804773"/>
                  </a:lnTo>
                  <a:lnTo>
                    <a:pt x="33324" y="2849030"/>
                  </a:lnTo>
                  <a:lnTo>
                    <a:pt x="51285" y="2891503"/>
                  </a:lnTo>
                  <a:lnTo>
                    <a:pt x="72723" y="2932006"/>
                  </a:lnTo>
                  <a:lnTo>
                    <a:pt x="97448" y="2970350"/>
                  </a:lnTo>
                  <a:lnTo>
                    <a:pt x="125274" y="3006347"/>
                  </a:lnTo>
                  <a:lnTo>
                    <a:pt x="156011" y="3039808"/>
                  </a:lnTo>
                  <a:lnTo>
                    <a:pt x="189472" y="3070546"/>
                  </a:lnTo>
                  <a:lnTo>
                    <a:pt x="225469" y="3098372"/>
                  </a:lnTo>
                  <a:lnTo>
                    <a:pt x="263813" y="3123099"/>
                  </a:lnTo>
                  <a:lnTo>
                    <a:pt x="304317" y="3144538"/>
                  </a:lnTo>
                  <a:lnTo>
                    <a:pt x="346793" y="3162500"/>
                  </a:lnTo>
                  <a:lnTo>
                    <a:pt x="391052" y="3176799"/>
                  </a:lnTo>
                  <a:lnTo>
                    <a:pt x="436907" y="3187245"/>
                  </a:lnTo>
                  <a:lnTo>
                    <a:pt x="484169" y="3193650"/>
                  </a:lnTo>
                  <a:lnTo>
                    <a:pt x="532650" y="3195828"/>
                  </a:lnTo>
                  <a:lnTo>
                    <a:pt x="3190494" y="3195828"/>
                  </a:lnTo>
                  <a:lnTo>
                    <a:pt x="3238969" y="3193650"/>
                  </a:lnTo>
                  <a:lnTo>
                    <a:pt x="3286226" y="3187245"/>
                  </a:lnTo>
                  <a:lnTo>
                    <a:pt x="3332077" y="3176799"/>
                  </a:lnTo>
                  <a:lnTo>
                    <a:pt x="3376334" y="3162500"/>
                  </a:lnTo>
                  <a:lnTo>
                    <a:pt x="3418807" y="3144538"/>
                  </a:lnTo>
                  <a:lnTo>
                    <a:pt x="3459310" y="3123099"/>
                  </a:lnTo>
                  <a:lnTo>
                    <a:pt x="3497654" y="3098372"/>
                  </a:lnTo>
                  <a:lnTo>
                    <a:pt x="3533651" y="3070546"/>
                  </a:lnTo>
                  <a:lnTo>
                    <a:pt x="3567112" y="3039808"/>
                  </a:lnTo>
                  <a:lnTo>
                    <a:pt x="3597850" y="3006347"/>
                  </a:lnTo>
                  <a:lnTo>
                    <a:pt x="3625676" y="2970350"/>
                  </a:lnTo>
                  <a:lnTo>
                    <a:pt x="3650403" y="2932006"/>
                  </a:lnTo>
                  <a:lnTo>
                    <a:pt x="3671842" y="2891503"/>
                  </a:lnTo>
                  <a:lnTo>
                    <a:pt x="3689804" y="2849030"/>
                  </a:lnTo>
                  <a:lnTo>
                    <a:pt x="3704103" y="2804773"/>
                  </a:lnTo>
                  <a:lnTo>
                    <a:pt x="3714549" y="2758922"/>
                  </a:lnTo>
                  <a:lnTo>
                    <a:pt x="3720954" y="2711665"/>
                  </a:lnTo>
                  <a:lnTo>
                    <a:pt x="3723131" y="2663190"/>
                  </a:lnTo>
                  <a:lnTo>
                    <a:pt x="3723131" y="532638"/>
                  </a:lnTo>
                  <a:lnTo>
                    <a:pt x="3720954" y="484162"/>
                  </a:lnTo>
                  <a:lnTo>
                    <a:pt x="3714549" y="436905"/>
                  </a:lnTo>
                  <a:lnTo>
                    <a:pt x="3704103" y="391054"/>
                  </a:lnTo>
                  <a:lnTo>
                    <a:pt x="3689804" y="346797"/>
                  </a:lnTo>
                  <a:lnTo>
                    <a:pt x="3671842" y="304324"/>
                  </a:lnTo>
                  <a:lnTo>
                    <a:pt x="3650403" y="263821"/>
                  </a:lnTo>
                  <a:lnTo>
                    <a:pt x="3625676" y="225477"/>
                  </a:lnTo>
                  <a:lnTo>
                    <a:pt x="3597850" y="189480"/>
                  </a:lnTo>
                  <a:lnTo>
                    <a:pt x="3567112" y="156019"/>
                  </a:lnTo>
                  <a:lnTo>
                    <a:pt x="3533651" y="125281"/>
                  </a:lnTo>
                  <a:lnTo>
                    <a:pt x="3497654" y="97455"/>
                  </a:lnTo>
                  <a:lnTo>
                    <a:pt x="3459310" y="72728"/>
                  </a:lnTo>
                  <a:lnTo>
                    <a:pt x="3418807" y="51289"/>
                  </a:lnTo>
                  <a:lnTo>
                    <a:pt x="3376334" y="33327"/>
                  </a:lnTo>
                  <a:lnTo>
                    <a:pt x="3332077" y="19028"/>
                  </a:lnTo>
                  <a:lnTo>
                    <a:pt x="3286226" y="8582"/>
                  </a:lnTo>
                  <a:lnTo>
                    <a:pt x="3238969" y="2177"/>
                  </a:lnTo>
                  <a:lnTo>
                    <a:pt x="3190494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9955" y="233171"/>
              <a:ext cx="3723640" cy="3195955"/>
            </a:xfrm>
            <a:custGeom>
              <a:avLst/>
              <a:gdLst/>
              <a:ahLst/>
              <a:cxnLst/>
              <a:rect l="l" t="t" r="r" b="b"/>
              <a:pathLst>
                <a:path w="3723640" h="3195954">
                  <a:moveTo>
                    <a:pt x="0" y="532638"/>
                  </a:moveTo>
                  <a:lnTo>
                    <a:pt x="2176" y="484162"/>
                  </a:lnTo>
                  <a:lnTo>
                    <a:pt x="8581" y="436905"/>
                  </a:lnTo>
                  <a:lnTo>
                    <a:pt x="19027" y="391054"/>
                  </a:lnTo>
                  <a:lnTo>
                    <a:pt x="33324" y="346797"/>
                  </a:lnTo>
                  <a:lnTo>
                    <a:pt x="51285" y="304324"/>
                  </a:lnTo>
                  <a:lnTo>
                    <a:pt x="72723" y="263821"/>
                  </a:lnTo>
                  <a:lnTo>
                    <a:pt x="97448" y="225477"/>
                  </a:lnTo>
                  <a:lnTo>
                    <a:pt x="125274" y="189480"/>
                  </a:lnTo>
                  <a:lnTo>
                    <a:pt x="156011" y="156019"/>
                  </a:lnTo>
                  <a:lnTo>
                    <a:pt x="189472" y="125281"/>
                  </a:lnTo>
                  <a:lnTo>
                    <a:pt x="225469" y="97455"/>
                  </a:lnTo>
                  <a:lnTo>
                    <a:pt x="263813" y="72728"/>
                  </a:lnTo>
                  <a:lnTo>
                    <a:pt x="304317" y="51289"/>
                  </a:lnTo>
                  <a:lnTo>
                    <a:pt x="346793" y="33327"/>
                  </a:lnTo>
                  <a:lnTo>
                    <a:pt x="391052" y="19028"/>
                  </a:lnTo>
                  <a:lnTo>
                    <a:pt x="436907" y="8582"/>
                  </a:lnTo>
                  <a:lnTo>
                    <a:pt x="484169" y="2177"/>
                  </a:lnTo>
                  <a:lnTo>
                    <a:pt x="532650" y="0"/>
                  </a:lnTo>
                  <a:lnTo>
                    <a:pt x="3190494" y="0"/>
                  </a:lnTo>
                  <a:lnTo>
                    <a:pt x="3238969" y="2177"/>
                  </a:lnTo>
                  <a:lnTo>
                    <a:pt x="3286226" y="8582"/>
                  </a:lnTo>
                  <a:lnTo>
                    <a:pt x="3332077" y="19028"/>
                  </a:lnTo>
                  <a:lnTo>
                    <a:pt x="3376334" y="33327"/>
                  </a:lnTo>
                  <a:lnTo>
                    <a:pt x="3418807" y="51289"/>
                  </a:lnTo>
                  <a:lnTo>
                    <a:pt x="3459310" y="72728"/>
                  </a:lnTo>
                  <a:lnTo>
                    <a:pt x="3497654" y="97455"/>
                  </a:lnTo>
                  <a:lnTo>
                    <a:pt x="3533651" y="125281"/>
                  </a:lnTo>
                  <a:lnTo>
                    <a:pt x="3567112" y="156019"/>
                  </a:lnTo>
                  <a:lnTo>
                    <a:pt x="3597850" y="189480"/>
                  </a:lnTo>
                  <a:lnTo>
                    <a:pt x="3625676" y="225477"/>
                  </a:lnTo>
                  <a:lnTo>
                    <a:pt x="3650403" y="263821"/>
                  </a:lnTo>
                  <a:lnTo>
                    <a:pt x="3671842" y="304324"/>
                  </a:lnTo>
                  <a:lnTo>
                    <a:pt x="3689804" y="346797"/>
                  </a:lnTo>
                  <a:lnTo>
                    <a:pt x="3704103" y="391054"/>
                  </a:lnTo>
                  <a:lnTo>
                    <a:pt x="3714549" y="436905"/>
                  </a:lnTo>
                  <a:lnTo>
                    <a:pt x="3720954" y="484162"/>
                  </a:lnTo>
                  <a:lnTo>
                    <a:pt x="3723131" y="532638"/>
                  </a:lnTo>
                  <a:lnTo>
                    <a:pt x="3723131" y="2663190"/>
                  </a:lnTo>
                  <a:lnTo>
                    <a:pt x="3720954" y="2711665"/>
                  </a:lnTo>
                  <a:lnTo>
                    <a:pt x="3714549" y="2758922"/>
                  </a:lnTo>
                  <a:lnTo>
                    <a:pt x="3704103" y="2804773"/>
                  </a:lnTo>
                  <a:lnTo>
                    <a:pt x="3689804" y="2849030"/>
                  </a:lnTo>
                  <a:lnTo>
                    <a:pt x="3671842" y="2891503"/>
                  </a:lnTo>
                  <a:lnTo>
                    <a:pt x="3650403" y="2932006"/>
                  </a:lnTo>
                  <a:lnTo>
                    <a:pt x="3625676" y="2970350"/>
                  </a:lnTo>
                  <a:lnTo>
                    <a:pt x="3597850" y="3006347"/>
                  </a:lnTo>
                  <a:lnTo>
                    <a:pt x="3567112" y="3039808"/>
                  </a:lnTo>
                  <a:lnTo>
                    <a:pt x="3533651" y="3070546"/>
                  </a:lnTo>
                  <a:lnTo>
                    <a:pt x="3497654" y="3098372"/>
                  </a:lnTo>
                  <a:lnTo>
                    <a:pt x="3459310" y="3123099"/>
                  </a:lnTo>
                  <a:lnTo>
                    <a:pt x="3418807" y="3144538"/>
                  </a:lnTo>
                  <a:lnTo>
                    <a:pt x="3376334" y="3162500"/>
                  </a:lnTo>
                  <a:lnTo>
                    <a:pt x="3332077" y="3176799"/>
                  </a:lnTo>
                  <a:lnTo>
                    <a:pt x="3286226" y="3187245"/>
                  </a:lnTo>
                  <a:lnTo>
                    <a:pt x="3238969" y="3193650"/>
                  </a:lnTo>
                  <a:lnTo>
                    <a:pt x="3190494" y="3195828"/>
                  </a:lnTo>
                  <a:lnTo>
                    <a:pt x="532650" y="3195828"/>
                  </a:lnTo>
                  <a:lnTo>
                    <a:pt x="484169" y="3193650"/>
                  </a:lnTo>
                  <a:lnTo>
                    <a:pt x="436907" y="3187245"/>
                  </a:lnTo>
                  <a:lnTo>
                    <a:pt x="391052" y="3176799"/>
                  </a:lnTo>
                  <a:lnTo>
                    <a:pt x="346793" y="3162500"/>
                  </a:lnTo>
                  <a:lnTo>
                    <a:pt x="304317" y="3144538"/>
                  </a:lnTo>
                  <a:lnTo>
                    <a:pt x="263813" y="3123099"/>
                  </a:lnTo>
                  <a:lnTo>
                    <a:pt x="225469" y="3098372"/>
                  </a:lnTo>
                  <a:lnTo>
                    <a:pt x="189472" y="3070546"/>
                  </a:lnTo>
                  <a:lnTo>
                    <a:pt x="156011" y="3039808"/>
                  </a:lnTo>
                  <a:lnTo>
                    <a:pt x="125274" y="3006347"/>
                  </a:lnTo>
                  <a:lnTo>
                    <a:pt x="97448" y="2970350"/>
                  </a:lnTo>
                  <a:lnTo>
                    <a:pt x="72723" y="2932006"/>
                  </a:lnTo>
                  <a:lnTo>
                    <a:pt x="51285" y="2891503"/>
                  </a:lnTo>
                  <a:lnTo>
                    <a:pt x="33324" y="2849030"/>
                  </a:lnTo>
                  <a:lnTo>
                    <a:pt x="19027" y="2804773"/>
                  </a:lnTo>
                  <a:lnTo>
                    <a:pt x="8581" y="2758922"/>
                  </a:lnTo>
                  <a:lnTo>
                    <a:pt x="2176" y="2711665"/>
                  </a:lnTo>
                  <a:lnTo>
                    <a:pt x="0" y="2663190"/>
                  </a:lnTo>
                  <a:lnTo>
                    <a:pt x="0" y="53263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5440" y="431672"/>
            <a:ext cx="17168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ESCUTA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QUALIFICADA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185" y="836712"/>
            <a:ext cx="2793567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1380" indent="-28765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882015" algn="l"/>
              </a:tabLst>
            </a:pP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Cumprimentar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908685" indent="-287020">
              <a:lnSpc>
                <a:spcPct val="100000"/>
              </a:lnSpc>
              <a:buFont typeface="Wingdings"/>
              <a:buChar char=""/>
              <a:tabLst>
                <a:tab pos="909319" algn="l"/>
              </a:tabLst>
            </a:pP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Apresentar-se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416559" indent="-287020">
              <a:lnSpc>
                <a:spcPct val="100000"/>
              </a:lnSpc>
              <a:buFont typeface="Wingdings"/>
              <a:buChar char=""/>
              <a:tabLst>
                <a:tab pos="416559" algn="l"/>
              </a:tabLst>
            </a:pP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Queixa/motivo</a:t>
            </a:r>
            <a:r>
              <a:rPr sz="1800" b="1" spc="-5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principal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508000" lvl="1" indent="-287020">
              <a:lnSpc>
                <a:spcPct val="100000"/>
              </a:lnSpc>
              <a:buFont typeface="Wingdings"/>
              <a:buChar char=""/>
              <a:tabLst>
                <a:tab pos="508000" algn="l"/>
              </a:tabLst>
            </a:pPr>
            <a:r>
              <a:rPr sz="1800" b="1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Escolha</a:t>
            </a:r>
            <a:r>
              <a:rPr sz="1800" b="1" spc="-6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do</a:t>
            </a:r>
            <a:r>
              <a:rPr sz="1800" b="1" spc="-4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fluxograma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Definição</a:t>
            </a:r>
            <a:r>
              <a:rPr sz="1800" b="1" spc="-6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do</a:t>
            </a:r>
            <a:r>
              <a:rPr sz="1800" b="1" spc="-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discriminador</a:t>
            </a:r>
            <a:endParaRPr sz="1800" dirty="0">
              <a:latin typeface="Calibri"/>
              <a:cs typeface="Calibri"/>
            </a:endParaRPr>
          </a:p>
          <a:p>
            <a:pPr marL="382905" lvl="1" indent="-287020">
              <a:lnSpc>
                <a:spcPct val="100000"/>
              </a:lnSpc>
              <a:buFont typeface="Wingdings"/>
              <a:buChar char=""/>
              <a:tabLst>
                <a:tab pos="383540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Identificação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paciente</a:t>
            </a:r>
            <a:endParaRPr sz="1800" dirty="0">
              <a:latin typeface="Calibri"/>
              <a:cs typeface="Calibri"/>
            </a:endParaRPr>
          </a:p>
          <a:p>
            <a:pPr marL="372110" lvl="1" indent="-287020">
              <a:lnSpc>
                <a:spcPct val="100000"/>
              </a:lnSpc>
              <a:buFont typeface="Wingdings"/>
              <a:buChar char=""/>
              <a:tabLst>
                <a:tab pos="372745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Encaminhamento</a:t>
            </a:r>
            <a:r>
              <a:rPr sz="1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correto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8418" y="3135278"/>
            <a:ext cx="2905430" cy="1949906"/>
            <a:chOff x="403859" y="3604259"/>
            <a:chExt cx="3735704" cy="1515110"/>
          </a:xfrm>
        </p:grpSpPr>
        <p:sp>
          <p:nvSpPr>
            <p:cNvPr id="9" name="object 9"/>
            <p:cNvSpPr/>
            <p:nvPr/>
          </p:nvSpPr>
          <p:spPr>
            <a:xfrm>
              <a:off x="409955" y="3610355"/>
              <a:ext cx="3723640" cy="1503045"/>
            </a:xfrm>
            <a:custGeom>
              <a:avLst/>
              <a:gdLst/>
              <a:ahLst/>
              <a:cxnLst/>
              <a:rect l="l" t="t" r="r" b="b"/>
              <a:pathLst>
                <a:path w="3723640" h="1503045">
                  <a:moveTo>
                    <a:pt x="3472688" y="0"/>
                  </a:moveTo>
                  <a:lnTo>
                    <a:pt x="250444" y="0"/>
                  </a:lnTo>
                  <a:lnTo>
                    <a:pt x="205426" y="4035"/>
                  </a:lnTo>
                  <a:lnTo>
                    <a:pt x="163056" y="15669"/>
                  </a:lnTo>
                  <a:lnTo>
                    <a:pt x="124040" y="34195"/>
                  </a:lnTo>
                  <a:lnTo>
                    <a:pt x="89086" y="58905"/>
                  </a:lnTo>
                  <a:lnTo>
                    <a:pt x="58901" y="89091"/>
                  </a:lnTo>
                  <a:lnTo>
                    <a:pt x="34193" y="124046"/>
                  </a:lnTo>
                  <a:lnTo>
                    <a:pt x="15668" y="163061"/>
                  </a:lnTo>
                  <a:lnTo>
                    <a:pt x="4035" y="205429"/>
                  </a:lnTo>
                  <a:lnTo>
                    <a:pt x="0" y="250444"/>
                  </a:lnTo>
                  <a:lnTo>
                    <a:pt x="0" y="1252220"/>
                  </a:lnTo>
                  <a:lnTo>
                    <a:pt x="4035" y="1297234"/>
                  </a:lnTo>
                  <a:lnTo>
                    <a:pt x="15668" y="1339602"/>
                  </a:lnTo>
                  <a:lnTo>
                    <a:pt x="34193" y="1378617"/>
                  </a:lnTo>
                  <a:lnTo>
                    <a:pt x="58901" y="1413572"/>
                  </a:lnTo>
                  <a:lnTo>
                    <a:pt x="89086" y="1443758"/>
                  </a:lnTo>
                  <a:lnTo>
                    <a:pt x="124040" y="1468468"/>
                  </a:lnTo>
                  <a:lnTo>
                    <a:pt x="163056" y="1486994"/>
                  </a:lnTo>
                  <a:lnTo>
                    <a:pt x="205426" y="1498628"/>
                  </a:lnTo>
                  <a:lnTo>
                    <a:pt x="250444" y="1502664"/>
                  </a:lnTo>
                  <a:lnTo>
                    <a:pt x="3472688" y="1502664"/>
                  </a:lnTo>
                  <a:lnTo>
                    <a:pt x="3517702" y="1498628"/>
                  </a:lnTo>
                  <a:lnTo>
                    <a:pt x="3560070" y="1486994"/>
                  </a:lnTo>
                  <a:lnTo>
                    <a:pt x="3599085" y="1468468"/>
                  </a:lnTo>
                  <a:lnTo>
                    <a:pt x="3634040" y="1443758"/>
                  </a:lnTo>
                  <a:lnTo>
                    <a:pt x="3664226" y="1413572"/>
                  </a:lnTo>
                  <a:lnTo>
                    <a:pt x="3688936" y="1378617"/>
                  </a:lnTo>
                  <a:lnTo>
                    <a:pt x="3707462" y="1339602"/>
                  </a:lnTo>
                  <a:lnTo>
                    <a:pt x="3719096" y="1297234"/>
                  </a:lnTo>
                  <a:lnTo>
                    <a:pt x="3723131" y="1252220"/>
                  </a:lnTo>
                  <a:lnTo>
                    <a:pt x="3723131" y="250444"/>
                  </a:lnTo>
                  <a:lnTo>
                    <a:pt x="3719096" y="205429"/>
                  </a:lnTo>
                  <a:lnTo>
                    <a:pt x="3707462" y="163061"/>
                  </a:lnTo>
                  <a:lnTo>
                    <a:pt x="3688936" y="124046"/>
                  </a:lnTo>
                  <a:lnTo>
                    <a:pt x="3664226" y="89091"/>
                  </a:lnTo>
                  <a:lnTo>
                    <a:pt x="3634040" y="58905"/>
                  </a:lnTo>
                  <a:lnTo>
                    <a:pt x="3599085" y="34195"/>
                  </a:lnTo>
                  <a:lnTo>
                    <a:pt x="3560070" y="15669"/>
                  </a:lnTo>
                  <a:lnTo>
                    <a:pt x="3517702" y="4035"/>
                  </a:lnTo>
                  <a:lnTo>
                    <a:pt x="3472688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9955" y="3610355"/>
              <a:ext cx="3723640" cy="1503045"/>
            </a:xfrm>
            <a:custGeom>
              <a:avLst/>
              <a:gdLst/>
              <a:ahLst/>
              <a:cxnLst/>
              <a:rect l="l" t="t" r="r" b="b"/>
              <a:pathLst>
                <a:path w="3723640" h="1503045">
                  <a:moveTo>
                    <a:pt x="0" y="250444"/>
                  </a:moveTo>
                  <a:lnTo>
                    <a:pt x="4035" y="205429"/>
                  </a:lnTo>
                  <a:lnTo>
                    <a:pt x="15668" y="163061"/>
                  </a:lnTo>
                  <a:lnTo>
                    <a:pt x="34193" y="124046"/>
                  </a:lnTo>
                  <a:lnTo>
                    <a:pt x="58901" y="89091"/>
                  </a:lnTo>
                  <a:lnTo>
                    <a:pt x="89086" y="58905"/>
                  </a:lnTo>
                  <a:lnTo>
                    <a:pt x="124040" y="34195"/>
                  </a:lnTo>
                  <a:lnTo>
                    <a:pt x="163056" y="15669"/>
                  </a:lnTo>
                  <a:lnTo>
                    <a:pt x="205426" y="4035"/>
                  </a:lnTo>
                  <a:lnTo>
                    <a:pt x="250444" y="0"/>
                  </a:lnTo>
                  <a:lnTo>
                    <a:pt x="3472688" y="0"/>
                  </a:lnTo>
                  <a:lnTo>
                    <a:pt x="3517702" y="4035"/>
                  </a:lnTo>
                  <a:lnTo>
                    <a:pt x="3560070" y="15669"/>
                  </a:lnTo>
                  <a:lnTo>
                    <a:pt x="3599085" y="34195"/>
                  </a:lnTo>
                  <a:lnTo>
                    <a:pt x="3634040" y="58905"/>
                  </a:lnTo>
                  <a:lnTo>
                    <a:pt x="3664226" y="89091"/>
                  </a:lnTo>
                  <a:lnTo>
                    <a:pt x="3688936" y="124046"/>
                  </a:lnTo>
                  <a:lnTo>
                    <a:pt x="3707462" y="163061"/>
                  </a:lnTo>
                  <a:lnTo>
                    <a:pt x="3719096" y="205429"/>
                  </a:lnTo>
                  <a:lnTo>
                    <a:pt x="3723131" y="250444"/>
                  </a:lnTo>
                  <a:lnTo>
                    <a:pt x="3723131" y="1252220"/>
                  </a:lnTo>
                  <a:lnTo>
                    <a:pt x="3719096" y="1297234"/>
                  </a:lnTo>
                  <a:lnTo>
                    <a:pt x="3707462" y="1339602"/>
                  </a:lnTo>
                  <a:lnTo>
                    <a:pt x="3688936" y="1378617"/>
                  </a:lnTo>
                  <a:lnTo>
                    <a:pt x="3664226" y="1413572"/>
                  </a:lnTo>
                  <a:lnTo>
                    <a:pt x="3634040" y="1443758"/>
                  </a:lnTo>
                  <a:lnTo>
                    <a:pt x="3599085" y="1468468"/>
                  </a:lnTo>
                  <a:lnTo>
                    <a:pt x="3560070" y="1486994"/>
                  </a:lnTo>
                  <a:lnTo>
                    <a:pt x="3517702" y="1498628"/>
                  </a:lnTo>
                  <a:lnTo>
                    <a:pt x="3472688" y="1502664"/>
                  </a:lnTo>
                  <a:lnTo>
                    <a:pt x="250444" y="1502664"/>
                  </a:lnTo>
                  <a:lnTo>
                    <a:pt x="205426" y="1498628"/>
                  </a:lnTo>
                  <a:lnTo>
                    <a:pt x="163056" y="1486994"/>
                  </a:lnTo>
                  <a:lnTo>
                    <a:pt x="124040" y="1468468"/>
                  </a:lnTo>
                  <a:lnTo>
                    <a:pt x="89086" y="1443758"/>
                  </a:lnTo>
                  <a:lnTo>
                    <a:pt x="58901" y="1413572"/>
                  </a:lnTo>
                  <a:lnTo>
                    <a:pt x="34193" y="1378617"/>
                  </a:lnTo>
                  <a:lnTo>
                    <a:pt x="15668" y="1339602"/>
                  </a:lnTo>
                  <a:lnTo>
                    <a:pt x="4035" y="1297234"/>
                  </a:lnTo>
                  <a:lnTo>
                    <a:pt x="0" y="1252220"/>
                  </a:lnTo>
                  <a:lnTo>
                    <a:pt x="0" y="250444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02894" y="5312664"/>
            <a:ext cx="2801778" cy="1318260"/>
            <a:chOff x="403859" y="5312664"/>
            <a:chExt cx="3735704" cy="1318260"/>
          </a:xfrm>
        </p:grpSpPr>
        <p:sp>
          <p:nvSpPr>
            <p:cNvPr id="12" name="object 12"/>
            <p:cNvSpPr/>
            <p:nvPr/>
          </p:nvSpPr>
          <p:spPr>
            <a:xfrm>
              <a:off x="409955" y="5318760"/>
              <a:ext cx="3723640" cy="1306195"/>
            </a:xfrm>
            <a:custGeom>
              <a:avLst/>
              <a:gdLst/>
              <a:ahLst/>
              <a:cxnLst/>
              <a:rect l="l" t="t" r="r" b="b"/>
              <a:pathLst>
                <a:path w="3723640" h="1306195">
                  <a:moveTo>
                    <a:pt x="3505454" y="0"/>
                  </a:moveTo>
                  <a:lnTo>
                    <a:pt x="217678" y="0"/>
                  </a:lnTo>
                  <a:lnTo>
                    <a:pt x="167767" y="5746"/>
                  </a:lnTo>
                  <a:lnTo>
                    <a:pt x="121949" y="22116"/>
                  </a:lnTo>
                  <a:lnTo>
                    <a:pt x="81532" y="47806"/>
                  </a:lnTo>
                  <a:lnTo>
                    <a:pt x="47822" y="81511"/>
                  </a:lnTo>
                  <a:lnTo>
                    <a:pt x="22125" y="121927"/>
                  </a:lnTo>
                  <a:lnTo>
                    <a:pt x="5749" y="167751"/>
                  </a:lnTo>
                  <a:lnTo>
                    <a:pt x="0" y="217677"/>
                  </a:lnTo>
                  <a:lnTo>
                    <a:pt x="0" y="1088389"/>
                  </a:lnTo>
                  <a:lnTo>
                    <a:pt x="5749" y="1138300"/>
                  </a:lnTo>
                  <a:lnTo>
                    <a:pt x="22125" y="1184118"/>
                  </a:lnTo>
                  <a:lnTo>
                    <a:pt x="47822" y="1224535"/>
                  </a:lnTo>
                  <a:lnTo>
                    <a:pt x="81532" y="1258245"/>
                  </a:lnTo>
                  <a:lnTo>
                    <a:pt x="121949" y="1283942"/>
                  </a:lnTo>
                  <a:lnTo>
                    <a:pt x="167767" y="1300318"/>
                  </a:lnTo>
                  <a:lnTo>
                    <a:pt x="217678" y="1306067"/>
                  </a:lnTo>
                  <a:lnTo>
                    <a:pt x="3505454" y="1306067"/>
                  </a:lnTo>
                  <a:lnTo>
                    <a:pt x="3555380" y="1300318"/>
                  </a:lnTo>
                  <a:lnTo>
                    <a:pt x="3601204" y="1283942"/>
                  </a:lnTo>
                  <a:lnTo>
                    <a:pt x="3641620" y="1258245"/>
                  </a:lnTo>
                  <a:lnTo>
                    <a:pt x="3675325" y="1224535"/>
                  </a:lnTo>
                  <a:lnTo>
                    <a:pt x="3701015" y="1184118"/>
                  </a:lnTo>
                  <a:lnTo>
                    <a:pt x="3717385" y="1138300"/>
                  </a:lnTo>
                  <a:lnTo>
                    <a:pt x="3723131" y="1088389"/>
                  </a:lnTo>
                  <a:lnTo>
                    <a:pt x="3723131" y="217677"/>
                  </a:lnTo>
                  <a:lnTo>
                    <a:pt x="3717385" y="167751"/>
                  </a:lnTo>
                  <a:lnTo>
                    <a:pt x="3701015" y="121927"/>
                  </a:lnTo>
                  <a:lnTo>
                    <a:pt x="3675325" y="81511"/>
                  </a:lnTo>
                  <a:lnTo>
                    <a:pt x="3641620" y="47806"/>
                  </a:lnTo>
                  <a:lnTo>
                    <a:pt x="3601204" y="22116"/>
                  </a:lnTo>
                  <a:lnTo>
                    <a:pt x="3555380" y="5746"/>
                  </a:lnTo>
                  <a:lnTo>
                    <a:pt x="3505454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9955" y="5318760"/>
              <a:ext cx="3723640" cy="1306195"/>
            </a:xfrm>
            <a:custGeom>
              <a:avLst/>
              <a:gdLst/>
              <a:ahLst/>
              <a:cxnLst/>
              <a:rect l="l" t="t" r="r" b="b"/>
              <a:pathLst>
                <a:path w="3723640" h="1306195">
                  <a:moveTo>
                    <a:pt x="0" y="217677"/>
                  </a:moveTo>
                  <a:lnTo>
                    <a:pt x="5749" y="167751"/>
                  </a:lnTo>
                  <a:lnTo>
                    <a:pt x="22125" y="121927"/>
                  </a:lnTo>
                  <a:lnTo>
                    <a:pt x="47822" y="81511"/>
                  </a:lnTo>
                  <a:lnTo>
                    <a:pt x="81532" y="47806"/>
                  </a:lnTo>
                  <a:lnTo>
                    <a:pt x="121949" y="22116"/>
                  </a:lnTo>
                  <a:lnTo>
                    <a:pt x="167767" y="5746"/>
                  </a:lnTo>
                  <a:lnTo>
                    <a:pt x="217678" y="0"/>
                  </a:lnTo>
                  <a:lnTo>
                    <a:pt x="3505454" y="0"/>
                  </a:lnTo>
                  <a:lnTo>
                    <a:pt x="3555380" y="5746"/>
                  </a:lnTo>
                  <a:lnTo>
                    <a:pt x="3601204" y="22116"/>
                  </a:lnTo>
                  <a:lnTo>
                    <a:pt x="3641620" y="47806"/>
                  </a:lnTo>
                  <a:lnTo>
                    <a:pt x="3675325" y="81511"/>
                  </a:lnTo>
                  <a:lnTo>
                    <a:pt x="3701015" y="121927"/>
                  </a:lnTo>
                  <a:lnTo>
                    <a:pt x="3717385" y="167751"/>
                  </a:lnTo>
                  <a:lnTo>
                    <a:pt x="3723131" y="217677"/>
                  </a:lnTo>
                  <a:lnTo>
                    <a:pt x="3723131" y="1088389"/>
                  </a:lnTo>
                  <a:lnTo>
                    <a:pt x="3717385" y="1138300"/>
                  </a:lnTo>
                  <a:lnTo>
                    <a:pt x="3701015" y="1184118"/>
                  </a:lnTo>
                  <a:lnTo>
                    <a:pt x="3675325" y="1224535"/>
                  </a:lnTo>
                  <a:lnTo>
                    <a:pt x="3641620" y="1258245"/>
                  </a:lnTo>
                  <a:lnTo>
                    <a:pt x="3601204" y="1283942"/>
                  </a:lnTo>
                  <a:lnTo>
                    <a:pt x="3555380" y="1300318"/>
                  </a:lnTo>
                  <a:lnTo>
                    <a:pt x="3505454" y="1306067"/>
                  </a:lnTo>
                  <a:lnTo>
                    <a:pt x="217678" y="1306067"/>
                  </a:lnTo>
                  <a:lnTo>
                    <a:pt x="167767" y="1300318"/>
                  </a:lnTo>
                  <a:lnTo>
                    <a:pt x="121949" y="1283942"/>
                  </a:lnTo>
                  <a:lnTo>
                    <a:pt x="81532" y="1258245"/>
                  </a:lnTo>
                  <a:lnTo>
                    <a:pt x="47822" y="1224535"/>
                  </a:lnTo>
                  <a:lnTo>
                    <a:pt x="22125" y="1184118"/>
                  </a:lnTo>
                  <a:lnTo>
                    <a:pt x="5749" y="1138300"/>
                  </a:lnTo>
                  <a:lnTo>
                    <a:pt x="0" y="1088389"/>
                  </a:lnTo>
                  <a:lnTo>
                    <a:pt x="0" y="217677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18929" y="3257127"/>
            <a:ext cx="2725115" cy="3290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Tempo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de</a:t>
            </a:r>
            <a:r>
              <a:rPr sz="1800" spc="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espera </a:t>
            </a:r>
            <a:r>
              <a:rPr sz="1800" spc="-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para</a:t>
            </a:r>
            <a:r>
              <a:rPr sz="1800" spc="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classificar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</a:pPr>
            <a:r>
              <a:rPr sz="1800" spc="-3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Tempo</a:t>
            </a:r>
            <a:r>
              <a:rPr sz="1800" spc="-2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de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classificação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Local</a:t>
            </a:r>
            <a:r>
              <a:rPr sz="1800" spc="2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estratégico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para</a:t>
            </a:r>
            <a:r>
              <a:rPr sz="1800" spc="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classificação </a:t>
            </a:r>
            <a:r>
              <a:rPr sz="1800" spc="-39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Sala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espera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pré</a:t>
            </a:r>
            <a:r>
              <a:rPr sz="1800" spc="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1800" spc="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pós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classificação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648970" marR="639445" algn="ctr">
              <a:lnSpc>
                <a:spcPct val="100000"/>
              </a:lnSpc>
            </a:pP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Reclassificação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Orientações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Organização </a:t>
            </a:r>
            <a:r>
              <a:rPr sz="18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do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fluxo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4023" y="488391"/>
            <a:ext cx="4200049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>
                <a:solidFill>
                  <a:schemeClr val="accent2">
                    <a:lumMod val="75000"/>
                  </a:schemeClr>
                </a:solidFill>
              </a:rPr>
              <a:t>AVALIAÇÃO</a:t>
            </a:r>
            <a:r>
              <a:rPr spc="-15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pc="-15" dirty="0">
                <a:solidFill>
                  <a:schemeClr val="accent2">
                    <a:lumMod val="75000"/>
                  </a:schemeClr>
                </a:solidFill>
              </a:rPr>
              <a:t>DO</a:t>
            </a:r>
            <a:r>
              <a:rPr spc="-13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pc="-80" dirty="0">
                <a:solidFill>
                  <a:schemeClr val="accent2">
                    <a:lumMod val="75000"/>
                  </a:schemeClr>
                </a:solidFill>
              </a:rPr>
              <a:t>PACIENTE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784" y="2512313"/>
            <a:ext cx="7766685" cy="393312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065" marR="5080" indent="-5715" algn="ctr">
              <a:lnSpc>
                <a:spcPct val="90000"/>
              </a:lnSpc>
              <a:spcBef>
                <a:spcPts val="430"/>
              </a:spcBef>
            </a:pPr>
            <a:r>
              <a:rPr sz="2800" spc="-5" dirty="0">
                <a:latin typeface="Calibri"/>
                <a:cs typeface="Calibri"/>
              </a:rPr>
              <a:t>O </a:t>
            </a:r>
            <a:r>
              <a:rPr sz="2800" spc="-15" dirty="0">
                <a:latin typeface="Calibri"/>
                <a:cs typeface="Calibri"/>
              </a:rPr>
              <a:t>acolhimento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classificação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risco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UPA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24h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compõem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uma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abordagem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rápida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focada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coleta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informações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para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aplicação </a:t>
            </a:r>
            <a:r>
              <a:rPr sz="2800" spc="-5" dirty="0">
                <a:latin typeface="Calibri"/>
                <a:cs typeface="Calibri"/>
              </a:rPr>
              <a:t> 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uma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metodologia </a:t>
            </a:r>
            <a:r>
              <a:rPr sz="2800" spc="-15" dirty="0">
                <a:latin typeface="Calibri"/>
                <a:cs typeface="Calibri"/>
              </a:rPr>
              <a:t>preestabelecida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pela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Instituição,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definir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risco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prioridade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usuário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SUS.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Ressalta-se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que,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nesta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avaliação,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 </a:t>
            </a:r>
            <a:r>
              <a:rPr sz="2800" spc="-15" dirty="0">
                <a:latin typeface="Calibri"/>
                <a:cs typeface="Calibri"/>
              </a:rPr>
              <a:t>profissional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deve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comunicação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usuário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experiência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suficiente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nos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cuidados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urgência,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para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definir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prioridade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em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tempo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oportuno,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causar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maiores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danos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à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saúde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usuário.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7977" y="319481"/>
            <a:ext cx="493395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>
                <a:solidFill>
                  <a:schemeClr val="accent2">
                    <a:lumMod val="75000"/>
                  </a:schemeClr>
                </a:solidFill>
              </a:rPr>
              <a:t>CRITÉRIOS</a:t>
            </a:r>
            <a:r>
              <a:rPr spc="-12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pc="-15" dirty="0">
                <a:solidFill>
                  <a:schemeClr val="accent2">
                    <a:lumMod val="75000"/>
                  </a:schemeClr>
                </a:solidFill>
              </a:rPr>
              <a:t>DE</a:t>
            </a:r>
            <a:r>
              <a:rPr spc="-1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pc="-40" dirty="0">
                <a:solidFill>
                  <a:schemeClr val="accent2">
                    <a:lumMod val="75000"/>
                  </a:schemeClr>
                </a:solidFill>
              </a:rPr>
              <a:t>CLASSIFICAÇÃO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180" y="1949605"/>
            <a:ext cx="7769543" cy="49083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53365" indent="-241300" algn="just">
              <a:lnSpc>
                <a:spcPct val="100000"/>
              </a:lnSpc>
              <a:spcBef>
                <a:spcPts val="795"/>
              </a:spcBef>
              <a:buAutoNum type="arabicPlain"/>
              <a:tabLst>
                <a:tab pos="254000" algn="l"/>
              </a:tabLst>
            </a:pPr>
            <a:r>
              <a:rPr sz="2600" dirty="0">
                <a:latin typeface="Calibri"/>
                <a:cs typeface="Calibri"/>
              </a:rPr>
              <a:t>- </a:t>
            </a:r>
            <a:r>
              <a:rPr sz="2600" spc="-5" dirty="0">
                <a:latin typeface="Calibri"/>
                <a:cs typeface="Calibri"/>
              </a:rPr>
              <a:t>Identificação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 </a:t>
            </a:r>
            <a:r>
              <a:rPr sz="2600" spc="-10" dirty="0">
                <a:latin typeface="Calibri"/>
                <a:cs typeface="Calibri"/>
              </a:rPr>
              <a:t>problema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situação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atual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queixa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principal;</a:t>
            </a:r>
          </a:p>
          <a:p>
            <a:pPr marL="12700" marR="5715" algn="just">
              <a:lnSpc>
                <a:spcPts val="2810"/>
              </a:lnSpc>
              <a:spcBef>
                <a:spcPts val="1045"/>
              </a:spcBef>
              <a:buAutoNum type="arabicPlain"/>
              <a:tabLst>
                <a:tab pos="267970" algn="l"/>
              </a:tabLst>
            </a:pPr>
            <a:r>
              <a:rPr sz="2600" dirty="0">
                <a:latin typeface="Calibri"/>
                <a:cs typeface="Calibri"/>
              </a:rPr>
              <a:t>- </a:t>
            </a:r>
            <a:r>
              <a:rPr sz="2600" spc="-5" dirty="0">
                <a:latin typeface="Calibri"/>
                <a:cs typeface="Calibri"/>
              </a:rPr>
              <a:t>Discriminadores utilizados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5" dirty="0">
                <a:latin typeface="Calibri"/>
                <a:cs typeface="Calibri"/>
              </a:rPr>
              <a:t>Risco </a:t>
            </a:r>
            <a:r>
              <a:rPr sz="2600" dirty="0">
                <a:latin typeface="Calibri"/>
                <a:cs typeface="Calibri"/>
              </a:rPr>
              <a:t>de </a:t>
            </a:r>
            <a:r>
              <a:rPr sz="2600" spc="-5" dirty="0">
                <a:latin typeface="Calibri"/>
                <a:cs typeface="Calibri"/>
              </a:rPr>
              <a:t>vida, </a:t>
            </a:r>
            <a:r>
              <a:rPr sz="2600" spc="-60" dirty="0">
                <a:latin typeface="Calibri"/>
                <a:cs typeface="Calibri"/>
              </a:rPr>
              <a:t>dor, </a:t>
            </a:r>
            <a:r>
              <a:rPr sz="2600" spc="-15" dirty="0">
                <a:latin typeface="Calibri"/>
                <a:cs typeface="Calibri"/>
              </a:rPr>
              <a:t>temperatura, </a:t>
            </a:r>
            <a:r>
              <a:rPr sz="2600" spc="-10" dirty="0">
                <a:latin typeface="Calibri"/>
                <a:cs typeface="Calibri"/>
              </a:rPr>
              <a:t>hemorragia,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grau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 </a:t>
            </a:r>
            <a:r>
              <a:rPr sz="2600" spc="-10" dirty="0">
                <a:latin typeface="Calibri"/>
                <a:cs typeface="Calibri"/>
              </a:rPr>
              <a:t>estado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consciência,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agravamento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 </a:t>
            </a:r>
            <a:r>
              <a:rPr sz="2600" spc="-10" dirty="0">
                <a:latin typeface="Calibri"/>
                <a:cs typeface="Calibri"/>
              </a:rPr>
              <a:t>estado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clínico;</a:t>
            </a:r>
            <a:endParaRPr sz="2600" dirty="0">
              <a:latin typeface="Calibri"/>
              <a:cs typeface="Calibri"/>
            </a:endParaRPr>
          </a:p>
          <a:p>
            <a:pPr marL="12700" marR="5080" algn="just">
              <a:lnSpc>
                <a:spcPts val="2810"/>
              </a:lnSpc>
              <a:spcBef>
                <a:spcPts val="994"/>
              </a:spcBef>
              <a:buAutoNum type="arabicPlain"/>
              <a:tabLst>
                <a:tab pos="278765" algn="l"/>
              </a:tabLst>
            </a:pPr>
            <a:r>
              <a:rPr sz="2600" dirty="0">
                <a:latin typeface="Calibri"/>
                <a:cs typeface="Calibri"/>
              </a:rPr>
              <a:t>- </a:t>
            </a:r>
            <a:r>
              <a:rPr sz="2600" spc="-20" dirty="0">
                <a:latin typeface="Calibri"/>
                <a:cs typeface="Calibri"/>
              </a:rPr>
              <a:t>Pontos </a:t>
            </a:r>
            <a:r>
              <a:rPr sz="2600" spc="-10" dirty="0">
                <a:latin typeface="Calibri"/>
                <a:cs typeface="Calibri"/>
              </a:rPr>
              <a:t>importantes </a:t>
            </a:r>
            <a:r>
              <a:rPr sz="2600" spc="-5" dirty="0">
                <a:latin typeface="Calibri"/>
                <a:cs typeface="Calibri"/>
              </a:rPr>
              <a:t>na </a:t>
            </a:r>
            <a:r>
              <a:rPr sz="2600" spc="-10" dirty="0">
                <a:latin typeface="Calibri"/>
                <a:cs typeface="Calibri"/>
              </a:rPr>
              <a:t>avaliação </a:t>
            </a:r>
            <a:r>
              <a:rPr sz="2600" dirty="0">
                <a:latin typeface="Calibri"/>
                <a:cs typeface="Calibri"/>
              </a:rPr>
              <a:t>inicial: idade, </a:t>
            </a:r>
            <a:r>
              <a:rPr sz="2600" spc="-10" dirty="0">
                <a:latin typeface="Calibri"/>
                <a:cs typeface="Calibri"/>
              </a:rPr>
              <a:t>sinais </a:t>
            </a:r>
            <a:r>
              <a:rPr sz="2600" spc="-5" dirty="0">
                <a:latin typeface="Calibri"/>
                <a:cs typeface="Calibri"/>
              </a:rPr>
              <a:t>vitais, </a:t>
            </a:r>
            <a:r>
              <a:rPr sz="2600" spc="-10" dirty="0">
                <a:latin typeface="Calibri"/>
                <a:cs typeface="Calibri"/>
              </a:rPr>
              <a:t>saturação </a:t>
            </a:r>
            <a:r>
              <a:rPr sz="2600" spc="-5" dirty="0">
                <a:latin typeface="Calibri"/>
                <a:cs typeface="Calibri"/>
              </a:rPr>
              <a:t>de </a:t>
            </a:r>
            <a:r>
              <a:rPr sz="2600" dirty="0">
                <a:latin typeface="Calibri"/>
                <a:cs typeface="Calibri"/>
              </a:rPr>
              <a:t> O2,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régua</a:t>
            </a:r>
            <a:r>
              <a:rPr sz="2600" spc="-5" dirty="0">
                <a:latin typeface="Calibri"/>
                <a:cs typeface="Calibri"/>
              </a:rPr>
              <a:t> de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escala</a:t>
            </a:r>
            <a:r>
              <a:rPr sz="2600" spc="-5" dirty="0">
                <a:latin typeface="Calibri"/>
                <a:cs typeface="Calibri"/>
              </a:rPr>
              <a:t> de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60" dirty="0">
                <a:latin typeface="Calibri"/>
                <a:cs typeface="Calibri"/>
              </a:rPr>
              <a:t>dor,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escala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coma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Glasgow,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doenças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preexistentes,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alergias,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dificuldade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comunicação</a:t>
            </a:r>
            <a:r>
              <a:rPr sz="2600" spc="-5" dirty="0">
                <a:latin typeface="Calibri"/>
                <a:cs typeface="Calibri"/>
              </a:rPr>
              <a:t> (por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uso</a:t>
            </a:r>
            <a:r>
              <a:rPr sz="2600" spc="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</a:t>
            </a:r>
            <a:r>
              <a:rPr sz="2600" spc="58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droga, 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álcool,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deficiência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mental </a:t>
            </a:r>
            <a:r>
              <a:rPr sz="2600" spc="-5" dirty="0">
                <a:latin typeface="Calibri"/>
                <a:cs typeface="Calibri"/>
              </a:rPr>
              <a:t>ou </a:t>
            </a:r>
            <a:r>
              <a:rPr sz="2600" spc="-10" dirty="0">
                <a:latin typeface="Calibri"/>
                <a:cs typeface="Calibri"/>
              </a:rPr>
              <a:t>outros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fatores);</a:t>
            </a:r>
            <a:endParaRPr sz="2600" dirty="0">
              <a:latin typeface="Calibri"/>
              <a:cs typeface="Calibri"/>
            </a:endParaRPr>
          </a:p>
          <a:p>
            <a:pPr marL="253365" indent="-241300" algn="just">
              <a:lnSpc>
                <a:spcPct val="100000"/>
              </a:lnSpc>
              <a:spcBef>
                <a:spcPts val="640"/>
              </a:spcBef>
              <a:buAutoNum type="arabicPlain"/>
              <a:tabLst>
                <a:tab pos="254000" algn="l"/>
              </a:tabLst>
            </a:pPr>
            <a:r>
              <a:rPr sz="2600" dirty="0">
                <a:latin typeface="Calibri"/>
                <a:cs typeface="Calibri"/>
              </a:rPr>
              <a:t>-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Em</a:t>
            </a:r>
            <a:r>
              <a:rPr sz="2600" spc="-5" dirty="0">
                <a:latin typeface="Calibri"/>
                <a:cs typeface="Calibri"/>
              </a:rPr>
              <a:t> caso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</a:t>
            </a:r>
            <a:r>
              <a:rPr sz="2600" spc="-15" dirty="0">
                <a:latin typeface="Calibri"/>
                <a:cs typeface="Calibri"/>
              </a:rPr>
              <a:t> reavaliação,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há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possibilidade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alteração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classificação.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chemeClr val="accent2">
                    <a:lumMod val="75000"/>
                  </a:schemeClr>
                </a:solidFill>
              </a:rPr>
              <a:t>Avaliação</a:t>
            </a:r>
            <a:r>
              <a:rPr spc="-13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pc="-20" dirty="0">
                <a:solidFill>
                  <a:schemeClr val="accent2">
                    <a:lumMod val="75000"/>
                  </a:schemeClr>
                </a:solidFill>
              </a:rPr>
              <a:t>da</a:t>
            </a:r>
            <a:r>
              <a:rPr spc="-1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pc="-20" dirty="0">
                <a:solidFill>
                  <a:schemeClr val="accent2">
                    <a:lumMod val="75000"/>
                  </a:schemeClr>
                </a:solidFill>
              </a:rPr>
              <a:t>dor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86918" y="1371600"/>
            <a:ext cx="8403431" cy="5346700"/>
            <a:chOff x="649223" y="1371600"/>
            <a:chExt cx="11204575" cy="53467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5059" y="2557272"/>
              <a:ext cx="5658612" cy="41605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223" y="1371600"/>
              <a:ext cx="6647688" cy="16428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72412" y="3602735"/>
              <a:ext cx="2931160" cy="2673350"/>
            </a:xfrm>
            <a:custGeom>
              <a:avLst/>
              <a:gdLst/>
              <a:ahLst/>
              <a:cxnLst/>
              <a:rect l="l" t="t" r="r" b="b"/>
              <a:pathLst>
                <a:path w="2931160" h="2673350">
                  <a:moveTo>
                    <a:pt x="2485136" y="0"/>
                  </a:moveTo>
                  <a:lnTo>
                    <a:pt x="445515" y="0"/>
                  </a:lnTo>
                  <a:lnTo>
                    <a:pt x="396981" y="2614"/>
                  </a:lnTo>
                  <a:lnTo>
                    <a:pt x="349958" y="10278"/>
                  </a:lnTo>
                  <a:lnTo>
                    <a:pt x="304718" y="22717"/>
                  </a:lnTo>
                  <a:lnTo>
                    <a:pt x="261534" y="39661"/>
                  </a:lnTo>
                  <a:lnTo>
                    <a:pt x="220678" y="60837"/>
                  </a:lnTo>
                  <a:lnTo>
                    <a:pt x="182422" y="85973"/>
                  </a:lnTo>
                  <a:lnTo>
                    <a:pt x="147038" y="114798"/>
                  </a:lnTo>
                  <a:lnTo>
                    <a:pt x="114798" y="147038"/>
                  </a:lnTo>
                  <a:lnTo>
                    <a:pt x="85973" y="182422"/>
                  </a:lnTo>
                  <a:lnTo>
                    <a:pt x="60837" y="220678"/>
                  </a:lnTo>
                  <a:lnTo>
                    <a:pt x="39661" y="261534"/>
                  </a:lnTo>
                  <a:lnTo>
                    <a:pt x="22717" y="304718"/>
                  </a:lnTo>
                  <a:lnTo>
                    <a:pt x="10278" y="349958"/>
                  </a:lnTo>
                  <a:lnTo>
                    <a:pt x="2614" y="396981"/>
                  </a:lnTo>
                  <a:lnTo>
                    <a:pt x="0" y="445515"/>
                  </a:lnTo>
                  <a:lnTo>
                    <a:pt x="0" y="2227567"/>
                  </a:lnTo>
                  <a:lnTo>
                    <a:pt x="2614" y="2276113"/>
                  </a:lnTo>
                  <a:lnTo>
                    <a:pt x="10278" y="2323144"/>
                  </a:lnTo>
                  <a:lnTo>
                    <a:pt x="22717" y="2368390"/>
                  </a:lnTo>
                  <a:lnTo>
                    <a:pt x="39661" y="2411577"/>
                  </a:lnTo>
                  <a:lnTo>
                    <a:pt x="60837" y="2452435"/>
                  </a:lnTo>
                  <a:lnTo>
                    <a:pt x="85973" y="2490692"/>
                  </a:lnTo>
                  <a:lnTo>
                    <a:pt x="114798" y="2526075"/>
                  </a:lnTo>
                  <a:lnTo>
                    <a:pt x="147038" y="2558314"/>
                  </a:lnTo>
                  <a:lnTo>
                    <a:pt x="182422" y="2587135"/>
                  </a:lnTo>
                  <a:lnTo>
                    <a:pt x="220678" y="2612269"/>
                  </a:lnTo>
                  <a:lnTo>
                    <a:pt x="261534" y="2633442"/>
                  </a:lnTo>
                  <a:lnTo>
                    <a:pt x="304718" y="2650383"/>
                  </a:lnTo>
                  <a:lnTo>
                    <a:pt x="349958" y="2662820"/>
                  </a:lnTo>
                  <a:lnTo>
                    <a:pt x="396981" y="2670481"/>
                  </a:lnTo>
                  <a:lnTo>
                    <a:pt x="445515" y="2673096"/>
                  </a:lnTo>
                  <a:lnTo>
                    <a:pt x="2485136" y="2673096"/>
                  </a:lnTo>
                  <a:lnTo>
                    <a:pt x="2533670" y="2670481"/>
                  </a:lnTo>
                  <a:lnTo>
                    <a:pt x="2580693" y="2662820"/>
                  </a:lnTo>
                  <a:lnTo>
                    <a:pt x="2625933" y="2650383"/>
                  </a:lnTo>
                  <a:lnTo>
                    <a:pt x="2669117" y="2633442"/>
                  </a:lnTo>
                  <a:lnTo>
                    <a:pt x="2709973" y="2612269"/>
                  </a:lnTo>
                  <a:lnTo>
                    <a:pt x="2748229" y="2587135"/>
                  </a:lnTo>
                  <a:lnTo>
                    <a:pt x="2783613" y="2558314"/>
                  </a:lnTo>
                  <a:lnTo>
                    <a:pt x="2815853" y="2526075"/>
                  </a:lnTo>
                  <a:lnTo>
                    <a:pt x="2844678" y="2490692"/>
                  </a:lnTo>
                  <a:lnTo>
                    <a:pt x="2869814" y="2452435"/>
                  </a:lnTo>
                  <a:lnTo>
                    <a:pt x="2890990" y="2411577"/>
                  </a:lnTo>
                  <a:lnTo>
                    <a:pt x="2907934" y="2368390"/>
                  </a:lnTo>
                  <a:lnTo>
                    <a:pt x="2920373" y="2323144"/>
                  </a:lnTo>
                  <a:lnTo>
                    <a:pt x="2928037" y="2276113"/>
                  </a:lnTo>
                  <a:lnTo>
                    <a:pt x="2930652" y="2227567"/>
                  </a:lnTo>
                  <a:lnTo>
                    <a:pt x="2930652" y="445515"/>
                  </a:lnTo>
                  <a:lnTo>
                    <a:pt x="2928037" y="396981"/>
                  </a:lnTo>
                  <a:lnTo>
                    <a:pt x="2920373" y="349958"/>
                  </a:lnTo>
                  <a:lnTo>
                    <a:pt x="2907934" y="304718"/>
                  </a:lnTo>
                  <a:lnTo>
                    <a:pt x="2890990" y="261534"/>
                  </a:lnTo>
                  <a:lnTo>
                    <a:pt x="2869814" y="220678"/>
                  </a:lnTo>
                  <a:lnTo>
                    <a:pt x="2844678" y="182422"/>
                  </a:lnTo>
                  <a:lnTo>
                    <a:pt x="2815853" y="147038"/>
                  </a:lnTo>
                  <a:lnTo>
                    <a:pt x="2783613" y="114798"/>
                  </a:lnTo>
                  <a:lnTo>
                    <a:pt x="2748229" y="85973"/>
                  </a:lnTo>
                  <a:lnTo>
                    <a:pt x="2709973" y="60837"/>
                  </a:lnTo>
                  <a:lnTo>
                    <a:pt x="2669117" y="39661"/>
                  </a:lnTo>
                  <a:lnTo>
                    <a:pt x="2625933" y="22717"/>
                  </a:lnTo>
                  <a:lnTo>
                    <a:pt x="2580693" y="10278"/>
                  </a:lnTo>
                  <a:lnTo>
                    <a:pt x="2533670" y="2614"/>
                  </a:lnTo>
                  <a:lnTo>
                    <a:pt x="24851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72412" y="3602735"/>
              <a:ext cx="2931160" cy="2673350"/>
            </a:xfrm>
            <a:custGeom>
              <a:avLst/>
              <a:gdLst/>
              <a:ahLst/>
              <a:cxnLst/>
              <a:rect l="l" t="t" r="r" b="b"/>
              <a:pathLst>
                <a:path w="2931160" h="2673350">
                  <a:moveTo>
                    <a:pt x="0" y="445515"/>
                  </a:moveTo>
                  <a:lnTo>
                    <a:pt x="2614" y="396981"/>
                  </a:lnTo>
                  <a:lnTo>
                    <a:pt x="10278" y="349958"/>
                  </a:lnTo>
                  <a:lnTo>
                    <a:pt x="22717" y="304718"/>
                  </a:lnTo>
                  <a:lnTo>
                    <a:pt x="39661" y="261534"/>
                  </a:lnTo>
                  <a:lnTo>
                    <a:pt x="60837" y="220678"/>
                  </a:lnTo>
                  <a:lnTo>
                    <a:pt x="85973" y="182422"/>
                  </a:lnTo>
                  <a:lnTo>
                    <a:pt x="114798" y="147038"/>
                  </a:lnTo>
                  <a:lnTo>
                    <a:pt x="147038" y="114798"/>
                  </a:lnTo>
                  <a:lnTo>
                    <a:pt x="182422" y="85973"/>
                  </a:lnTo>
                  <a:lnTo>
                    <a:pt x="220678" y="60837"/>
                  </a:lnTo>
                  <a:lnTo>
                    <a:pt x="261534" y="39661"/>
                  </a:lnTo>
                  <a:lnTo>
                    <a:pt x="304718" y="22717"/>
                  </a:lnTo>
                  <a:lnTo>
                    <a:pt x="349958" y="10278"/>
                  </a:lnTo>
                  <a:lnTo>
                    <a:pt x="396981" y="2614"/>
                  </a:lnTo>
                  <a:lnTo>
                    <a:pt x="445515" y="0"/>
                  </a:lnTo>
                  <a:lnTo>
                    <a:pt x="2485136" y="0"/>
                  </a:lnTo>
                  <a:lnTo>
                    <a:pt x="2533670" y="2614"/>
                  </a:lnTo>
                  <a:lnTo>
                    <a:pt x="2580693" y="10278"/>
                  </a:lnTo>
                  <a:lnTo>
                    <a:pt x="2625933" y="22717"/>
                  </a:lnTo>
                  <a:lnTo>
                    <a:pt x="2669117" y="39661"/>
                  </a:lnTo>
                  <a:lnTo>
                    <a:pt x="2709973" y="60837"/>
                  </a:lnTo>
                  <a:lnTo>
                    <a:pt x="2748229" y="85973"/>
                  </a:lnTo>
                  <a:lnTo>
                    <a:pt x="2783613" y="114798"/>
                  </a:lnTo>
                  <a:lnTo>
                    <a:pt x="2815853" y="147038"/>
                  </a:lnTo>
                  <a:lnTo>
                    <a:pt x="2844678" y="182422"/>
                  </a:lnTo>
                  <a:lnTo>
                    <a:pt x="2869814" y="220678"/>
                  </a:lnTo>
                  <a:lnTo>
                    <a:pt x="2890990" y="261534"/>
                  </a:lnTo>
                  <a:lnTo>
                    <a:pt x="2907934" y="304718"/>
                  </a:lnTo>
                  <a:lnTo>
                    <a:pt x="2920373" y="349958"/>
                  </a:lnTo>
                  <a:lnTo>
                    <a:pt x="2928037" y="396981"/>
                  </a:lnTo>
                  <a:lnTo>
                    <a:pt x="2930652" y="445515"/>
                  </a:lnTo>
                  <a:lnTo>
                    <a:pt x="2930652" y="2227567"/>
                  </a:lnTo>
                  <a:lnTo>
                    <a:pt x="2928037" y="2276113"/>
                  </a:lnTo>
                  <a:lnTo>
                    <a:pt x="2920373" y="2323144"/>
                  </a:lnTo>
                  <a:lnTo>
                    <a:pt x="2907934" y="2368390"/>
                  </a:lnTo>
                  <a:lnTo>
                    <a:pt x="2890990" y="2411577"/>
                  </a:lnTo>
                  <a:lnTo>
                    <a:pt x="2869814" y="2452435"/>
                  </a:lnTo>
                  <a:lnTo>
                    <a:pt x="2844678" y="2490692"/>
                  </a:lnTo>
                  <a:lnTo>
                    <a:pt x="2815853" y="2526075"/>
                  </a:lnTo>
                  <a:lnTo>
                    <a:pt x="2783613" y="2558314"/>
                  </a:lnTo>
                  <a:lnTo>
                    <a:pt x="2748229" y="2587135"/>
                  </a:lnTo>
                  <a:lnTo>
                    <a:pt x="2709973" y="2612269"/>
                  </a:lnTo>
                  <a:lnTo>
                    <a:pt x="2669117" y="2633442"/>
                  </a:lnTo>
                  <a:lnTo>
                    <a:pt x="2625933" y="2650383"/>
                  </a:lnTo>
                  <a:lnTo>
                    <a:pt x="2580693" y="2662820"/>
                  </a:lnTo>
                  <a:lnTo>
                    <a:pt x="2533670" y="2670481"/>
                  </a:lnTo>
                  <a:lnTo>
                    <a:pt x="2485136" y="2673096"/>
                  </a:lnTo>
                  <a:lnTo>
                    <a:pt x="445515" y="2673096"/>
                  </a:lnTo>
                  <a:lnTo>
                    <a:pt x="396981" y="2670481"/>
                  </a:lnTo>
                  <a:lnTo>
                    <a:pt x="349958" y="2662820"/>
                  </a:lnTo>
                  <a:lnTo>
                    <a:pt x="304718" y="2650383"/>
                  </a:lnTo>
                  <a:lnTo>
                    <a:pt x="261534" y="2633442"/>
                  </a:lnTo>
                  <a:lnTo>
                    <a:pt x="220678" y="2612269"/>
                  </a:lnTo>
                  <a:lnTo>
                    <a:pt x="182422" y="2587135"/>
                  </a:lnTo>
                  <a:lnTo>
                    <a:pt x="147038" y="2558314"/>
                  </a:lnTo>
                  <a:lnTo>
                    <a:pt x="114798" y="2526075"/>
                  </a:lnTo>
                  <a:lnTo>
                    <a:pt x="85973" y="2490692"/>
                  </a:lnTo>
                  <a:lnTo>
                    <a:pt x="60837" y="2452435"/>
                  </a:lnTo>
                  <a:lnTo>
                    <a:pt x="39661" y="2411577"/>
                  </a:lnTo>
                  <a:lnTo>
                    <a:pt x="22717" y="2368390"/>
                  </a:lnTo>
                  <a:lnTo>
                    <a:pt x="10278" y="2323144"/>
                  </a:lnTo>
                  <a:lnTo>
                    <a:pt x="2614" y="2276113"/>
                  </a:lnTo>
                  <a:lnTo>
                    <a:pt x="0" y="2227567"/>
                  </a:lnTo>
                  <a:lnTo>
                    <a:pt x="0" y="44551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40490" y="4088969"/>
            <a:ext cx="1577340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300990" indent="-287020" algn="r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87020" algn="l"/>
              </a:tabLst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alia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ão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endParaRPr sz="1800">
              <a:latin typeface="Calibri"/>
              <a:cs typeface="Calibri"/>
            </a:endParaRPr>
          </a:p>
          <a:p>
            <a:pPr marR="319405" algn="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classificador</a:t>
            </a:r>
            <a:endParaRPr sz="1800">
              <a:latin typeface="Calibri"/>
              <a:cs typeface="Calibri"/>
            </a:endParaRPr>
          </a:p>
          <a:p>
            <a:pPr marL="460375" indent="-287020">
              <a:lnSpc>
                <a:spcPct val="100000"/>
              </a:lnSpc>
              <a:buFont typeface="Wingdings"/>
              <a:buChar char=""/>
              <a:tabLst>
                <a:tab pos="461009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Queixa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referida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Expressão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corporal</a:t>
            </a:r>
            <a:endParaRPr sz="1800">
              <a:latin typeface="Calibri"/>
              <a:cs typeface="Calibri"/>
            </a:endParaRPr>
          </a:p>
          <a:p>
            <a:pPr marL="607060" lvl="1" indent="-287020">
              <a:lnSpc>
                <a:spcPct val="100000"/>
              </a:lnSpc>
              <a:buFont typeface="Wingdings"/>
              <a:buChar char=""/>
              <a:tabLst>
                <a:tab pos="607060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Tipos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dor</a:t>
            </a:r>
            <a:endParaRPr sz="1800">
              <a:latin typeface="Calibri"/>
              <a:cs typeface="Calibri"/>
            </a:endParaRPr>
          </a:p>
          <a:p>
            <a:pPr marL="449580" indent="-287020">
              <a:lnSpc>
                <a:spcPct val="100000"/>
              </a:lnSpc>
              <a:buFont typeface="Wingdings"/>
              <a:buChar char=""/>
              <a:tabLst>
                <a:tab pos="450215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Etiologia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dor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60450"/>
            <a:ext cx="8229600" cy="579755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pt-BR" sz="3000" b="1" dirty="0" smtClean="0">
                <a:solidFill>
                  <a:schemeClr val="accent2">
                    <a:lumMod val="75000"/>
                  </a:schemeClr>
                </a:solidFill>
              </a:rPr>
              <a:t>- Escala de 5 prioridades:</a:t>
            </a:r>
          </a:p>
          <a:p>
            <a:pPr marL="609600" indent="-609600" eaLnBrk="1" hangingPunct="1">
              <a:buFontTx/>
              <a:buNone/>
            </a:pPr>
            <a:endParaRPr lang="pt-BR" sz="30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pt-BR" sz="2800" dirty="0" smtClean="0"/>
              <a:t>Pacientes com risco de vida imediato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BR" sz="2800" dirty="0" smtClean="0"/>
              <a:t>Risco de vida iminente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BR" sz="2800" dirty="0" smtClean="0"/>
              <a:t>Potencial risco de vida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BR" sz="2800" dirty="0" smtClean="0"/>
              <a:t>Pacientes potencialmente graves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BR" sz="2800" dirty="0" smtClean="0"/>
              <a:t>Menos urgentes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pt-B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42875" y="1420813"/>
            <a:ext cx="8353425" cy="865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8903" tIns="41030" rIns="78903" bIns="41030" anchor="ctr"/>
          <a:lstStyle/>
          <a:p>
            <a:pPr defTabSz="393700">
              <a:lnSpc>
                <a:spcPct val="90000"/>
              </a:lnSpc>
              <a:buClr>
                <a:srgbClr val="000000"/>
              </a:buClr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Os modelos de atenção às condições agudos: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23850" y="2214563"/>
            <a:ext cx="853440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800000"/>
              </a:buClr>
              <a:buSzPct val="90000"/>
              <a:buFont typeface="Wingdings" pitchFamily="2" charset="2"/>
              <a:buChar char="§"/>
            </a:pPr>
            <a:r>
              <a:rPr lang="pt-BR" sz="2000"/>
              <a:t>The Canadian Emergency and Acuity Scale (CTAS)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800000"/>
              </a:buClr>
              <a:buSzPct val="90000"/>
              <a:buFont typeface="Wingdings" pitchFamily="2" charset="2"/>
              <a:buChar char="§"/>
            </a:pPr>
            <a:r>
              <a:rPr lang="pt-BR" sz="2000"/>
              <a:t>Australasian Triage Scale (ATS)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800000"/>
              </a:buClr>
              <a:buSzPct val="90000"/>
              <a:buFont typeface="Wingdings" pitchFamily="2" charset="2"/>
              <a:buChar char="§"/>
            </a:pPr>
            <a:r>
              <a:rPr lang="pt-BR" sz="2000"/>
              <a:t>Emergency Severity Index (ESI)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800000"/>
              </a:buClr>
              <a:buSzPct val="90000"/>
              <a:buFont typeface="Wingdings" pitchFamily="2" charset="2"/>
              <a:buChar char="§"/>
            </a:pPr>
            <a:r>
              <a:rPr lang="pt-BR" sz="2000"/>
              <a:t>Manchester Triage System (MTS)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pt-BR" sz="200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pt-BR" sz="200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1438" y="6500813"/>
            <a:ext cx="3163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1400" b="1">
                <a:solidFill>
                  <a:schemeClr val="bg1"/>
                </a:solidFill>
              </a:rPr>
              <a:t> </a:t>
            </a:r>
            <a:r>
              <a:rPr lang="pt-BR" sz="1400">
                <a:solidFill>
                  <a:schemeClr val="bg1"/>
                </a:solidFill>
              </a:rPr>
              <a:t>FONTE: CORDEIRO JUNIOR (2008)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42875" y="71438"/>
            <a:ext cx="8901113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ts val="600"/>
              </a:spcBef>
            </a:pPr>
            <a:r>
              <a:rPr lang="pt-BR" sz="2800" b="1">
                <a:solidFill>
                  <a:schemeClr val="bg1"/>
                </a:solidFill>
                <a:latin typeface="Verdana" pitchFamily="34" charset="0"/>
              </a:rPr>
              <a:t>O MODELO DE ATENÇÃO ÀS</a:t>
            </a:r>
          </a:p>
          <a:p>
            <a:pPr algn="r" eaLnBrk="0" hangingPunct="0">
              <a:spcBef>
                <a:spcPts val="600"/>
              </a:spcBef>
            </a:pPr>
            <a:r>
              <a:rPr lang="pt-BR" sz="2800" b="1">
                <a:solidFill>
                  <a:schemeClr val="bg1"/>
                </a:solidFill>
                <a:latin typeface="Verdana" pitchFamily="34" charset="0"/>
              </a:rPr>
              <a:t>CONDIÇÕES OU EVENTOS AGUDOS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725677"/>
              </p:ext>
            </p:extLst>
          </p:nvPr>
        </p:nvGraphicFramePr>
        <p:xfrm>
          <a:off x="214313" y="1500188"/>
          <a:ext cx="8602712" cy="4572034"/>
        </p:xfrm>
        <a:graphic>
          <a:graphicData uri="http://schemas.openxmlformats.org/drawingml/2006/table">
            <a:tbl>
              <a:tblPr/>
              <a:tblGrid>
                <a:gridCol w="5271294"/>
                <a:gridCol w="830655"/>
                <a:gridCol w="837497"/>
                <a:gridCol w="831633"/>
                <a:gridCol w="831633"/>
              </a:tblGrid>
              <a:tr h="77980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Comparação</a:t>
                      </a:r>
                      <a:r>
                        <a:rPr lang="pt-PT" sz="2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entre os protocolos de classificação de risco</a:t>
                      </a:r>
                      <a:endParaRPr lang="pt-BR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1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/>
                          <a:ea typeface="Times New Roman"/>
                          <a:cs typeface="Times New Roman"/>
                        </a:rPr>
                        <a:t>CARACTERÍSTICAS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/>
                          <a:ea typeface="Times New Roman"/>
                          <a:cs typeface="Times New Roman"/>
                        </a:rPr>
                        <a:t>ATS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/>
                          <a:ea typeface="Times New Roman"/>
                          <a:cs typeface="Times New Roman"/>
                        </a:rPr>
                        <a:t>CTAS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/>
                          <a:ea typeface="Times New Roman"/>
                          <a:cs typeface="Times New Roman"/>
                        </a:rPr>
                        <a:t>MTS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/>
                          <a:ea typeface="Times New Roman"/>
                          <a:cs typeface="Times New Roman"/>
                        </a:rPr>
                        <a:t>ESI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96241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Escala de 5 níveis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SIM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SIM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SIM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SIM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496241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Utilização universal no país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SIM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SIM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SIM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NÃO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</a:tr>
              <a:tr h="496241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Baseado em categorias de sintomas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NÃO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NÃO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SIM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NÃO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</a:tr>
              <a:tr h="496241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Baseado em discriminantes chave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SIM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NÃO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SIM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SIM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496241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Baseado em algoritmos clínicos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NÃO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NÃO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SIM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SIM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471665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Baseados em escalas de urgência pré-definidas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SIM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SIM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NÃO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NÃO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</a:tr>
              <a:tr h="428185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Formato eletrônico (Informatizado)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NÃO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NÃO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Times New Roman"/>
                          <a:cs typeface="Times New Roman"/>
                        </a:rPr>
                        <a:t>SIM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NÃO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25663" name="Text Box 6"/>
          <p:cNvSpPr txBox="1">
            <a:spLocks noChangeArrowheads="1"/>
          </p:cNvSpPr>
          <p:nvPr/>
        </p:nvSpPr>
        <p:spPr bwMode="auto">
          <a:xfrm>
            <a:off x="3571875" y="214313"/>
            <a:ext cx="5472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sz="2800" b="1">
                <a:solidFill>
                  <a:schemeClr val="bg1"/>
                </a:solidFill>
                <a:latin typeface="Verdana" pitchFamily="34" charset="0"/>
              </a:rPr>
              <a:t>O MODELO DE ATENÇÃO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3600" b="1" i="1" dirty="0" smtClean="0">
                <a:solidFill>
                  <a:schemeClr val="accent2">
                    <a:lumMod val="75000"/>
                  </a:schemeClr>
                </a:solidFill>
              </a:rPr>
              <a:t>Triagem X Classificação de </a:t>
            </a:r>
            <a:r>
              <a:rPr lang="pt-BR" sz="3600" b="1" i="1" dirty="0" smtClean="0">
                <a:solidFill>
                  <a:schemeClr val="accent2">
                    <a:lumMod val="75000"/>
                  </a:schemeClr>
                </a:solidFill>
              </a:rPr>
              <a:t>Risco</a:t>
            </a:r>
            <a:endParaRPr lang="pt-BR" sz="3200" i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8313" y="1628775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u="sng"/>
              <a:t>No Mundo: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55650" y="2420938"/>
            <a:ext cx="78486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-"/>
            </a:pPr>
            <a:r>
              <a:rPr lang="pt-BR" sz="2800" i="0" dirty="0"/>
              <a:t> O termo triar vem do verbo francês </a:t>
            </a:r>
            <a:r>
              <a:rPr lang="pt-BR" sz="2800" i="0" dirty="0" err="1"/>
              <a:t>trier</a:t>
            </a:r>
            <a:r>
              <a:rPr lang="pt-BR" sz="2800" i="0" dirty="0"/>
              <a:t> = </a:t>
            </a:r>
            <a:r>
              <a:rPr lang="pt-BR" sz="2800" i="0" dirty="0" err="1"/>
              <a:t>tipar</a:t>
            </a:r>
            <a:r>
              <a:rPr lang="pt-BR" sz="2800" i="0" dirty="0"/>
              <a:t>, escolher;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sz="2800" i="0" dirty="0"/>
              <a:t> Triagem existe desde que o primeiro serviço de urgência foi criado;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pt-BR" sz="2800" i="0" dirty="0"/>
              <a:t>- Nos Estados Unidos: Inicialmente utilizada pelos militares para estabelecer prioridades de tratamento;</a:t>
            </a:r>
          </a:p>
          <a:p>
            <a:pPr>
              <a:spcBef>
                <a:spcPct val="50000"/>
              </a:spcBef>
            </a:pPr>
            <a:endParaRPr lang="pt-BR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Protocolo de Manchester</a:t>
            </a:r>
          </a:p>
        </p:txBody>
      </p:sp>
      <p:graphicFrame>
        <p:nvGraphicFramePr>
          <p:cNvPr id="59451" name="Group 5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09939"/>
        </p:xfrm>
        <a:graphic>
          <a:graphicData uri="http://schemas.openxmlformats.org/drawingml/2006/table">
            <a:tbl>
              <a:tblPr/>
              <a:tblGrid>
                <a:gridCol w="1377950"/>
                <a:gridCol w="2736850"/>
                <a:gridCol w="2057400"/>
                <a:gridCol w="20574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Número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Tempo alvo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Emergente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Vermelho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Muito urgente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Laranja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Urgente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Amarelo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Pouco urgente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Não urgente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3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395288"/>
            <a:ext cx="9144000" cy="0"/>
          </a:xfrm>
          <a:prstGeom prst="rect">
            <a:avLst/>
          </a:prstGeom>
          <a:solidFill>
            <a:srgbClr val="D9D9D9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3571875" y="214313"/>
            <a:ext cx="5472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sz="2800" b="1">
                <a:solidFill>
                  <a:schemeClr val="bg1"/>
                </a:solidFill>
                <a:latin typeface="Verdana" pitchFamily="34" charset="0"/>
              </a:rPr>
              <a:t>O MODELO DE ATENÇÃO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85750" y="2203450"/>
            <a:ext cx="3214688" cy="243998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pt-BR" kern="0" dirty="0">
                <a:latin typeface="Verdana" pitchFamily="34" charset="0"/>
              </a:rPr>
              <a:t>Ameaça à vida </a:t>
            </a:r>
          </a:p>
          <a:p>
            <a:pPr marL="342900" indent="-342900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pt-BR" kern="0" dirty="0">
                <a:latin typeface="Verdana" pitchFamily="34" charset="0"/>
              </a:rPr>
              <a:t>Ameaça à função </a:t>
            </a:r>
          </a:p>
          <a:p>
            <a:pPr marL="342900" indent="-342900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pt-BR" kern="0" dirty="0">
                <a:latin typeface="Verdana" pitchFamily="34" charset="0"/>
              </a:rPr>
              <a:t>Dor </a:t>
            </a:r>
          </a:p>
          <a:p>
            <a:pPr marL="342900" indent="-342900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pt-BR" kern="0" dirty="0">
                <a:latin typeface="Verdana" pitchFamily="34" charset="0"/>
              </a:rPr>
              <a:t>Duração do problema </a:t>
            </a:r>
          </a:p>
          <a:p>
            <a:pPr marL="342900" indent="-342900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pt-BR" kern="0" dirty="0">
                <a:latin typeface="Verdana" pitchFamily="34" charset="0"/>
              </a:rPr>
              <a:t>Idade </a:t>
            </a:r>
          </a:p>
          <a:p>
            <a:pPr marL="342900" indent="-342900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pt-BR" kern="0" dirty="0">
                <a:latin typeface="Verdana" pitchFamily="34" charset="0"/>
              </a:rPr>
              <a:t>História </a:t>
            </a:r>
          </a:p>
          <a:p>
            <a:pPr marL="342900" indent="-342900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pt-BR" kern="0" dirty="0">
                <a:latin typeface="Verdana" pitchFamily="34" charset="0"/>
              </a:rPr>
              <a:t>Risco de maus tratos</a:t>
            </a:r>
          </a:p>
        </p:txBody>
      </p:sp>
      <p:sp>
        <p:nvSpPr>
          <p:cNvPr id="29701" name="Text Box 60"/>
          <p:cNvSpPr txBox="1">
            <a:spLocks noChangeArrowheads="1"/>
          </p:cNvSpPr>
          <p:nvPr/>
        </p:nvSpPr>
        <p:spPr bwMode="auto">
          <a:xfrm>
            <a:off x="214313" y="1285875"/>
            <a:ext cx="3857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Fatores que determinam uma prioridade:</a:t>
            </a:r>
          </a:p>
        </p:txBody>
      </p:sp>
      <p:pic>
        <p:nvPicPr>
          <p:cNvPr id="2970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785938"/>
            <a:ext cx="26384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3643313"/>
            <a:ext cx="2570162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Método de 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Classificação</a:t>
            </a:r>
            <a:endParaRPr lang="pt-BR" sz="3200" i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2800" dirty="0" smtClean="0"/>
              <a:t> - Identificação do problema: queixa principal.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dirty="0" smtClean="0"/>
              <a:t> - Colheita e análise das informações relacionadas com a solução: escolha do fluxograma, ditado pela queixa principal.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dirty="0" smtClean="0"/>
              <a:t>O fluxograma estrutura este processo mostrando discriminadores (sinais e sintomas) chaves em casa nível de prioridade. Os discriminadores são apresentados na forma de perguntas para facilitar o processo.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2800" smtClean="0"/>
              <a:t> - Avaliação das alternativas e seleção de uma delas: seleção dos discriminadores presentes e qual deles reflete a maior prioridade clínica.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smtClean="0"/>
              <a:t> - Implementação da alternativa selecionada: atribuição de uma das prioridades.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smtClean="0"/>
              <a:t> - Monitorização da implementação e avaliação dos resultados: observação secundária. Quaisquer alterações na prioridade clínica podem ser rapidamente notificadas e retificadas.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744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O protocolo de Manchester estabeleceu 52 problemas pertinentes para a triagem e, dentre eles, para o paciente adulto, destacamos alguns como: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8173" y="3573016"/>
            <a:ext cx="8520743" cy="3949899"/>
          </a:xfrm>
        </p:spPr>
        <p:txBody>
          <a:bodyPr>
            <a:noAutofit/>
          </a:bodyPr>
          <a:lstStyle/>
          <a:p>
            <a:r>
              <a:rPr lang="pt-BR" sz="2000" dirty="0"/>
              <a:t>agressão, asma, catástrofe (avaliação primária e secundária); cefaléia, comportamento estranho, convulsões, corpo estranho, diabetes, dispnéia, doença mental, DST, dor abdominal, dor cervical, dor lombar, dor torácica, embriaguez aparente, estado de inconsciência, exposição a produtos químicos, feridas, grande traumatismo, gravidez, hemorragia gastrointestinal (GI), hemorragia vaginal, indisposição no adulto, infecções locais e abscessos, lesão </a:t>
            </a:r>
            <a:r>
              <a:rPr lang="pt-BR" sz="2000" dirty="0" err="1"/>
              <a:t>toraco</a:t>
            </a:r>
            <a:r>
              <a:rPr lang="pt-BR" sz="2000" dirty="0"/>
              <a:t>-abdominal, mordeduras e picadas, problemas </a:t>
            </a:r>
            <a:r>
              <a:rPr lang="pt-BR" sz="2000" dirty="0" err="1"/>
              <a:t>estomatológicos</a:t>
            </a:r>
            <a:r>
              <a:rPr lang="pt-BR" sz="2000" dirty="0"/>
              <a:t>, nasais, nos membros, oftalmológicos, ouvidos, urinários; quedas; queimaduras profundas e superficiais; </a:t>
            </a:r>
            <a:r>
              <a:rPr lang="pt-BR" sz="2000" dirty="0" err="1"/>
              <a:t>superdosagem</a:t>
            </a:r>
            <a:r>
              <a:rPr lang="pt-BR" sz="2000" dirty="0"/>
              <a:t> ou envenenamento; TCE e </a:t>
            </a:r>
            <a:r>
              <a:rPr lang="pt-BR" sz="2000" dirty="0" smtClean="0"/>
              <a:t>vômitos...</a:t>
            </a:r>
            <a:endParaRPr lang="pt-BR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/>
          <a:srcRect l="29952" t="12160" r="29166" b="18886"/>
          <a:stretch/>
        </p:blipFill>
        <p:spPr bwMode="auto">
          <a:xfrm>
            <a:off x="1547663" y="188640"/>
            <a:ext cx="637859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/>
          <a:srcRect l="30867" t="15948" r="30128" b="14676"/>
          <a:stretch/>
        </p:blipFill>
        <p:spPr bwMode="auto">
          <a:xfrm>
            <a:off x="1475656" y="188640"/>
            <a:ext cx="602128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 l="31819" t="10454" r="30548" b="5334"/>
          <a:stretch/>
        </p:blipFill>
        <p:spPr bwMode="auto">
          <a:xfrm>
            <a:off x="1979712" y="5003"/>
            <a:ext cx="5184576" cy="65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/>
          <a:srcRect l="32373" t="13406" r="30548" b="14734"/>
          <a:stretch/>
        </p:blipFill>
        <p:spPr bwMode="auto">
          <a:xfrm>
            <a:off x="1547664" y="188640"/>
            <a:ext cx="594805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/>
          <a:srcRect l="33011" t="10354" r="30447" b="6408"/>
          <a:stretch/>
        </p:blipFill>
        <p:spPr bwMode="auto">
          <a:xfrm>
            <a:off x="2123728" y="116632"/>
            <a:ext cx="5184576" cy="663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z="3400" i="1" dirty="0" smtClean="0"/>
              <a:t>Acolhimento com Classificação de Risco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800" i="1" dirty="0" smtClean="0"/>
              <a:t> </a:t>
            </a:r>
            <a:r>
              <a:rPr lang="pt-BR" i="1" dirty="0" smtClean="0"/>
              <a:t>- Conceito de acolhimento: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800" i="1" dirty="0" smtClean="0"/>
              <a:t>“O acolhimento é um modo de operar os processos de trabalho em saúde de forma a atender a todos que procuram os serviços de saúde, ouvindo seus pedidos e assumindo no serviço uma postura capaz de acolher, escutar e dar respostas mais adequadas aos usuários. Implica prestar um atendimento com resolutividade e responsabilização, orientando, quando for o caso, o paciente e a família em relação a outros serviços de saúde para continuidade da assistência estabelecendo articulações com estes serviços para garantir a eficácia desses encaminhamentos.”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/>
          <a:srcRect l="32713" t="14292" r="30835" b="13534"/>
          <a:stretch/>
        </p:blipFill>
        <p:spPr bwMode="auto">
          <a:xfrm>
            <a:off x="1835696" y="116632"/>
            <a:ext cx="5832648" cy="649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/>
          <a:srcRect l="32843" t="16456" r="30450" b="13009"/>
          <a:stretch/>
        </p:blipFill>
        <p:spPr bwMode="auto">
          <a:xfrm>
            <a:off x="2123728" y="188640"/>
            <a:ext cx="5617528" cy="620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29891" t="10603" r="28155" b="14777"/>
          <a:stretch/>
        </p:blipFill>
        <p:spPr bwMode="auto">
          <a:xfrm>
            <a:off x="971600" y="139147"/>
            <a:ext cx="6686061" cy="668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l="30158" t="11438" r="28335" b="9813"/>
          <a:stretch/>
        </p:blipFill>
        <p:spPr bwMode="auto">
          <a:xfrm>
            <a:off x="1619672" y="116632"/>
            <a:ext cx="6192688" cy="660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766" y="355091"/>
            <a:ext cx="8137017" cy="60274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229600" cy="5365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2800" dirty="0" smtClean="0"/>
              <a:t> </a:t>
            </a:r>
            <a:r>
              <a:rPr lang="pt-BR" dirty="0"/>
              <a:t> </a:t>
            </a:r>
            <a:r>
              <a:rPr lang="pt-BR" dirty="0" smtClean="0"/>
              <a:t>    </a:t>
            </a:r>
            <a:r>
              <a:rPr lang="pt-BR" i="1" dirty="0" smtClean="0"/>
              <a:t>Acolhimento </a:t>
            </a:r>
            <a:r>
              <a:rPr lang="pt-BR" i="1" dirty="0" smtClean="0"/>
              <a:t>com classificação de risco:</a:t>
            </a:r>
          </a:p>
          <a:p>
            <a:pPr eaLnBrk="1" hangingPunct="1">
              <a:buFont typeface="Wingdings" pitchFamily="2" charset="2"/>
              <a:buNone/>
            </a:pPr>
            <a:endParaRPr lang="pt-BR" i="1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pt-BR" sz="2800" i="1" dirty="0" smtClean="0"/>
              <a:t>       “</a:t>
            </a:r>
            <a:r>
              <a:rPr lang="pt-BR" sz="2800" i="1" dirty="0" smtClean="0"/>
              <a:t>determinação de agilidade no atendimento </a:t>
            </a:r>
            <a:r>
              <a:rPr lang="pt-BR" sz="2800" i="1" dirty="0" err="1" smtClean="0"/>
              <a:t>apartir</a:t>
            </a:r>
            <a:r>
              <a:rPr lang="pt-BR" sz="2800" i="1" dirty="0" smtClean="0"/>
              <a:t> da análise, sob a óptica de protocolo pré-estabelecido, do grau de necessidades do usuário, proporcionando atenção centrada no nível de complexidade. Desta maneira exerce-se uma análise (avaliação) e uma ordenação (classificação) da necessidade, distanciando-se de exclusão, já que todos serão atendidos.”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8300" y="236221"/>
            <a:ext cx="6384798" cy="63855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901" y="236221"/>
            <a:ext cx="1885950" cy="16520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318" y="2200655"/>
            <a:ext cx="2056257" cy="1821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75" y="285750"/>
            <a:ext cx="7772400" cy="523875"/>
          </a:xfrm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800" b="1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URGÊNCIA E EMERGÊNCIA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67544" y="332656"/>
            <a:ext cx="8424167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FF00"/>
              </a:buClr>
              <a:buFont typeface="Wingdings" pitchFamily="2" charset="2"/>
              <a:buNone/>
              <a:defRPr/>
            </a:pP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São objetivos da classificação de risco:</a:t>
            </a:r>
          </a:p>
          <a:p>
            <a:pPr>
              <a:lnSpc>
                <a:spcPct val="150000"/>
              </a:lnSpc>
              <a:buClr>
                <a:srgbClr val="00FF00"/>
              </a:buClr>
              <a:buFont typeface="Wingdings" pitchFamily="2" charset="2"/>
              <a:buNone/>
              <a:defRPr/>
            </a:pPr>
            <a:endParaRPr lang="pt-BR" sz="2000" dirty="0"/>
          </a:p>
          <a:p>
            <a:pPr marL="363538" indent="-36353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pt-BR" sz="2400" dirty="0"/>
              <a:t>Humanizar e personalizar o atendimento;</a:t>
            </a:r>
          </a:p>
          <a:p>
            <a:pPr marL="363538" indent="-36353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pt-BR" sz="2400" dirty="0"/>
              <a:t>Avaliar o usuário logo na sua chegada;</a:t>
            </a:r>
          </a:p>
          <a:p>
            <a:pPr marL="363538" indent="-36353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pt-BR" sz="2400" dirty="0"/>
              <a:t>Descongestionar as UBS, PS, PA;</a:t>
            </a:r>
          </a:p>
          <a:p>
            <a:pPr marL="363538" indent="-36353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pt-BR" sz="2400" dirty="0"/>
              <a:t>Reduzir o tempo para o atendimento, fazendo com que o </a:t>
            </a:r>
            <a:r>
              <a:rPr lang="pt-BR" sz="2400" dirty="0" err="1" smtClean="0"/>
              <a:t>suário</a:t>
            </a:r>
            <a:r>
              <a:rPr lang="pt-BR" sz="2400" dirty="0" smtClean="0"/>
              <a:t> </a:t>
            </a:r>
            <a:r>
              <a:rPr lang="pt-BR" sz="2400" dirty="0"/>
              <a:t>seja visto precocemente de acordo com a sua gravidade;</a:t>
            </a:r>
          </a:p>
          <a:p>
            <a:pPr marL="363538" indent="-36353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pt-BR" sz="2400" dirty="0"/>
              <a:t>Determinar a área de atendimento primário, devendo o usuário ser encaminhado ao setor ou ponto de atenção  adequado;</a:t>
            </a:r>
          </a:p>
          <a:p>
            <a:pPr marL="363538" indent="-36353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pt-BR" sz="2400" dirty="0"/>
              <a:t>Informar o tempo de espera;</a:t>
            </a:r>
          </a:p>
          <a:p>
            <a:pPr marL="363538" indent="-36353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pt-BR" sz="2400" dirty="0"/>
              <a:t>Retornar informações a usuário/familiares.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462962" cy="4038600"/>
          </a:xfrm>
        </p:spPr>
        <p:txBody>
          <a:bodyPr>
            <a:noAutofit/>
          </a:bodyPr>
          <a:lstStyle/>
          <a:p>
            <a:pPr eaLnBrk="1" hangingPunct="1">
              <a:lnSpc>
                <a:spcPct val="114000"/>
              </a:lnSpc>
              <a:buClr>
                <a:srgbClr val="800000"/>
              </a:buClr>
              <a:buFont typeface="Wingdings" pitchFamily="2" charset="2"/>
              <a:buChar char="§"/>
            </a:pPr>
            <a:r>
              <a:rPr lang="pt-BR" sz="2400" dirty="0" smtClean="0"/>
              <a:t>Garante critérios uniformes ao longo do tempo e com diferentes equipes</a:t>
            </a:r>
          </a:p>
          <a:p>
            <a:pPr eaLnBrk="1" hangingPunct="1">
              <a:lnSpc>
                <a:spcPct val="114000"/>
              </a:lnSpc>
              <a:buClr>
                <a:srgbClr val="800000"/>
              </a:buClr>
              <a:buFont typeface="Wingdings" pitchFamily="2" charset="2"/>
              <a:buChar char="§"/>
            </a:pPr>
            <a:r>
              <a:rPr lang="pt-BR" sz="2400" dirty="0" smtClean="0"/>
              <a:t>Acaba com triagem sem fundamentação científica</a:t>
            </a:r>
          </a:p>
          <a:p>
            <a:pPr eaLnBrk="1" hangingPunct="1">
              <a:lnSpc>
                <a:spcPct val="114000"/>
              </a:lnSpc>
              <a:buClr>
                <a:srgbClr val="800000"/>
              </a:buClr>
              <a:buFont typeface="Wingdings" pitchFamily="2" charset="2"/>
              <a:buChar char="§"/>
            </a:pPr>
            <a:r>
              <a:rPr lang="pt-BR" sz="2400" dirty="0" smtClean="0"/>
              <a:t>Só pode ser feita por enfermeiro ou médico</a:t>
            </a:r>
          </a:p>
          <a:p>
            <a:pPr eaLnBrk="1" hangingPunct="1">
              <a:lnSpc>
                <a:spcPct val="114000"/>
              </a:lnSpc>
              <a:buClr>
                <a:srgbClr val="800000"/>
              </a:buClr>
              <a:buFont typeface="Wingdings" pitchFamily="2" charset="2"/>
              <a:buChar char="§"/>
            </a:pPr>
            <a:r>
              <a:rPr lang="pt-BR" sz="2400" dirty="0" smtClean="0"/>
              <a:t>Garante a segurança do paciente que será avaliado e do profissional de saúde</a:t>
            </a:r>
          </a:p>
          <a:p>
            <a:pPr eaLnBrk="1" hangingPunct="1">
              <a:lnSpc>
                <a:spcPct val="114000"/>
              </a:lnSpc>
              <a:buClr>
                <a:srgbClr val="800000"/>
              </a:buClr>
              <a:buFont typeface="Wingdings" pitchFamily="2" charset="2"/>
              <a:buChar char="§"/>
            </a:pPr>
            <a:r>
              <a:rPr lang="pt-BR" sz="2400" dirty="0" smtClean="0"/>
              <a:t>É rápido</a:t>
            </a:r>
          </a:p>
          <a:p>
            <a:pPr eaLnBrk="1" hangingPunct="1">
              <a:lnSpc>
                <a:spcPct val="114000"/>
              </a:lnSpc>
              <a:buClr>
                <a:srgbClr val="800000"/>
              </a:buClr>
              <a:buFont typeface="Wingdings" pitchFamily="2" charset="2"/>
              <a:buChar char="§"/>
            </a:pPr>
            <a:r>
              <a:rPr lang="pt-BR" sz="2400" dirty="0" smtClean="0"/>
              <a:t>Testada no Reino Unido, Portugal, Espanha, Alemanha, Holanda</a:t>
            </a:r>
          </a:p>
          <a:p>
            <a:pPr eaLnBrk="1" hangingPunct="1">
              <a:lnSpc>
                <a:spcPct val="114000"/>
              </a:lnSpc>
              <a:buClr>
                <a:srgbClr val="800000"/>
              </a:buClr>
              <a:buFont typeface="Wingdings" pitchFamily="2" charset="2"/>
              <a:buChar char="§"/>
            </a:pPr>
            <a:r>
              <a:rPr lang="pt-BR" sz="2400" dirty="0" smtClean="0"/>
              <a:t>Prevê auditoria 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3571875" y="214313"/>
            <a:ext cx="5472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sz="2800" b="1">
                <a:solidFill>
                  <a:schemeClr val="bg1"/>
                </a:solidFill>
                <a:latin typeface="Verdana" pitchFamily="34" charset="0"/>
              </a:rPr>
              <a:t>O MODELO DE ATENÇÃO</a:t>
            </a:r>
          </a:p>
        </p:txBody>
      </p:sp>
      <p:sp>
        <p:nvSpPr>
          <p:cNvPr id="27652" name="Text Box 60"/>
          <p:cNvSpPr txBox="1">
            <a:spLocks noChangeArrowheads="1"/>
          </p:cNvSpPr>
          <p:nvPr/>
        </p:nvSpPr>
        <p:spPr bwMode="auto">
          <a:xfrm>
            <a:off x="755576" y="836712"/>
            <a:ext cx="885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Classificação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  <a:t> de risco: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0163" y="285750"/>
            <a:ext cx="7772400" cy="523875"/>
          </a:xfrm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800" b="1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URGÊNCIA E EMERGÊNCIA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23850" y="1571625"/>
            <a:ext cx="84963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00FF00"/>
              </a:buClr>
              <a:buSzPct val="105000"/>
              <a:buFont typeface="Wingdings" pitchFamily="2" charset="2"/>
              <a:buNone/>
              <a:defRPr/>
            </a:pP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Classificação de Risco – Sinais de Alerta:</a:t>
            </a:r>
          </a:p>
          <a:p>
            <a:pPr>
              <a:lnSpc>
                <a:spcPct val="150000"/>
              </a:lnSpc>
              <a:buClr>
                <a:srgbClr val="00FF00"/>
              </a:buClr>
              <a:buSzPct val="105000"/>
              <a:buFont typeface="Wingdings" pitchFamily="2" charset="2"/>
              <a:buNone/>
              <a:defRPr/>
            </a:pPr>
            <a:endParaRPr lang="pt-BR" sz="2400" dirty="0"/>
          </a:p>
          <a:p>
            <a:pPr marL="363538" indent="-363538">
              <a:lnSpc>
                <a:spcPct val="150000"/>
              </a:lnSpc>
              <a:buClr>
                <a:srgbClr val="FF0000"/>
              </a:buClr>
              <a:buSzPct val="105000"/>
              <a:buFont typeface="Wingdings" pitchFamily="2" charset="2"/>
              <a:buChar char="§"/>
              <a:defRPr/>
            </a:pPr>
            <a:r>
              <a:rPr lang="pt-BR" sz="2400" dirty="0"/>
              <a:t> é um processo dinâmico de identificação dos usuários que necessitam de tratamento imediato, de acordo com o potencial de risco, agravos à saúde ou grau de sofrimento.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05000"/>
              <a:buFont typeface="Wingdings" pitchFamily="2" charset="2"/>
              <a:buChar char="v"/>
              <a:defRPr/>
            </a:pPr>
            <a:endParaRPr lang="pt-B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1192</Words>
  <Application>Microsoft Office PowerPoint</Application>
  <PresentationFormat>Apresentação na tela (4:3)</PresentationFormat>
  <Paragraphs>171</Paragraphs>
  <Slides>33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Verdana</vt:lpstr>
      <vt:lpstr>Wingdings</vt:lpstr>
      <vt:lpstr>Tema do Office</vt:lpstr>
      <vt:lpstr>Apresentação do PowerPoint</vt:lpstr>
      <vt:lpstr>Triagem X Classificação de Risco</vt:lpstr>
      <vt:lpstr>Acolhimento com Classificação de Risco</vt:lpstr>
      <vt:lpstr>Apresentação do PowerPoint</vt:lpstr>
      <vt:lpstr>Apresentação do PowerPoint</vt:lpstr>
      <vt:lpstr>Apresentação do PowerPoint</vt:lpstr>
      <vt:lpstr>URGÊNCIA E EMERGÊNCIA</vt:lpstr>
      <vt:lpstr>Apresentação do PowerPoint</vt:lpstr>
      <vt:lpstr>URGÊNCIA E EMERGÊNCIA</vt:lpstr>
      <vt:lpstr>Fluxo de atendimento em Pronto Atendimento</vt:lpstr>
      <vt:lpstr>A IMPORTÂNCIA DE UM INSTRUMENTO  NORTEADOR</vt:lpstr>
      <vt:lpstr>Apresentação do PowerPoint</vt:lpstr>
      <vt:lpstr>A ESCUTA QUALIFICADA</vt:lpstr>
      <vt:lpstr>AVALIAÇÃO DO PACIENTE</vt:lpstr>
      <vt:lpstr>CRITÉRIOS DE CLASSIFICAÇÃO</vt:lpstr>
      <vt:lpstr>Avaliação da dor</vt:lpstr>
      <vt:lpstr>Apresentação do PowerPoint</vt:lpstr>
      <vt:lpstr>Apresentação do PowerPoint</vt:lpstr>
      <vt:lpstr>Apresentação do PowerPoint</vt:lpstr>
      <vt:lpstr>Protocolo de Manchester</vt:lpstr>
      <vt:lpstr>Apresentação do PowerPoint</vt:lpstr>
      <vt:lpstr>Método de Classificação</vt:lpstr>
      <vt:lpstr>Apresentação do PowerPoint</vt:lpstr>
      <vt:lpstr>O protocolo de Manchester estabeleceu 52 problemas pertinentes para a triagem e, dentre eles, para o paciente adulto, destacamos alguns como: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Acolhimento com Classificação de Risco</dc:title>
  <dc:creator>www</dc:creator>
  <cp:lastModifiedBy>AMBULATÓRIO</cp:lastModifiedBy>
  <cp:revision>8</cp:revision>
  <dcterms:created xsi:type="dcterms:W3CDTF">2021-09-26T12:29:46Z</dcterms:created>
  <dcterms:modified xsi:type="dcterms:W3CDTF">2021-09-30T16:31:05Z</dcterms:modified>
</cp:coreProperties>
</file>