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23" r:id="rId3"/>
    <p:sldMasterId id="2147483726" r:id="rId4"/>
    <p:sldMasterId id="2147483729" r:id="rId5"/>
    <p:sldMasterId id="2147483732" r:id="rId6"/>
    <p:sldMasterId id="2147483735" r:id="rId7"/>
    <p:sldMasterId id="2147483738" r:id="rId8"/>
    <p:sldMasterId id="2147483741" r:id="rId9"/>
    <p:sldMasterId id="2147483744" r:id="rId10"/>
    <p:sldMasterId id="2147483747" r:id="rId11"/>
  </p:sldMasterIdLst>
  <p:notesMasterIdLst>
    <p:notesMasterId r:id="rId80"/>
  </p:notesMasterIdLst>
  <p:sldIdLst>
    <p:sldId id="256" r:id="rId12"/>
    <p:sldId id="352" r:id="rId13"/>
    <p:sldId id="299" r:id="rId14"/>
    <p:sldId id="355" r:id="rId15"/>
    <p:sldId id="357" r:id="rId16"/>
    <p:sldId id="358" r:id="rId17"/>
    <p:sldId id="360" r:id="rId18"/>
    <p:sldId id="361" r:id="rId19"/>
    <p:sldId id="362" r:id="rId20"/>
    <p:sldId id="363" r:id="rId21"/>
    <p:sldId id="364" r:id="rId22"/>
    <p:sldId id="365" r:id="rId23"/>
    <p:sldId id="377" r:id="rId24"/>
    <p:sldId id="379" r:id="rId25"/>
    <p:sldId id="303" r:id="rId26"/>
    <p:sldId id="304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4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402" r:id="rId57"/>
    <p:sldId id="403" r:id="rId58"/>
    <p:sldId id="404" r:id="rId59"/>
    <p:sldId id="405" r:id="rId60"/>
    <p:sldId id="406" r:id="rId61"/>
    <p:sldId id="407" r:id="rId62"/>
    <p:sldId id="408" r:id="rId63"/>
    <p:sldId id="317" r:id="rId64"/>
    <p:sldId id="319" r:id="rId65"/>
    <p:sldId id="320" r:id="rId66"/>
    <p:sldId id="325" r:id="rId67"/>
    <p:sldId id="326" r:id="rId68"/>
    <p:sldId id="329" r:id="rId69"/>
    <p:sldId id="331" r:id="rId70"/>
    <p:sldId id="333" r:id="rId71"/>
    <p:sldId id="338" r:id="rId72"/>
    <p:sldId id="346" r:id="rId73"/>
    <p:sldId id="350" r:id="rId74"/>
    <p:sldId id="351" r:id="rId75"/>
    <p:sldId id="300" r:id="rId76"/>
    <p:sldId id="353" r:id="rId77"/>
    <p:sldId id="354" r:id="rId78"/>
    <p:sldId id="380" r:id="rId7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tableStyles" Target="tableStyle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viewProps" Target="view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A73505-DC90-40A5-BB7F-57BB21A4996F}" type="doc">
      <dgm:prSet loTypeId="urn:microsoft.com/office/officeart/2005/8/layout/radial4" loCatId="relationship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991DB654-3AAE-4FEC-8AF2-BB5F2B38AB43}">
      <dgm:prSet phldrT="[Texto]"/>
      <dgm:spPr>
        <a:ln>
          <a:solidFill>
            <a:srgbClr val="CC0099"/>
          </a:solidFill>
        </a:ln>
      </dgm:spPr>
      <dgm:t>
        <a:bodyPr/>
        <a:lstStyle/>
        <a:p>
          <a:r>
            <a:rPr lang="pt-BR" b="1" dirty="0" smtClean="0"/>
            <a:t>Medidas preventivas</a:t>
          </a:r>
          <a:endParaRPr lang="pt-BR" b="1" dirty="0"/>
        </a:p>
      </dgm:t>
    </dgm:pt>
    <dgm:pt modelId="{9994C418-2BCA-4ABF-A7F5-A5F51D45E711}" type="parTrans" cxnId="{4DC2D9E7-2AD6-4F8D-863E-73A0B2321B37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7736BD97-C353-4C07-8197-867A8E0F36F0}" type="sibTrans" cxnId="{4DC2D9E7-2AD6-4F8D-863E-73A0B2321B37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E2A144DD-B04F-4A20-99B6-32B77466F93E}">
      <dgm:prSet phldrT="[Texto]"/>
      <dgm:spPr>
        <a:ln>
          <a:solidFill>
            <a:srgbClr val="0070C0"/>
          </a:solidFill>
        </a:ln>
      </dgm:spPr>
      <dgm:t>
        <a:bodyPr/>
        <a:lstStyle/>
        <a:p>
          <a:r>
            <a: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Resolver </a:t>
          </a:r>
          <a:r>
            <a:rPr lang="pt-BR" b="1" dirty="0" smtClean="0"/>
            <a:t>discrepâncias entre: demandas do trabalho e número de empregados e tempo disponível</a:t>
          </a:r>
          <a:endParaRPr lang="pt-BR" b="1" dirty="0"/>
        </a:p>
      </dgm:t>
    </dgm:pt>
    <dgm:pt modelId="{1E76E2B5-21B8-42F4-9667-E7D6600295F2}" type="parTrans" cxnId="{59506687-2B89-4B69-A338-F4ABEA2B399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90D19541-47F4-4797-A1A1-6E5AE846C4AA}" type="sibTrans" cxnId="{59506687-2B89-4B69-A338-F4ABEA2B399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23BE8CF5-9999-4E1D-AC85-91CD740790EE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Equilibrar </a:t>
          </a:r>
          <a:r>
            <a:rPr lang="pt-BR" b="1" dirty="0" smtClean="0"/>
            <a:t>demandas do trabalho e habilidades com as qualificações dos empregados </a:t>
          </a:r>
        </a:p>
      </dgm:t>
    </dgm:pt>
    <dgm:pt modelId="{9411D1C1-6BDC-4DD2-8239-D395C1C7F4C3}" type="parTrans" cxnId="{D2DCEEB4-21D1-461F-8FD0-277284ED0A20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C0434D30-1A10-4C65-844F-EFDBEDAA16B3}" type="sibTrans" cxnId="{D2DCEEB4-21D1-461F-8FD0-277284ED0A20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39649545-3EF0-4E19-B615-7513F3B42369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Dimensionar </a:t>
          </a:r>
          <a:r>
            <a:rPr lang="pt-BR" b="1" dirty="0" smtClean="0"/>
            <a:t>demandas do trabalho e apoio social de colegas e chefes</a:t>
          </a:r>
        </a:p>
      </dgm:t>
    </dgm:pt>
    <dgm:pt modelId="{0B18FCC7-B518-4358-90C6-569594AAD589}" type="parTrans" cxnId="{6B5DCA3E-73DD-4F66-8509-931063C2D211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8C5FE667-FD50-4AB0-9F47-0A36FC0CC521}" type="sibTrans" cxnId="{6B5DCA3E-73DD-4F66-8509-931063C2D211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0B9BCDA5-404C-4AB2-885D-24FBB1A86E89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Alinhar </a:t>
          </a:r>
          <a:r>
            <a:rPr lang="pt-BR" b="1" dirty="0" smtClean="0"/>
            <a:t>demandas do trabalho e capacidade de controle sobre o próprio trabalho</a:t>
          </a:r>
        </a:p>
      </dgm:t>
    </dgm:pt>
    <dgm:pt modelId="{2B951EA2-2F90-4156-BE12-497782429B61}" type="parTrans" cxnId="{13330BC6-0B81-49F0-A0E3-71B732A9AA34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4A24D3F6-0A16-4916-8EAC-92FD8EB882B3}" type="sibTrans" cxnId="{13330BC6-0B81-49F0-A0E3-71B732A9AA34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FABB3F85-D39C-4492-8965-19CB11D9D87F}" type="pres">
      <dgm:prSet presAssocID="{15A73505-DC90-40A5-BB7F-57BB21A4996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F44D8C5-8B24-4ADF-B741-6D08583A692B}" type="pres">
      <dgm:prSet presAssocID="{991DB654-3AAE-4FEC-8AF2-BB5F2B38AB43}" presName="centerShape" presStyleLbl="node0" presStyleIdx="0" presStyleCnt="1"/>
      <dgm:spPr/>
      <dgm:t>
        <a:bodyPr/>
        <a:lstStyle/>
        <a:p>
          <a:endParaRPr lang="pt-BR"/>
        </a:p>
      </dgm:t>
    </dgm:pt>
    <dgm:pt modelId="{64E0032E-A73C-4C71-BA8B-A78EDC6B2E36}" type="pres">
      <dgm:prSet presAssocID="{1E76E2B5-21B8-42F4-9667-E7D6600295F2}" presName="parTrans" presStyleLbl="bgSibTrans2D1" presStyleIdx="0" presStyleCnt="4"/>
      <dgm:spPr/>
      <dgm:t>
        <a:bodyPr/>
        <a:lstStyle/>
        <a:p>
          <a:endParaRPr lang="pt-BR"/>
        </a:p>
      </dgm:t>
    </dgm:pt>
    <dgm:pt modelId="{B2C80DB5-07B3-401F-B5EE-7E867FD866E1}" type="pres">
      <dgm:prSet presAssocID="{E2A144DD-B04F-4A20-99B6-32B77466F9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036998-619A-4E91-A078-48EBFC1DC055}" type="pres">
      <dgm:prSet presAssocID="{9411D1C1-6BDC-4DD2-8239-D395C1C7F4C3}" presName="parTrans" presStyleLbl="bgSibTrans2D1" presStyleIdx="1" presStyleCnt="4"/>
      <dgm:spPr/>
      <dgm:t>
        <a:bodyPr/>
        <a:lstStyle/>
        <a:p>
          <a:endParaRPr lang="pt-BR"/>
        </a:p>
      </dgm:t>
    </dgm:pt>
    <dgm:pt modelId="{5ACADD67-1724-421F-B02E-89AE529E76C8}" type="pres">
      <dgm:prSet presAssocID="{23BE8CF5-9999-4E1D-AC85-91CD740790E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AEA5DA-FCDD-4067-B9F8-AF520B77339F}" type="pres">
      <dgm:prSet presAssocID="{0B18FCC7-B518-4358-90C6-569594AAD589}" presName="parTrans" presStyleLbl="bgSibTrans2D1" presStyleIdx="2" presStyleCnt="4"/>
      <dgm:spPr/>
      <dgm:t>
        <a:bodyPr/>
        <a:lstStyle/>
        <a:p>
          <a:endParaRPr lang="pt-BR"/>
        </a:p>
      </dgm:t>
    </dgm:pt>
    <dgm:pt modelId="{1792DF95-1F6E-4745-9DFE-D3E70AA417CF}" type="pres">
      <dgm:prSet presAssocID="{39649545-3EF0-4E19-B615-7513F3B4236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3FA1E9-B2DC-463E-BBE6-1082785E1324}" type="pres">
      <dgm:prSet presAssocID="{2B951EA2-2F90-4156-BE12-497782429B61}" presName="parTrans" presStyleLbl="bgSibTrans2D1" presStyleIdx="3" presStyleCnt="4"/>
      <dgm:spPr/>
      <dgm:t>
        <a:bodyPr/>
        <a:lstStyle/>
        <a:p>
          <a:endParaRPr lang="pt-BR"/>
        </a:p>
      </dgm:t>
    </dgm:pt>
    <dgm:pt modelId="{5C474EA1-C607-4ACE-8F64-E9AA92EB0AC3}" type="pres">
      <dgm:prSet presAssocID="{0B9BCDA5-404C-4AB2-885D-24FBB1A86E8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DC2D9E7-2AD6-4F8D-863E-73A0B2321B37}" srcId="{15A73505-DC90-40A5-BB7F-57BB21A4996F}" destId="{991DB654-3AAE-4FEC-8AF2-BB5F2B38AB43}" srcOrd="0" destOrd="0" parTransId="{9994C418-2BCA-4ABF-A7F5-A5F51D45E711}" sibTransId="{7736BD97-C353-4C07-8197-867A8E0F36F0}"/>
    <dgm:cxn modelId="{E296E422-839E-446D-B51C-AE832C69A3D1}" type="presOf" srcId="{991DB654-3AAE-4FEC-8AF2-BB5F2B38AB43}" destId="{1F44D8C5-8B24-4ADF-B741-6D08583A692B}" srcOrd="0" destOrd="0" presId="urn:microsoft.com/office/officeart/2005/8/layout/radial4"/>
    <dgm:cxn modelId="{43D1A54D-4EBB-4541-A8A0-414D418D2376}" type="presOf" srcId="{E2A144DD-B04F-4A20-99B6-32B77466F93E}" destId="{B2C80DB5-07B3-401F-B5EE-7E867FD866E1}" srcOrd="0" destOrd="0" presId="urn:microsoft.com/office/officeart/2005/8/layout/radial4"/>
    <dgm:cxn modelId="{59506687-2B89-4B69-A338-F4ABEA2B3995}" srcId="{991DB654-3AAE-4FEC-8AF2-BB5F2B38AB43}" destId="{E2A144DD-B04F-4A20-99B6-32B77466F93E}" srcOrd="0" destOrd="0" parTransId="{1E76E2B5-21B8-42F4-9667-E7D6600295F2}" sibTransId="{90D19541-47F4-4797-A1A1-6E5AE846C4AA}"/>
    <dgm:cxn modelId="{13330BC6-0B81-49F0-A0E3-71B732A9AA34}" srcId="{991DB654-3AAE-4FEC-8AF2-BB5F2B38AB43}" destId="{0B9BCDA5-404C-4AB2-885D-24FBB1A86E89}" srcOrd="3" destOrd="0" parTransId="{2B951EA2-2F90-4156-BE12-497782429B61}" sibTransId="{4A24D3F6-0A16-4916-8EAC-92FD8EB882B3}"/>
    <dgm:cxn modelId="{5F82924B-9277-4660-AEC2-F13D55BF8841}" type="presOf" srcId="{0B9BCDA5-404C-4AB2-885D-24FBB1A86E89}" destId="{5C474EA1-C607-4ACE-8F64-E9AA92EB0AC3}" srcOrd="0" destOrd="0" presId="urn:microsoft.com/office/officeart/2005/8/layout/radial4"/>
    <dgm:cxn modelId="{B16A8011-9223-4C6D-A253-903EAFE8CB9C}" type="presOf" srcId="{1E76E2B5-21B8-42F4-9667-E7D6600295F2}" destId="{64E0032E-A73C-4C71-BA8B-A78EDC6B2E36}" srcOrd="0" destOrd="0" presId="urn:microsoft.com/office/officeart/2005/8/layout/radial4"/>
    <dgm:cxn modelId="{698CF564-876E-498A-84CC-F987096298BA}" type="presOf" srcId="{23BE8CF5-9999-4E1D-AC85-91CD740790EE}" destId="{5ACADD67-1724-421F-B02E-89AE529E76C8}" srcOrd="0" destOrd="0" presId="urn:microsoft.com/office/officeart/2005/8/layout/radial4"/>
    <dgm:cxn modelId="{D2DCEEB4-21D1-461F-8FD0-277284ED0A20}" srcId="{991DB654-3AAE-4FEC-8AF2-BB5F2B38AB43}" destId="{23BE8CF5-9999-4E1D-AC85-91CD740790EE}" srcOrd="1" destOrd="0" parTransId="{9411D1C1-6BDC-4DD2-8239-D395C1C7F4C3}" sibTransId="{C0434D30-1A10-4C65-844F-EFDBEDAA16B3}"/>
    <dgm:cxn modelId="{C283BE8C-4B39-4AF2-9373-05AD1A8EB6C2}" type="presOf" srcId="{0B18FCC7-B518-4358-90C6-569594AAD589}" destId="{DCAEA5DA-FCDD-4067-B9F8-AF520B77339F}" srcOrd="0" destOrd="0" presId="urn:microsoft.com/office/officeart/2005/8/layout/radial4"/>
    <dgm:cxn modelId="{3A2C9CF2-79A9-452D-A08F-8324339C9DEA}" type="presOf" srcId="{2B951EA2-2F90-4156-BE12-497782429B61}" destId="{113FA1E9-B2DC-463E-BBE6-1082785E1324}" srcOrd="0" destOrd="0" presId="urn:microsoft.com/office/officeart/2005/8/layout/radial4"/>
    <dgm:cxn modelId="{7CE36DF8-0020-4D21-8457-DBE11EBFCAC4}" type="presOf" srcId="{15A73505-DC90-40A5-BB7F-57BB21A4996F}" destId="{FABB3F85-D39C-4492-8965-19CB11D9D87F}" srcOrd="0" destOrd="0" presId="urn:microsoft.com/office/officeart/2005/8/layout/radial4"/>
    <dgm:cxn modelId="{6B5DCA3E-73DD-4F66-8509-931063C2D211}" srcId="{991DB654-3AAE-4FEC-8AF2-BB5F2B38AB43}" destId="{39649545-3EF0-4E19-B615-7513F3B42369}" srcOrd="2" destOrd="0" parTransId="{0B18FCC7-B518-4358-90C6-569594AAD589}" sibTransId="{8C5FE667-FD50-4AB0-9F47-0A36FC0CC521}"/>
    <dgm:cxn modelId="{CD76DF93-8058-4E81-9180-5AC7BA7B8280}" type="presOf" srcId="{39649545-3EF0-4E19-B615-7513F3B42369}" destId="{1792DF95-1F6E-4745-9DFE-D3E70AA417CF}" srcOrd="0" destOrd="0" presId="urn:microsoft.com/office/officeart/2005/8/layout/radial4"/>
    <dgm:cxn modelId="{3906E749-D2EB-4948-AF84-C8548031B77E}" type="presOf" srcId="{9411D1C1-6BDC-4DD2-8239-D395C1C7F4C3}" destId="{5A036998-619A-4E91-A078-48EBFC1DC055}" srcOrd="0" destOrd="0" presId="urn:microsoft.com/office/officeart/2005/8/layout/radial4"/>
    <dgm:cxn modelId="{B05D1E0A-EEDD-46B6-8559-5C76D11281E6}" type="presParOf" srcId="{FABB3F85-D39C-4492-8965-19CB11D9D87F}" destId="{1F44D8C5-8B24-4ADF-B741-6D08583A692B}" srcOrd="0" destOrd="0" presId="urn:microsoft.com/office/officeart/2005/8/layout/radial4"/>
    <dgm:cxn modelId="{AF586D5E-1F8A-4B36-9960-A493B94BCD7B}" type="presParOf" srcId="{FABB3F85-D39C-4492-8965-19CB11D9D87F}" destId="{64E0032E-A73C-4C71-BA8B-A78EDC6B2E36}" srcOrd="1" destOrd="0" presId="urn:microsoft.com/office/officeart/2005/8/layout/radial4"/>
    <dgm:cxn modelId="{D30771CB-0A45-46D2-8AB2-E9DB67D36F69}" type="presParOf" srcId="{FABB3F85-D39C-4492-8965-19CB11D9D87F}" destId="{B2C80DB5-07B3-401F-B5EE-7E867FD866E1}" srcOrd="2" destOrd="0" presId="urn:microsoft.com/office/officeart/2005/8/layout/radial4"/>
    <dgm:cxn modelId="{74CA6226-482E-47D0-AF16-9321BBE7B161}" type="presParOf" srcId="{FABB3F85-D39C-4492-8965-19CB11D9D87F}" destId="{5A036998-619A-4E91-A078-48EBFC1DC055}" srcOrd="3" destOrd="0" presId="urn:microsoft.com/office/officeart/2005/8/layout/radial4"/>
    <dgm:cxn modelId="{BD878A1B-0180-4C1D-AD6C-E574E70DBBD0}" type="presParOf" srcId="{FABB3F85-D39C-4492-8965-19CB11D9D87F}" destId="{5ACADD67-1724-421F-B02E-89AE529E76C8}" srcOrd="4" destOrd="0" presId="urn:microsoft.com/office/officeart/2005/8/layout/radial4"/>
    <dgm:cxn modelId="{D222D7FE-4382-4E27-97B8-C7E18F5102D1}" type="presParOf" srcId="{FABB3F85-D39C-4492-8965-19CB11D9D87F}" destId="{DCAEA5DA-FCDD-4067-B9F8-AF520B77339F}" srcOrd="5" destOrd="0" presId="urn:microsoft.com/office/officeart/2005/8/layout/radial4"/>
    <dgm:cxn modelId="{C218B369-C9EA-4926-82DF-B29B76F11642}" type="presParOf" srcId="{FABB3F85-D39C-4492-8965-19CB11D9D87F}" destId="{1792DF95-1F6E-4745-9DFE-D3E70AA417CF}" srcOrd="6" destOrd="0" presId="urn:microsoft.com/office/officeart/2005/8/layout/radial4"/>
    <dgm:cxn modelId="{5CBBEC0C-13BF-4409-9D3F-FF146AC0E453}" type="presParOf" srcId="{FABB3F85-D39C-4492-8965-19CB11D9D87F}" destId="{113FA1E9-B2DC-463E-BBE6-1082785E1324}" srcOrd="7" destOrd="0" presId="urn:microsoft.com/office/officeart/2005/8/layout/radial4"/>
    <dgm:cxn modelId="{482EF5D3-1CF6-4154-A2B6-B143297C9859}" type="presParOf" srcId="{FABB3F85-D39C-4492-8965-19CB11D9D87F}" destId="{5C474EA1-C607-4ACE-8F64-E9AA92EB0AC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8CE5C-CCE8-438F-8491-1CE54CFED5C6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B7498-1F42-4292-B6AC-11EF49414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45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184861" y="762266"/>
            <a:ext cx="4741083" cy="381665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48217" y="4833012"/>
            <a:ext cx="5212727" cy="466421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29522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972D7-9CB4-4224-B840-CD7C70D8ED77}" type="slidenum">
              <a:rPr lang="pt-BR"/>
              <a:pPr/>
              <a:t>53</a:t>
            </a:fld>
            <a:endParaRPr lang="pt-BR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78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4029733" y="9751232"/>
            <a:ext cx="3081077" cy="50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550" tIns="49775" rIns="99550" bIns="49775" anchor="b"/>
          <a:lstStyle>
            <a:lvl1pPr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buClr>
                <a:srgbClr val="010000"/>
              </a:buClr>
              <a:buSzPct val="100000"/>
              <a:buFont typeface="Times New Roman" pitchFamily="18" charset="0"/>
              <a:buNone/>
            </a:pPr>
            <a:fld id="{61A93ECF-A175-4CE4-8DAF-48BDA009E0F4}" type="slidenum">
              <a:rPr lang="en-GB" sz="1200">
                <a:solidFill>
                  <a:srgbClr val="000000"/>
                </a:solidFill>
                <a:cs typeface="Lucida Sans Unicode" pitchFamily="34" charset="0"/>
              </a:rPr>
              <a:pPr algn="r">
                <a:buClr>
                  <a:srgbClr val="010000"/>
                </a:buClr>
                <a:buSzPct val="100000"/>
                <a:buFont typeface="Times New Roman" pitchFamily="18" charset="0"/>
                <a:buNone/>
              </a:pPr>
              <a:t>55</a:t>
            </a:fld>
            <a:endParaRPr lang="en-GB" sz="1200" dirty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0" y="9751232"/>
            <a:ext cx="3081077" cy="50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550" tIns="49775" rIns="99550" bIns="49775" anchor="b"/>
          <a:lstStyle>
            <a:lvl1pPr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10000"/>
              </a:buClr>
              <a:buSzPct val="100000"/>
              <a:buFont typeface="Times New Roman" pitchFamily="18" charset="0"/>
              <a:buNone/>
            </a:pPr>
            <a:endParaRPr lang="pt-BR" sz="1200" dirty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0" y="0"/>
            <a:ext cx="3081077" cy="50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550" tIns="49775" rIns="99550" bIns="49775" anchor="ctr"/>
          <a:lstStyle>
            <a:lvl1pPr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10000"/>
              </a:buClr>
              <a:buSzPct val="100000"/>
              <a:buFont typeface="Times New Roman" pitchFamily="18" charset="0"/>
              <a:buNone/>
            </a:pPr>
            <a:endParaRPr lang="pt-BR" sz="1200" dirty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029733" y="0"/>
            <a:ext cx="3081077" cy="50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550" tIns="49775" rIns="99550" bIns="49775" anchor="ctr"/>
          <a:lstStyle>
            <a:lvl1pPr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63550" eaLnBrk="0" hangingPunct="0"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635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5513" algn="l"/>
                <a:tab pos="1390650" algn="l"/>
                <a:tab pos="1854200" algn="l"/>
                <a:tab pos="2317750" algn="l"/>
                <a:tab pos="2781300" algn="l"/>
                <a:tab pos="3246438" algn="l"/>
                <a:tab pos="3709988" algn="l"/>
                <a:tab pos="4173538" algn="l"/>
                <a:tab pos="4637088" algn="l"/>
                <a:tab pos="5100638" algn="l"/>
                <a:tab pos="5565775" algn="l"/>
                <a:tab pos="6029325" algn="l"/>
                <a:tab pos="6492875" algn="l"/>
                <a:tab pos="6956425" algn="l"/>
                <a:tab pos="7421563" algn="l"/>
                <a:tab pos="7885113" algn="l"/>
                <a:tab pos="8348663" algn="l"/>
                <a:tab pos="8812213" algn="l"/>
                <a:tab pos="92757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buClr>
                <a:srgbClr val="010000"/>
              </a:buClr>
              <a:buSzPct val="100000"/>
              <a:buFont typeface="Times New Roman" pitchFamily="18" charset="0"/>
              <a:buNone/>
            </a:pPr>
            <a:endParaRPr lang="pt-BR" sz="1200" dirty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165681" y="766051"/>
            <a:ext cx="4767941" cy="383860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656" tIns="47828" rIns="95656" bIns="47828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pt-BR" sz="2500" b="1" dirty="0">
              <a:latin typeface="Bodoni MT" pitchFamily="18" charset="0"/>
            </a:endParaRPr>
          </a:p>
        </p:txBody>
      </p:sp>
      <p:sp>
        <p:nvSpPr>
          <p:cNvPr id="72711" name="Rectangle 7"/>
          <p:cNvSpPr txBox="1">
            <a:spLocks noGrp="1" noChangeArrowheads="1"/>
          </p:cNvSpPr>
          <p:nvPr>
            <p:ph type="body"/>
          </p:nvPr>
        </p:nvSpPr>
        <p:spPr>
          <a:xfrm>
            <a:off x="948657" y="4832132"/>
            <a:ext cx="5211853" cy="46665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775" tIns="49386" rIns="98775" bIns="49386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75452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9041" tIns="49521" rIns="99041" bIns="49521" numCol="1" anchor="t" anchorCtr="0" compatLnSpc="1">
            <a:prstTxWarp prst="textNoShape">
              <a:avLst/>
            </a:prstTxWarp>
          </a:bodyPr>
          <a:lstStyle/>
          <a:p>
            <a:endParaRPr dirty="0" smtClean="0"/>
          </a:p>
        </p:txBody>
      </p:sp>
    </p:spTree>
    <p:extLst>
      <p:ext uri="{BB962C8B-B14F-4D97-AF65-F5344CB8AC3E}">
        <p14:creationId xmlns:p14="http://schemas.microsoft.com/office/powerpoint/2010/main" val="2275276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6BE958-7DC1-4A7D-8AFF-7BE066EBDCDF}" type="slidenum">
              <a:rPr lang="pt-BR"/>
              <a:pPr/>
              <a:t>61</a:t>
            </a:fld>
            <a:endParaRPr lang="pt-BR"/>
          </a:p>
        </p:txBody>
      </p:sp>
      <p:sp>
        <p:nvSpPr>
          <p:cNvPr id="1474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672526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54588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90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71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924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7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08F8085-90DC-4F60-A1DF-60013C01B03D}" type="datetimeFigureOut">
              <a:rPr lang="pt-BR"/>
              <a:pPr>
                <a:defRPr/>
              </a:pPr>
              <a:t>08/10/2021</a:t>
            </a:fld>
            <a:endParaRPr lang="pt-BR"/>
          </a:p>
        </p:txBody>
      </p:sp>
      <p:sp>
        <p:nvSpPr>
          <p:cNvPr id="10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>
              <a:solidFill>
                <a:srgbClr val="EBDDC3"/>
              </a:solidFill>
            </a:endParaRPr>
          </a:p>
        </p:txBody>
      </p:sp>
      <p:sp>
        <p:nvSpPr>
          <p:cNvPr id="11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9CC38C-3718-4EB1-BA93-201B7FEEE647}" type="slidenum">
              <a:rPr lang="pt-BR" altLang="pt-BR">
                <a:solidFill>
                  <a:srgbClr val="EBDDC3"/>
                </a:solidFill>
              </a:rPr>
              <a:pPr/>
              <a:t>‹nº›</a:t>
            </a:fld>
            <a:endParaRPr lang="pt-BR" altLang="pt-BR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92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879F3-D879-49FA-B95B-6C03CE2928A1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08/10/2021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1703D-1677-49AF-9E0A-5448701107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74434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7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07A81-E938-4551-B0C2-6324BF5AA548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08/10/2021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E560538B-5624-4BCD-87FD-FE12919D96BB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30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A59418D-C824-48FD-8A3A-23DC14659680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08/10/2021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072542-FD46-4908-8731-A71EE042996A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7" name="Espaço Reservado para Rodapé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6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DA1BCB-A3F0-413F-B051-7978C34768A4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08/10/2021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Número de Slide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590F06-0441-479D-B261-A10735A7A31D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43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C6137-8E63-4005-ABAE-F66270F583EF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08/10/2021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2361A-4B7A-41B1-8C99-540849F1F5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3320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685E4-17C5-4B9A-B3FD-6978CEE9A01D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08/10/2021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7C3C50-3421-4711-8CD6-8F523810E269}" type="slidenum">
              <a:rPr lang="pt-BR" altLang="pt-BR">
                <a:solidFill>
                  <a:srgbClr val="775F55"/>
                </a:solidFill>
              </a:rPr>
              <a:pPr/>
              <a:t>‹nº›</a:t>
            </a:fld>
            <a:endParaRPr lang="pt-BR" alt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99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81F07-DB66-490B-A2FB-AA86D8B8310D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08/10/2021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90F2F-8678-4EFA-BDED-720A3204D0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100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36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9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123B305-63DF-41A4-BC6C-E2067344E213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08/10/2021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10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/>
          <a:lstStyle>
            <a:lvl1pPr>
              <a:defRPr sz="2800"/>
            </a:lvl1pPr>
          </a:lstStyle>
          <a:p>
            <a:fld id="{D376B14E-D49F-4409-9D20-2075F309C313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11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81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0D212-CD1C-4E25-9E6E-ECBC87BABDD7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08/10/2021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833E0-6153-479F-B724-F07C3AC702A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4623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B6763-69AB-40CF-BD67-46708002FA2A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08/10/2021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fld id="{5CDC701A-A075-4689-880A-42DF982300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304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31282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341258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3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12496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3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5121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505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6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6343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32687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91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90823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1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245763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7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Freeform 2"/>
          <p:cNvSpPr>
            <a:spLocks/>
          </p:cNvSpPr>
          <p:nvPr/>
        </p:nvSpPr>
        <p:spPr bwMode="blackWhite">
          <a:xfrm>
            <a:off x="27517" y="12701"/>
            <a:ext cx="1186180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 smtClean="0">
              <a:solidFill>
                <a:srgbClr val="000000"/>
              </a:solidFill>
            </a:endParaRP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fr-FR" noProof="0" smtClean="0"/>
              <a:t>Clique para editar o estilo do título mestre</a:t>
            </a:r>
          </a:p>
        </p:txBody>
      </p:sp>
      <p:sp>
        <p:nvSpPr>
          <p:cNvPr id="4864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fr-FR" noProof="0" smtClean="0"/>
              <a:t>Clique para editar o estilo do subtítulo mestre</a:t>
            </a:r>
          </a:p>
        </p:txBody>
      </p:sp>
      <p:sp>
        <p:nvSpPr>
          <p:cNvPr id="48640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86406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8640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EAF0AD3-1AB3-49E8-B2B4-73792507EF47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486408" name="Group 8"/>
          <p:cNvGrpSpPr>
            <a:grpSpLocks/>
          </p:cNvGrpSpPr>
          <p:nvPr/>
        </p:nvGrpSpPr>
        <p:grpSpPr bwMode="auto">
          <a:xfrm>
            <a:off x="260351" y="234950"/>
            <a:ext cx="5050367" cy="1778000"/>
            <a:chOff x="123" y="148"/>
            <a:chExt cx="2386" cy="1120"/>
          </a:xfrm>
        </p:grpSpPr>
        <p:sp>
          <p:nvSpPr>
            <p:cNvPr id="486409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6410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6411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grpSp>
          <p:nvGrpSpPr>
            <p:cNvPr id="486412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486413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14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15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16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17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86418" name="Group 18"/>
          <p:cNvGrpSpPr>
            <a:grpSpLocks/>
          </p:cNvGrpSpPr>
          <p:nvPr/>
        </p:nvGrpSpPr>
        <p:grpSpPr bwMode="auto">
          <a:xfrm>
            <a:off x="10553700" y="4368801"/>
            <a:ext cx="990600" cy="1058863"/>
            <a:chOff x="4986" y="2752"/>
            <a:chExt cx="468" cy="667"/>
          </a:xfrm>
        </p:grpSpPr>
        <p:sp>
          <p:nvSpPr>
            <p:cNvPr id="486419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6420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6421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grpSp>
          <p:nvGrpSpPr>
            <p:cNvPr id="486422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486423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24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25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26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27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86428" name="Freeform 28"/>
          <p:cNvSpPr>
            <a:spLocks/>
          </p:cNvSpPr>
          <p:nvPr/>
        </p:nvSpPr>
        <p:spPr bwMode="auto">
          <a:xfrm>
            <a:off x="1202267" y="5054601"/>
            <a:ext cx="9076267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 smtClean="0">
              <a:solidFill>
                <a:srgbClr val="000000"/>
              </a:solidFill>
            </a:endParaRPr>
          </a:p>
        </p:txBody>
      </p:sp>
      <p:sp>
        <p:nvSpPr>
          <p:cNvPr id="486429" name="Freeform 29"/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1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2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845B4-248E-4AC0-B907-38E27796E33C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7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BC8E9-5C8E-41A9-8657-DF95F7F1AB32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63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F6F6D-8A39-4E3B-A6AC-48E2EDD8DE8F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97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AF997-140B-4F9A-8F74-460F8069802F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1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CE14F-6ED3-42BD-8DB6-E6C42096A749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65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7728E-0144-429D-AC8F-1ED23E8ACBCC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80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65EC6-86B1-4FC7-9561-989F895C27FD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05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4340E-004B-44F5-983C-BD67C4124279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40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01D3C-8A43-4858-AF80-6A5CBFF55F4F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15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BAD4C-96F5-4CF7-9E12-EE75E266FB23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1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42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52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97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26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3000" b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96AEA-8D32-44C8-AEC8-2D3F589E0AD7}" type="datetimeFigureOut">
              <a:rPr lang="pt-BR" smtClean="0"/>
              <a:t>08/10/2021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7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5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Freeform 2"/>
          <p:cNvSpPr>
            <a:spLocks/>
          </p:cNvSpPr>
          <p:nvPr/>
        </p:nvSpPr>
        <p:spPr bwMode="auto">
          <a:xfrm rot="-3172564">
            <a:off x="10564284" y="-362479"/>
            <a:ext cx="1162050" cy="2779183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 smtClean="0">
              <a:solidFill>
                <a:srgbClr val="000000"/>
              </a:solidFill>
            </a:endParaRP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 para editar o estilo do título mestre</a:t>
            </a:r>
          </a:p>
        </p:txBody>
      </p:sp>
      <p:sp>
        <p:nvSpPr>
          <p:cNvPr id="4853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 para editar os estilos do texto mestre</a:t>
            </a:r>
          </a:p>
          <a:p>
            <a:pPr lvl="1"/>
            <a:r>
              <a:rPr lang="fr-FR" smtClean="0"/>
              <a:t>Segundo nível</a:t>
            </a:r>
          </a:p>
          <a:p>
            <a:pPr lvl="2"/>
            <a:r>
              <a:rPr lang="fr-FR" smtClean="0"/>
              <a:t>Terceiro nível</a:t>
            </a:r>
          </a:p>
          <a:p>
            <a:pPr lvl="3"/>
            <a:r>
              <a:rPr lang="fr-FR" smtClean="0"/>
              <a:t>Quarto nível</a:t>
            </a:r>
          </a:p>
          <a:p>
            <a:pPr lvl="4"/>
            <a:r>
              <a:rPr lang="fr-FR" smtClean="0"/>
              <a:t>Quinto nível</a:t>
            </a:r>
          </a:p>
        </p:txBody>
      </p:sp>
      <p:sp>
        <p:nvSpPr>
          <p:cNvPr id="4853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4853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4853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E565FE-F044-49F7-B413-45B13AC86A6D}" type="slidenum">
              <a:rPr lang="fr-F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485384" name="Freeform 8"/>
          <p:cNvSpPr>
            <a:spLocks/>
          </p:cNvSpPr>
          <p:nvPr/>
        </p:nvSpPr>
        <p:spPr bwMode="auto">
          <a:xfrm rot="-3172564">
            <a:off x="10681230" y="-324907"/>
            <a:ext cx="1165225" cy="2796116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 smtClean="0">
              <a:solidFill>
                <a:srgbClr val="000000"/>
              </a:solidFill>
            </a:endParaRPr>
          </a:p>
        </p:txBody>
      </p:sp>
      <p:sp>
        <p:nvSpPr>
          <p:cNvPr id="485385" name="Freeform 9"/>
          <p:cNvSpPr>
            <a:spLocks/>
          </p:cNvSpPr>
          <p:nvPr/>
        </p:nvSpPr>
        <p:spPr bwMode="auto">
          <a:xfrm rot="-3172564">
            <a:off x="10612439" y="-69849"/>
            <a:ext cx="1025525" cy="2095500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 smtClean="0">
              <a:solidFill>
                <a:srgbClr val="000000"/>
              </a:solidFill>
            </a:endParaRPr>
          </a:p>
        </p:txBody>
      </p:sp>
      <p:grpSp>
        <p:nvGrpSpPr>
          <p:cNvPr id="485386" name="Group 10"/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48538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538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538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539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539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539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539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539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539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grpSp>
          <p:nvGrpSpPr>
            <p:cNvPr id="48539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8539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48539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39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0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85401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5402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5403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85404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485405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06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07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08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09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10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11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12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485413" name="Group 37"/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485414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  <p:sp>
          <p:nvSpPr>
            <p:cNvPr id="485415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85416" name="Group 40"/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48541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485418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8541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485420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1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2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3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4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5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6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7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8542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11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  <a:endParaRPr lang="en-US" altLang="pt-BR" smtClean="0"/>
          </a:p>
        </p:txBody>
      </p:sp>
      <p:sp>
        <p:nvSpPr>
          <p:cNvPr id="1027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1BA3166-E293-4513-AA22-18FCF03D961E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08/10/2021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7" name="Retângulo 6"/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D6320-DBB4-4CB5-B620-5BB54EFE915E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41252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0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7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1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8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2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br.wrs.yahoo.com/_ylt=A0PDodpp229O6hMAPxP16Qt.;_ylu=X3oDMTBqZWI4bmtmBHBvcwM3NwRzZWMDc3IEdnRpZAM-/SIG=1q5v49vov/EXP=1315982313/**http:/br.images.search.yahoo.com/images/view?back=http://br.images.search.yahoo.com/search/images?p=organiza%C3%A7%C3%B5es&amp;b=61&amp;ni=20&amp;ei=UTF-8&amp;xargs=0&amp;pstart=1&amp;fr=chr-yie8&amp;fr2=tab-web&amp;w=1286&amp;h=1030&amp;imgurl=1.bp.blogspot.com/_ru0IY5NDz28/THEVU5_m2LI/AAAAAAAAABg/kzjW93n3O3E/s1600/casamento+fazenda+limoeiro+10+e+11janeiro+024.jpg&amp;rurl=http://vialledecoracoeseorganizacaodeeventos.blogspot.com/&amp;size=220KB&amp;name=Vialle+Decora%C3%A7%C3%B5e...&amp;p=organiza%C3%A7%C3%B5es&amp;oid=97af3170a74c5489e682e1a0595b593e&amp;fr2=tab-web&amp;no=77&amp;tt=140000&amp;sigr=11q2olsgn&amp;sigi=13qq6m1tv&amp;sigb=145idmub5&amp;type=JPG&amp;.crumb=j1orlCem4r5" TargetMode="External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://br.wrs.yahoo.com/_ylt=A0PDodjM2m9OylEA3CP16Qt.;_ylu=X3oDMTBqbjZwOGU3BHBvcwMzNgRzZWMDc3IEdnRpZAM-/SIG=1nsliip9j/EXP=1315982156/**http:/br.images.search.yahoo.com/images/view?back=http://br.images.search.yahoo.com/search/images?p=organiza%C3%A7%C3%B5es&amp;b=21&amp;ni=20&amp;ei=UTF-8&amp;xargs=0&amp;pstart=1&amp;fr=chr-yie8&amp;fr2=tab-web&amp;w=440&amp;h=315&amp;imgurl=ocanal.files.wordpress.com/2009/05/novo-logo-globo1.jpg&amp;rurl=http://comentariosdatelevisao.blogspot.com/2010/06/organizacoes-globo-vende-19-da-sky.html&amp;size=16KB&amp;name=Coment%C3%A1rios+da+T...&amp;p=organiza%C3%A7%C3%B5es&amp;oid=a193f2288666852edf9aca65ed145af1&amp;fr2=tab-web&amp;no=36&amp;tt=140000&amp;sigr=12qbviuop&amp;sigi=11ncovbge&amp;sigb=145gch5kl&amp;type=JPG&amp;.crumb=j1orlCem4r5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br.wrs.yahoo.com/_ylt=A0PDodpp229O6hMAOhP16Qt.;_ylu=X3oDMTBqbzl1ZjhuBHBvcwM3MgRzZWMDc3IEdnRpZAM-/SIG=1nmt986iu/EXP=1315982313/**http:/br.images.search.yahoo.com/images/view?back=http://br.images.search.yahoo.com/search/images?p=organiza%C3%A7%C3%B5es&amp;b=61&amp;ni=20&amp;ei=UTF-8&amp;xargs=0&amp;pstart=1&amp;fr=chr-yie8&amp;fr2=tab-web&amp;w=268&amp;h=268&amp;imgurl=www.qualidadebrasil.com.br/imagens/noticias/523/td_treinamento17.jpg&amp;rurl=http://www.qualidadebrasil.com.br/noticia/treinamentos_nas_organizacoes&amp;size=10KB&amp;name=import%C3%A2ncia+da+a...&amp;p=organiza%C3%A7%C3%B5es&amp;oid=eb93322f9b38e98f1c4068774b911751&amp;fr2=tab-web&amp;no=72&amp;tt=140000&amp;sigr=127gl35f6&amp;sigi=124ra2tr4&amp;sigb=145idmub5&amp;type=JPG&amp;.crumb=j1orlCem4r5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br.wrs.yahoo.com/_ylt=A0PDodjM2m9OylEA4CP16Qt.;_ylu=X3oDMTBqOWNzdmtoBHBvcwM0MARzZWMDc3IEdnRpZAM-/SIG=1nvepltei/EXP=1315982156/**http:/br.images.search.yahoo.com/images/view?back=http://br.images.search.yahoo.com/search/images?p=organiza%C3%A7%C3%B5es&amp;b=21&amp;ni=20&amp;ei=UTF-8&amp;xargs=0&amp;pstart=1&amp;fr=chr-yie8&amp;fr2=tab-web&amp;w=770&amp;h=443&amp;imgurl=revista.ibict.br/index.php/ciinf/article/viewFile/795/644/2174&amp;rurl=http://revista.ibict.br/index.php/ciinf/article/viewArticle/795/644&amp;size=84KB&amp;name=...+da+tecnologi...&amp;p=organiza%C3%A7%C3%B5es&amp;oid=d4915494ced5fc6df5e3a66c3f921cb9&amp;fr2=tab-web&amp;no=40&amp;tt=140000&amp;sigr=123p00qd4&amp;sigi=11unibugr&amp;sigb=145gch5kl&amp;type=JPG&amp;.crumb=j1orlCem4r5" TargetMode="External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pt.wikipedia.org/wiki/Ficheiro:Avatar-Teaser-Poster.jpg" TargetMode="Externa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cid:6F463014-C7E7-4DE1-9F45-C28034C9149D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wbor.org.br/" TargetMode="Externa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.unisal.br/sistemas/professores/fernando/arquivos/Comunica%C3%A7%C3%A3o%20Empresarial.ppt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62679" y="2369712"/>
            <a:ext cx="9144000" cy="939095"/>
          </a:xfrm>
        </p:spPr>
        <p:txBody>
          <a:bodyPr/>
          <a:lstStyle/>
          <a:p>
            <a:r>
              <a:rPr lang="pt-BR" dirty="0" smtClean="0"/>
              <a:t>RELAÇÕES HUMANAS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62679" y="4259474"/>
            <a:ext cx="9144000" cy="1655762"/>
          </a:xfrm>
        </p:spPr>
        <p:txBody>
          <a:bodyPr/>
          <a:lstStyle/>
          <a:p>
            <a:r>
              <a:rPr lang="pt-BR" dirty="0" smtClean="0"/>
              <a:t>Ms. Valmir </a:t>
            </a:r>
            <a:r>
              <a:rPr lang="pt-BR" dirty="0" err="1" smtClean="0"/>
              <a:t>Pasa</a:t>
            </a:r>
            <a:endParaRPr lang="pt-BR" dirty="0" smtClean="0"/>
          </a:p>
          <a:p>
            <a:r>
              <a:rPr lang="pt-BR" dirty="0" smtClean="0"/>
              <a:t>Aula 4</a:t>
            </a:r>
          </a:p>
          <a:p>
            <a:r>
              <a:rPr lang="pt-BR" dirty="0" smtClean="0"/>
              <a:t>Mecânica e Téc. Mecânica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34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FEB7-1D18-4F75-A898-C4B51197CB07}" type="slidenum">
              <a:rPr lang="fr-FR">
                <a:solidFill>
                  <a:srgbClr val="000000"/>
                </a:solidFill>
              </a:rPr>
              <a:pPr/>
              <a:t>10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63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87714" y="850900"/>
            <a:ext cx="5894387" cy="5468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5000"/>
              </a:lnSpc>
              <a:buFontTx/>
              <a:buNone/>
            </a:pPr>
            <a:r>
              <a:rPr lang="pt-BR" sz="2400" b="1">
                <a:solidFill>
                  <a:schemeClr val="tx2"/>
                </a:solidFill>
                <a:latin typeface="Tahoma" panose="020B0604030504040204" pitchFamily="34" charset="0"/>
              </a:rPr>
              <a:t>Meios da Comunicação Interna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E-mail			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Quadro de Avisos 		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Intranet 	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Panfletagem 	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Banner 	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Mensagem da Gerência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Mensagem Falada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Campanhas Internas		</a:t>
            </a:r>
          </a:p>
          <a:p>
            <a:pPr>
              <a:lnSpc>
                <a:spcPct val="125000"/>
              </a:lnSpc>
            </a:pPr>
            <a:r>
              <a:rPr lang="en-US" sz="1700">
                <a:latin typeface="Tahoma" panose="020B0604030504040204" pitchFamily="34" charset="0"/>
              </a:rPr>
              <a:t>Jornal Interno</a:t>
            </a:r>
          </a:p>
          <a:p>
            <a:pPr>
              <a:lnSpc>
                <a:spcPct val="125000"/>
              </a:lnSpc>
            </a:pPr>
            <a:r>
              <a:rPr lang="en-US" sz="1700">
                <a:latin typeface="Tahoma" panose="020B0604030504040204" pitchFamily="34" charset="0"/>
              </a:rPr>
              <a:t>Revistas</a:t>
            </a:r>
          </a:p>
          <a:p>
            <a:pPr>
              <a:lnSpc>
                <a:spcPct val="125000"/>
              </a:lnSpc>
            </a:pPr>
            <a:r>
              <a:rPr lang="en-US" sz="1700">
                <a:latin typeface="Tahoma" panose="020B0604030504040204" pitchFamily="34" charset="0"/>
              </a:rPr>
              <a:t>Rádio Interna</a:t>
            </a:r>
          </a:p>
          <a:p>
            <a:pPr>
              <a:lnSpc>
                <a:spcPct val="125000"/>
              </a:lnSpc>
            </a:pPr>
            <a:r>
              <a:rPr lang="en-US" sz="1700">
                <a:latin typeface="Tahoma" panose="020B0604030504040204" pitchFamily="34" charset="0"/>
              </a:rPr>
              <a:t>Caixa de Sugestões</a:t>
            </a:r>
          </a:p>
          <a:p>
            <a:pPr>
              <a:lnSpc>
                <a:spcPct val="125000"/>
              </a:lnSpc>
            </a:pPr>
            <a:r>
              <a:rPr lang="en-US" sz="1700">
                <a:latin typeface="Tahoma" panose="020B0604030504040204" pitchFamily="34" charset="0"/>
              </a:rPr>
              <a:t>Reuniões de Café</a:t>
            </a:r>
          </a:p>
        </p:txBody>
      </p:sp>
      <p:sp>
        <p:nvSpPr>
          <p:cNvPr id="463884" name="Freeform 12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pic>
        <p:nvPicPr>
          <p:cNvPr id="463885" name="Picture 13" descr="absorcao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r="8499" b="12772"/>
          <a:stretch>
            <a:fillRect/>
          </a:stretch>
        </p:blipFill>
        <p:spPr bwMode="auto">
          <a:xfrm>
            <a:off x="6376988" y="4067175"/>
            <a:ext cx="3732212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886" name="Text Box 14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7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3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1C59B-D285-4190-85DF-3916A1CD8A5A}" type="slidenum">
              <a:rPr lang="fr-FR">
                <a:solidFill>
                  <a:srgbClr val="000000"/>
                </a:solidFill>
              </a:rPr>
              <a:pPr/>
              <a:t>11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526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98614" y="949326"/>
            <a:ext cx="8955087" cy="60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pt-BR" sz="2800" b="1">
                <a:latin typeface="Tahoma" panose="020B0604030504040204" pitchFamily="34" charset="0"/>
              </a:rPr>
              <a:t> </a:t>
            </a:r>
            <a:r>
              <a:rPr lang="pt-BR" sz="2800" b="1">
                <a:solidFill>
                  <a:schemeClr val="tx2"/>
                </a:solidFill>
                <a:latin typeface="Tahoma" panose="020B0604030504040204" pitchFamily="34" charset="0"/>
              </a:rPr>
              <a:t>Exemplos de Comunicação Interna</a:t>
            </a:r>
          </a:p>
          <a:p>
            <a:pPr marL="0" indent="0">
              <a:buNone/>
            </a:pPr>
            <a:endParaRPr lang="pt-BR" sz="2000" b="1">
              <a:latin typeface="Tahoma" panose="020B0604030504040204" pitchFamily="34" charset="0"/>
            </a:endParaRPr>
          </a:p>
        </p:txBody>
      </p:sp>
      <p:sp>
        <p:nvSpPr>
          <p:cNvPr id="452628" name="Freeform 20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pic>
        <p:nvPicPr>
          <p:cNvPr id="45262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4" t="17058" r="28581" b="7335"/>
          <a:stretch>
            <a:fillRect/>
          </a:stretch>
        </p:blipFill>
        <p:spPr bwMode="auto">
          <a:xfrm>
            <a:off x="4206876" y="1677988"/>
            <a:ext cx="3757613" cy="500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2630" name="Text Box 22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A2FE-ACDD-4793-8CBF-8CA449F877ED}" type="slidenum">
              <a:rPr lang="fr-FR">
                <a:solidFill>
                  <a:srgbClr val="000000"/>
                </a:solidFill>
              </a:rPr>
              <a:pPr/>
              <a:t>12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91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98614" y="949326"/>
            <a:ext cx="8955087" cy="60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pt-BR" sz="2800" b="1">
                <a:latin typeface="Tahoma" panose="020B0604030504040204" pitchFamily="34" charset="0"/>
              </a:rPr>
              <a:t> </a:t>
            </a:r>
            <a:r>
              <a:rPr lang="pt-BR" sz="2800" b="1">
                <a:solidFill>
                  <a:schemeClr val="tx2"/>
                </a:solidFill>
                <a:latin typeface="Tahoma" panose="020B0604030504040204" pitchFamily="34" charset="0"/>
              </a:rPr>
              <a:t>Exemplos de Comunicação Interna</a:t>
            </a:r>
          </a:p>
          <a:p>
            <a:pPr marL="0" indent="0">
              <a:buNone/>
            </a:pPr>
            <a:endParaRPr lang="pt-BR" sz="2000" b="1">
              <a:latin typeface="Tahoma" panose="020B0604030504040204" pitchFamily="34" charset="0"/>
            </a:endParaRPr>
          </a:p>
        </p:txBody>
      </p:sp>
      <p:sp>
        <p:nvSpPr>
          <p:cNvPr id="491524" name="Freeform 4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pic>
        <p:nvPicPr>
          <p:cNvPr id="4915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r="22771"/>
          <a:stretch>
            <a:fillRect/>
          </a:stretch>
        </p:blipFill>
        <p:spPr bwMode="auto">
          <a:xfrm>
            <a:off x="4303713" y="1731963"/>
            <a:ext cx="35433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26" name="Text Box 6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9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12B8-326E-4C36-A2E0-7C321E8F7923}" type="slidenum">
              <a:rPr lang="fr-FR">
                <a:solidFill>
                  <a:srgbClr val="000000"/>
                </a:solidFill>
              </a:rPr>
              <a:pPr/>
              <a:t>13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73094" name="Picture 6" descr="fr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4" y="1096963"/>
            <a:ext cx="7488237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30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246438" y="5392739"/>
            <a:ext cx="5949950" cy="1114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pt-BR" sz="2800" b="1">
                <a:latin typeface="Tahoma" panose="020B0604030504040204" pitchFamily="34" charset="0"/>
              </a:rPr>
              <a:t>Boa oratória, Boa escrita, Leitura, Boas idéias, Conhecimento etc...</a:t>
            </a:r>
          </a:p>
          <a:p>
            <a:pPr lvl="2" algn="ctr">
              <a:buFontTx/>
              <a:buNone/>
            </a:pPr>
            <a:endParaRPr lang="pt-BR" sz="1800">
              <a:latin typeface="Tahoma" panose="020B0604030504040204" pitchFamily="34" charset="0"/>
            </a:endParaRPr>
          </a:p>
        </p:txBody>
      </p:sp>
      <p:sp>
        <p:nvSpPr>
          <p:cNvPr id="473100" name="Freeform 12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73101" name="Text Box 13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0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004E-6902-41D6-8B7D-58771F2FAB92}" type="slidenum">
              <a:rPr lang="fr-FR">
                <a:solidFill>
                  <a:srgbClr val="000000"/>
                </a:solidFill>
              </a:rPr>
              <a:pPr/>
              <a:t>14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94595" name="Freeform 3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94599" name="Rectangle 7"/>
          <p:cNvSpPr>
            <a:spLocks noChangeArrowheads="1"/>
          </p:cNvSpPr>
          <p:nvPr/>
        </p:nvSpPr>
        <p:spPr bwMode="auto">
          <a:xfrm>
            <a:off x="4333875" y="3879851"/>
            <a:ext cx="5759450" cy="2663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94600" name="Rectangle 8"/>
          <p:cNvSpPr>
            <a:spLocks noChangeArrowheads="1"/>
          </p:cNvSpPr>
          <p:nvPr/>
        </p:nvSpPr>
        <p:spPr bwMode="auto">
          <a:xfrm>
            <a:off x="1628775" y="895350"/>
            <a:ext cx="5759450" cy="25923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4333875" y="6434139"/>
            <a:ext cx="5761038" cy="396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>
                <a:solidFill>
                  <a:srgbClr val="FFFFFF"/>
                </a:solidFill>
                <a:latin typeface="Tahoma" panose="020B0604030504040204" pitchFamily="34" charset="0"/>
              </a:rPr>
              <a:t>ajude e sirva o outro</a:t>
            </a:r>
          </a:p>
        </p:txBody>
      </p:sp>
      <p:sp>
        <p:nvSpPr>
          <p:cNvPr id="494603" name="Rectangle 11"/>
          <p:cNvSpPr>
            <a:spLocks noChangeArrowheads="1"/>
          </p:cNvSpPr>
          <p:nvPr/>
        </p:nvSpPr>
        <p:spPr bwMode="auto">
          <a:xfrm>
            <a:off x="1628775" y="3416300"/>
            <a:ext cx="5759450" cy="381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900" b="1">
                <a:solidFill>
                  <a:srgbClr val="FFFFFF"/>
                </a:solidFill>
                <a:latin typeface="Tahoma" panose="020B0604030504040204" pitchFamily="34" charset="0"/>
              </a:rPr>
              <a:t>Use a excelência em tudo </a:t>
            </a:r>
          </a:p>
        </p:txBody>
      </p:sp>
      <p:pic>
        <p:nvPicPr>
          <p:cNvPr id="494604" name="Picture 12" descr="benevolenci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10919" r="8095" b="15230"/>
          <a:stretch>
            <a:fillRect/>
          </a:stretch>
        </p:blipFill>
        <p:spPr bwMode="auto">
          <a:xfrm>
            <a:off x="1700214" y="966789"/>
            <a:ext cx="395922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605" name="Picture 13" descr="benevolenci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9" t="10919" r="8095" b="15230"/>
          <a:stretch>
            <a:fillRect/>
          </a:stretch>
        </p:blipFill>
        <p:spPr bwMode="auto">
          <a:xfrm>
            <a:off x="5588000" y="966789"/>
            <a:ext cx="1728788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606" name="Picture 14" descr="benevolencia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11786"/>
          <a:stretch>
            <a:fillRect/>
          </a:stretch>
        </p:blipFill>
        <p:spPr bwMode="auto">
          <a:xfrm>
            <a:off x="4911725" y="3951288"/>
            <a:ext cx="4679950" cy="25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607" name="Picture 15" descr="benevolencia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4" t="6947" b="11786"/>
          <a:stretch>
            <a:fillRect/>
          </a:stretch>
        </p:blipFill>
        <p:spPr bwMode="auto">
          <a:xfrm>
            <a:off x="9520239" y="3951288"/>
            <a:ext cx="503237" cy="25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608" name="Picture 16" descr="benevolencia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r="99051" b="11786"/>
          <a:stretch>
            <a:fillRect/>
          </a:stretch>
        </p:blipFill>
        <p:spPr bwMode="auto">
          <a:xfrm>
            <a:off x="4406901" y="3951288"/>
            <a:ext cx="576263" cy="25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4609" name="Text Box 17"/>
          <p:cNvSpPr txBox="1">
            <a:spLocks noChangeArrowheads="1"/>
          </p:cNvSpPr>
          <p:nvPr/>
        </p:nvSpPr>
        <p:spPr bwMode="auto">
          <a:xfrm>
            <a:off x="5157789" y="1482726"/>
            <a:ext cx="216058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>
                <a:solidFill>
                  <a:srgbClr val="FFFFFF"/>
                </a:solidFill>
                <a:latin typeface="Tahoma" panose="020B0604030504040204" pitchFamily="34" charset="0"/>
              </a:rPr>
              <a:t>“se fizer bem as  pequenas coisas, as grandes nascem melhores”</a:t>
            </a:r>
          </a:p>
        </p:txBody>
      </p:sp>
      <p:sp>
        <p:nvSpPr>
          <p:cNvPr id="494610" name="Text Box 18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7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9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9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9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9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9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9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9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599" grpId="0" animBg="1"/>
      <p:bldP spid="494600" grpId="0" animBg="1"/>
      <p:bldP spid="494602" grpId="0" animBg="1"/>
      <p:bldP spid="494603" grpId="0" animBg="1"/>
      <p:bldP spid="4946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a 3"/>
          <p:cNvSpPr/>
          <p:nvPr/>
        </p:nvSpPr>
        <p:spPr>
          <a:xfrm>
            <a:off x="2782888" y="620713"/>
            <a:ext cx="7345362" cy="91440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002060"/>
                </a:solidFill>
                <a:latin typeface="Arial Black" pitchFamily="34" charset="0"/>
              </a:rPr>
              <a:t>Estas são manifestações  da cultura ou das lideranças?</a:t>
            </a:r>
          </a:p>
        </p:txBody>
      </p:sp>
      <p:pic>
        <p:nvPicPr>
          <p:cNvPr id="13315" name="Picture 4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6225" y="1916114"/>
            <a:ext cx="2433638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5914" y="2060576"/>
            <a:ext cx="3095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8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14" y="4076701"/>
            <a:ext cx="28082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Go to fullsize imag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27800" y="4149725"/>
            <a:ext cx="28209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45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 que é um grupo?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507901" y="2598957"/>
            <a:ext cx="6400800" cy="3474720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Grupo é o conjunto de interações que ocorre entre duas ou mais pessoas envolvidas, as quais se diferenciam pela força de uso de poder, crenças, valores e tipo de tomada de decisão, com diversos graus de complexidade. </a:t>
            </a:r>
          </a:p>
        </p:txBody>
      </p:sp>
    </p:spTree>
    <p:extLst>
      <p:ext uri="{BB962C8B-B14F-4D97-AF65-F5344CB8AC3E}">
        <p14:creationId xmlns:p14="http://schemas.microsoft.com/office/powerpoint/2010/main" val="40578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Grupo e Equipes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804115" y="2070922"/>
            <a:ext cx="6400800" cy="3474720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pt-BR" dirty="0" smtClean="0"/>
              <a:t>	Equipes podem ser classificadas de acordo com seus objetivos. </a:t>
            </a:r>
          </a:p>
          <a:p>
            <a:pPr>
              <a:buFont typeface="Wingdings" pitchFamily="2" charset="2"/>
              <a:buNone/>
            </a:pPr>
            <a:endParaRPr lang="pt-BR" dirty="0" smtClean="0"/>
          </a:p>
          <a:p>
            <a:pPr>
              <a:buFont typeface="Wingdings" pitchFamily="2" charset="2"/>
              <a:buNone/>
            </a:pPr>
            <a:r>
              <a:rPr lang="pt-BR" dirty="0" smtClean="0"/>
              <a:t>Tipos mais comuns em organizações: </a:t>
            </a:r>
          </a:p>
          <a:p>
            <a:pPr>
              <a:buFontTx/>
              <a:buChar char="•"/>
            </a:pPr>
            <a:r>
              <a:rPr lang="pt-BR" dirty="0" smtClean="0"/>
              <a:t>Equipes solucionadoras de problemas.</a:t>
            </a:r>
          </a:p>
          <a:p>
            <a:pPr>
              <a:buFontTx/>
              <a:buChar char="•"/>
            </a:pPr>
            <a:r>
              <a:rPr lang="pt-BR" dirty="0" smtClean="0"/>
              <a:t>Equipes </a:t>
            </a:r>
            <a:r>
              <a:rPr lang="pt-BR" dirty="0" err="1" smtClean="0"/>
              <a:t>autogerenciadas</a:t>
            </a:r>
            <a:r>
              <a:rPr lang="pt-BR" dirty="0" smtClean="0"/>
              <a:t>. </a:t>
            </a:r>
          </a:p>
          <a:p>
            <a:pPr>
              <a:buFontTx/>
              <a:buChar char="•"/>
            </a:pPr>
            <a:r>
              <a:rPr lang="pt-BR" dirty="0" smtClean="0"/>
              <a:t>Equipes de funcionalidade cruzada.</a:t>
            </a:r>
          </a:p>
        </p:txBody>
      </p:sp>
    </p:spTree>
    <p:extLst>
      <p:ext uri="{BB962C8B-B14F-4D97-AF65-F5344CB8AC3E}">
        <p14:creationId xmlns:p14="http://schemas.microsoft.com/office/powerpoint/2010/main" val="116979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mtClean="0"/>
              <a:t>O Funcionamento Psicológico dos Grupos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495023" y="1929255"/>
            <a:ext cx="6400800" cy="3474720"/>
          </a:xfrm>
          <a:prstGeom prst="rect">
            <a:avLst/>
          </a:prstGeom>
        </p:spPr>
        <p:txBody>
          <a:bodyPr/>
          <a:lstStyle/>
          <a:p>
            <a:pPr marL="609600" indent="-609600">
              <a:lnSpc>
                <a:spcPct val="150000"/>
              </a:lnSpc>
            </a:pPr>
            <a:r>
              <a:rPr lang="pt-BR" dirty="0" smtClean="0"/>
              <a:t>interagem umas com as outras</a:t>
            </a:r>
          </a:p>
          <a:p>
            <a:pPr marL="609600" indent="-609600">
              <a:lnSpc>
                <a:spcPct val="150000"/>
              </a:lnSpc>
            </a:pPr>
            <a:r>
              <a:rPr lang="pt-BR" dirty="0" smtClean="0"/>
              <a:t>são psicologicamente conscientes umas das outras</a:t>
            </a:r>
          </a:p>
          <a:p>
            <a:pPr marL="609600" indent="-609600">
              <a:lnSpc>
                <a:spcPct val="150000"/>
              </a:lnSpc>
            </a:pPr>
            <a:r>
              <a:rPr lang="pt-BR" dirty="0" smtClean="0"/>
              <a:t> se percebem como um grupo</a:t>
            </a:r>
          </a:p>
          <a:p>
            <a:pPr marL="609600" indent="-609600">
              <a:lnSpc>
                <a:spcPct val="150000"/>
              </a:lnSpc>
            </a:pPr>
            <a:r>
              <a:rPr lang="pt-BR" dirty="0" smtClean="0"/>
              <a:t>têm sentimento de pertencer ao grupo</a:t>
            </a:r>
          </a:p>
        </p:txBody>
      </p:sp>
    </p:spTree>
    <p:extLst>
      <p:ext uri="{BB962C8B-B14F-4D97-AF65-F5344CB8AC3E}">
        <p14:creationId xmlns:p14="http://schemas.microsoft.com/office/powerpoint/2010/main" val="1245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Tipos de Grupos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366234" y="2689109"/>
            <a:ext cx="6400800" cy="3474720"/>
          </a:xfrm>
          <a:prstGeom prst="rect">
            <a:avLst/>
          </a:prstGeom>
        </p:spPr>
        <p:txBody>
          <a:bodyPr/>
          <a:lstStyle/>
          <a:p>
            <a:pPr marL="609600" indent="-609600"/>
            <a:r>
              <a:rPr lang="pt-BR" i="1" dirty="0" smtClean="0"/>
              <a:t>Grupos formais —</a:t>
            </a:r>
            <a:r>
              <a:rPr lang="pt-BR" dirty="0" smtClean="0"/>
              <a:t> aqueles definidos pela estrutura da organização, com missões de trabalhos designadas estabelecendo tarefas.</a:t>
            </a:r>
            <a:endParaRPr lang="pt-BR" i="1" dirty="0" smtClean="0"/>
          </a:p>
          <a:p>
            <a:pPr marL="609600" indent="-609600"/>
            <a:r>
              <a:rPr lang="pt-BR" i="1" dirty="0" smtClean="0"/>
              <a:t>Grupos informais —</a:t>
            </a:r>
            <a:r>
              <a:rPr lang="pt-BR" dirty="0" smtClean="0"/>
              <a:t> alianças que não são formalmente estruturadas nem determinadas organizacionalmente.</a:t>
            </a:r>
          </a:p>
        </p:txBody>
      </p:sp>
    </p:spTree>
    <p:extLst>
      <p:ext uri="{BB962C8B-B14F-4D97-AF65-F5344CB8AC3E}">
        <p14:creationId xmlns:p14="http://schemas.microsoft.com/office/powerpoint/2010/main" val="20571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893" y="1514173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pt-BR" dirty="0" smtClean="0"/>
              <a:t>4. </a:t>
            </a:r>
            <a:r>
              <a:rPr lang="pt-BR" dirty="0"/>
              <a:t>	A arte da </a:t>
            </a:r>
            <a:r>
              <a:rPr lang="pt-BR" dirty="0" smtClean="0"/>
              <a:t>comunicação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7893" y="3509437"/>
            <a:ext cx="11954107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sz="3600" dirty="0" smtClean="0"/>
              <a:t>4.1. Treinamento </a:t>
            </a:r>
            <a:r>
              <a:rPr lang="pt-BR" sz="3600" dirty="0"/>
              <a:t>de comunicação e procedimentos em comunicação</a:t>
            </a:r>
            <a:br>
              <a:rPr lang="pt-BR" sz="3600" dirty="0"/>
            </a:br>
            <a:r>
              <a:rPr lang="pt-BR" sz="3600" dirty="0"/>
              <a:t>4.2. A arte de ouvir, falar e decidir</a:t>
            </a:r>
            <a:br>
              <a:rPr lang="pt-BR" sz="3600" dirty="0"/>
            </a:br>
            <a:r>
              <a:rPr lang="pt-BR" sz="3600" dirty="0"/>
              <a:t>4.3. </a:t>
            </a:r>
            <a:r>
              <a:rPr lang="pt-BR" sz="3600" dirty="0" err="1" smtClean="0"/>
              <a:t>Interrelação</a:t>
            </a:r>
            <a:r>
              <a:rPr lang="pt-BR" sz="3600" dirty="0" smtClean="0"/>
              <a:t> </a:t>
            </a:r>
            <a:r>
              <a:rPr lang="pt-BR" sz="3600" dirty="0"/>
              <a:t>comunicacional</a:t>
            </a:r>
          </a:p>
        </p:txBody>
      </p:sp>
    </p:spTree>
    <p:extLst>
      <p:ext uri="{BB962C8B-B14F-4D97-AF65-F5344CB8AC3E}">
        <p14:creationId xmlns:p14="http://schemas.microsoft.com/office/powerpoint/2010/main" val="1638890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Outros tipos de equipes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881388" y="2238348"/>
            <a:ext cx="6400800" cy="34747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dirty="0" smtClean="0"/>
              <a:t>Equipes virtuais 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Equipes de alta performance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Rede de relacionamentos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Rede de competências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69981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Conflitos entre grupos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31066" y="2367136"/>
            <a:ext cx="11056998" cy="400790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sz="2600" dirty="0"/>
              <a:t>Achar um inimigo comum: Grupos se unem contra outro "grupo de grupos" ou competição contra outra organização.</a:t>
            </a:r>
          </a:p>
          <a:p>
            <a:pPr>
              <a:lnSpc>
                <a:spcPct val="80000"/>
              </a:lnSpc>
            </a:pPr>
            <a:r>
              <a:rPr lang="pt-BR" sz="2600" dirty="0"/>
              <a:t>Estimular interação entre líderes ou subgrupos de grupos competidores: Tentar criar um conceito de "objetivos comuns", de "grande grupo" para todos os grupos; é a base das "reuniões de cúpula".</a:t>
            </a:r>
          </a:p>
          <a:p>
            <a:pPr>
              <a:lnSpc>
                <a:spcPct val="80000"/>
              </a:lnSpc>
            </a:pPr>
            <a:r>
              <a:rPr lang="pt-BR" sz="2600" dirty="0"/>
              <a:t>Encontrar um objetivo superior.</a:t>
            </a:r>
          </a:p>
          <a:p>
            <a:pPr>
              <a:lnSpc>
                <a:spcPct val="80000"/>
              </a:lnSpc>
            </a:pPr>
            <a:r>
              <a:rPr lang="pt-BR" sz="2600" dirty="0"/>
              <a:t>Ter um treinamento experimental entre grupos: Treinamento entre os grupos competidores, lidando com suas percepções sobre si mesmo e o outro grupo.</a:t>
            </a:r>
          </a:p>
        </p:txBody>
      </p:sp>
    </p:spTree>
    <p:extLst>
      <p:ext uri="{BB962C8B-B14F-4D97-AF65-F5344CB8AC3E}">
        <p14:creationId xmlns:p14="http://schemas.microsoft.com/office/powerpoint/2010/main" val="42780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071664" y="587727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</a:t>
            </a:r>
            <a:r>
              <a:rPr lang="pt-BR" sz="1400" cap="all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Alessandra </a:t>
            </a:r>
            <a:r>
              <a:rPr lang="pt-BR" sz="1400" cap="all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quishida</a:t>
            </a:r>
            <a:r>
              <a:rPr lang="pt-BR" sz="1400" cap="all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, 2008</a:t>
            </a:r>
            <a:r>
              <a:rPr lang="en-US" sz="1400" dirty="0"/>
              <a:t>POT, F. M. B. Productivity and utilization of the potential workforce.</a:t>
            </a:r>
            <a:r>
              <a:rPr lang="en-US" sz="1400" b="1" dirty="0"/>
              <a:t> ENANPC Meeting</a:t>
            </a:r>
            <a:r>
              <a:rPr lang="en-US" sz="1400" dirty="0"/>
              <a:t>.  November, 2002. p. 1-6.</a:t>
            </a:r>
            <a:r>
              <a:rPr lang="en-US" sz="1400" b="1" dirty="0"/>
              <a:t> </a:t>
            </a:r>
            <a:endParaRPr lang="pt-BR" dirty="0"/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2063552" y="476672"/>
          <a:ext cx="792088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98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19955" y="93148"/>
            <a:ext cx="77724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Ações Afirmativas e Valorização da Diversidade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209800" y="2276476"/>
            <a:ext cx="7772400" cy="43529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pt-BR" sz="2800"/>
              <a:t>São políticas e estratégias para corrigir o desequilíbrio, injustiça, esquecimento e outros tipos de discriminação.</a:t>
            </a:r>
          </a:p>
          <a:p>
            <a:pPr eaLnBrk="1" hangingPunct="1">
              <a:buFontTx/>
              <a:buNone/>
            </a:pPr>
            <a:endParaRPr lang="pt-BR" sz="2800"/>
          </a:p>
          <a:p>
            <a:pPr eaLnBrk="1" hangingPunct="1"/>
            <a:r>
              <a:rPr lang="pt-BR" sz="2800"/>
              <a:t>As ações afirmativas devem gerar oportunidades.</a:t>
            </a:r>
          </a:p>
        </p:txBody>
      </p:sp>
    </p:spTree>
    <p:extLst>
      <p:ext uri="{BB962C8B-B14F-4D97-AF65-F5344CB8AC3E}">
        <p14:creationId xmlns:p14="http://schemas.microsoft.com/office/powerpoint/2010/main" val="224639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0" name="Rectangle 2"/>
          <p:cNvSpPr>
            <a:spLocks noChangeArrowheads="1"/>
          </p:cNvSpPr>
          <p:nvPr/>
        </p:nvSpPr>
        <p:spPr bwMode="auto">
          <a:xfrm>
            <a:off x="2166938" y="333375"/>
            <a:ext cx="8062912" cy="738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160" tIns="46080" rIns="92160" bIns="46080" anchor="ctr"/>
          <a:lstStyle/>
          <a:p>
            <a:pPr algn="ctr" defTabSz="449263">
              <a:buClr>
                <a:srgbClr val="CC00CC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Footlight MT Light" pitchFamily="18" charset="0"/>
                <a:cs typeface="Lucida Sans Unicode" pitchFamily="34" charset="0"/>
              </a:rPr>
              <a:t>STRESS</a:t>
            </a:r>
          </a:p>
          <a:p>
            <a:pPr algn="ctr" defTabSz="449263">
              <a:buClr>
                <a:srgbClr val="CC00CC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Footlight MT Light" pitchFamily="18" charset="0"/>
                <a:cs typeface="Lucida Sans Unicode" pitchFamily="34" charset="0"/>
              </a:rPr>
              <a:t> </a:t>
            </a:r>
            <a:r>
              <a:rPr lang="en-GB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Footlight MT Light" pitchFamily="18" charset="0"/>
                <a:cs typeface="Lucida Sans Unicode" pitchFamily="34" charset="0"/>
              </a:rPr>
              <a:t>decorrentes</a:t>
            </a:r>
            <a:r>
              <a:rPr lang="en-GB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Footlight MT Light" pitchFamily="18" charset="0"/>
                <a:cs typeface="Lucida Sans Unicode" pitchFamily="34" charset="0"/>
              </a:rPr>
              <a:t> da </a:t>
            </a:r>
            <a:r>
              <a:rPr lang="en-GB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Footlight MT Light" pitchFamily="18" charset="0"/>
                <a:cs typeface="Lucida Sans Unicode" pitchFamily="34" charset="0"/>
              </a:rPr>
              <a:t>relação</a:t>
            </a:r>
            <a:r>
              <a:rPr lang="en-GB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Footlight MT Light" pitchFamily="18" charset="0"/>
                <a:cs typeface="Lucida Sans Unicode" pitchFamily="34" charset="0"/>
              </a:rPr>
              <a:t>: </a:t>
            </a:r>
            <a:r>
              <a:rPr lang="en-GB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Footlight MT Light" pitchFamily="18" charset="0"/>
                <a:cs typeface="Lucida Sans Unicode" pitchFamily="34" charset="0"/>
              </a:rPr>
              <a:t>esforço</a:t>
            </a:r>
            <a:r>
              <a:rPr lang="en-GB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Footlight MT Light" pitchFamily="18" charset="0"/>
                <a:cs typeface="Lucida Sans Unicode" pitchFamily="34" charset="0"/>
              </a:rPr>
              <a:t>/</a:t>
            </a:r>
            <a:r>
              <a:rPr lang="en-GB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Footlight MT Light" pitchFamily="18" charset="0"/>
                <a:cs typeface="Lucida Sans Unicode" pitchFamily="34" charset="0"/>
              </a:rPr>
              <a:t>adaptação</a:t>
            </a:r>
            <a:endParaRPr lang="en-GB" sz="3200" dirty="0">
              <a:effectLst>
                <a:outerShdw blurRad="38100" dist="38100" dir="2700000" algn="tl">
                  <a:srgbClr val="C0C0C0"/>
                </a:outerShdw>
              </a:effectLst>
              <a:latin typeface="Footlight MT Light" pitchFamily="18" charset="0"/>
              <a:cs typeface="Lucida Sans Unicode" pitchFamily="34" charset="0"/>
            </a:endParaRPr>
          </a:p>
        </p:txBody>
      </p:sp>
      <p:sp>
        <p:nvSpPr>
          <p:cNvPr id="1164291" name="AutoShape 3"/>
          <p:cNvSpPr>
            <a:spLocks/>
          </p:cNvSpPr>
          <p:nvPr/>
        </p:nvSpPr>
        <p:spPr bwMode="auto">
          <a:xfrm>
            <a:off x="2962275" y="2449514"/>
            <a:ext cx="4889500" cy="609282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205 h 21600"/>
              <a:gd name="T20" fmla="*/ 107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0" y="10748"/>
                </a:moveTo>
                <a:cubicBezTo>
                  <a:pt x="19" y="6668"/>
                  <a:pt x="2336" y="2947"/>
                  <a:pt x="5989" y="113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0" y="10748"/>
                </a:moveTo>
                <a:cubicBezTo>
                  <a:pt x="19" y="6668"/>
                  <a:pt x="2336" y="2947"/>
                  <a:pt x="5989" y="1130"/>
                </a:cubicBezTo>
              </a:path>
            </a:pathLst>
          </a:custGeom>
          <a:noFill/>
          <a:ln w="127127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64292" name="AutoShape 4"/>
          <p:cNvSpPr>
            <a:spLocks/>
          </p:cNvSpPr>
          <p:nvPr/>
        </p:nvSpPr>
        <p:spPr bwMode="auto">
          <a:xfrm rot="-8040000">
            <a:off x="3563144" y="2186782"/>
            <a:ext cx="5067300" cy="521811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10799 h 21600"/>
              <a:gd name="T20" fmla="*/ 21425 w 21600"/>
              <a:gd name="T21" fmla="*/ 2148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21424" y="12741"/>
                </a:moveTo>
                <a:cubicBezTo>
                  <a:pt x="20586" y="17324"/>
                  <a:pt x="16904" y="20854"/>
                  <a:pt x="12289" y="21496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424" y="12741"/>
                </a:moveTo>
                <a:cubicBezTo>
                  <a:pt x="20586" y="17324"/>
                  <a:pt x="16904" y="20854"/>
                  <a:pt x="12289" y="21496"/>
                </a:cubicBezTo>
              </a:path>
            </a:pathLst>
          </a:custGeom>
          <a:noFill/>
          <a:ln w="127127">
            <a:solidFill>
              <a:srgbClr val="0099CC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64293" name="AutoShape 5"/>
          <p:cNvSpPr>
            <a:spLocks/>
          </p:cNvSpPr>
          <p:nvPr/>
        </p:nvSpPr>
        <p:spPr bwMode="auto">
          <a:xfrm rot="2400000">
            <a:off x="3578225" y="2251076"/>
            <a:ext cx="6091238" cy="48926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0393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844" y="0"/>
                </a:moveTo>
                <a:cubicBezTo>
                  <a:pt x="14924" y="17"/>
                  <a:pt x="18647" y="2331"/>
                  <a:pt x="20466" y="5983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844" y="0"/>
                </a:moveTo>
                <a:cubicBezTo>
                  <a:pt x="14924" y="17"/>
                  <a:pt x="18647" y="2331"/>
                  <a:pt x="20466" y="5983"/>
                </a:cubicBezTo>
              </a:path>
            </a:pathLst>
          </a:custGeom>
          <a:noFill/>
          <a:ln w="12708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64294" name="Rectangle 6"/>
          <p:cNvSpPr>
            <a:spLocks noChangeArrowheads="1"/>
          </p:cNvSpPr>
          <p:nvPr/>
        </p:nvSpPr>
        <p:spPr bwMode="auto">
          <a:xfrm>
            <a:off x="2484439" y="1506538"/>
            <a:ext cx="1606381" cy="4623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160" tIns="46080" rIns="92160" bIns="46080">
            <a:spAutoFit/>
          </a:bodyPr>
          <a:lstStyle/>
          <a:p>
            <a:pPr defTabSz="449263">
              <a:buClr>
                <a:srgbClr val="FF33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Lucida Sans Unicode" pitchFamily="34" charset="0"/>
              </a:rPr>
              <a:t>DISTRESS</a:t>
            </a:r>
          </a:p>
        </p:txBody>
      </p:sp>
      <p:sp>
        <p:nvSpPr>
          <p:cNvPr id="1164295" name="Rectangle 7"/>
          <p:cNvSpPr>
            <a:spLocks noChangeArrowheads="1"/>
          </p:cNvSpPr>
          <p:nvPr/>
        </p:nvSpPr>
        <p:spPr bwMode="auto">
          <a:xfrm>
            <a:off x="8047039" y="1506538"/>
            <a:ext cx="1606381" cy="4623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160" tIns="46080" rIns="92160" bIns="46080">
            <a:spAutoFit/>
          </a:bodyPr>
          <a:lstStyle/>
          <a:p>
            <a:pPr defTabSz="449263">
              <a:buClr>
                <a:srgbClr val="FF33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Lucida Sans Unicode" pitchFamily="34" charset="0"/>
              </a:rPr>
              <a:t>DISTRESS</a:t>
            </a:r>
          </a:p>
        </p:txBody>
      </p:sp>
      <p:sp>
        <p:nvSpPr>
          <p:cNvPr id="1164296" name="Rectangle 8"/>
          <p:cNvSpPr>
            <a:spLocks noChangeArrowheads="1"/>
          </p:cNvSpPr>
          <p:nvPr/>
        </p:nvSpPr>
        <p:spPr bwMode="auto">
          <a:xfrm>
            <a:off x="5054600" y="1506539"/>
            <a:ext cx="1314634" cy="3700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160" tIns="46080" rIns="92160" bIns="46080">
            <a:spAutoFit/>
          </a:bodyPr>
          <a:lstStyle/>
          <a:p>
            <a:pPr defTabSz="449263">
              <a:buClr>
                <a:srgbClr val="33CC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Lucida Sans Unicode" pitchFamily="34" charset="0"/>
              </a:rPr>
              <a:t>EUSTRESS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4456114" y="1436688"/>
            <a:ext cx="1587" cy="4641850"/>
          </a:xfrm>
          <a:prstGeom prst="line">
            <a:avLst/>
          </a:prstGeom>
          <a:noFill/>
          <a:ln w="76327">
            <a:solidFill>
              <a:schemeClr val="bg2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7808914" y="1436688"/>
            <a:ext cx="1587" cy="4641850"/>
          </a:xfrm>
          <a:prstGeom prst="line">
            <a:avLst/>
          </a:prstGeom>
          <a:noFill/>
          <a:ln w="76327">
            <a:solidFill>
              <a:srgbClr val="FF0000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2292351" y="2312988"/>
            <a:ext cx="1592263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defTabSz="449263"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latin typeface="Times New Roman" pitchFamily="18" charset="0"/>
                <a:cs typeface="Lucida Sans Unicode" pitchFamily="34" charset="0"/>
              </a:rPr>
              <a:t>MONOTONIA</a:t>
            </a:r>
          </a:p>
          <a:p>
            <a:pPr defTabSz="449263"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latin typeface="Times New Roman" pitchFamily="18" charset="0"/>
                <a:cs typeface="Lucida Sans Unicode" pitchFamily="34" charset="0"/>
              </a:rPr>
              <a:t>( - ESFORÇO)</a:t>
            </a: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2230439" y="3943351"/>
            <a:ext cx="2078037" cy="9239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defTabSz="449263"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Lucida Sans Unicode" pitchFamily="34" charset="0"/>
              </a:rPr>
              <a:t>MANIFESTAÇÕES</a:t>
            </a:r>
          </a:p>
          <a:p>
            <a:pPr defTabSz="449263"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Lucida Sans Unicode" pitchFamily="34" charset="0"/>
              </a:rPr>
              <a:t>E SINTOMAS </a:t>
            </a:r>
          </a:p>
          <a:p>
            <a:pPr defTabSz="449263"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Lucida Sans Unicode" pitchFamily="34" charset="0"/>
              </a:rPr>
              <a:t>DA DOENÇA</a:t>
            </a:r>
          </a:p>
        </p:txBody>
      </p:sp>
      <p:sp>
        <p:nvSpPr>
          <p:cNvPr id="1164301" name="Rectangle 13"/>
          <p:cNvSpPr>
            <a:spLocks noChangeArrowheads="1"/>
          </p:cNvSpPr>
          <p:nvPr/>
        </p:nvSpPr>
        <p:spPr bwMode="auto">
          <a:xfrm>
            <a:off x="4813301" y="3213101"/>
            <a:ext cx="2492375" cy="2555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160" tIns="46080" rIns="92160" bIns="46080">
            <a:spAutoFit/>
          </a:bodyPr>
          <a:lstStyle/>
          <a:p>
            <a:pPr defTabSz="449263"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>
                <a:solidFill>
                  <a:srgbClr val="008080"/>
                </a:solidFill>
                <a:latin typeface="Times New Roman" pitchFamily="18" charset="0"/>
                <a:cs typeface="Lucida Sans Unicode" pitchFamily="34" charset="0"/>
              </a:rPr>
              <a:t>ÁREA DE MELHOR </a:t>
            </a:r>
          </a:p>
          <a:p>
            <a:pPr defTabSz="449263"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>
                <a:solidFill>
                  <a:srgbClr val="008080"/>
                </a:solidFill>
                <a:latin typeface="Times New Roman" pitchFamily="18" charset="0"/>
                <a:cs typeface="Lucida Sans Unicode" pitchFamily="34" charset="0"/>
              </a:rPr>
              <a:t>DESEMPENHO E </a:t>
            </a:r>
          </a:p>
          <a:p>
            <a:pPr defTabSz="449263"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>
                <a:solidFill>
                  <a:srgbClr val="008080"/>
                </a:solidFill>
                <a:latin typeface="Times New Roman" pitchFamily="18" charset="0"/>
                <a:cs typeface="Lucida Sans Unicode" pitchFamily="34" charset="0"/>
              </a:rPr>
              <a:t>CONFORTO</a:t>
            </a:r>
          </a:p>
          <a:p>
            <a:pPr defTabSz="449263"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000" dirty="0">
              <a:solidFill>
                <a:srgbClr val="008080"/>
              </a:solidFill>
              <a:latin typeface="Times New Roman" pitchFamily="18" charset="0"/>
              <a:cs typeface="Lucida Sans Unicode" pitchFamily="34" charset="0"/>
            </a:endParaRPr>
          </a:p>
          <a:p>
            <a:pPr defTabSz="449263">
              <a:buClr>
                <a:srgbClr val="336699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Lucida Sans Unicode" pitchFamily="34" charset="0"/>
              </a:rPr>
              <a:t>Coping</a:t>
            </a:r>
          </a:p>
          <a:p>
            <a:pPr defTabSz="449263">
              <a:buClr>
                <a:srgbClr val="336699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 err="1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Lucida Sans Unicode" pitchFamily="34" charset="0"/>
              </a:rPr>
              <a:t>Happyness</a:t>
            </a:r>
            <a:endParaRPr lang="en-GB" sz="2000" dirty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Lucida Sans Unicode" pitchFamily="34" charset="0"/>
            </a:endParaRPr>
          </a:p>
          <a:p>
            <a:pPr defTabSz="449263">
              <a:buClr>
                <a:srgbClr val="336699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 err="1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Lucida Sans Unicode" pitchFamily="34" charset="0"/>
              </a:rPr>
              <a:t>Resiliência</a:t>
            </a:r>
            <a:endParaRPr lang="en-GB" sz="2000" dirty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Lucida Sans Unicode" pitchFamily="34" charset="0"/>
            </a:endParaRPr>
          </a:p>
          <a:p>
            <a:pPr defTabSz="449263">
              <a:buClr>
                <a:srgbClr val="336699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Lucida Sans Unicode" pitchFamily="34" charset="0"/>
              </a:rPr>
              <a:t>Lovers working</a:t>
            </a: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7910514" y="3868739"/>
            <a:ext cx="2078433" cy="92405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defTabSz="449263">
              <a:buClr>
                <a:srgbClr val="9933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990000"/>
                </a:solidFill>
                <a:latin typeface="Times New Roman" pitchFamily="18" charset="0"/>
                <a:cs typeface="Lucida Sans Unicode" pitchFamily="34" charset="0"/>
              </a:rPr>
              <a:t>MANIFESTAÇÕES</a:t>
            </a:r>
          </a:p>
          <a:p>
            <a:pPr defTabSz="449263">
              <a:buClr>
                <a:srgbClr val="9933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990000"/>
                </a:solidFill>
                <a:latin typeface="Times New Roman" pitchFamily="18" charset="0"/>
                <a:cs typeface="Lucida Sans Unicode" pitchFamily="34" charset="0"/>
              </a:rPr>
              <a:t>E SINTOMAS </a:t>
            </a:r>
          </a:p>
          <a:p>
            <a:pPr defTabSz="449263">
              <a:buClr>
                <a:srgbClr val="9933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990000"/>
                </a:solidFill>
                <a:latin typeface="Times New Roman" pitchFamily="18" charset="0"/>
                <a:cs typeface="Lucida Sans Unicode" pitchFamily="34" charset="0"/>
              </a:rPr>
              <a:t>DA DOENÇAS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8247064" y="2312988"/>
            <a:ext cx="1737827" cy="6470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defTabSz="449263"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990000"/>
                </a:solidFill>
                <a:latin typeface="Times New Roman" pitchFamily="18" charset="0"/>
                <a:cs typeface="Lucida Sans Unicode" pitchFamily="34" charset="0"/>
              </a:rPr>
              <a:t>SOBRECARGA</a:t>
            </a:r>
          </a:p>
          <a:p>
            <a:pPr defTabSz="449263"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990000"/>
                </a:solidFill>
                <a:latin typeface="Times New Roman" pitchFamily="18" charset="0"/>
                <a:cs typeface="Lucida Sans Unicode" pitchFamily="34" charset="0"/>
              </a:rPr>
              <a:t>( + ESFORÇO)</a:t>
            </a:r>
          </a:p>
        </p:txBody>
      </p:sp>
      <p:sp>
        <p:nvSpPr>
          <p:cNvPr id="1164304" name="Rectangle 16"/>
          <p:cNvSpPr>
            <a:spLocks noChangeArrowheads="1"/>
          </p:cNvSpPr>
          <p:nvPr/>
        </p:nvSpPr>
        <p:spPr bwMode="auto">
          <a:xfrm>
            <a:off x="2074863" y="6078538"/>
            <a:ext cx="8248650" cy="76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50000">
                <a:srgbClr val="0099CC"/>
              </a:gs>
              <a:gs pos="100000">
                <a:schemeClr val="hlink"/>
              </a:gs>
            </a:gsLst>
            <a:lin ang="108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2093913" y="1277938"/>
            <a:ext cx="76200" cy="5257800"/>
          </a:xfrm>
          <a:prstGeom prst="rect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orbel" pitchFamily="34" charset="0"/>
            </a:endParaRPr>
          </a:p>
        </p:txBody>
      </p:sp>
      <p:sp>
        <p:nvSpPr>
          <p:cNvPr id="30738" name="AutoShape 18"/>
          <p:cNvSpPr>
            <a:spLocks noChangeArrowheads="1"/>
          </p:cNvSpPr>
          <p:nvPr/>
        </p:nvSpPr>
        <p:spPr bwMode="auto">
          <a:xfrm>
            <a:off x="1941513" y="973138"/>
            <a:ext cx="381000" cy="304800"/>
          </a:xfrm>
          <a:prstGeom prst="triangle">
            <a:avLst>
              <a:gd name="adj" fmla="val 49958"/>
            </a:avLst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orbel" pitchFamily="34" charset="0"/>
            </a:endParaRPr>
          </a:p>
        </p:txBody>
      </p:sp>
      <p:sp>
        <p:nvSpPr>
          <p:cNvPr id="30739" name="AutoShape 19"/>
          <p:cNvSpPr>
            <a:spLocks noChangeArrowheads="1"/>
          </p:cNvSpPr>
          <p:nvPr/>
        </p:nvSpPr>
        <p:spPr bwMode="auto">
          <a:xfrm rot="5400000">
            <a:off x="10126663" y="5948363"/>
            <a:ext cx="288925" cy="292100"/>
          </a:xfrm>
          <a:prstGeom prst="triangle">
            <a:avLst>
              <a:gd name="adj" fmla="val 49958"/>
            </a:avLst>
          </a:prstGeom>
          <a:solidFill>
            <a:schemeClr val="tx1"/>
          </a:solidFill>
          <a:ln w="12573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orbel" pitchFamily="34" charset="0"/>
            </a:endParaRPr>
          </a:p>
        </p:txBody>
      </p:sp>
      <p:sp>
        <p:nvSpPr>
          <p:cNvPr id="1164308" name="Rectangle 20"/>
          <p:cNvSpPr>
            <a:spLocks noChangeArrowheads="1"/>
          </p:cNvSpPr>
          <p:nvPr/>
        </p:nvSpPr>
        <p:spPr bwMode="auto">
          <a:xfrm>
            <a:off x="2298701" y="6261101"/>
            <a:ext cx="1056551" cy="4008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160" tIns="46080" rIns="92160" bIns="46080">
            <a:spAutoFit/>
          </a:bodyPr>
          <a:lstStyle/>
          <a:p>
            <a:pPr defTabSz="449263">
              <a:buClr>
                <a:srgbClr val="FF33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Lucida Sans Unicode" pitchFamily="34" charset="0"/>
              </a:rPr>
              <a:t>TEMPO</a:t>
            </a:r>
          </a:p>
        </p:txBody>
      </p:sp>
      <p:sp>
        <p:nvSpPr>
          <p:cNvPr id="1164309" name="Rectangle 21"/>
          <p:cNvSpPr>
            <a:spLocks noChangeArrowheads="1"/>
          </p:cNvSpPr>
          <p:nvPr/>
        </p:nvSpPr>
        <p:spPr bwMode="auto">
          <a:xfrm rot="16200000">
            <a:off x="1274531" y="5116120"/>
            <a:ext cx="1343488" cy="400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160" tIns="46080" rIns="92160" bIns="46080">
            <a:spAutoFit/>
          </a:bodyPr>
          <a:lstStyle/>
          <a:p>
            <a:pPr defTabSz="449263">
              <a:buClr>
                <a:srgbClr val="920E85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Lucida Sans Unicode" pitchFamily="34" charset="0"/>
              </a:rPr>
              <a:t>ESFORÇO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2381251" y="5143501"/>
            <a:ext cx="1643063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 err="1"/>
              <a:t>Somatizações</a:t>
            </a:r>
            <a:endParaRPr lang="pt-BR" sz="1050" dirty="0"/>
          </a:p>
          <a:p>
            <a:pPr algn="ctr">
              <a:defRPr/>
            </a:pPr>
            <a:r>
              <a:rPr lang="pt-BR" sz="1050" dirty="0"/>
              <a:t>Fadiga</a:t>
            </a:r>
          </a:p>
          <a:p>
            <a:pPr algn="ctr">
              <a:defRPr/>
            </a:pPr>
            <a:r>
              <a:rPr lang="pt-BR" sz="1050" dirty="0"/>
              <a:t>Depressão</a:t>
            </a:r>
          </a:p>
          <a:p>
            <a:pPr algn="ctr">
              <a:defRPr/>
            </a:pPr>
            <a:r>
              <a:rPr lang="pt-BR" sz="1050" dirty="0" err="1"/>
              <a:t>Alextimia</a:t>
            </a:r>
            <a:endParaRPr lang="pt-BR" sz="1050" dirty="0"/>
          </a:p>
        </p:txBody>
      </p:sp>
      <p:sp>
        <p:nvSpPr>
          <p:cNvPr id="24" name="Elipse 23"/>
          <p:cNvSpPr/>
          <p:nvPr/>
        </p:nvSpPr>
        <p:spPr>
          <a:xfrm>
            <a:off x="8167688" y="5000625"/>
            <a:ext cx="1928812" cy="9286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200" dirty="0" err="1">
                <a:solidFill>
                  <a:schemeClr val="bg2">
                    <a:lumMod val="10000"/>
                  </a:schemeClr>
                </a:solidFill>
              </a:rPr>
              <a:t>Burnout</a:t>
            </a:r>
            <a:endParaRPr lang="pt-BR" sz="12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pt-BR" sz="1200" dirty="0" err="1">
                <a:solidFill>
                  <a:schemeClr val="bg2">
                    <a:lumMod val="10000"/>
                  </a:schemeClr>
                </a:solidFill>
              </a:rPr>
              <a:t>Tecnostress</a:t>
            </a:r>
            <a:endParaRPr lang="pt-BR" sz="12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pt-BR" sz="1200" dirty="0">
                <a:solidFill>
                  <a:schemeClr val="bg2">
                    <a:lumMod val="10000"/>
                  </a:schemeClr>
                </a:solidFill>
              </a:rPr>
              <a:t>Pressa</a:t>
            </a:r>
          </a:p>
          <a:p>
            <a:pPr>
              <a:defRPr/>
            </a:pPr>
            <a:r>
              <a:rPr lang="pt-BR" sz="1200" dirty="0">
                <a:solidFill>
                  <a:schemeClr val="bg2">
                    <a:lumMod val="10000"/>
                  </a:schemeClr>
                </a:solidFill>
              </a:rPr>
              <a:t>Pânico</a:t>
            </a:r>
          </a:p>
        </p:txBody>
      </p:sp>
    </p:spTree>
    <p:extLst>
      <p:ext uri="{BB962C8B-B14F-4D97-AF65-F5344CB8AC3E}">
        <p14:creationId xmlns:p14="http://schemas.microsoft.com/office/powerpoint/2010/main" val="1175197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6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64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64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" fill="hold"/>
                                        <p:tgtEl>
                                          <p:spTgt spid="1164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fill="hold"/>
                                        <p:tgtEl>
                                          <p:spTgt spid="1164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" fill="hold"/>
                                        <p:tgtEl>
                                          <p:spTgt spid="1164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" fill="hold"/>
                                        <p:tgtEl>
                                          <p:spTgt spid="1164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" fill="hold"/>
                                        <p:tgtEl>
                                          <p:spTgt spid="1164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fill="hold"/>
                                        <p:tgtEl>
                                          <p:spTgt spid="1164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64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4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4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4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291" grpId="0" animBg="1"/>
      <p:bldP spid="1164292" grpId="0" animBg="1"/>
      <p:bldP spid="116429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6974" y="618186"/>
            <a:ext cx="58842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0" dirty="0"/>
              <a:t>A arte de ouvir, falar e decidir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678" y="3013288"/>
            <a:ext cx="4719563" cy="35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17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777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57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77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90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9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06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77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7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ítulo 1"/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pt-BR" altLang="pt-BR" smtClean="0"/>
              <a:t>Questões para a psicologia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136774" y="1600200"/>
            <a:ext cx="9681845" cy="44958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Que pensam os homens dos nossos dias sobre seu trabalho?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O que esperam dele? Que resultados desejam?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Sentem orgulho pelo que fazem? Associam-no a que valores?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Queixam-se de quê?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A relação com o trabalho tem afetado a vida em família? Como? A família apóia o indivíduo em seu trabalho?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Encontram no trabalho a realidade e realização que buscam?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A categoria trabalho continua estruturando a vida das pessoas e dificilmente isso mudará a curto prazo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14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1" y="0"/>
            <a:ext cx="12100239" cy="78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15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076" y="352156"/>
            <a:ext cx="8472689" cy="635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81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057759" y="642802"/>
            <a:ext cx="71388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dirty="0" smtClean="0"/>
              <a:t>Inter-relação </a:t>
            </a:r>
            <a:r>
              <a:rPr lang="pt-BR" sz="4800" dirty="0"/>
              <a:t>comunicacional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34" y="794331"/>
            <a:ext cx="4781550" cy="58102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197" y="2246491"/>
            <a:ext cx="6096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43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02" y="210489"/>
            <a:ext cx="9919416" cy="743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16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49" y="0"/>
            <a:ext cx="10234411" cy="767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92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94" y="210489"/>
            <a:ext cx="9885071" cy="74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60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77" y="94579"/>
            <a:ext cx="9747697" cy="73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4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17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9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24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771" y="339277"/>
            <a:ext cx="9902244" cy="742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32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3600" dirty="0" smtClean="0"/>
              <a:t>Treinamento </a:t>
            </a:r>
            <a:r>
              <a:rPr lang="pt-BR" sz="3600" dirty="0"/>
              <a:t>de comunicação e procedimentos em comunicação</a:t>
            </a:r>
          </a:p>
        </p:txBody>
      </p:sp>
    </p:spTree>
    <p:extLst>
      <p:ext uri="{BB962C8B-B14F-4D97-AF65-F5344CB8AC3E}">
        <p14:creationId xmlns:p14="http://schemas.microsoft.com/office/powerpoint/2010/main" val="864572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18" y="455187"/>
            <a:ext cx="9490120" cy="71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90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48" y="197610"/>
            <a:ext cx="10584824" cy="79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91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48" y="274882"/>
            <a:ext cx="9850729" cy="738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35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254" y="480945"/>
            <a:ext cx="9606030" cy="72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83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132" y="223366"/>
            <a:ext cx="9206785" cy="690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2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56" y="442309"/>
            <a:ext cx="9490120" cy="71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58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65" y="274883"/>
            <a:ext cx="9915123" cy="74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66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77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83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587" y="352157"/>
            <a:ext cx="9610323" cy="72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33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81" y="262004"/>
            <a:ext cx="9876486" cy="740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FD70-92B0-404B-B16E-5179C8FA56AD}" type="slidenum">
              <a:rPr lang="fr-FR">
                <a:solidFill>
                  <a:srgbClr val="000000"/>
                </a:solidFill>
              </a:rPr>
              <a:pPr/>
              <a:t>5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48522" name="Picture 10" descr="benevolencia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r="17610" b="13408"/>
          <a:stretch>
            <a:fillRect/>
          </a:stretch>
        </p:blipFill>
        <p:spPr bwMode="auto">
          <a:xfrm>
            <a:off x="2840039" y="965201"/>
            <a:ext cx="6486525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48518" name="Text Box 6"/>
          <p:cNvSpPr txBox="1">
            <a:spLocks noChangeArrowheads="1"/>
          </p:cNvSpPr>
          <p:nvPr/>
        </p:nvSpPr>
        <p:spPr bwMode="auto">
          <a:xfrm>
            <a:off x="2925763" y="1062038"/>
            <a:ext cx="6310312" cy="409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O que é Comunicação Empresarial (Interna)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O que é Assessoria de Imprensa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O que é Endomarketing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Papel do Comunicador no Processo para Mudanças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Ferramentas da Comunicação Interna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Exemplos de Comunicação Interna</a:t>
            </a:r>
          </a:p>
        </p:txBody>
      </p:sp>
      <p:sp>
        <p:nvSpPr>
          <p:cNvPr id="448521" name="Freeform 9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025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37" y="339277"/>
            <a:ext cx="8923449" cy="66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25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49551" y="2967335"/>
            <a:ext cx="5692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 no trabalho?????</a:t>
            </a:r>
            <a:endParaRPr lang="pt-B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453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5520" y="260648"/>
            <a:ext cx="8435280" cy="1296144"/>
          </a:xfrm>
          <a:noFill/>
          <a:ln w="12700" cap="flat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odoni MT Condensed" pitchFamily="18" charset="0"/>
              </a:rPr>
              <a:t>Que tipo de equilíbrio para </a:t>
            </a:r>
            <a:b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odoni MT Condensed" pitchFamily="18" charset="0"/>
              </a:rPr>
            </a:br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odoni MT Condensed" pitchFamily="18" charset="0"/>
              </a:rPr>
              <a:t> gestão da qualidade de vida no trabalho?</a:t>
            </a:r>
            <a:endParaRPr lang="pt-BR" sz="4000" b="1" dirty="0">
              <a:solidFill>
                <a:schemeClr val="tx1">
                  <a:lumMod val="75000"/>
                  <a:lumOff val="25000"/>
                </a:schemeClr>
              </a:solidFill>
              <a:latin typeface="Bodoni MT Condensed" pitchFamily="18" charset="0"/>
            </a:endParaRPr>
          </a:p>
        </p:txBody>
      </p:sp>
      <p:pic>
        <p:nvPicPr>
          <p:cNvPr id="89091" name="Picture 3" descr="366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872" y="1700809"/>
            <a:ext cx="2402176" cy="40714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9092" name="Picture 4" descr="eap-smal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1544" y="1772816"/>
            <a:ext cx="2403922" cy="403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2135560" y="5805264"/>
            <a:ext cx="23042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latin typeface="Bodoni MT Condensed" pitchFamily="18" charset="0"/>
              </a:rPr>
              <a:t>Malabarismo dos desafios</a:t>
            </a:r>
            <a:endParaRPr lang="pt-BR" sz="2800" b="1" dirty="0">
              <a:latin typeface="Bodoni MT Condensed" pitchFamily="18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4799856" y="5877272"/>
            <a:ext cx="2304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latin typeface="Bodoni MT Condensed" pitchFamily="18" charset="0"/>
              </a:rPr>
              <a:t>Papéis psicossociais</a:t>
            </a:r>
          </a:p>
        </p:txBody>
      </p:sp>
      <p:pic>
        <p:nvPicPr>
          <p:cNvPr id="12290" name="Picture 2" descr="http://t2.gstatic.com/images?q=tbn:ANd9GcRsSFR0b04fiUK2vYR-hxkoMIKVMPJs4PPQRCtCbHn6U-ngzrs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192" y="1772816"/>
            <a:ext cx="2381250" cy="37444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608168" y="5805265"/>
            <a:ext cx="25922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Bodoni MT Condensed" pitchFamily="18" charset="0"/>
              </a:rPr>
              <a:t>Integração</a:t>
            </a:r>
          </a:p>
          <a:p>
            <a:pPr algn="ctr"/>
            <a:r>
              <a:rPr lang="pt-BR" sz="2000" b="1" dirty="0">
                <a:latin typeface="Bodoni MT Condensed" pitchFamily="18" charset="0"/>
              </a:rPr>
              <a:t>Biopsicossocial e organizacional - BPSO</a:t>
            </a:r>
          </a:p>
        </p:txBody>
      </p:sp>
    </p:spTree>
    <p:extLst>
      <p:ext uri="{BB962C8B-B14F-4D97-AF65-F5344CB8AC3E}">
        <p14:creationId xmlns:p14="http://schemas.microsoft.com/office/powerpoint/2010/main" val="18066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mentebrilhante1491[1]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lum bright="70000" contrast="-70000"/>
          </a:blip>
          <a:srcRect t="1638" b="1638"/>
          <a:stretch>
            <a:fillRect/>
          </a:stretch>
        </p:blipFill>
        <p:spPr>
          <a:xfrm>
            <a:off x="1600200" y="60843"/>
            <a:ext cx="1143000" cy="1168400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81200" y="3530600"/>
            <a:ext cx="7772400" cy="2641600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Atenção, reconhecimento, inclusão e sucessores: um exemplo de sucesso na gestão da qualidade de vida pessoal e organizacional.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3022601"/>
            <a:ext cx="7772400" cy="594627"/>
          </a:xfrm>
        </p:spPr>
        <p:txBody>
          <a:bodyPr/>
          <a:lstStyle/>
          <a:p>
            <a:r>
              <a:rPr lang="pt-BR" sz="1100" dirty="0">
                <a:solidFill>
                  <a:schemeClr val="tx1"/>
                </a:solidFill>
              </a:rPr>
              <a:t>Agosto de 2010 – USP FEA</a:t>
            </a:r>
          </a:p>
        </p:txBody>
      </p:sp>
      <p:pic>
        <p:nvPicPr>
          <p:cNvPr id="87042" name="Picture 2" descr="http://www.fea.usp.br/../../media/fck/Image/fotos/nobe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2998" y="95694"/>
            <a:ext cx="8159823" cy="3028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8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60326"/>
            <a:ext cx="7415213" cy="1311275"/>
          </a:xfrm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buClr>
                <a:srgbClr val="FF99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Onde está o gestor do 3o. Milênio?</a:t>
            </a:r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916113"/>
            <a:ext cx="8686800" cy="4375150"/>
          </a:xfrm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Aft>
                <a:spcPct val="3000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Trabalhando entre 10 a 15 horas diárias,</a:t>
            </a:r>
          </a:p>
          <a:p>
            <a:pPr eaLnBrk="1" hangingPunct="1">
              <a:spcAft>
                <a:spcPct val="3000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Ciganos do ar, viajando sempre.</a:t>
            </a:r>
          </a:p>
          <a:p>
            <a:pPr eaLnBrk="1" hangingPunct="1">
              <a:spcAft>
                <a:spcPct val="3000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Cursando e tendo cursado MBA. </a:t>
            </a:r>
          </a:p>
          <a:p>
            <a:pPr eaLnBrk="1" hangingPunct="1">
              <a:spcAft>
                <a:spcPct val="3000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Querendo crescer mais.</a:t>
            </a:r>
          </a:p>
          <a:p>
            <a:pPr eaLnBrk="1" hangingPunct="1">
              <a:spcAft>
                <a:spcPct val="3000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Tendo cidadania como valor e nem sempre como prática.</a:t>
            </a:r>
          </a:p>
          <a:p>
            <a:pPr eaLnBrk="1" hangingPunct="1">
              <a:spcAft>
                <a:spcPct val="3000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Sem tempo para cuidar de si e da família.</a:t>
            </a:r>
          </a:p>
          <a:p>
            <a:pPr eaLnBrk="1" hangingPunct="1">
              <a:spcAft>
                <a:spcPct val="3000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Tendo que fazer supermercado...</a:t>
            </a:r>
          </a:p>
          <a:p>
            <a:pPr eaLnBrk="1" hangingPunct="1">
              <a:spcAft>
                <a:spcPct val="3000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Repensando a vida.</a:t>
            </a:r>
          </a:p>
        </p:txBody>
      </p:sp>
    </p:spTree>
    <p:extLst>
      <p:ext uri="{BB962C8B-B14F-4D97-AF65-F5344CB8AC3E}">
        <p14:creationId xmlns:p14="http://schemas.microsoft.com/office/powerpoint/2010/main" val="3034030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791745" y="2132856"/>
            <a:ext cx="4943475" cy="37782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pt-BR" sz="2400" dirty="0"/>
              <a:t>Caminhadas ?</a:t>
            </a:r>
          </a:p>
          <a:p>
            <a:pPr>
              <a:lnSpc>
                <a:spcPct val="90000"/>
              </a:lnSpc>
              <a:defRPr/>
            </a:pPr>
            <a:r>
              <a:rPr lang="pt-BR" sz="2400" dirty="0"/>
              <a:t>Almoçar com amigos ?</a:t>
            </a:r>
          </a:p>
          <a:p>
            <a:pPr>
              <a:lnSpc>
                <a:spcPct val="90000"/>
              </a:lnSpc>
              <a:defRPr/>
            </a:pPr>
            <a:r>
              <a:rPr lang="pt-BR" sz="2400" dirty="0"/>
              <a:t>Dieta?</a:t>
            </a:r>
          </a:p>
          <a:p>
            <a:pPr>
              <a:lnSpc>
                <a:spcPct val="90000"/>
              </a:lnSpc>
              <a:defRPr/>
            </a:pPr>
            <a:r>
              <a:rPr lang="pt-BR" sz="2400" dirty="0"/>
              <a:t>Natação? </a:t>
            </a:r>
          </a:p>
          <a:p>
            <a:pPr>
              <a:lnSpc>
                <a:spcPct val="90000"/>
              </a:lnSpc>
              <a:defRPr/>
            </a:pPr>
            <a:r>
              <a:rPr lang="pt-BR" sz="2400" dirty="0"/>
              <a:t>Ginástica Laboral?</a:t>
            </a:r>
          </a:p>
          <a:p>
            <a:pPr>
              <a:lnSpc>
                <a:spcPct val="90000"/>
              </a:lnSpc>
              <a:defRPr/>
            </a:pPr>
            <a:r>
              <a:rPr lang="pt-BR" sz="2400" dirty="0"/>
              <a:t>Exercícios regulares?</a:t>
            </a:r>
          </a:p>
          <a:p>
            <a:pPr>
              <a:lnSpc>
                <a:spcPct val="90000"/>
              </a:lnSpc>
              <a:defRPr/>
            </a:pPr>
            <a:r>
              <a:rPr lang="pt-BR" sz="2400" dirty="0"/>
              <a:t>Sair no horário?</a:t>
            </a:r>
          </a:p>
          <a:p>
            <a:pPr>
              <a:lnSpc>
                <a:spcPct val="90000"/>
              </a:lnSpc>
              <a:defRPr/>
            </a:pPr>
            <a:r>
              <a:rPr lang="pt-BR" sz="2400" dirty="0"/>
              <a:t>Separar problemas pessoais e profissionais?</a:t>
            </a:r>
          </a:p>
          <a:p>
            <a:pPr>
              <a:lnSpc>
                <a:spcPct val="90000"/>
              </a:lnSpc>
              <a:defRPr/>
            </a:pPr>
            <a:r>
              <a:rPr lang="pt-BR" sz="2400" dirty="0"/>
              <a:t>Nada?</a:t>
            </a:r>
          </a:p>
          <a:p>
            <a:pPr>
              <a:lnSpc>
                <a:spcPct val="90000"/>
              </a:lnSpc>
              <a:defRPr/>
            </a:pPr>
            <a:endParaRPr lang="pt-BR" sz="2400" dirty="0"/>
          </a:p>
          <a:p>
            <a:pPr>
              <a:lnSpc>
                <a:spcPct val="90000"/>
              </a:lnSpc>
              <a:defRPr/>
            </a:pPr>
            <a:endParaRPr lang="pt-BR" sz="2400" dirty="0"/>
          </a:p>
        </p:txBody>
      </p:sp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8" y="623888"/>
            <a:ext cx="8261672" cy="128111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E você o </a:t>
            </a:r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que você tem feito?</a:t>
            </a:r>
          </a:p>
        </p:txBody>
      </p:sp>
    </p:spTree>
    <p:extLst>
      <p:ext uri="{BB962C8B-B14F-4D97-AF65-F5344CB8AC3E}">
        <p14:creationId xmlns:p14="http://schemas.microsoft.com/office/powerpoint/2010/main" val="36755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859" y="1876984"/>
            <a:ext cx="7620000" cy="4608512"/>
          </a:xfrm>
        </p:spPr>
        <p:txBody>
          <a:bodyPr>
            <a:noAutofit/>
          </a:bodyPr>
          <a:lstStyle/>
          <a:p>
            <a:r>
              <a:rPr lang="pt-BR" sz="5400" dirty="0">
                <a:solidFill>
                  <a:schemeClr val="accent5">
                    <a:lumMod val="50000"/>
                  </a:schemeClr>
                </a:solidFill>
                <a:latin typeface="Baskerville Old Face" pitchFamily="18" charset="0"/>
              </a:rPr>
              <a:t>Sem trabalho a vida apodrece, mas sob um trabalho sem alma a vida sufoca e morre.</a:t>
            </a:r>
            <a:r>
              <a:rPr lang="pt-BR" sz="48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pt-BR" sz="4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pt-BR" sz="48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pt-BR" sz="4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pt-BR" sz="4800" dirty="0">
                <a:solidFill>
                  <a:schemeClr val="accent5">
                    <a:lumMod val="50000"/>
                  </a:schemeClr>
                </a:solidFill>
              </a:rPr>
              <a:t>			</a:t>
            </a:r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Albert Camus, 1955</a:t>
            </a:r>
            <a:endParaRPr lang="pt-BR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8168" y="3553936"/>
            <a:ext cx="2376264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6448" y="1637859"/>
            <a:ext cx="2376264" cy="251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7528" y="2744589"/>
            <a:ext cx="2520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Rectangle 35"/>
          <p:cNvSpPr>
            <a:spLocks noGrp="1" noChangeArrowheads="1"/>
          </p:cNvSpPr>
          <p:nvPr>
            <p:ph type="title"/>
          </p:nvPr>
        </p:nvSpPr>
        <p:spPr>
          <a:xfrm>
            <a:off x="1886496" y="332656"/>
            <a:ext cx="7881913" cy="11239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sz="3600" dirty="0">
                <a:solidFill>
                  <a:srgbClr val="C00000"/>
                </a:solidFill>
                <a:latin typeface="Bauhaus 93" pitchFamily="82" charset="0"/>
              </a:rPr>
              <a:t>P</a:t>
            </a:r>
            <a:r>
              <a:rPr sz="3600" dirty="0">
                <a:solidFill>
                  <a:srgbClr val="C00000"/>
                </a:solidFill>
                <a:latin typeface="Bauhaus 93" pitchFamily="82" charset="0"/>
              </a:rPr>
              <a:t>erfi</a:t>
            </a:r>
            <a:r>
              <a:rPr lang="pt-BR" sz="3600" dirty="0">
                <a:solidFill>
                  <a:srgbClr val="C00000"/>
                </a:solidFill>
                <a:latin typeface="Bauhaus 93" pitchFamily="82" charset="0"/>
              </a:rPr>
              <a:t>s </a:t>
            </a:r>
            <a:r>
              <a:rPr lang="pt-BR" sz="3600" dirty="0" smtClean="0">
                <a:solidFill>
                  <a:srgbClr val="C00000"/>
                </a:solidFill>
                <a:latin typeface="Bauhaus 93" pitchFamily="82" charset="0"/>
              </a:rPr>
              <a:t>no ambiente de trabalho</a:t>
            </a:r>
            <a:endParaRPr sz="3600" dirty="0">
              <a:solidFill>
                <a:srgbClr val="C00000"/>
              </a:solidFill>
              <a:latin typeface="Bauhaus 93" pitchFamily="82" charset="0"/>
            </a:endParaRPr>
          </a:p>
        </p:txBody>
      </p:sp>
      <p:sp>
        <p:nvSpPr>
          <p:cNvPr id="78854" name="Text Box 36"/>
          <p:cNvSpPr txBox="1">
            <a:spLocks noChangeArrowheads="1"/>
          </p:cNvSpPr>
          <p:nvPr/>
        </p:nvSpPr>
        <p:spPr bwMode="auto">
          <a:xfrm>
            <a:off x="1991545" y="1879729"/>
            <a:ext cx="1800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dirty="0"/>
              <a:t>Crítico?</a:t>
            </a:r>
          </a:p>
        </p:txBody>
      </p:sp>
      <p:sp>
        <p:nvSpPr>
          <p:cNvPr id="78855" name="Text Box 37"/>
          <p:cNvSpPr txBox="1">
            <a:spLocks noChangeArrowheads="1"/>
          </p:cNvSpPr>
          <p:nvPr/>
        </p:nvSpPr>
        <p:spPr bwMode="auto">
          <a:xfrm>
            <a:off x="7712546" y="2991257"/>
            <a:ext cx="23034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dirty="0"/>
              <a:t>Realizado?</a:t>
            </a:r>
          </a:p>
        </p:txBody>
      </p:sp>
      <p:sp>
        <p:nvSpPr>
          <p:cNvPr id="78856" name="Text Box 38"/>
          <p:cNvSpPr txBox="1">
            <a:spLocks noChangeArrowheads="1"/>
          </p:cNvSpPr>
          <p:nvPr/>
        </p:nvSpPr>
        <p:spPr bwMode="auto">
          <a:xfrm>
            <a:off x="4916448" y="4230053"/>
            <a:ext cx="2951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dirty="0"/>
              <a:t>Desconfiado?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976736" y="6214674"/>
            <a:ext cx="7719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Fonte: França, A.C.L. Indicadores Empresariais de Qualidade de Vida no Trabalho.</a:t>
            </a:r>
          </a:p>
          <a:p>
            <a:pPr algn="ctr"/>
            <a:r>
              <a:rPr lang="pt-BR" sz="1400" dirty="0"/>
              <a:t>Ilustrações:  C.A. L. Gasparini Tese FEAUSP, 1996</a:t>
            </a:r>
          </a:p>
        </p:txBody>
      </p:sp>
    </p:spTree>
    <p:extLst>
      <p:ext uri="{BB962C8B-B14F-4D97-AF65-F5344CB8AC3E}">
        <p14:creationId xmlns:p14="http://schemas.microsoft.com/office/powerpoint/2010/main" val="344908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Espaço Reservado para Texto 7"/>
          <p:cNvSpPr>
            <a:spLocks noGrp="1"/>
          </p:cNvSpPr>
          <p:nvPr>
            <p:ph type="body" sz="half" idx="2"/>
          </p:nvPr>
        </p:nvSpPr>
        <p:spPr>
          <a:xfrm>
            <a:off x="7080734" y="1844825"/>
            <a:ext cx="3053866" cy="2592288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itchFamily="82" charset="0"/>
              </a:rPr>
              <a:t>Quem e como somos nós em nossos </a:t>
            </a:r>
            <a:r>
              <a:rPr lang="pt-BR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itchFamily="82" charset="0"/>
              </a:rPr>
              <a:t>avatares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itchFamily="82" charset="0"/>
              </a:rPr>
              <a:t> do dia a dia?</a:t>
            </a:r>
            <a:endParaRPr lang="pt-BR" sz="3200" dirty="0"/>
          </a:p>
        </p:txBody>
      </p:sp>
      <p:pic>
        <p:nvPicPr>
          <p:cNvPr id="169987" name="Picture 3" descr="http://upload.wikimedia.org/wikipedia/pt/thumb/b/b0/Avatar-Teaser-Poster.jpg/225px-Avatar-Teaser-Poster.jpg">
            <a:hlinkClick r:id="rId2" tooltip="Avatar (filme)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6" y="764704"/>
            <a:ext cx="3312368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976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D8B8-5F51-4E3B-92A3-B36DF49F0DD2}" type="slidenum">
              <a:rPr lang="fr-FR">
                <a:solidFill>
                  <a:srgbClr val="000000"/>
                </a:solidFill>
              </a:rPr>
              <a:pPr/>
              <a:t>6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49548" name="Picture 12" descr="tranquilidade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6" b="13066"/>
          <a:stretch>
            <a:fillRect/>
          </a:stretch>
        </p:blipFill>
        <p:spPr bwMode="auto">
          <a:xfrm>
            <a:off x="6596063" y="4427539"/>
            <a:ext cx="3454400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95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689100" y="1035051"/>
            <a:ext cx="81661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buNone/>
            </a:pPr>
            <a:r>
              <a:rPr lang="pt-BR" sz="2800" b="1">
                <a:latin typeface="Tahoma" panose="020B0604030504040204" pitchFamily="34" charset="0"/>
              </a:rPr>
              <a:t> </a:t>
            </a:r>
            <a:r>
              <a:rPr lang="pt-BR" sz="2800" b="1">
                <a:solidFill>
                  <a:schemeClr val="tx2"/>
                </a:solidFill>
                <a:latin typeface="Tahoma" panose="020B0604030504040204" pitchFamily="34" charset="0"/>
              </a:rPr>
              <a:t>O que é Comunicação Empresarial (Interna)</a:t>
            </a:r>
          </a:p>
          <a:p>
            <a:pPr marL="0" indent="0"/>
            <a:endParaRPr lang="pt-BR" sz="1800" b="1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 marL="0" indent="0"/>
            <a:r>
              <a:rPr lang="pt-BR" sz="2000">
                <a:latin typeface="Tahoma" panose="020B0604030504040204" pitchFamily="34" charset="0"/>
              </a:rPr>
              <a:t> É um conjunto de atividades que visa comunicar com clareza e eficácia as informações internas para seus públicos prioritários.</a:t>
            </a:r>
          </a:p>
          <a:p>
            <a:pPr marL="0" indent="0"/>
            <a:endParaRPr lang="pt-BR" sz="2000">
              <a:latin typeface="Tahoma" panose="020B0604030504040204" pitchFamily="34" charset="0"/>
            </a:endParaRPr>
          </a:p>
          <a:p>
            <a:pPr marL="0" indent="0"/>
            <a:r>
              <a:rPr lang="pt-BR" sz="2000">
                <a:latin typeface="Tahoma" panose="020B0604030504040204" pitchFamily="34" charset="0"/>
              </a:rPr>
              <a:t> O objetivo é estabelecer uma conexão de motivação e transparência entre os empregados e empresa, através da divulgação de normas, procedimentos, notícias, eventos, treinamento, metas e qualquer outro tipo de informação que esteja relacionada a sua rotina de trabalho dentro da empresa.</a:t>
            </a:r>
          </a:p>
        </p:txBody>
      </p:sp>
      <p:sp>
        <p:nvSpPr>
          <p:cNvPr id="449547" name="Freeform 11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49549" name="Text Box 13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9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131576" y="1815162"/>
            <a:ext cx="7920880" cy="52324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rabicPeriod"/>
            </a:pPr>
            <a:r>
              <a:rPr lang="pt-BR" sz="1800" b="1" u="sng" dirty="0"/>
              <a:t>Auditor</a:t>
            </a:r>
            <a:r>
              <a:rPr lang="pt-BR" sz="1800" dirty="0"/>
              <a:t>: avaliando e verificando as demandas, ferramentas, satisfação, custos, etc.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rabicPeriod"/>
            </a:pPr>
            <a:r>
              <a:rPr lang="pt-BR" sz="1800" b="1" u="sng" dirty="0"/>
              <a:t>Especialista: </a:t>
            </a:r>
            <a:r>
              <a:rPr lang="pt-BR" sz="1800" dirty="0"/>
              <a:t>atuando com foco específico (âncoras).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rabicPeriod"/>
            </a:pPr>
            <a:r>
              <a:rPr lang="pt-BR" sz="1800" b="1" u="sng" dirty="0"/>
              <a:t>Consultor</a:t>
            </a:r>
            <a:r>
              <a:rPr lang="pt-BR" sz="1800" dirty="0"/>
              <a:t>: fazendo diagnóstico e/ou mudança organizacional.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rabicPeriod"/>
            </a:pPr>
            <a:r>
              <a:rPr lang="pt-BR" sz="1800" b="1" u="sng" dirty="0"/>
              <a:t>Multiplicação da marca:  </a:t>
            </a:r>
            <a:r>
              <a:rPr lang="pt-BR" sz="1800" dirty="0"/>
              <a:t>da ação,  programa ou valores para fora da empresa.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rabicPeriod"/>
            </a:pPr>
            <a:r>
              <a:rPr lang="pt-BR" sz="1800" b="1" u="sng" dirty="0"/>
              <a:t>Novas fronteiras :</a:t>
            </a:r>
            <a:r>
              <a:rPr lang="pt-BR" sz="1800" dirty="0"/>
              <a:t> com diálogo de internacionalização , novos negócios.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rabicPeriod"/>
            </a:pPr>
            <a:r>
              <a:rPr lang="pt-BR" sz="1800" b="1" u="sng" dirty="0" err="1"/>
              <a:t>Intergeracional</a:t>
            </a:r>
            <a:r>
              <a:rPr lang="pt-BR" sz="1800" b="1" u="sng" dirty="0"/>
              <a:t>: </a:t>
            </a:r>
            <a:r>
              <a:rPr lang="pt-BR" sz="1800" dirty="0"/>
              <a:t>atuando integrado ao desafios globais relativos à sustentabilidade.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Qualidades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60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 descr="http://3.bp.blogspot.com/_bZaobt5DPrc/S7wJP5LhE1I/AAAAAAAAAdY/TAcfiYQr6_k/s1600/mun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1686822"/>
            <a:ext cx="5976664" cy="3253628"/>
          </a:xfrm>
          <a:prstGeom prst="rect">
            <a:avLst/>
          </a:prstGeom>
          <a:noFill/>
        </p:spPr>
      </p:pic>
      <p:sp>
        <p:nvSpPr>
          <p:cNvPr id="82534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1703388" y="274639"/>
            <a:ext cx="8964612" cy="1082675"/>
          </a:xfrm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pt-BR" sz="33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Novos serviços</a:t>
            </a:r>
            <a:r>
              <a:rPr lang="pt-BR" sz="33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novas tecnologias, novos clientes, </a:t>
            </a:r>
            <a:r>
              <a:rPr lang="pt-BR" sz="33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 mesmos desejos essenciais</a:t>
            </a:r>
            <a:endParaRPr lang="pt-BR" sz="40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Fluxograma: Atraso 6"/>
          <p:cNvSpPr/>
          <p:nvPr/>
        </p:nvSpPr>
        <p:spPr>
          <a:xfrm>
            <a:off x="1919536" y="5589241"/>
            <a:ext cx="1428750" cy="500063"/>
          </a:xfrm>
          <a:prstGeom prst="flowChartDela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Alegria de conviver</a:t>
            </a:r>
          </a:p>
        </p:txBody>
      </p:sp>
      <p:sp>
        <p:nvSpPr>
          <p:cNvPr id="8" name="Fluxograma: Fita perfurada 7"/>
          <p:cNvSpPr/>
          <p:nvPr/>
        </p:nvSpPr>
        <p:spPr>
          <a:xfrm>
            <a:off x="5591944" y="5445225"/>
            <a:ext cx="2357438" cy="642937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Ouvir e ser ouvido</a:t>
            </a:r>
          </a:p>
        </p:txBody>
      </p:sp>
      <p:sp>
        <p:nvSpPr>
          <p:cNvPr id="9" name="Elipse 8"/>
          <p:cNvSpPr/>
          <p:nvPr/>
        </p:nvSpPr>
        <p:spPr>
          <a:xfrm>
            <a:off x="7320136" y="6237313"/>
            <a:ext cx="2928938" cy="3571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Afeto incondicional</a:t>
            </a:r>
          </a:p>
        </p:txBody>
      </p:sp>
      <p:sp>
        <p:nvSpPr>
          <p:cNvPr id="10" name="Arredondar Retângulo em um Canto Diagonal 9"/>
          <p:cNvSpPr/>
          <p:nvPr/>
        </p:nvSpPr>
        <p:spPr>
          <a:xfrm>
            <a:off x="3287689" y="6165305"/>
            <a:ext cx="2143125" cy="428625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Convivência familiar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583832" y="1772816"/>
            <a:ext cx="4572000" cy="147732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...”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me alivia e conforta, não é o melhor arejamento do quarto, mas sim a solicita solidariedade dos meus amigos”.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Goulart, 2011, p.12 sobre a obra de Guimarães Rosa</a:t>
            </a:r>
          </a:p>
        </p:txBody>
      </p:sp>
    </p:spTree>
    <p:extLst>
      <p:ext uri="{BB962C8B-B14F-4D97-AF65-F5344CB8AC3E}">
        <p14:creationId xmlns:p14="http://schemas.microsoft.com/office/powerpoint/2010/main" val="425951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4" descr="evolucao_hum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234" y="647664"/>
            <a:ext cx="9144000" cy="5390393"/>
          </a:xfrm>
          <a:prstGeom prst="round2Same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6888163" y="6477000"/>
            <a:ext cx="318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000">
                <a:solidFill>
                  <a:schemeClr val="bg1"/>
                </a:solidFill>
                <a:latin typeface="Verdana" pitchFamily="34" charset="0"/>
              </a:rPr>
              <a:t>Fonte</a:t>
            </a:r>
            <a:r>
              <a:rPr lang="pt-BR" sz="1000">
                <a:latin typeface="Verdana" pitchFamily="34" charset="0"/>
              </a:rPr>
              <a:t>:</a:t>
            </a:r>
            <a:r>
              <a:rPr lang="pt-BR" sz="1600">
                <a:latin typeface="Verdana" pitchFamily="34" charset="0"/>
              </a:rPr>
              <a:t> </a:t>
            </a:r>
          </a:p>
        </p:txBody>
      </p:sp>
      <p:sp>
        <p:nvSpPr>
          <p:cNvPr id="10" name="Texto explicativo retangular 9"/>
          <p:cNvSpPr/>
          <p:nvPr/>
        </p:nvSpPr>
        <p:spPr>
          <a:xfrm>
            <a:off x="1524000" y="1"/>
            <a:ext cx="9144000" cy="1268413"/>
          </a:xfrm>
          <a:prstGeom prst="wedgeRectCallout">
            <a:avLst>
              <a:gd name="adj1" fmla="val -20417"/>
              <a:gd name="adj2" fmla="val 4317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Bodoni MT" pitchFamily="18" charset="0"/>
              </a:rPr>
              <a:t>     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latin typeface="Bodoni MT" pitchFamily="18" charset="0"/>
              </a:rPr>
              <a:t>Caminhos do desenvolvimento humano, incorporam os desafios da inovação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2711625" y="5647118"/>
            <a:ext cx="6215063" cy="121443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2">
                    <a:lumMod val="10000"/>
                  </a:schemeClr>
                </a:solidFill>
              </a:rPr>
              <a:t>E o continuo resgate do horizonte, da preservação e do caminho saudável no presente para o futuro.</a:t>
            </a:r>
          </a:p>
        </p:txBody>
      </p:sp>
    </p:spTree>
    <p:extLst>
      <p:ext uri="{BB962C8B-B14F-4D97-AF65-F5344CB8AC3E}">
        <p14:creationId xmlns:p14="http://schemas.microsoft.com/office/powerpoint/2010/main" val="19880595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847528" y="692697"/>
          <a:ext cx="4896544" cy="5538213"/>
        </p:xfrm>
        <a:graphic>
          <a:graphicData uri="http://schemas.openxmlformats.org/drawingml/2006/table">
            <a:tbl>
              <a:tblPr/>
              <a:tblGrid>
                <a:gridCol w="4896544"/>
              </a:tblGrid>
              <a:tr h="289370"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70"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594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Times New Roman"/>
                          <a:ea typeface="Times New Roman"/>
                          <a:cs typeface="Times New Roman"/>
                        </a:rPr>
                        <a:t>Fernando Pessoa (Lisboa, 13 de junho de 1888 - Lisboa, 30 de novembro de 1935)</a:t>
                      </a:r>
                      <a: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b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Posso ter defeitos, viver ansioso e ficar irritado algumas vezes,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mas não esqueço de que minha vida é a maior empresa do mundo.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E que posso evitar que ela vá a falência.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Ser feliz é reconhecer que vale a pena viver apesar de todos os desafios,incompreensões e períodos de crise.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Ser feliz é deixar de ser vítima dos problemas e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se tornar um autor da própria história.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É atravessar desertos fora de si, mas ser capaz de encontrar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um oásis no recôndito da sua alma .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É agradecer a Deus a cada manhã pelo milagre da vida.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Ser feliz é não ter medo dos próprios sentimentos..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É saber falar de si mesmo.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É ter coragem para ouvir um 'não'.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>É ter segurança para receber uma crítica, mesmo que injusta.</a:t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pt-BR" sz="12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100" b="1" dirty="0">
                          <a:latin typeface="Comic Sans MS"/>
                          <a:ea typeface="Times New Roman"/>
                          <a:cs typeface="Times New Roman"/>
                        </a:rPr>
                        <a:t>Pedras no caminho?</a:t>
                      </a:r>
                      <a:br>
                        <a:rPr lang="pt-BR" sz="1100" b="1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100" b="1" dirty="0">
                          <a:latin typeface="Comic Sans MS"/>
                          <a:ea typeface="Times New Roman"/>
                          <a:cs typeface="Times New Roman"/>
                        </a:rPr>
                        <a:t>Guardo todas, um dia vou construir um castelo...</a:t>
                      </a:r>
                      <a:r>
                        <a:rPr lang="pt-BR" sz="1200" dirty="0">
                          <a:latin typeface="Comic Sans MS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pt-BR" sz="1200" dirty="0">
                          <a:latin typeface="Comic Sans MS"/>
                          <a:ea typeface="Times New Roman"/>
                          <a:cs typeface="Times New Roman"/>
                        </a:rPr>
                      </a:br>
                      <a:r>
                        <a:rPr lang="pt-BR" sz="1200" b="1" dirty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pt-BR" sz="12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pt-BR" sz="1200" b="1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latin typeface="Comic Sans MS"/>
                          <a:ea typeface="Calibri"/>
                          <a:cs typeface="Times New Roman"/>
                        </a:rPr>
                        <a:t>Recebido</a:t>
                      </a:r>
                      <a:r>
                        <a:rPr lang="pt-BR" sz="1200" b="1" baseline="0" dirty="0" smtClean="0">
                          <a:latin typeface="Comic Sans MS"/>
                          <a:ea typeface="Calibri"/>
                          <a:cs typeface="Times New Roman"/>
                        </a:rPr>
                        <a:t> do professor </a:t>
                      </a:r>
                      <a:r>
                        <a:rPr lang="pt-BR" sz="1200" b="1" baseline="0" dirty="0" err="1" smtClean="0">
                          <a:latin typeface="Comic Sans MS"/>
                          <a:ea typeface="Calibri"/>
                          <a:cs typeface="Times New Roman"/>
                        </a:rPr>
                        <a:t>Keyler</a:t>
                      </a:r>
                      <a:r>
                        <a:rPr lang="pt-BR" sz="1200" b="1" baseline="0" dirty="0" smtClean="0">
                          <a:latin typeface="Comic Sans MS"/>
                          <a:ea typeface="Calibri"/>
                          <a:cs typeface="Times New Roman"/>
                        </a:rPr>
                        <a:t> Rocha em  30.09.2010</a:t>
                      </a:r>
                      <a:endParaRPr lang="pt-BR" sz="105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r>
                        <a:rPr lang="pt-BR" sz="1050" dirty="0">
                          <a:latin typeface="Calibri"/>
                          <a:ea typeface="Times New Roman"/>
                          <a:cs typeface="Times New Roman"/>
                        </a:rPr>
                        <a:t>         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265" name="Picture 1" descr="cid:6F463014-C7E7-4DE1-9F45-C28034C9149D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960096" y="548680"/>
            <a:ext cx="3433514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1775520" y="18864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Sobre desafios, realização e ideais:</a:t>
            </a:r>
          </a:p>
        </p:txBody>
      </p:sp>
    </p:spTree>
    <p:extLst>
      <p:ext uri="{BB962C8B-B14F-4D97-AF65-F5344CB8AC3E}">
        <p14:creationId xmlns:p14="http://schemas.microsoft.com/office/powerpoint/2010/main" val="329014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524001" y="260350"/>
            <a:ext cx="6696075" cy="419100"/>
          </a:xfr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pt-BR" sz="2400" b="1" u="sng" dirty="0">
                <a:solidFill>
                  <a:schemeClr val="tx1"/>
                </a:solidFill>
                <a:latin typeface="AR CENA" pitchFamily="2" charset="0"/>
              </a:rPr>
              <a:t>Leituras </a:t>
            </a:r>
          </a:p>
        </p:txBody>
      </p:sp>
      <p:sp>
        <p:nvSpPr>
          <p:cNvPr id="247811" name="Rectangle 3"/>
          <p:cNvSpPr>
            <a:spLocks noGrp="1"/>
          </p:cNvSpPr>
          <p:nvPr>
            <p:ph type="body" idx="4294967295"/>
          </p:nvPr>
        </p:nvSpPr>
        <p:spPr>
          <a:xfrm>
            <a:off x="1524000" y="908050"/>
            <a:ext cx="8135938" cy="5761038"/>
          </a:xfrm>
        </p:spPr>
        <p:txBody>
          <a:bodyPr>
            <a:noAutofit/>
          </a:bodyPr>
          <a:lstStyle/>
          <a:p>
            <a:pPr>
              <a:buFont typeface="Wingdings 2" pitchFamily="18" charset="2"/>
              <a:buNone/>
            </a:pPr>
            <a:endParaRPr lang="pt-BR" sz="11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 err="1"/>
              <a:t>Dawbor</a:t>
            </a:r>
            <a:r>
              <a:rPr lang="pt-BR" sz="1600" b="1" dirty="0"/>
              <a:t>, </a:t>
            </a:r>
            <a:r>
              <a:rPr lang="pt-BR" sz="1600" b="1" dirty="0" err="1"/>
              <a:t>Ladislau</a:t>
            </a:r>
            <a:r>
              <a:rPr lang="pt-BR" sz="1600" b="1" dirty="0"/>
              <a:t>. </a:t>
            </a:r>
            <a:r>
              <a:rPr lang="pt-BR" sz="1600" b="1" u="sng" dirty="0"/>
              <a:t>Democracia Econômica</a:t>
            </a:r>
            <a:r>
              <a:rPr lang="pt-BR" sz="1600" b="1" dirty="0"/>
              <a:t>. São Paulo: Vozes (</a:t>
            </a:r>
            <a:r>
              <a:rPr lang="pt-BR" sz="1600" b="1" dirty="0">
                <a:hlinkClick r:id="rId2"/>
              </a:rPr>
              <a:t>www.dowbor.org.br</a:t>
            </a:r>
            <a:r>
              <a:rPr lang="pt-BR" sz="1600" b="1" dirty="0"/>
              <a:t>).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 err="1"/>
              <a:t>Gadrey</a:t>
            </a:r>
            <a:r>
              <a:rPr lang="pt-BR" sz="1600" b="1" dirty="0"/>
              <a:t>, Jean. </a:t>
            </a:r>
            <a:r>
              <a:rPr lang="pt-BR" sz="1600" b="1" u="sng" dirty="0"/>
              <a:t>Novos Indicadores de Riqueza</a:t>
            </a:r>
            <a:r>
              <a:rPr lang="pt-BR" sz="1600" b="1" dirty="0"/>
              <a:t>, São Paulo: SENAC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/>
              <a:t>Limongi-França, Ana Cristina. </a:t>
            </a:r>
            <a:r>
              <a:rPr lang="pt-BR" sz="1600" b="1" u="sng" dirty="0"/>
              <a:t>Qualidade de Vida: práticas e conceitos na sociedade pós-industrial</a:t>
            </a:r>
            <a:r>
              <a:rPr lang="pt-BR" sz="1600" b="1" dirty="0"/>
              <a:t>. /são Paulo: Editora Atlas, 2005.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 err="1"/>
              <a:t>Ramazzini</a:t>
            </a:r>
            <a:r>
              <a:rPr lang="pt-BR" sz="1600" b="1" dirty="0"/>
              <a:t>, Bernardino (1700). </a:t>
            </a:r>
            <a:r>
              <a:rPr lang="pt-BR" sz="1600" b="1" u="sng" dirty="0"/>
              <a:t>A Doença dos Trabalhadores</a:t>
            </a:r>
            <a:r>
              <a:rPr lang="pt-BR" sz="1600" b="1" dirty="0"/>
              <a:t>. Fundacentro, 1999.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 err="1"/>
              <a:t>Sant´Anna</a:t>
            </a:r>
            <a:r>
              <a:rPr lang="pt-BR" sz="1600" b="1" dirty="0"/>
              <a:t>, Anderson M. &amp; </a:t>
            </a:r>
            <a:r>
              <a:rPr lang="pt-BR" sz="1600" b="1" dirty="0" err="1"/>
              <a:t>Kiliminik</a:t>
            </a:r>
            <a:r>
              <a:rPr lang="pt-BR" sz="1600" b="1" dirty="0"/>
              <a:t>, Zélia (</a:t>
            </a:r>
            <a:r>
              <a:rPr lang="pt-BR" sz="1600" b="1" dirty="0" err="1"/>
              <a:t>org</a:t>
            </a:r>
            <a:r>
              <a:rPr lang="pt-BR" sz="1600" b="1" dirty="0"/>
              <a:t>) Qualidade de Vida no Trabalho. Belo Horizonte: Campus e Fundação Dom Cabral, 2011.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/>
              <a:t>Viveret, Patrick. Reconsiderar a riqueza (on </a:t>
            </a:r>
            <a:r>
              <a:rPr lang="pt-BR" sz="1600" b="1" dirty="0" err="1"/>
              <a:t>line</a:t>
            </a:r>
            <a:r>
              <a:rPr lang="pt-BR" sz="1600" b="1" dirty="0"/>
              <a:t>);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u="sng" dirty="0"/>
              <a:t>Revista Educação e Psicologia . </a:t>
            </a:r>
            <a:r>
              <a:rPr lang="pt-BR" sz="1600" b="1" dirty="0"/>
              <a:t>Vol. 1  (1-4). Coord. Durval </a:t>
            </a:r>
            <a:r>
              <a:rPr lang="pt-BR" sz="1600" b="1" dirty="0" err="1"/>
              <a:t>Mazzei</a:t>
            </a:r>
            <a:r>
              <a:rPr lang="pt-BR" sz="1600" b="1" dirty="0"/>
              <a:t> Nogueira Filho. São Paulo: Editora Segmento. março de </a:t>
            </a:r>
            <a:r>
              <a:rPr lang="pt-BR" sz="1600" b="1"/>
              <a:t>2009</a:t>
            </a:r>
            <a:r>
              <a:rPr lang="pt-BR" sz="1600" b="1" smtClean="0"/>
              <a:t>.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/>
              <a:t>Mercado ético (mercadoetico.org.br).</a:t>
            </a:r>
          </a:p>
          <a:p>
            <a:pPr>
              <a:buFont typeface="Wingdings 2" pitchFamily="18" charset="2"/>
              <a:buNone/>
            </a:pPr>
            <a:endParaRPr lang="pt-BR" sz="1050" b="1" dirty="0"/>
          </a:p>
        </p:txBody>
      </p:sp>
    </p:spTree>
    <p:extLst>
      <p:ext uri="{BB962C8B-B14F-4D97-AF65-F5344CB8AC3E}">
        <p14:creationId xmlns:p14="http://schemas.microsoft.com/office/powerpoint/2010/main" val="2846462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79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170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341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REFERENCIAS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713833" y="1600200"/>
            <a:ext cx="10871200" cy="4495800"/>
          </a:xfrm>
        </p:spPr>
        <p:txBody>
          <a:bodyPr/>
          <a:lstStyle/>
          <a:p>
            <a:pPr marL="0" indent="0">
              <a:buNone/>
            </a:pPr>
            <a:r>
              <a:rPr lang="pt-BR" sz="1600" dirty="0">
                <a:hlinkClick r:id="rId2"/>
              </a:rPr>
              <a:t>http://</a:t>
            </a:r>
            <a:r>
              <a:rPr lang="pt-BR" sz="1600" dirty="0" smtClean="0">
                <a:hlinkClick r:id="rId2"/>
              </a:rPr>
              <a:t>www.lo.unisal.br/sistemas/professores/fernando/arquivos/Comunica%C3%A7%C3%A3o%20Empresarial.ppt</a:t>
            </a:r>
            <a:endParaRPr lang="pt-BR" sz="1600" dirty="0" smtClean="0"/>
          </a:p>
          <a:p>
            <a:pPr marL="0" indent="0">
              <a:buNone/>
            </a:pPr>
            <a:r>
              <a:rPr lang="pt-BR" dirty="0"/>
              <a:t>https://pt.slideshare.net/miltonh/treinamento-comunicao-embali</a:t>
            </a:r>
          </a:p>
        </p:txBody>
      </p:sp>
    </p:spTree>
    <p:extLst>
      <p:ext uri="{BB962C8B-B14F-4D97-AF65-F5344CB8AC3E}">
        <p14:creationId xmlns:p14="http://schemas.microsoft.com/office/powerpoint/2010/main" val="215676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9971-897D-4092-80A5-A676E5AD5F1C}" type="slidenum">
              <a:rPr lang="fr-FR">
                <a:solidFill>
                  <a:srgbClr val="000000"/>
                </a:solidFill>
              </a:rPr>
              <a:pPr/>
              <a:t>7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505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709739" y="1030288"/>
            <a:ext cx="8093075" cy="3452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pt-BR" sz="2800" b="1">
                <a:solidFill>
                  <a:schemeClr val="tx2"/>
                </a:solidFill>
                <a:latin typeface="Tahoma" panose="020B0604030504040204" pitchFamily="34" charset="0"/>
              </a:rPr>
              <a:t>O que é Endomarketing</a:t>
            </a:r>
          </a:p>
          <a:p>
            <a:pPr marL="0" indent="0"/>
            <a:endParaRPr lang="pt-BR" sz="1600" b="1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 marL="0" indent="0"/>
            <a:r>
              <a:rPr lang="pt-BR" sz="2000" b="1">
                <a:latin typeface="Tahoma" panose="020B0604030504040204" pitchFamily="34" charset="0"/>
              </a:rPr>
              <a:t> Endomarketing</a:t>
            </a:r>
            <a:r>
              <a:rPr lang="pt-BR" sz="2000">
                <a:latin typeface="Tahoma" panose="020B0604030504040204" pitchFamily="34" charset="0"/>
              </a:rPr>
              <a:t> é uma atividade que funciona alinhada à comunicação interna, destinada ao público interno (funcionários/colaboradores) de uma organização que busca adaptar estratégias e elementos do marketing para atingir os seus objetivos.</a:t>
            </a:r>
          </a:p>
          <a:p>
            <a:pPr marL="0" indent="0"/>
            <a:r>
              <a:rPr lang="pt-BR" sz="2000">
                <a:latin typeface="Tahoma" panose="020B0604030504040204" pitchFamily="34" charset="0"/>
              </a:rPr>
              <a:t> O endomarketing busca satisfação do público interno e o seu comprometimento com os objetivos organizacional.</a:t>
            </a:r>
          </a:p>
          <a:p>
            <a:pPr marL="0" indent="0"/>
            <a:r>
              <a:rPr lang="pt-BR" sz="2000">
                <a:latin typeface="Tahoma" panose="020B0604030504040204" pitchFamily="34" charset="0"/>
              </a:rPr>
              <a:t> Realiza ações com envolvimento da família e da comunidade local. </a:t>
            </a:r>
          </a:p>
        </p:txBody>
      </p:sp>
      <p:sp>
        <p:nvSpPr>
          <p:cNvPr id="450572" name="Freeform 12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pic>
        <p:nvPicPr>
          <p:cNvPr id="450573" name="Picture 13" descr="absorcao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r="7346" b="12512"/>
          <a:stretch>
            <a:fillRect/>
          </a:stretch>
        </p:blipFill>
        <p:spPr bwMode="auto">
          <a:xfrm>
            <a:off x="6692901" y="4224339"/>
            <a:ext cx="3432175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74" name="Text Box 14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7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0882-3473-4322-AF3F-6AB8CD25D3DB}" type="slidenum">
              <a:rPr lang="fr-FR">
                <a:solidFill>
                  <a:srgbClr val="000000"/>
                </a:solidFill>
              </a:rPr>
              <a:pPr/>
              <a:t>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53636" name="Rectangle 4"/>
          <p:cNvSpPr>
            <a:spLocks noChangeArrowheads="1"/>
          </p:cNvSpPr>
          <p:nvPr/>
        </p:nvSpPr>
        <p:spPr bwMode="auto">
          <a:xfrm>
            <a:off x="2682875" y="981076"/>
            <a:ext cx="68072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Papel do Comunicador 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Processo para Mudanças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53637" name="Picture 5" descr="BD0497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9" y="2947988"/>
            <a:ext cx="1519237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38" name="Picture 6" descr="BD05081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4" y="3246438"/>
            <a:ext cx="1730375" cy="13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39" name="Picture 7" descr="BD05503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40114"/>
            <a:ext cx="1638300" cy="15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640" name="Text Box 8"/>
          <p:cNvSpPr txBox="1">
            <a:spLocks noChangeArrowheads="1"/>
          </p:cNvSpPr>
          <p:nvPr/>
        </p:nvSpPr>
        <p:spPr bwMode="auto">
          <a:xfrm>
            <a:off x="1638300" y="4133850"/>
            <a:ext cx="16954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Conhecimento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Divulgação da informação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Criação de E-mails, Cartazes, Folhetos, Jornal e Quadros de Avisos</a:t>
            </a:r>
          </a:p>
        </p:txBody>
      </p:sp>
      <p:sp>
        <p:nvSpPr>
          <p:cNvPr id="453641" name="Text Box 9"/>
          <p:cNvSpPr txBox="1">
            <a:spLocks noChangeArrowheads="1"/>
          </p:cNvSpPr>
          <p:nvPr/>
        </p:nvSpPr>
        <p:spPr bwMode="auto">
          <a:xfrm>
            <a:off x="3371850" y="5048250"/>
            <a:ext cx="16192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Compreensão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Atuação do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Comunicador</a:t>
            </a: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junto ao Cliente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Reuniões, Kit de Comunicação e Intranet</a:t>
            </a:r>
            <a:endParaRPr lang="en-US" sz="10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53642" name="Text Box 10"/>
          <p:cNvSpPr txBox="1">
            <a:spLocks noChangeArrowheads="1"/>
          </p:cNvSpPr>
          <p:nvPr/>
        </p:nvSpPr>
        <p:spPr bwMode="auto">
          <a:xfrm>
            <a:off x="5114926" y="4643438"/>
            <a:ext cx="16097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Adoção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Comunicador </a:t>
            </a: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como elemento motivador/follow-up junto ao Cliente</a:t>
            </a:r>
          </a:p>
        </p:txBody>
      </p:sp>
      <p:sp>
        <p:nvSpPr>
          <p:cNvPr id="453643" name="Text Box 11"/>
          <p:cNvSpPr txBox="1">
            <a:spLocks noChangeArrowheads="1"/>
          </p:cNvSpPr>
          <p:nvPr/>
        </p:nvSpPr>
        <p:spPr bwMode="auto">
          <a:xfrm>
            <a:off x="6967538" y="4300538"/>
            <a:ext cx="1676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Compromisso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Cliente participando consistentemente do processo com suporte do 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Comunicador</a:t>
            </a:r>
            <a:endParaRPr lang="en-US" sz="1000" i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53644" name="Text Box 12"/>
          <p:cNvSpPr txBox="1">
            <a:spLocks noChangeArrowheads="1"/>
          </p:cNvSpPr>
          <p:nvPr/>
        </p:nvSpPr>
        <p:spPr bwMode="auto">
          <a:xfrm>
            <a:off x="8715375" y="3538539"/>
            <a:ext cx="1733550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Faz parte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de mim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Cliente como multiplicador do processo de Comunicação </a:t>
            </a: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453645" name="Picture 13" descr="BD04981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6" y="1817689"/>
            <a:ext cx="1617663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46" name="Picture 14" descr="BD05533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4" y="2497139"/>
            <a:ext cx="1404937" cy="17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653" name="Freeform 21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53654" name="Text Box 22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88C74-4680-4071-929C-784F092A919B}" type="slidenum">
              <a:rPr lang="fr-FR">
                <a:solidFill>
                  <a:srgbClr val="000000"/>
                </a:solidFill>
              </a:rPr>
              <a:pPr/>
              <a:t>9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54662" name="Rectangle 6"/>
          <p:cNvSpPr>
            <a:spLocks noChangeArrowheads="1"/>
          </p:cNvSpPr>
          <p:nvPr/>
        </p:nvSpPr>
        <p:spPr bwMode="auto">
          <a:xfrm>
            <a:off x="1714500" y="776288"/>
            <a:ext cx="876300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Exemplo</a:t>
            </a:r>
            <a:endParaRPr lang="en-US" sz="2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Campanha “Ginástica Laboral”</a:t>
            </a:r>
            <a:endParaRPr lang="en-US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54663" name="Picture 7" descr="BD0497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025651"/>
            <a:ext cx="166370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664" name="Picture 8" descr="BD05081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2054225"/>
            <a:ext cx="1601788" cy="12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665" name="Picture 9" descr="BD05503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4" y="2011363"/>
            <a:ext cx="1362075" cy="13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4666" name="Text Box 10"/>
          <p:cNvSpPr txBox="1">
            <a:spLocks noChangeArrowheads="1"/>
          </p:cNvSpPr>
          <p:nvPr/>
        </p:nvSpPr>
        <p:spPr bwMode="auto">
          <a:xfrm>
            <a:off x="1814513" y="3214688"/>
            <a:ext cx="16954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Conhecimento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Divulgação pela área de Comunicação da informação, via: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Criação de E-mails, Cartazes, Folhetos e Jornal Interno</a:t>
            </a:r>
          </a:p>
        </p:txBody>
      </p:sp>
      <p:sp>
        <p:nvSpPr>
          <p:cNvPr id="454667" name="Text Box 11"/>
          <p:cNvSpPr txBox="1">
            <a:spLocks noChangeArrowheads="1"/>
          </p:cNvSpPr>
          <p:nvPr/>
        </p:nvSpPr>
        <p:spPr bwMode="auto">
          <a:xfrm>
            <a:off x="3594100" y="3221038"/>
            <a:ext cx="16192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Compreensão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Comunicador </a:t>
            </a: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divulga e explica aos Clientes a importância da campanha, seus benefícios, horários e locais.</a:t>
            </a:r>
            <a:endParaRPr lang="en-US" sz="10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54668" name="Text Box 12"/>
          <p:cNvSpPr txBox="1">
            <a:spLocks noChangeArrowheads="1"/>
          </p:cNvSpPr>
          <p:nvPr/>
        </p:nvSpPr>
        <p:spPr bwMode="auto">
          <a:xfrm>
            <a:off x="5286376" y="3221038"/>
            <a:ext cx="16097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Adoção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Comunicador </a:t>
            </a: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também participa das ginásticas, motiva os Clientes, cobra a participação de cada um.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É entregue o “cartão de pontos” para os empregados que realizam as atividades.</a:t>
            </a: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54669" name="Text Box 13"/>
          <p:cNvSpPr txBox="1">
            <a:spLocks noChangeArrowheads="1"/>
          </p:cNvSpPr>
          <p:nvPr/>
        </p:nvSpPr>
        <p:spPr bwMode="auto">
          <a:xfrm>
            <a:off x="6946900" y="3216275"/>
            <a:ext cx="1676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Compromisso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Cliente começa a participar das sessões de ginástica e percebe os benefícios que eles trazem.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Comunicador </a:t>
            </a: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participa como suporte em caso de necessidade de novos materiais de explicação, apostilas/ slides.</a:t>
            </a:r>
            <a:endParaRPr lang="en-US" sz="10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54670" name="Text Box 14"/>
          <p:cNvSpPr txBox="1">
            <a:spLocks noChangeArrowheads="1"/>
          </p:cNvSpPr>
          <p:nvPr/>
        </p:nvSpPr>
        <p:spPr bwMode="auto">
          <a:xfrm>
            <a:off x="8607425" y="3221038"/>
            <a:ext cx="142240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Faz parte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de mim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Cliente participa efetivamente da ginástica e começa a incentivar outros empregados a participarem também.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Valoriza e reconhece a ação de RH como fator de melhoria da sua qualidade de vida.</a:t>
            </a: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454671" name="Picture 15" descr="BD04981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6" y="2025651"/>
            <a:ext cx="12160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672" name="Picture 16" descr="BD05533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2011364"/>
            <a:ext cx="9906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4673" name="AutoShape 17"/>
          <p:cNvSpPr>
            <a:spLocks/>
          </p:cNvSpPr>
          <p:nvPr/>
        </p:nvSpPr>
        <p:spPr bwMode="auto">
          <a:xfrm rot="5962150">
            <a:off x="3626644" y="3325019"/>
            <a:ext cx="762000" cy="4176712"/>
          </a:xfrm>
          <a:prstGeom prst="rightBrace">
            <a:avLst>
              <a:gd name="adj1" fmla="val 45677"/>
              <a:gd name="adj2" fmla="val 5001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54674" name="Text Box 18"/>
          <p:cNvSpPr txBox="1">
            <a:spLocks noChangeArrowheads="1"/>
          </p:cNvSpPr>
          <p:nvPr/>
        </p:nvSpPr>
        <p:spPr bwMode="auto">
          <a:xfrm>
            <a:off x="3741739" y="5870576"/>
            <a:ext cx="4937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Atuação Ativa das Gerências e do RH</a:t>
            </a:r>
            <a:endParaRPr lang="en-US" sz="2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54679" name="Freeform 23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54680" name="Text Box 24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1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4.xml><?xml version="1.0" encoding="utf-8"?>
<a:theme xmlns:a="http://schemas.openxmlformats.org/drawingml/2006/main" name="1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5.xml><?xml version="1.0" encoding="utf-8"?>
<a:theme xmlns:a="http://schemas.openxmlformats.org/drawingml/2006/main" name="2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6.xml><?xml version="1.0" encoding="utf-8"?>
<a:theme xmlns:a="http://schemas.openxmlformats.org/drawingml/2006/main" name="3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7.xml><?xml version="1.0" encoding="utf-8"?>
<a:theme xmlns:a="http://schemas.openxmlformats.org/drawingml/2006/main" name="4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8.xml><?xml version="1.0" encoding="utf-8"?>
<a:theme xmlns:a="http://schemas.openxmlformats.org/drawingml/2006/main" name="5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9.xml><?xml version="1.0" encoding="utf-8"?>
<a:theme xmlns:a="http://schemas.openxmlformats.org/drawingml/2006/main" name="6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Override1.xml><?xml version="1.0" encoding="utf-8"?>
<a:themeOverride xmlns:a="http://schemas.openxmlformats.org/drawingml/2006/main">
  <a:clrScheme name="Mediano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1578</Words>
  <Application>Microsoft Office PowerPoint</Application>
  <PresentationFormat>Widescreen</PresentationFormat>
  <Paragraphs>260</Paragraphs>
  <Slides>68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21</vt:i4>
      </vt:variant>
      <vt:variant>
        <vt:lpstr>Tema</vt:lpstr>
      </vt:variant>
      <vt:variant>
        <vt:i4>11</vt:i4>
      </vt:variant>
      <vt:variant>
        <vt:lpstr>Títulos de slides</vt:lpstr>
      </vt:variant>
      <vt:variant>
        <vt:i4>68</vt:i4>
      </vt:variant>
    </vt:vector>
  </HeadingPairs>
  <TitlesOfParts>
    <vt:vector size="100" baseType="lpstr">
      <vt:lpstr>Aharoni</vt:lpstr>
      <vt:lpstr>AR CENA</vt:lpstr>
      <vt:lpstr>Arial</vt:lpstr>
      <vt:lpstr>Arial Black</vt:lpstr>
      <vt:lpstr>Baskerville Old Face</vt:lpstr>
      <vt:lpstr>Bauhaus 93</vt:lpstr>
      <vt:lpstr>Bodoni MT</vt:lpstr>
      <vt:lpstr>Bodoni MT Condensed</vt:lpstr>
      <vt:lpstr>Calibri</vt:lpstr>
      <vt:lpstr>Calibri Light</vt:lpstr>
      <vt:lpstr>Comic Sans MS</vt:lpstr>
      <vt:lpstr>Corbel</vt:lpstr>
      <vt:lpstr>Footlight MT Light</vt:lpstr>
      <vt:lpstr>Lucida Sans Unicode</vt:lpstr>
      <vt:lpstr>Tahoma</vt:lpstr>
      <vt:lpstr>Times New Roman</vt:lpstr>
      <vt:lpstr>Tw Cen MT</vt:lpstr>
      <vt:lpstr>Verdana</vt:lpstr>
      <vt:lpstr>Wingdings</vt:lpstr>
      <vt:lpstr>Wingdings 2</vt:lpstr>
      <vt:lpstr>Wingdings 3</vt:lpstr>
      <vt:lpstr>Tema do Office</vt:lpstr>
      <vt:lpstr>1_Mediano</vt:lpstr>
      <vt:lpstr>Tema_AulasGravadas_v1.1</vt:lpstr>
      <vt:lpstr>1_Tema_AulasGravadas_v1.1</vt:lpstr>
      <vt:lpstr>2_Tema_AulasGravadas_v1.1</vt:lpstr>
      <vt:lpstr>3_Tema_AulasGravadas_v1.1</vt:lpstr>
      <vt:lpstr>4_Tema_AulasGravadas_v1.1</vt:lpstr>
      <vt:lpstr>5_Tema_AulasGravadas_v1.1</vt:lpstr>
      <vt:lpstr>6_Tema_AulasGravadas_v1.1</vt:lpstr>
      <vt:lpstr>7_Tema_AulasGravadas_v1.1</vt:lpstr>
      <vt:lpstr>Crayons</vt:lpstr>
      <vt:lpstr>RELAÇÕES HUMANAS</vt:lpstr>
      <vt:lpstr>4.  A arte da comunicação</vt:lpstr>
      <vt:lpstr>Questões para a psicologia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é um grupo?</vt:lpstr>
      <vt:lpstr>Grupo e Equipes</vt:lpstr>
      <vt:lpstr>O Funcionamento Psicológico dos Grupos</vt:lpstr>
      <vt:lpstr>Tipos de Grupos</vt:lpstr>
      <vt:lpstr>Outros tipos de equipes</vt:lpstr>
      <vt:lpstr>Conflitos entre grupos</vt:lpstr>
      <vt:lpstr>Apresentação do PowerPoint</vt:lpstr>
      <vt:lpstr>Ações Afirmativas e Valorização da Diversidade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 tipo de equilíbrio para   gestão da qualidade de vida no trabalho?</vt:lpstr>
      <vt:lpstr>Agosto de 2010 – USP FEA</vt:lpstr>
      <vt:lpstr>Onde está o gestor do 3o. Milênio?</vt:lpstr>
      <vt:lpstr>E você o que você tem feito?</vt:lpstr>
      <vt:lpstr>Sem trabalho a vida apodrece, mas sob um trabalho sem alma a vida sufoca e morre.     Albert Camus, 1955</vt:lpstr>
      <vt:lpstr>Perfis no ambiente de trabalho</vt:lpstr>
      <vt:lpstr>Apresentação do PowerPoint</vt:lpstr>
      <vt:lpstr>Qualidades  </vt:lpstr>
      <vt:lpstr>Novos serviços, novas tecnologias, novos clientes, os mesmos desejos essenciais</vt:lpstr>
      <vt:lpstr>Apresentação do PowerPoint</vt:lpstr>
      <vt:lpstr>Apresentação do PowerPoint</vt:lpstr>
      <vt:lpstr>Leituras </vt:lpstr>
      <vt:lpstr>Apresentação do PowerPoint</vt:lpstr>
      <vt:lpstr>Apresentação do PowerPoint</vt:lpstr>
      <vt:lpstr>Apresentação do PowerPoint</vt:lpstr>
      <vt:lpstr>REFERENCIAS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PSICOOGIAVOTAAPARAAEMERMAGEM</dc:title>
  <dc:creator>Padre Valmir</dc:creator>
  <cp:lastModifiedBy>User</cp:lastModifiedBy>
  <cp:revision>80</cp:revision>
  <dcterms:created xsi:type="dcterms:W3CDTF">2019-02-25T15:44:54Z</dcterms:created>
  <dcterms:modified xsi:type="dcterms:W3CDTF">2021-10-08T17:56:51Z</dcterms:modified>
</cp:coreProperties>
</file>