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370" r:id="rId2"/>
    <p:sldId id="372" r:id="rId3"/>
    <p:sldId id="376" r:id="rId4"/>
    <p:sldId id="377" r:id="rId5"/>
    <p:sldId id="378" r:id="rId6"/>
    <p:sldId id="379" r:id="rId7"/>
    <p:sldId id="373" r:id="rId8"/>
    <p:sldId id="384" r:id="rId9"/>
    <p:sldId id="385" r:id="rId10"/>
    <p:sldId id="386" r:id="rId11"/>
    <p:sldId id="387" r:id="rId12"/>
    <p:sldId id="389" r:id="rId13"/>
    <p:sldId id="391" r:id="rId14"/>
    <p:sldId id="402" r:id="rId15"/>
    <p:sldId id="403" r:id="rId16"/>
    <p:sldId id="404" r:id="rId17"/>
    <p:sldId id="401" r:id="rId18"/>
    <p:sldId id="405" r:id="rId19"/>
    <p:sldId id="392" r:id="rId20"/>
    <p:sldId id="406" r:id="rId21"/>
    <p:sldId id="381" r:id="rId22"/>
    <p:sldId id="382" r:id="rId23"/>
    <p:sldId id="383" r:id="rId24"/>
    <p:sldId id="394" r:id="rId25"/>
    <p:sldId id="393" r:id="rId26"/>
    <p:sldId id="395" r:id="rId27"/>
    <p:sldId id="396" r:id="rId28"/>
    <p:sldId id="397" r:id="rId29"/>
    <p:sldId id="398" r:id="rId30"/>
    <p:sldId id="399" r:id="rId31"/>
    <p:sldId id="371" r:id="rId32"/>
    <p:sldId id="347" r:id="rId33"/>
    <p:sldId id="348" r:id="rId34"/>
    <p:sldId id="349" r:id="rId35"/>
    <p:sldId id="352" r:id="rId36"/>
    <p:sldId id="350" r:id="rId37"/>
    <p:sldId id="351" r:id="rId38"/>
    <p:sldId id="407" r:id="rId39"/>
    <p:sldId id="353" r:id="rId40"/>
    <p:sldId id="354" r:id="rId41"/>
    <p:sldId id="364" r:id="rId42"/>
    <p:sldId id="365" r:id="rId43"/>
    <p:sldId id="366" r:id="rId44"/>
    <p:sldId id="369" r:id="rId45"/>
    <p:sldId id="368" r:id="rId46"/>
    <p:sldId id="367" r:id="rId47"/>
    <p:sldId id="400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8925" autoAdjust="0"/>
  </p:normalViewPr>
  <p:slideViewPr>
    <p:cSldViewPr>
      <p:cViewPr varScale="1">
        <p:scale>
          <a:sx n="85" d="100"/>
          <a:sy n="85" d="100"/>
        </p:scale>
        <p:origin x="-7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DD0136-B4DC-4457-A05E-31D5C934424D}" type="datetimeFigureOut">
              <a:rPr lang="pt-BR" smtClean="0"/>
              <a:pPr/>
              <a:t>24/10/2021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mortalidade%20doen%C3%A7as%20cronico%20degenerativas&amp;source=images&amp;cd=&amp;cad=rja&amp;docid=cnRdlP30aae6sM&amp;tbnid=bS2EYFvCwHpz9M:&amp;ved=0CAUQjRw&amp;url=http://sibelisalvatori.com.br/blogd.php?blg=1664&amp;ei=ukv6UaySH4H68gTCvYGIAg&amp;bvm=bv.50165853,d.dmg&amp;psig=AFQjCNFNtUsYCjRJa_tIBVyTvS8HV5zq8Q&amp;ust=13754442587318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CURSO TECNICO ENFERMAGEM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5400" b="1" dirty="0" smtClean="0"/>
              <a:t>NUTRIÇÃO </a:t>
            </a:r>
            <a:r>
              <a:rPr lang="pt-BR" sz="5400" b="1" dirty="0"/>
              <a:t>E </a:t>
            </a:r>
            <a:r>
              <a:rPr lang="pt-BR" sz="5400" b="1" dirty="0" smtClean="0"/>
              <a:t>DIETÉTICA</a:t>
            </a:r>
          </a:p>
          <a:p>
            <a:pPr marL="0" indent="0">
              <a:buNone/>
            </a:pPr>
            <a:endParaRPr lang="pt-BR" sz="5400" b="1" dirty="0"/>
          </a:p>
          <a:p>
            <a:pPr marL="0" indent="0" algn="ctr">
              <a:buNone/>
            </a:pPr>
            <a:r>
              <a:rPr lang="pt-BR" sz="3000" dirty="0"/>
              <a:t>Prof. Giovani Maria </a:t>
            </a:r>
            <a:r>
              <a:rPr lang="pt-BR" sz="3000" dirty="0" err="1"/>
              <a:t>Schiessl</a:t>
            </a:r>
            <a:r>
              <a:rPr lang="pt-BR" sz="3000" dirty="0"/>
              <a:t> </a:t>
            </a:r>
            <a:r>
              <a:rPr lang="pt-BR" sz="3000" dirty="0" err="1"/>
              <a:t>Wachholz</a:t>
            </a:r>
            <a:r>
              <a:rPr lang="pt-BR" sz="3000" dirty="0"/>
              <a:t> CRN: 1331 </a:t>
            </a:r>
          </a:p>
          <a:p>
            <a:pPr marL="0" indent="0">
              <a:buNone/>
            </a:pPr>
            <a:endParaRPr lang="pt-BR" sz="5400" dirty="0"/>
          </a:p>
          <a:p>
            <a:endParaRPr lang="pt-BR" dirty="0"/>
          </a:p>
        </p:txBody>
      </p:sp>
      <p:pic>
        <p:nvPicPr>
          <p:cNvPr id="4" name="Picture 4" descr="C:\Users\Jefferson\Pictures\ENFERMAG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7112"/>
            <a:ext cx="1944216" cy="13408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Users\Jefferson\Pictures\download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17112"/>
            <a:ext cx="1927101" cy="128473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66377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Possuem Relação Direta com as Necessidades Nutricionais:  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Alterações </a:t>
            </a:r>
            <a:r>
              <a:rPr lang="pt-BR" dirty="0">
                <a:latin typeface="Arial" pitchFamily="34" charset="0"/>
                <a:cs typeface="Arial" pitchFamily="34" charset="0"/>
              </a:rPr>
              <a:t>gustativas e olfativas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influenciam </a:t>
            </a:r>
            <a:r>
              <a:rPr lang="pt-BR" dirty="0">
                <a:latin typeface="Arial" pitchFamily="34" charset="0"/>
                <a:cs typeface="Arial" pitchFamily="34" charset="0"/>
              </a:rPr>
              <a:t>as escolhas alimentares.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Mudança de paladar aumento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na ingestão de alimentos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salgados ou doce. </a:t>
            </a:r>
          </a:p>
          <a:p>
            <a:pPr marL="514350" indent="-514350"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Sensibilidade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odores, alterações estas que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responsáveis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pelas </a:t>
            </a:r>
            <a:r>
              <a:rPr lang="pt-BR" dirty="0">
                <a:latin typeface="Arial" pitchFamily="34" charset="0"/>
                <a:cs typeface="Arial" pitchFamily="34" charset="0"/>
              </a:rPr>
              <a:t>náuseas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hiperemese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(vomito), provoca redução na ingestão alimentos.</a:t>
            </a:r>
          </a:p>
          <a:p>
            <a:pPr marL="514350" indent="-514350"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Crescimento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e manutenção do feto e da placenta,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ocorre a formação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de novos tecidos, armazenamento de gordura pela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mãe. Situações que marcam a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gestação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como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período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de maior necessidade de energia, aumentando de calorias e proteínas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Necessidades individualizadas de acordo com as características físicas atuais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gestacional da gestante.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ALTERAÇÕES FISIOLÓGICAS 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30987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ALTERAÇÕES FISIOLÓGICAS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51304" cy="5688632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4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volume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plasmático, causa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diluição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fisiológica, e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concentração de hemoglobina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hematócrito reduz em torno de 20%, provocando anemia. Sendo necessário o uso de suplementação de ferro para prevenir e suprir os níveis sanguíneos.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Diminuição dos níveis de vitamina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C, ácido fólico, B12 e B6 no sangue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aumento da insulina plasmática e diminuição da tolerância à glicose,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absorção de cálcio e ferro e ainda variação dos níveis de triglicerídeos e colesterol. Estas situações são consequências das alterações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hormonais que ocorre no organismo.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24300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INTERCORRENCIAS NA GESTAÇÃO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Intercorrências que são comuns e variáveis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durante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gravidez. Uma alimentação saudável pode contribuir para minimizar ou evitar.  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Constipação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intestinal: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ingestão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líquidos, fibras. Evitar excesso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biscoitos, massas e alimentos doces.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Prática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atividade física, orientada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estimular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peristaltismo intestinal.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Flatulência: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líquidos junto com as refeições,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boa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mastigação dos alimentos.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Náuseas e vômitos: 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racionamento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refeições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pequenos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volumes; evitar líquidos durante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refeições, consumo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frituras, alimentos condimentados. Orientar consumo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alimentos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sólidos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secos pela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manhã, como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biscoitos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água e sal,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torradas integrais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32237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Pirose: </a:t>
            </a:r>
            <a:r>
              <a:rPr lang="pt-BR" sz="2400" b="1" dirty="0"/>
              <a:t>(azia) </a:t>
            </a:r>
            <a:r>
              <a:rPr lang="pt-BR" sz="2400" dirty="0"/>
              <a:t>–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Fracionar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refeições; evitar frituras e alimentos condimentados; mastigar bem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alimentos. Chá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preto, café, bebidas alcoólicas, refrigerantes e cigarro pioram este sintoma; evite deitar logo após as refeições para evitar refluxo.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Hemorróidas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Prevenir a constipação intestinal; ingerir bastante líquido longe das refeições e preferir temperos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naturais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Hipertensão</a:t>
            </a:r>
            <a:r>
              <a:rPr lang="pt-BR" sz="2400" b="1" dirty="0"/>
              <a:t> </a:t>
            </a:r>
            <a:r>
              <a:rPr lang="pt-BR" sz="2400" dirty="0" smtClean="0"/>
              <a:t>–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orientação individualizada. Equipe de saúde pode instruir quanto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à restrição de ingestão de alimentos muito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salgados. Utilizar pouco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sal 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preparo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refeições. Incentivar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consumo de frutas, verduras e bastante água.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Diabetes Gestacional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–orientação individualizada. Equipe pode instruir para evitar alimentos e bebidas doces e açúcar simples, incentivar o consumo de vegetais folhosos e crus variados.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9598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5130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ALIMENTAÇÃO: durante o inicio da gestação deve ser de acordo com aceitação da gestante (mudanças nas formas de preparo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), garantia de uma alimentação saudável equilibrada, para que o aporte calórico de nutrientes não seja prejudicado. Boa Hidratação.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19484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7531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81" y="24376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19" y="4258322"/>
            <a:ext cx="26067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43991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5130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SUPRIR E PRIORIZAR AS DEFICIENCIAS MAIS COMUNS QUE PODEM OCORRER NA GESTAÇÃO ATRAVÉS DE SUPLEMENTOS: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VITAMINAS E MINERAIS ESSENCIAIS DURANTE A GESTAÇÃO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Ácido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fólico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(ideal antes da concepção) e ou nas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semanas iniciais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gestação (ate 12 semanas realizar suplementação);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Sulfato ferro evitar agravos e consequências graves de anemia. Dose de acordo com níveis sanguíneos; 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Outros minerais e vitaminas como: cálcio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vitamina C e 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B12, ômega 3 etc. 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Suplemento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polivitamínico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gestamax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28" y="5373216"/>
            <a:ext cx="2117587" cy="136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56" y="1700808"/>
            <a:ext cx="1522859" cy="152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776336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532"/>
            <a:ext cx="2857500" cy="25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2596029"/>
            <a:ext cx="6945684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PROIBIDO: 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Canela: contração musculo uterino e constrição sanguínea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Hortelã: reduz produção leite .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Preto, mate, verde, </a:t>
            </a:r>
            <a:r>
              <a:rPr lang="pt-BR" sz="2000" dirty="0" err="1" smtClean="0">
                <a:solidFill>
                  <a:srgbClr val="C00000"/>
                </a:solidFill>
              </a:rPr>
              <a:t>matchá</a:t>
            </a:r>
            <a:r>
              <a:rPr lang="pt-BR" sz="2000" dirty="0" smtClean="0">
                <a:solidFill>
                  <a:srgbClr val="C00000"/>
                </a:solidFill>
              </a:rPr>
              <a:t>: acelera metabolismo , mal estar e palpitações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Outros: sene, carqueja, boldo, arruda, cravo da </a:t>
            </a:r>
            <a:r>
              <a:rPr lang="pt-BR" sz="2000" dirty="0" err="1" smtClean="0">
                <a:solidFill>
                  <a:srgbClr val="C00000"/>
                </a:solidFill>
              </a:rPr>
              <a:t>india</a:t>
            </a:r>
            <a:r>
              <a:rPr lang="pt-BR" sz="2000" dirty="0" smtClean="0">
                <a:solidFill>
                  <a:srgbClr val="C00000"/>
                </a:solidFill>
              </a:rPr>
              <a:t>, poejo.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7" name="Espaço Reservado para Conteúdo 6"/>
          <p:cNvSpPr txBox="1">
            <a:spLocks noGrp="1"/>
          </p:cNvSpPr>
          <p:nvPr>
            <p:ph sz="quarter" idx="1"/>
          </p:nvPr>
        </p:nvSpPr>
        <p:spPr>
          <a:xfrm>
            <a:off x="611560" y="4437112"/>
            <a:ext cx="7776864" cy="2169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PERMITIDO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Por terem propriedades </a:t>
            </a:r>
            <a:r>
              <a:rPr lang="pt-BR" sz="2000" b="1" dirty="0">
                <a:solidFill>
                  <a:srgbClr val="00B050"/>
                </a:solidFill>
              </a:rPr>
              <a:t>calmantes e </a:t>
            </a:r>
            <a:r>
              <a:rPr lang="pt-BR" sz="2000" b="1" dirty="0" smtClean="0">
                <a:solidFill>
                  <a:srgbClr val="00B050"/>
                </a:solidFill>
              </a:rPr>
              <a:t>digestivas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Camomila</a:t>
            </a:r>
            <a:r>
              <a:rPr lang="pt-BR" sz="2000" b="1" dirty="0">
                <a:solidFill>
                  <a:srgbClr val="00B050"/>
                </a:solidFill>
              </a:rPr>
              <a:t>, erva-cidreira, capim-limão e erva-doce (este último aumenta o leite materno</a:t>
            </a:r>
            <a:r>
              <a:rPr lang="pt-BR" sz="2000" b="1" dirty="0" smtClean="0">
                <a:solidFill>
                  <a:srgbClr val="00B050"/>
                </a:solidFill>
              </a:rPr>
              <a:t>). Por promover sensação </a:t>
            </a:r>
            <a:r>
              <a:rPr lang="pt-BR" sz="2000" b="1" dirty="0">
                <a:solidFill>
                  <a:srgbClr val="00B050"/>
                </a:solidFill>
              </a:rPr>
              <a:t>de relaxamento boa para mãe e filho. </a:t>
            </a:r>
            <a:endParaRPr lang="pt-BR" sz="2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Outra </a:t>
            </a:r>
            <a:r>
              <a:rPr lang="pt-BR" sz="2000" b="1" dirty="0">
                <a:solidFill>
                  <a:srgbClr val="00B050"/>
                </a:solidFill>
              </a:rPr>
              <a:t>opção interessante são chás de frutas.</a:t>
            </a:r>
          </a:p>
        </p:txBody>
      </p:sp>
    </p:spTree>
    <p:extLst>
      <p:ext uri="{BB962C8B-B14F-4D97-AF65-F5344CB8AC3E}">
        <p14:creationId xmlns:p14="http://schemas.microsoft.com/office/powerpoint/2010/main" val="359737336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pt-BR" b="1" dirty="0" smtClean="0"/>
              <a:t>GANHO DE PESO GESTACIONAL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933528"/>
          </a:xfrm>
        </p:spPr>
        <p:txBody>
          <a:bodyPr/>
          <a:lstStyle/>
          <a:p>
            <a:r>
              <a:rPr lang="pt-BR" dirty="0" smtClean="0"/>
              <a:t>Orientação depender do peso </a:t>
            </a:r>
            <a:r>
              <a:rPr lang="pt-BR" dirty="0" err="1" smtClean="0"/>
              <a:t>pré</a:t>
            </a:r>
            <a:r>
              <a:rPr lang="pt-BR" dirty="0" smtClean="0"/>
              <a:t> gestacional.</a:t>
            </a:r>
          </a:p>
          <a:p>
            <a:r>
              <a:rPr lang="pt-BR" dirty="0" smtClean="0"/>
              <a:t>Orientação geral:</a:t>
            </a:r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38642"/>
              </p:ext>
            </p:extLst>
          </p:nvPr>
        </p:nvGraphicFramePr>
        <p:xfrm>
          <a:off x="539552" y="2564904"/>
          <a:ext cx="7772400" cy="2682240"/>
        </p:xfrm>
        <a:graphic>
          <a:graphicData uri="http://schemas.openxmlformats.org/drawingml/2006/table">
            <a:tbl>
              <a:tblPr/>
              <a:tblGrid>
                <a:gridCol w="2560140"/>
                <a:gridCol w="2606130"/>
                <a:gridCol w="2606130"/>
              </a:tblGrid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solidFill>
                            <a:srgbClr val="000000"/>
                          </a:solidFill>
                          <a:effectLst/>
                        </a:rPr>
                        <a:t>MC (antes de engravidar)</a:t>
                      </a:r>
                    </a:p>
                  </a:txBody>
                  <a:tcPr marR="952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solidFill>
                            <a:srgbClr val="000000"/>
                          </a:solidFill>
                          <a:effectLst/>
                        </a:rPr>
                        <a:t>Classificação do IMC</a:t>
                      </a:r>
                    </a:p>
                  </a:txBody>
                  <a:tcPr marL="95250" marR="952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>
                          <a:solidFill>
                            <a:srgbClr val="000000"/>
                          </a:solidFill>
                          <a:effectLst/>
                        </a:rPr>
                        <a:t>Ganho de peso recomendado (até ao final da gestação)</a:t>
                      </a:r>
                    </a:p>
                  </a:txBody>
                  <a:tcPr marL="95250" marR="952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&lt; 19,8 kg/m2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Abaixo do </a:t>
                      </a:r>
                      <a:r>
                        <a:rPr lang="pt-BR" b="1">
                          <a:effectLst/>
                        </a:rPr>
                        <a:t>peso</a:t>
                      </a:r>
                      <a:endParaRPr lang="pt-BR">
                        <a:effectLst/>
                      </a:endParaRP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12 a 18 Kg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19,8 a 26 kg/m2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Normal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11 a 15 Kg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26 a 29 kg/m2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Excesso de </a:t>
                      </a:r>
                      <a:r>
                        <a:rPr lang="pt-BR" b="1">
                          <a:effectLst/>
                        </a:rPr>
                        <a:t>peso</a:t>
                      </a:r>
                      <a:endParaRPr lang="pt-BR">
                        <a:effectLst/>
                      </a:endParaRP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7 a 11 Kg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&gt; 29 kg/m2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Obesidade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Mínimo de 7 Kg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551723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OBS: estudos recentes orientam que o ganho de peso máximo seja de  10 kg para gestantes com peso </a:t>
            </a:r>
            <a:r>
              <a:rPr lang="pt-BR" dirty="0" err="1" smtClean="0"/>
              <a:t>pré</a:t>
            </a:r>
            <a:r>
              <a:rPr lang="pt-BR" dirty="0" smtClean="0"/>
              <a:t> gestacional normal.</a:t>
            </a:r>
            <a:endParaRPr lang="pt-B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376264" cy="15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785738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LACTAÇÃO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688632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Fase de intenso gasto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energético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a produção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leite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diariamente. 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reservas maternas acumuladas durante a gestação são utilizadas para a produção de leite, cuja produção média é algo em torno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750ml/dia, gasta em media 640 kcal para esta produção, 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primeiros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 a 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meses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Portanto alimentação desta mãe deve quantitativa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qualitativamente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balanceada. </a:t>
            </a: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FATORES QUE DETERMINAM A PRODUÇÃO DE LEITE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Boa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ingestão hídrica com mínimo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lts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água/dia;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ambiente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tranquilo, mãe emocionalmente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segura;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Pega correta no seio materno e estimulo frequente , livre demanda;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produção de leite é afetada negativamente por dietas hipocalóricas e estresse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materno, má hidratação.</a:t>
            </a:r>
          </a:p>
          <a:p>
            <a:endParaRPr lang="pt-BR" sz="2400" dirty="0"/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33839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51216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chemeClr val="tx1"/>
                </a:solidFill>
              </a:rPr>
              <a:t>NUTRIÇÃO NOS DIFERENTES CICLOS DE VIDA</a:t>
            </a:r>
            <a:endParaRPr lang="pt-BR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efferson\Pictures\ciclo-de-vida-do-homem-e-da-fêmea-caráteres-diferentes-juventude-idade-avançada-104230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6366"/>
            <a:ext cx="7200800" cy="48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17015"/>
      </p:ext>
    </p:extLst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LACTAÇÃO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ALIMENTAÇÃO: Incentiva-se consumo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polivitaminico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minerais rico em ácidos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graxos essenciais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ômega-3, pelos benefícios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desenvolvimento do sistema nervoso e da retina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lactente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deficiência nutricional para a mãe.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 x CÓLICA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Não existe comprovação que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alimentação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mãe interfira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cólicas. Porém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existem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alimentos que alteram o sabor do leite materno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podem provocar este mal-estar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bebê: temperos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picantes e 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conservantes, café , chá mate, preto, leite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vaca mais que 400ml / dia,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refrigerantes, gorduras em excesso. Alimentos rico em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enxofre: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feijões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brócolis, couve-flor, couve manteiga, rabanete, repolho, espinafre.</a:t>
            </a:r>
          </a:p>
          <a:p>
            <a:endParaRPr lang="pt-BR" sz="2400" dirty="0"/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6576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5544616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Inicia-se antes do nascimento,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gestacional.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importância do acompanhamento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 Dependência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adulto na alimentação, estímulo e interação;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(e proteção)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amamentação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prioridade.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estado nutricional é fator de importância no desenvolvimento infantil intelectual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psicomotor. 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=&gt;Saúde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psicológica e a competência cognitiva estão relacionadas com sua capacidade de interação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social.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Educação nutricional, nas escolas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=&gt;Avaliar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saúde bucal é fundamental nesta fase de troca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dentição.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=&gt;Acompanhar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calendário vacinal para proteger de agravos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evitáveis.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pt-BR" sz="2400" dirty="0">
              <a:latin typeface="Tahoma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4838335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9208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928992" cy="5328592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Nascimento até 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Meses-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Amamentação exclusiva;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Água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outros líquidos reduzem a absorção de ferro; Ferro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Cálcio que são os nutrientes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mais importantes nesta fase, porque promovem o crescimento do bebê, o fortalecimento dos ossos e do sistema imunológico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partir dos 6 meses oferecer de forma lenta e gradual outros alimentos mantendo amamentação. Oferecer alimentos 3 x ao dia se ainda estiver amamentando e 5 x ao dia se já estiver desmamada.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 oferecida deve ser da forma mais, saudável in natura / natural e variada possível. Evoluir a oferta ate chegar ao hábito da família. (variedade e consistência).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9259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493352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Oferecer a criança diferentes alimentos ao dia, como frutas, verduras e legumes, alimentação variada e equilibrada. Excluindo produtos industrializados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ricos em açúcares, gorduras, conservantes, como salgadinhos, refrigerantes, balas, enlatados, frituras, açúcar. Não oferecer e ou consumir com moderação.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6576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369784" cy="22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484656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Entre 1 e 6 anos, é a fase muito importante para formação do hábito alimentar, pois a criança já consome a mesma alimentação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nutrientes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fundamentais para crianças de 1 a 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anos: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Ferro, cálcio, zinco, vit. A, vit. D.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Entre 6 e 10 anos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é fase de maior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atividade física, ritmo de crescimento mais lento em relação a altura,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predomínio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ganho de peso. Alimentação nesta fase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deve ser rica em nutrientes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quantidade, variedade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qualidade adequadas ao crescimento e desenvolvimento desta faixa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etária.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10144"/>
      </p:ext>
    </p:extLst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63408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latin typeface="Arial Black" pitchFamily="34" charset="0"/>
                <a:cs typeface="Arial" pitchFamily="34" charset="0"/>
              </a:rPr>
              <a:t>CICLO ADOLESCENCIA</a:t>
            </a:r>
            <a:endParaRPr lang="pt-B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Fase de grandes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necessidades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nutricional devido o estirão de crescimento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desenvolvimento.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Nutrientes mais importantes: alimentos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construtores e energéticos.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Cálcio e vitamina D, devido o desenvolvimento acelerado de músculos e ossos.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Ferro, devido a formação muscular que é acompanhada por um volume maior de sangue, as meninas devido a perda de sangue durante a menstruação.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alimentação inadequada na adolescência pode levar ao risco imediato ou a longo prazo de doenças crônicas como hipertensão, diabetes, osteoporose e obesidade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Estímulo a hábitos saudável.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771502"/>
      </p:ext>
    </p:extLst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CICLO ADULTO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Fase em que deve existir haver uma prioridade dos serviços de saúde abordando sobre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hábitos alimentares saudáveis, atividade física, prevenção de doenças cardiovasculares,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osteoporose, câncer, alcoolismo, tabagismo etc.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demanda dos serviços de saúde geralmente é maior por parte das mulheres. Devido as ocorrências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naturais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vida,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como gravidez, parto, puerpério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menopausa.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Por isso é preciso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preservar bons hábitos alimentares e praticar atividade física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0830"/>
      </p:ext>
    </p:extLst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CICLO ADULTO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8928992" cy="61206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recomendações nutricionais do adulto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irá depender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da atividade física, massa corporal e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idade, ciclo de vida que está passando (mulheres).</a:t>
            </a:r>
            <a:endParaRPr lang="pt-BR" sz="3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A composição do corpo pode influir no gasto de energia. O homem, por exemplo, tem mais massa corporal do que a mulher, por isso necessita de mais energia.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Recomendações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para alimentação na fase adulta: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Realizar de 5 – 6 refeições ao dia, em volumes menores;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Não pular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refeições;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Comer com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tranquilidade, horários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regulares e longe da televisão;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Mastigar bem os alimentos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760"/>
      </p:ext>
    </p:extLst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CICLO ADULTO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Aumentar a ingestão de fibras: farelo de trigo, cereais integrais, verduras de folha, frutas com cascas e bagaço;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Preferir os óleos vegetais;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Reduzir o consumo de sal e açúcar, preferindo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ervas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aromáticas;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Preferir as frutas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hortaliças, 5 porções/dia;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Evitar frituras e carnes gordurosas;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Preferir preparações assadas, grelhadas ou cozidas;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Consumir, no mínimo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2lts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água ao dia;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As mulheres devem consumir mais alimentos ricos em cálcio ao longo da vida a fim de evitar a osteoporose;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Ler os rótulos dos alimentos industrializados para conhecer o valor nutritivo e fazer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boas escolhas alimentares;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Praticar exercícios físicos regularmente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93113"/>
      </p:ext>
    </p:extLst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</p:spPr>
        <p:txBody>
          <a:bodyPr>
            <a:no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CICLO IDOSO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ltima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etapa do ciclo da vida ou terceira idade,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grande aumento desta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população, trás grande demanda e desafio para os serviços de saúde, já que está população esta aumentando, devido o aumento da expectativa de vida estar subindo.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Esta população geralmente moram sozinhas, e normalmente são dependentes de familiares para algumas atividades. 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Devido: progressiva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perda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habilidades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visuais,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auditivas, locomotoras, memoria. 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 é prejudicada devido redução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sentidos sobre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apetite e a dificuldade em preparar seu próprio alimento.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827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CICLO DE VIDA - CONCEITO</a:t>
            </a:r>
            <a:endParaRPr lang="pt-BR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Ciclo de vida compreende o processo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mudança ou transformação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ser humano desde seu início até o fim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vida.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ciclos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vida variam de acordo com a interação 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biológico com 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sócio-ambiental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interações essas que condicionam o processo saúde e doença.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16100"/>
            <a:ext cx="4320480" cy="353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68371"/>
      </p:ext>
    </p:extLst>
  </p:cSld>
  <p:clrMapOvr>
    <a:masterClrMapping/>
  </p:clrMapOvr>
  <p:transition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</p:spPr>
        <p:txBody>
          <a:bodyPr>
            <a:no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CICLO IDOSO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Alimentação: priorizar uma quantidade significativa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legumes, verduras e frutas,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cereais e carnes magras, fortalece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sistema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imunológico.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Consumir leite e derivados para suprir as necessidades de cálcio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vit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D. Bem como banho de sol.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Moderar uso do  sal; Utilizar mais ervas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condimentos;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Ingerir boa quantia de água ao dia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auxiliar o bom funcionamento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intestino, mantém a boca mais úmida, mantém a hidratação do corpo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uso de cigarros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bebidas alcoólicas;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peso saudável;.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Estimular prática de atividade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física regularmente.</a:t>
            </a:r>
          </a:p>
          <a:p>
            <a:pPr marL="0" indent="0"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Atenção: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restrições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dietéticas devido as patologias comuns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nesta fase, como diabetes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hipertensão, mastigação e deglutição;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01770"/>
      </p:ext>
    </p:extLst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/>
              <a:t>Avaliação Antropométrica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Utilização das medidas antropométricas na avaliação do estado nutricional. É definida como a ciência de medida do tamanho corporal</a:t>
            </a:r>
            <a:r>
              <a:rPr lang="pt-BR" sz="3200" dirty="0" smtClean="0"/>
              <a:t>.</a:t>
            </a:r>
          </a:p>
          <a:p>
            <a:pPr marL="0" indent="0">
              <a:buNone/>
            </a:pPr>
            <a:r>
              <a:rPr lang="pt-BR" sz="3200" dirty="0" smtClean="0"/>
              <a:t> </a:t>
            </a:r>
            <a:r>
              <a:rPr lang="pt-BR" sz="3200" dirty="0"/>
              <a:t>T</a:t>
            </a:r>
            <a:r>
              <a:rPr lang="pt-BR" sz="3200" dirty="0" smtClean="0"/>
              <a:t>em </a:t>
            </a:r>
            <a:r>
              <a:rPr lang="pt-BR" sz="3200" dirty="0"/>
              <a:t>objetivo estudar os caracteres mensuráveis da morfologia humana e análise quantitativa das variações dimensionais do corpo humano.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13" y="4869160"/>
            <a:ext cx="36861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54346"/>
      </p:ext>
    </p:extLst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PESO:  pode ser avaliado em balanças mecânicas ou  (eletrônica). Aferição mínima deve ser anualmente.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Balança plataforma indicada p/ crianças maiores de 2 anos.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Procedimento: balança deve estar em local nivelado e estável durante o procedimento. Indivíduo deve estar descalço c/ o mínimo de roupa possível.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efferson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143125" cy="1571621"/>
          </a:xfrm>
          <a:prstGeom prst="rect">
            <a:avLst/>
          </a:prstGeom>
          <a:noFill/>
        </p:spPr>
      </p:pic>
      <p:pic>
        <p:nvPicPr>
          <p:cNvPr id="1027" name="Picture 3" descr="C:\Users\Jefferson\Pictures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29000"/>
            <a:ext cx="2447925" cy="1509710"/>
          </a:xfrm>
          <a:prstGeom prst="rect">
            <a:avLst/>
          </a:prstGeom>
          <a:noFill/>
        </p:spPr>
      </p:pic>
      <p:pic>
        <p:nvPicPr>
          <p:cNvPr id="1028" name="Picture 4" descr="C:\Users\Jefferson\Pictures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357826"/>
            <a:ext cx="2552700" cy="1290634"/>
          </a:xfrm>
          <a:prstGeom prst="rect">
            <a:avLst/>
          </a:prstGeom>
          <a:noFill/>
        </p:spPr>
      </p:pic>
      <p:pic>
        <p:nvPicPr>
          <p:cNvPr id="1029" name="Picture 5" descr="C:\Users\Jefferson\Pictures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643446"/>
            <a:ext cx="2581275" cy="1771650"/>
          </a:xfrm>
          <a:prstGeom prst="rect">
            <a:avLst/>
          </a:prstGeom>
          <a:noFill/>
        </p:spPr>
      </p:pic>
      <p:pic>
        <p:nvPicPr>
          <p:cNvPr id="1030" name="Picture 6" descr="C:\Users\Jefferson\Pictures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072074"/>
            <a:ext cx="2057400" cy="1485896"/>
          </a:xfrm>
          <a:prstGeom prst="rect">
            <a:avLst/>
          </a:prstGeom>
          <a:noFill/>
        </p:spPr>
      </p:pic>
      <p:pic>
        <p:nvPicPr>
          <p:cNvPr id="1031" name="Picture 7" descr="C:\Users\Jefferson\Pictures\images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3000372"/>
            <a:ext cx="885825" cy="13477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ESTATURA: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pode ser verifica utilizando equipamentos como: Antropômetro infantil, horizontal, para medir o comprimento de crianças menores de 2 anos. Para adultos utiliza-se antropômetro vertical, estadiômetro,  régua.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Jefferson\Pictures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2143125" cy="2143125"/>
          </a:xfrm>
          <a:prstGeom prst="rect">
            <a:avLst/>
          </a:prstGeom>
          <a:noFill/>
        </p:spPr>
      </p:pic>
      <p:pic>
        <p:nvPicPr>
          <p:cNvPr id="2051" name="Picture 3" descr="C:\Users\Jefferson\Pictures\im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714884"/>
            <a:ext cx="2390775" cy="1914525"/>
          </a:xfrm>
          <a:prstGeom prst="rect">
            <a:avLst/>
          </a:prstGeom>
          <a:noFill/>
        </p:spPr>
      </p:pic>
      <p:pic>
        <p:nvPicPr>
          <p:cNvPr id="2052" name="Picture 4" descr="C:\Users\Jefferson\Pictures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496"/>
            <a:ext cx="2143125" cy="2143125"/>
          </a:xfrm>
          <a:prstGeom prst="rect">
            <a:avLst/>
          </a:prstGeom>
          <a:noFill/>
        </p:spPr>
      </p:pic>
      <p:pic>
        <p:nvPicPr>
          <p:cNvPr id="2053" name="Picture 5" descr="C:\Users\Jefferson\Pictures\images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714884"/>
            <a:ext cx="2428892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ESTATURA: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Procedimento para avaliar: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Crianças =&gt; deitar no centro antropômetro, sem adornos na cabeça e descalço. Cabeça apoiada na parte fixa, pescoço reto, queixo afastado do peito; Pressionar cuidadosamente os joelhos p/ baixo. Encostar a parte móvel  do equipamento na planta dos pés.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3074" name="Picture 2" descr="C:\Users\Jefferson\Pictures\ABAAAA6cEAB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12"/>
            <a:ext cx="771530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ESTATURA: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Procedimento para avaliar: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Adultos =&gt; posicionar no centro, sem adornos na cabeça e descalço. Cabeça erguida longe do queixo, olhando para um ponto fixo na altura dos olhos.  As pernas devem estar paralelas, formando um ângulo reto com os pés.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Ideal é encostar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calcanhares, panturrilhas, glúteos, escápula e parte posterior da cabeça no estadiômetro ou parede.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Quando não for possível encostar os 5 pontos posicionar no mínimo 3.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098" name="Picture 2" descr="C:\Users\Jefferson\Pictures\ABAAABnQwAA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579296" cy="850106"/>
          </a:xfrm>
        </p:spPr>
        <p:txBody>
          <a:bodyPr/>
          <a:lstStyle/>
          <a:p>
            <a:r>
              <a:rPr lang="pt-BR" dirty="0" smtClean="0">
                <a:latin typeface="Arial Black" pitchFamily="34" charset="0"/>
                <a:cs typeface="Arial" pitchFamily="34" charset="0"/>
              </a:rPr>
              <a:t>PERIMETRO CEFÁLICO</a:t>
            </a:r>
            <a:endParaRPr lang="pt-BR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7" y="2550942"/>
            <a:ext cx="3406080" cy="25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50941"/>
            <a:ext cx="3881325" cy="248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3746" y="836712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Medido com fita flexível  arcadas supraorbitárias (acima sobrancelha abaixo osso frontal) e a  maior proeminência do osso  occipital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30" y="5200094"/>
            <a:ext cx="2223143" cy="147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060151"/>
      </p:ext>
    </p:extLst>
  </p:cSld>
  <p:clrMapOvr>
    <a:masterClrMapping/>
  </p:clrMapOvr>
  <p:transition>
    <p:pull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ANTROPOMÉTRICA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CIRCUNFERÊNCIA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 lnSpcReduction="10000"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CINTURA: posicionar em pé com os braços relaxados, remover roupa ou cinto.  Achar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ponto mais mole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entre osso quadril (crista ilíaca) e a borda inferior da última costela e posicionar a fita flexível. Com dificuldade de achar o ponto mais mole, posicione a fita 2 cm acima do osso do quadril.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Jefferson\Pictures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638425" cy="2000264"/>
          </a:xfrm>
          <a:prstGeom prst="rect">
            <a:avLst/>
          </a:prstGeom>
          <a:noFill/>
        </p:spPr>
      </p:pic>
      <p:pic>
        <p:nvPicPr>
          <p:cNvPr id="5124" name="Picture 4" descr="C:\Users\Jefferson\Pictures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14488"/>
            <a:ext cx="227647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ESPECTATIVA DE VIDA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desenvolvimento econômico e tecnológico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teve um importante aumento na expectativa de vida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população, 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mais de 20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Estima-se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que em 2050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teremos 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número muito maior de idosos dependente da população jovem, que será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menor. Em 2050 teremos maiores custos e menos trabalhadores.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47180"/>
            <a:ext cx="456113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303440"/>
      </p:ext>
    </p:extLst>
  </p:cSld>
  <p:clrMapOvr>
    <a:masterClrMapping/>
  </p:clrMapOvr>
  <p:transition>
    <p:pull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ANTROPOMÉTRICA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CIRCUNFERÊNCIA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ABDÔMEN:  medida na protuberância máxima do abdômen, no nível da cicatriz umbilical, com o avaliado em pé, relaxado.</a:t>
            </a:r>
          </a:p>
          <a:p>
            <a:pPr>
              <a:buNone/>
            </a:pPr>
            <a:r>
              <a:rPr lang="pt-BR" sz="2400" dirty="0" smtClean="0"/>
              <a:t>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QUADRIL: parte mais larga do bumbum,  logo abaixo do osso lateral mais saliente do quadril. geralmente fica a 20 cm abaixo da cintura. Tomada ao nível dos pontos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trocantéricos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direito e esquerdo.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Jefferson\Pictures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2295525" cy="2357454"/>
          </a:xfrm>
          <a:prstGeom prst="rect">
            <a:avLst/>
          </a:prstGeom>
          <a:noFill/>
        </p:spPr>
      </p:pic>
      <p:pic>
        <p:nvPicPr>
          <p:cNvPr id="6147" name="Picture 3" descr="C:\Users\Jefferson\Pictures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192881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IMC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 fontScale="77500" lnSpcReduction="20000"/>
          </a:bodyPr>
          <a:lstStyle/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ÍNDICE DE MASSA CORPORAL (IMC):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 um dos principais métodos de avaliação das condições de peso de um indivíduo.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Calculado: peso / altura x altura ao quadrado.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Não é indicado para avaliação nos seguintes grupos: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crianças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idosos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pessoas musculosas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- gestantes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OBS: estes grupos de pessoas devem ser avaliados através de tabelas específicas, como também fazer avaliação individual, com profissional especializado. 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IMC POR FAIXA ETÁRIA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Peso altura avaliação de IMC = peso / altura x altura.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Analisar classificação de IMC em tabela específica de acordo com a faixa etária descritas abaixo: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0 a 2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ETÁRIA:2 a 5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5 a 10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 10 a 19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20 A 60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maior de 60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GESTANTES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11532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ADULTOS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026" name="Picture 2" descr="C:\Users\Jefferson\Pictures\tabela-imc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3" y="908720"/>
            <a:ext cx="8862025" cy="56262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IDOSOS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4098" name="Picture 2" descr="C:\Users\Jefferson\Pictures\v11n3a01-qua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01122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PARA GESTANTES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3074" name="Picture 2" descr="C:\Users\Jefferson\Pictures\grafico acomp nutric ges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333926"/>
            <a:ext cx="7818092" cy="5290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ESTE TIPO DE AVALIAÇÃO DEVE SER REALIZADA POR PROFISSIONAL HABILITADO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2051" name="Picture 3" descr="C:\Users\Jefferson\Pictures\imc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72560" cy="47863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ESTUDO DE CASO PARA RESOLUÇÃO EM SALA</a:t>
            </a:r>
            <a:br>
              <a:rPr lang="pt-BR" dirty="0" smtClean="0"/>
            </a:br>
            <a:r>
              <a:rPr lang="pt-BR" dirty="0" smtClean="0"/>
              <a:t>PESO 20 PONTOS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532410" cy="353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93845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REFLEXO NUTRICIONAL</a:t>
            </a:r>
            <a:endParaRPr lang="pt-BR" sz="2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64096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mudanças ocorridas no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tempo, engloba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três mudanças básicas: substituição das doenças transmissíveis por doenças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não-transmissíveis.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De 1997 a 2017 aumentou em 30% as mortes ocorridas por doenças não transmissíveis.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Projeção: 2050  aumente em 63%  estas mortes.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Aumentou 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consumo de alimentos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prontos, processados e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ultraprocessados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industrialmente. Consequência: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no consumo de gorduras saturadas;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na ingestão de sal;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alimentos refinados (açúcar);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redução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no consumo de fibras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Sedentarismo etc...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Estas mudanças resultam em uma 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mudança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da epidemiologia dos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problemas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nutricionais da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população. </a:t>
            </a:r>
          </a:p>
          <a:p>
            <a:endParaRPr lang="pt-BR" sz="1800" dirty="0"/>
          </a:p>
          <a:p>
            <a:pPr marL="0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sibelisalvatori.com.br/ckfinder/userfiles/images/sedentarismo-2%20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8711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17242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EVOLUÇÃO = POPULAÇÃO + DOENTE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Papel do profissional de saúde á atuar nos cuidados primários trabalhar o contexto a causa da doença, não somente com foco na doença/ curativo.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Devemos trabalhar com visão voltada na PROMOÇÃO DA SAÚDE. Para isso ocorrer devemos trabalhar com os Ciclos da Vida permite ações integrais durante todas as etapas da vida.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017808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Nutrição nos Ciclos de Vida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Uma boa nutrição é uma condição fundamental para promover o bem estar físico, mental e social de crianças, jovens, adultos e idosos, garantindo condições normais de saúde, e uma boa qualidade de vida.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macro e micronutrientes atuam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como combustíveis para manter o organismo saudável e sempre bem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disposto, suprindo as exigências nutricionais em cada ciclo de vida. </a:t>
            </a:r>
          </a:p>
          <a:p>
            <a:pPr marL="0" indent="0" algn="just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85442797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Fase gestacional é o período de maior vulnerabilidade biológica do ciclo reprodutivo da mulher, traz diversas alterações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organismo materno, não só fisiológicas e físicas, mas emocionais, comportamentais e alimentares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Estas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alterações trazem reflexos para a saúde da gestante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bebê. Visto que organismo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materno é a única fonte de nutrientes para o feto, por meio da ingestão ou de suas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reservas. 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alimentação da mãe não satisfaz as necessidades do feto, ele irá utilizar as reservas de nutrientes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mãe, provocando diminuição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suas reservas. Expondo a mãe a um grande risco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nutricional bem como prejudicar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desenvolvimento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feto.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1960618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ESTADO NUTRICIONAL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GESTANTE</a:t>
            </a:r>
            <a:endParaRPr lang="pt-BR" sz="32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856984" cy="547260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obesidade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é considerada uma das principais responsáveis pela morbimortalidade materna e fetal. Pois junto com a obesidade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surgem as doenças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não transmissíveis como o diabetes e a hipertensão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desnutrição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materna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pode ocasionar: anemia, parto prematuro. Para a criança: baixo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peso da criança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nascimento, Redução da estatura da criança na fase adulta, dificuldade de aprendizado, memória e raciocínio.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13176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90778"/>
      </p:ext>
    </p:extLst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11307</TotalTime>
  <Words>2913</Words>
  <Application>Microsoft Office PowerPoint</Application>
  <PresentationFormat>Apresentação na tela (4:3)</PresentationFormat>
  <Paragraphs>234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Patrimônio Líquido</vt:lpstr>
      <vt:lpstr>CURSO TECNICO ENFERMAGEM</vt:lpstr>
      <vt:lpstr>NUTRIÇÃO NOS DIFERENTES CICLOS DE VIDA</vt:lpstr>
      <vt:lpstr>CICLO DE VIDA - CONCEITO</vt:lpstr>
      <vt:lpstr>ESPECTATIVA DE VIDA</vt:lpstr>
      <vt:lpstr>         REFLEXO NUTRICIONAL</vt:lpstr>
      <vt:lpstr>EVOLUÇÃO = POPULAÇÃO + DOENTE</vt:lpstr>
      <vt:lpstr>Nutrição nos Ciclos de Vida</vt:lpstr>
      <vt:lpstr>CICLO GESTACIONAL</vt:lpstr>
      <vt:lpstr>ESTADO NUTRICIONAL GESTANTE</vt:lpstr>
      <vt:lpstr>ALTERAÇÕES FISIOLÓGICAS </vt:lpstr>
      <vt:lpstr>ALTERAÇÕES FISIOLÓGICAS</vt:lpstr>
      <vt:lpstr>INTERCORRENCIAS NA GESTAÇÃO</vt:lpstr>
      <vt:lpstr>CICLO GESTACIONAL</vt:lpstr>
      <vt:lpstr>CICLO GESTACIONAL</vt:lpstr>
      <vt:lpstr>Apresentação do PowerPoint</vt:lpstr>
      <vt:lpstr>CICLO GESTACIONAL</vt:lpstr>
      <vt:lpstr>Apresentação do PowerPoint</vt:lpstr>
      <vt:lpstr>GANHO DE PESO GESTACIONAL</vt:lpstr>
      <vt:lpstr>CICLO LACTAÇÃO</vt:lpstr>
      <vt:lpstr>CICLO LACTAÇÃO</vt:lpstr>
      <vt:lpstr>CICLO PERINATAL E INFÂNCIA</vt:lpstr>
      <vt:lpstr>CICLO PERINATAL E INFÂNCIA</vt:lpstr>
      <vt:lpstr>CICLO PERINATAL E INFÂNCIA</vt:lpstr>
      <vt:lpstr>CICLO PERINATAL E INFÂNCIA</vt:lpstr>
      <vt:lpstr>CICLO ADOLESCENCIA</vt:lpstr>
      <vt:lpstr>CICLO ADULTO</vt:lpstr>
      <vt:lpstr>CICLO ADULTO</vt:lpstr>
      <vt:lpstr>CICLO ADULTO</vt:lpstr>
      <vt:lpstr>CICLO IDOSO</vt:lpstr>
      <vt:lpstr>CICLO IDOSO</vt:lpstr>
      <vt:lpstr>Avaliação Antropométrica</vt:lpstr>
      <vt:lpstr>AVALIAÇÃO ANTROPOMÉTRICA</vt:lpstr>
      <vt:lpstr>AVALIAÇÃO ANTROPOMÉTRICA</vt:lpstr>
      <vt:lpstr>AVALIAÇÃO ANTROPOMÉTRICA</vt:lpstr>
      <vt:lpstr>AVALIAÇÃO ANTROPOMÉTRICA</vt:lpstr>
      <vt:lpstr>AVALIAÇÃO ANTROPOMÉTRICA</vt:lpstr>
      <vt:lpstr>AVALIAÇÃO ANTROPOMÉTRICA</vt:lpstr>
      <vt:lpstr>PERIMETRO CEFÁLICO</vt:lpstr>
      <vt:lpstr>AVALIAÇÃO ANTROPOMÉTRICA CIRCUNFERÊNCIA</vt:lpstr>
      <vt:lpstr>AVALIAÇÃO ANTROPOMÉTRICA CIRCUNFERÊNCIA</vt:lpstr>
      <vt:lpstr>IMC</vt:lpstr>
      <vt:lpstr>AVALIAÇÃO IMC POR FAIXA ETÁRIA</vt:lpstr>
      <vt:lpstr>CLASSIFICAÇÃO IMC ADULTOS</vt:lpstr>
      <vt:lpstr>CLASSIFICAÇÃO IMC IDOSOS</vt:lpstr>
      <vt:lpstr>CLASSIFICAÇÃO IMC PARA GESTANTES</vt:lpstr>
      <vt:lpstr>ESTE TIPO DE AVALIAÇÃO DEVE SER REALIZADA POR PROFISSIONAL HABILITADO</vt:lpstr>
      <vt:lpstr>ESTUDO DE CASO PARA RESOLUÇÃO EM SALA PESO 20 PONTOS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</dc:creator>
  <cp:lastModifiedBy>Jefferson</cp:lastModifiedBy>
  <cp:revision>2403</cp:revision>
  <dcterms:created xsi:type="dcterms:W3CDTF">2014-02-04T23:45:32Z</dcterms:created>
  <dcterms:modified xsi:type="dcterms:W3CDTF">2021-10-25T03:10:32Z</dcterms:modified>
</cp:coreProperties>
</file>