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17/10/2021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17/10/2021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17/10/2021</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17/10/2021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17/10/2021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17/10/2021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17/10/2021</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17/10/2021</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17/10/2021</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17/10/2021</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17/10/2021</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17/10/2021</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17/10/2021</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17/10/2021</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pt-BR" sz="4400" dirty="0">
                <a:solidFill>
                  <a:schemeClr val="tx1"/>
                </a:solidFill>
              </a:rPr>
              <a:t>A</a:t>
            </a:r>
            <a:r>
              <a:rPr lang="pt-br" sz="4400" dirty="0">
                <a:solidFill>
                  <a:schemeClr val="tx1"/>
                </a:solidFill>
              </a:rPr>
              <a:t>ula 03 </a:t>
            </a:r>
            <a:br>
              <a:rPr lang="pt-br" sz="4400" dirty="0">
                <a:solidFill>
                  <a:schemeClr val="tx1"/>
                </a:solidFill>
              </a:rPr>
            </a:br>
            <a:r>
              <a:rPr lang="pt-BR" sz="4400" dirty="0">
                <a:solidFill>
                  <a:schemeClr val="tx1"/>
                </a:solidFill>
              </a:rPr>
              <a:t>saúde mental</a:t>
            </a:r>
            <a:endParaRPr lang="pt-br" sz="4400" dirty="0">
              <a:solidFill>
                <a:schemeClr val="tx1"/>
              </a:solidFill>
            </a:endParaRP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BR" dirty="0">
                <a:solidFill>
                  <a:schemeClr val="tx1"/>
                </a:solidFill>
              </a:rPr>
              <a:t>ENFERMEIRA DANIELA</a:t>
            </a:r>
            <a:endParaRPr lang="pt-br"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C0164DD-4F0B-41FF-A9F9-EEB99C82112C}"/>
              </a:ext>
            </a:extLst>
          </p:cNvPr>
          <p:cNvSpPr>
            <a:spLocks noGrp="1"/>
          </p:cNvSpPr>
          <p:nvPr>
            <p:ph idx="1"/>
          </p:nvPr>
        </p:nvSpPr>
        <p:spPr>
          <a:xfrm>
            <a:off x="545123" y="545123"/>
            <a:ext cx="11113477" cy="5732585"/>
          </a:xfrm>
        </p:spPr>
        <p:txBody>
          <a:bodyPr>
            <a:normAutofit/>
          </a:bodyPr>
          <a:lstStyle/>
          <a:p>
            <a:pPr marL="0" indent="0" algn="just" fontAlgn="base">
              <a:buNone/>
            </a:pPr>
            <a:r>
              <a:rPr lang="pt-BR" sz="1800" b="0" i="0" dirty="0">
                <a:effectLst/>
                <a:latin typeface="Bahnschrift SemiLight" panose="020B0502040204020203" pitchFamily="34" charset="0"/>
              </a:rPr>
              <a:t>Ao contrário do que muita gente pensa, a ciência tem se interessado cada vez mais por essa área, que vem sendo resumida sob o nome de práticas complementares e integrativas. Na maior parte das definições disponíveis, essas práticas incluem o uso de produtos naturais, acupuntura e diferentes técnicas de massagem e meditação, mas essas definições não estão de modo algum fechadas e ainda variam muito dependendo da fonte.</a:t>
            </a:r>
          </a:p>
          <a:p>
            <a:pPr marL="0" indent="0" algn="just" fontAlgn="base">
              <a:buNone/>
            </a:pPr>
            <a:r>
              <a:rPr lang="pt-BR" sz="1800" b="0" i="0" dirty="0">
                <a:effectLst/>
                <a:latin typeface="Bahnschrift SemiLight" panose="020B0502040204020203" pitchFamily="34" charset="0"/>
              </a:rPr>
              <a:t>Com esse interesse por parte da ciência, muitos resultados encorajadores têm surgido e a tendência é que estes sejam pouco a pouco integrados às terapias convencionais. No entanto, há várias práticas que não foram adequadamente testadas e muitos indivíduos oferecem serviços sem qualquer respaldo em resultados verificados. </a:t>
            </a:r>
          </a:p>
          <a:p>
            <a:pPr marL="0" indent="0" algn="just" fontAlgn="base">
              <a:buNone/>
            </a:pPr>
            <a:r>
              <a:rPr lang="pt-BR" sz="1800" b="0" i="0" dirty="0">
                <a:effectLst/>
                <a:latin typeface="Bahnschrift SemiLight" panose="020B0502040204020203" pitchFamily="34" charset="0"/>
              </a:rPr>
              <a:t>O item 4 da Carta de Direitos e Deveres dos Usuários da Saúde, publicada pelo Ministério da Saúde, estabelece que “Toda pessoa deve ter seus valores, sua cultura, crença e seus direitos respeitados na relação com os serviços de saúde”. Assim, é importante reconhecer que todo indivíduo autônomo é livre para escolher aquilo que acredita que lhe faz bem; no entanto, é igualmente importante reconhecer que tratamentos oferecidos fora de qualquer padrão objetivo de qualidade e, principalmente, utilizados em substituição aos tratamentos convencionais consolidados podem ter efeitos negativos graves, não só causando reações negativas como atrasando a busca por terapias que são de fato necessárias para o paciente.</a:t>
            </a:r>
          </a:p>
          <a:p>
            <a:pPr marL="0" indent="0" algn="just">
              <a:buNone/>
            </a:pPr>
            <a:endParaRPr lang="pt-BR" sz="18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07158BB7-2F20-4BA5-B201-C918C1BB1590}"/>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248299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09FB3-6705-442A-AF2B-59D970B1CB56}"/>
              </a:ext>
            </a:extLst>
          </p:cNvPr>
          <p:cNvSpPr>
            <a:spLocks noGrp="1"/>
          </p:cNvSpPr>
          <p:nvPr>
            <p:ph type="title"/>
          </p:nvPr>
        </p:nvSpPr>
        <p:spPr/>
        <p:txBody>
          <a:bodyPr/>
          <a:lstStyle/>
          <a:p>
            <a:pPr algn="ctr"/>
            <a:r>
              <a:rPr lang="pt-BR" dirty="0">
                <a:solidFill>
                  <a:schemeClr val="tx1"/>
                </a:solidFill>
                <a:latin typeface="Noto Serif" panose="02020600060500020200" pitchFamily="18" charset="0"/>
              </a:rPr>
              <a:t>Terapias</a:t>
            </a:r>
            <a:r>
              <a:rPr lang="pt-BR" dirty="0">
                <a:solidFill>
                  <a:srgbClr val="556367"/>
                </a:solidFill>
                <a:latin typeface="Noto Serif" panose="02020600060500020200" pitchFamily="18" charset="0"/>
              </a:rPr>
              <a:t> </a:t>
            </a:r>
            <a:r>
              <a:rPr lang="pt-BR" dirty="0">
                <a:solidFill>
                  <a:schemeClr val="tx1"/>
                </a:solidFill>
                <a:latin typeface="Noto Serif" panose="02020600060500020200" pitchFamily="18" charset="0"/>
              </a:rPr>
              <a:t>Alternativas pelo SUS</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203016BD-4E99-4568-923B-EA4AB44ABB66}"/>
              </a:ext>
            </a:extLst>
          </p:cNvPr>
          <p:cNvSpPr>
            <a:spLocks noGrp="1"/>
          </p:cNvSpPr>
          <p:nvPr>
            <p:ph idx="1"/>
          </p:nvPr>
        </p:nvSpPr>
        <p:spPr/>
        <p:txBody>
          <a:bodyPr numCol="2">
            <a:noAutofit/>
          </a:bodyPr>
          <a:lstStyle/>
          <a:p>
            <a:pPr marL="0" indent="0">
              <a:buNone/>
            </a:pPr>
            <a:r>
              <a:rPr lang="pt-BR" sz="2800" dirty="0"/>
              <a:t>ACUPUNTURA</a:t>
            </a:r>
          </a:p>
          <a:p>
            <a:pPr marL="0" indent="0">
              <a:buNone/>
            </a:pPr>
            <a:r>
              <a:rPr lang="pt-BR" sz="2800" dirty="0"/>
              <a:t>ARTETERAPIA</a:t>
            </a:r>
          </a:p>
          <a:p>
            <a:pPr marL="0" indent="0">
              <a:buNone/>
            </a:pPr>
            <a:r>
              <a:rPr lang="pt-BR" sz="2800" dirty="0"/>
              <a:t>MUSICOTERAPIA</a:t>
            </a:r>
          </a:p>
          <a:p>
            <a:pPr marL="0" indent="0">
              <a:buNone/>
            </a:pPr>
            <a:r>
              <a:rPr lang="pt-BR" sz="2800" dirty="0"/>
              <a:t>NATUROPATIA</a:t>
            </a:r>
          </a:p>
          <a:p>
            <a:pPr marL="0" indent="0">
              <a:buNone/>
            </a:pPr>
            <a:endParaRPr lang="pt-BR" sz="2800" dirty="0"/>
          </a:p>
          <a:p>
            <a:pPr marL="0" indent="0">
              <a:buNone/>
            </a:pPr>
            <a:endParaRPr lang="pt-BR" sz="2800" dirty="0"/>
          </a:p>
          <a:p>
            <a:pPr marL="0" indent="0">
              <a:buNone/>
            </a:pPr>
            <a:endParaRPr lang="pt-BR" sz="2800" dirty="0"/>
          </a:p>
          <a:p>
            <a:pPr marL="0" indent="0">
              <a:buNone/>
            </a:pPr>
            <a:endParaRPr lang="pt-BR" sz="2800" dirty="0"/>
          </a:p>
          <a:p>
            <a:pPr marL="0" indent="0">
              <a:buNone/>
            </a:pPr>
            <a:endParaRPr lang="pt-BR" sz="2800" dirty="0"/>
          </a:p>
          <a:p>
            <a:pPr marL="0" indent="0">
              <a:buNone/>
            </a:pPr>
            <a:endParaRPr lang="pt-BR" sz="2800" dirty="0"/>
          </a:p>
          <a:p>
            <a:pPr marL="0" indent="0" algn="r">
              <a:buNone/>
            </a:pPr>
            <a:r>
              <a:rPr lang="pt-BR" sz="2800" dirty="0"/>
              <a:t>AROMATERAPIA</a:t>
            </a:r>
          </a:p>
          <a:p>
            <a:pPr marL="0" indent="0" algn="r">
              <a:buNone/>
            </a:pPr>
            <a:r>
              <a:rPr lang="pt-BR" sz="2800" dirty="0"/>
              <a:t>MEDITAÇÃO/YOGA</a:t>
            </a:r>
          </a:p>
          <a:p>
            <a:pPr marL="0" indent="0" algn="r">
              <a:buNone/>
            </a:pPr>
            <a:r>
              <a:rPr lang="pt-BR" sz="2800" dirty="0"/>
              <a:t>TERAPIA COMUNITÁRIA INTEGRATIVA</a:t>
            </a:r>
          </a:p>
          <a:p>
            <a:pPr marL="0" indent="0" algn="r">
              <a:buNone/>
            </a:pPr>
            <a:r>
              <a:rPr lang="pt-BR" sz="2800" dirty="0"/>
              <a:t>ANTROPOSOFIA</a:t>
            </a:r>
          </a:p>
        </p:txBody>
      </p:sp>
      <p:sp>
        <p:nvSpPr>
          <p:cNvPr id="4" name="Espaço Reservado para Data 3">
            <a:extLst>
              <a:ext uri="{FF2B5EF4-FFF2-40B4-BE49-F238E27FC236}">
                <a16:creationId xmlns:a16="http://schemas.microsoft.com/office/drawing/2014/main" id="{645071A1-D053-4595-AEC2-228A5462A8DA}"/>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2052" name="Picture 4" descr="8 Terapias Alternativas do SUS com o poder de mudar sua Saúde Mental">
            <a:extLst>
              <a:ext uri="{FF2B5EF4-FFF2-40B4-BE49-F238E27FC236}">
                <a16:creationId xmlns:a16="http://schemas.microsoft.com/office/drawing/2014/main" id="{EFBCE61D-6ABA-4C98-BE60-6FB6691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570" y="2271563"/>
            <a:ext cx="3059944" cy="201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1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F5874-D3E2-4C41-BB9E-A28B7011DAF4}"/>
              </a:ext>
            </a:extLst>
          </p:cNvPr>
          <p:cNvSpPr>
            <a:spLocks noGrp="1"/>
          </p:cNvSpPr>
          <p:nvPr>
            <p:ph type="title"/>
          </p:nvPr>
        </p:nvSpPr>
        <p:spPr/>
        <p:txBody>
          <a:bodyPr/>
          <a:lstStyle/>
          <a:p>
            <a:r>
              <a:rPr lang="pt-BR" dirty="0"/>
              <a:t>ACUPUNTURA</a:t>
            </a:r>
          </a:p>
        </p:txBody>
      </p:sp>
      <p:sp>
        <p:nvSpPr>
          <p:cNvPr id="3" name="Espaço Reservado para Conteúdo 2">
            <a:extLst>
              <a:ext uri="{FF2B5EF4-FFF2-40B4-BE49-F238E27FC236}">
                <a16:creationId xmlns:a16="http://schemas.microsoft.com/office/drawing/2014/main" id="{380899E0-260C-4595-93F2-DFE111963797}"/>
              </a:ext>
            </a:extLst>
          </p:cNvPr>
          <p:cNvSpPr>
            <a:spLocks noGrp="1"/>
          </p:cNvSpPr>
          <p:nvPr>
            <p:ph idx="1"/>
          </p:nvPr>
        </p:nvSpPr>
        <p:spPr/>
        <p:txBody>
          <a:bodyPr>
            <a:normAutofit/>
          </a:bodyPr>
          <a:lstStyle/>
          <a:p>
            <a:pPr marL="0" indent="0" algn="just">
              <a:buNone/>
            </a:pPr>
            <a:r>
              <a:rPr lang="pt-BR" sz="2400" b="0" i="0" dirty="0">
                <a:effectLst/>
                <a:latin typeface="Bahnschrift SemiLight" panose="020B0502040204020203" pitchFamily="34" charset="0"/>
              </a:rPr>
              <a:t>Baseada na medicina tradicional chinesa, a Acupuntura utiliza agulhas para estimular pontos e meridianos do corpo que, uma vez equilibrados, minimizam problemas emocionais e físicos.</a:t>
            </a:r>
          </a:p>
          <a:p>
            <a:pPr marL="0" indent="0" algn="just">
              <a:buNone/>
            </a:pPr>
            <a:endParaRPr lang="pt-BR" sz="2400" dirty="0">
              <a:latin typeface="Bahnschrift SemiLight" panose="020B0502040204020203" pitchFamily="34" charset="0"/>
            </a:endParaRPr>
          </a:p>
          <a:p>
            <a:pPr marL="0" indent="0" algn="just">
              <a:buNone/>
            </a:pPr>
            <a:r>
              <a:rPr lang="pt-BR" sz="2400" b="0" i="0" dirty="0">
                <a:effectLst/>
                <a:latin typeface="Bahnschrift SemiLight" panose="020B0502040204020203" pitchFamily="34" charset="0"/>
              </a:rPr>
              <a:t>Um dado interessante sobre a acupuntura é que em 2010 ela foi declarada Patrimônio Cultural Intangível da Humanidade pela Unesco, e é reconhecida em vários países como terapia efetiva da medicina.</a:t>
            </a:r>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FB4418BE-E7A5-4EBB-A4AF-B6250AB1D84B}"/>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3074" name="Picture 2">
            <a:extLst>
              <a:ext uri="{FF2B5EF4-FFF2-40B4-BE49-F238E27FC236}">
                <a16:creationId xmlns:a16="http://schemas.microsoft.com/office/drawing/2014/main" id="{2A24D50A-66F5-4F7E-B01F-148AEAA91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34" b="19693"/>
          <a:stretch/>
        </p:blipFill>
        <p:spPr bwMode="auto">
          <a:xfrm>
            <a:off x="7395708" y="418638"/>
            <a:ext cx="4066530" cy="168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DF647-E3A4-41E7-8F19-6E99201C5426}"/>
              </a:ext>
            </a:extLst>
          </p:cNvPr>
          <p:cNvSpPr>
            <a:spLocks noGrp="1"/>
          </p:cNvSpPr>
          <p:nvPr>
            <p:ph type="title"/>
          </p:nvPr>
        </p:nvSpPr>
        <p:spPr/>
        <p:txBody>
          <a:bodyPr/>
          <a:lstStyle/>
          <a:p>
            <a:r>
              <a:rPr lang="pt-BR" dirty="0"/>
              <a:t>ARTETERAPIA</a:t>
            </a:r>
          </a:p>
        </p:txBody>
      </p:sp>
      <p:sp>
        <p:nvSpPr>
          <p:cNvPr id="3" name="Espaço Reservado para Conteúdo 2">
            <a:extLst>
              <a:ext uri="{FF2B5EF4-FFF2-40B4-BE49-F238E27FC236}">
                <a16:creationId xmlns:a16="http://schemas.microsoft.com/office/drawing/2014/main" id="{C6838E06-AE0F-4EA1-B97A-691ACDE02E82}"/>
              </a:ext>
            </a:extLst>
          </p:cNvPr>
          <p:cNvSpPr>
            <a:spLocks noGrp="1"/>
          </p:cNvSpPr>
          <p:nvPr>
            <p:ph idx="1"/>
          </p:nvPr>
        </p:nvSpPr>
        <p:spPr/>
        <p:txBody>
          <a:bodyPr>
            <a:normAutofit/>
          </a:bodyPr>
          <a:lstStyle/>
          <a:p>
            <a:pPr marL="0" indent="0" algn="just">
              <a:buNone/>
            </a:pPr>
            <a:r>
              <a:rPr lang="pt-BR" sz="2800" b="0" i="0" dirty="0">
                <a:effectLst/>
                <a:latin typeface="Bahnschrift SemiLight" panose="020B0502040204020203" pitchFamily="34" charset="0"/>
              </a:rPr>
              <a:t>Baseada no uso da arte como forma de expressão e cura psicológica, a </a:t>
            </a:r>
            <a:r>
              <a:rPr lang="pt-BR" sz="2800" b="0" i="0" dirty="0" err="1">
                <a:effectLst/>
                <a:latin typeface="Bahnschrift SemiLight" panose="020B0502040204020203" pitchFamily="34" charset="0"/>
              </a:rPr>
              <a:t>Arteterapia</a:t>
            </a:r>
            <a:r>
              <a:rPr lang="pt-BR" sz="2800" b="0" i="0" dirty="0">
                <a:effectLst/>
                <a:latin typeface="Bahnschrift SemiLight" panose="020B0502040204020203" pitchFamily="34" charset="0"/>
              </a:rPr>
              <a:t> se utiliza de expressões artísticas como a dança, a poesia e a pintura, como meio de interação entre a pessoa e o terapeuta, entre a pessoa e sua psique, para então descobrir possíveis desarranjos e trata-los através da arte.</a:t>
            </a:r>
          </a:p>
          <a:p>
            <a:pPr marL="0" indent="0" algn="just">
              <a:buNone/>
            </a:pPr>
            <a:endParaRPr lang="pt-BR" sz="2800" dirty="0">
              <a:latin typeface="Bahnschrift SemiLight" panose="020B0502040204020203" pitchFamily="34" charset="0"/>
            </a:endParaRPr>
          </a:p>
          <a:p>
            <a:pPr marL="0" indent="0" algn="just">
              <a:buNone/>
            </a:pPr>
            <a:endParaRPr lang="pt-BR" sz="28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0ACF8A13-E430-4041-B2BB-10FD5518091B}"/>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4100" name="Picture 4">
            <a:extLst>
              <a:ext uri="{FF2B5EF4-FFF2-40B4-BE49-F238E27FC236}">
                <a16:creationId xmlns:a16="http://schemas.microsoft.com/office/drawing/2014/main" id="{C264B168-789F-4E79-AFD1-0FC2AEB91D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2" b="15384"/>
          <a:stretch/>
        </p:blipFill>
        <p:spPr bwMode="auto">
          <a:xfrm>
            <a:off x="7670581" y="4563208"/>
            <a:ext cx="3454619" cy="183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5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8D08B-58B5-4524-B794-8B88634530E9}"/>
              </a:ext>
            </a:extLst>
          </p:cNvPr>
          <p:cNvSpPr>
            <a:spLocks noGrp="1"/>
          </p:cNvSpPr>
          <p:nvPr>
            <p:ph type="title"/>
          </p:nvPr>
        </p:nvSpPr>
        <p:spPr/>
        <p:txBody>
          <a:bodyPr/>
          <a:lstStyle/>
          <a:p>
            <a:r>
              <a:rPr lang="pt-BR" dirty="0"/>
              <a:t>MUSICOTERAPIA</a:t>
            </a:r>
          </a:p>
        </p:txBody>
      </p:sp>
      <p:sp>
        <p:nvSpPr>
          <p:cNvPr id="3" name="Espaço Reservado para Conteúdo 2">
            <a:extLst>
              <a:ext uri="{FF2B5EF4-FFF2-40B4-BE49-F238E27FC236}">
                <a16:creationId xmlns:a16="http://schemas.microsoft.com/office/drawing/2014/main" id="{B040F2C7-73F8-4A05-A8A7-F65417C86537}"/>
              </a:ext>
            </a:extLst>
          </p:cNvPr>
          <p:cNvSpPr>
            <a:spLocks noGrp="1"/>
          </p:cNvSpPr>
          <p:nvPr>
            <p:ph idx="1"/>
          </p:nvPr>
        </p:nvSpPr>
        <p:spPr/>
        <p:txBody>
          <a:bodyPr>
            <a:normAutofit/>
          </a:bodyPr>
          <a:lstStyle/>
          <a:p>
            <a:pPr marL="0" indent="0" algn="just">
              <a:buNone/>
            </a:pPr>
            <a:r>
              <a:rPr lang="pt-BR" sz="2400" b="0" i="0" dirty="0">
                <a:effectLst/>
                <a:latin typeface="Bahnschrift SemiLight" panose="020B0502040204020203" pitchFamily="34" charset="0"/>
              </a:rPr>
              <a:t>Baseada no uso da música como ferramenta terapêutica dentro de contextos educacionais, clínicos e sociais, a Musicoterapia se utiliza de instrumentos e sonoridades como recursos terapêuticos, é reconhecida como especialidade médica, e demonstra grande influência no bem-estar das pessoas.</a:t>
            </a:r>
          </a:p>
          <a:p>
            <a:pPr marL="0" indent="0" algn="just">
              <a:buNone/>
            </a:pPr>
            <a:r>
              <a:rPr lang="pt-BR" sz="2400" b="0" i="0" dirty="0">
                <a:effectLst/>
                <a:latin typeface="Bahnschrift SemiLight" panose="020B0502040204020203" pitchFamily="34" charset="0"/>
              </a:rPr>
              <a:t>Ela surge como forma de prevenção ao surgimento de dificuldades à saúde mental do indivíduo, dentre outras dificuldades possíveis de existência.</a:t>
            </a:r>
          </a:p>
          <a:p>
            <a:pPr algn="just"/>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773508B3-5562-43D6-A964-CC671DBD5E9F}"/>
              </a:ext>
            </a:extLst>
          </p:cNvPr>
          <p:cNvSpPr>
            <a:spLocks noGrp="1"/>
          </p:cNvSpPr>
          <p:nvPr>
            <p:ph type="dt" sz="half" idx="10"/>
          </p:nvPr>
        </p:nvSpPr>
        <p:spPr/>
        <p:txBody>
          <a:bodyPr/>
          <a:lstStyle/>
          <a:p>
            <a:pPr rtl="0"/>
            <a:fld id="{D48C737E-092E-4203-A347-8410086932C6}" type="datetime1">
              <a:rPr lang="pt-BR" smtClean="0"/>
              <a:t>17/10/2021</a:t>
            </a:fld>
            <a:endParaRPr lang="en-US" dirty="0"/>
          </a:p>
        </p:txBody>
      </p:sp>
      <p:pic>
        <p:nvPicPr>
          <p:cNvPr id="5122" name="Picture 2">
            <a:extLst>
              <a:ext uri="{FF2B5EF4-FFF2-40B4-BE49-F238E27FC236}">
                <a16:creationId xmlns:a16="http://schemas.microsoft.com/office/drawing/2014/main" id="{634EC581-AE58-4903-B8D5-F125C42FC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766" y="66968"/>
            <a:ext cx="3054228" cy="203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94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C8EF8-DBC5-4379-AD71-A0C9F43D1DF7}"/>
              </a:ext>
            </a:extLst>
          </p:cNvPr>
          <p:cNvSpPr>
            <a:spLocks noGrp="1"/>
          </p:cNvSpPr>
          <p:nvPr>
            <p:ph type="title"/>
          </p:nvPr>
        </p:nvSpPr>
        <p:spPr/>
        <p:txBody>
          <a:bodyPr/>
          <a:lstStyle/>
          <a:p>
            <a:r>
              <a:rPr lang="pt-BR" dirty="0"/>
              <a:t>NATUROPATIA</a:t>
            </a:r>
          </a:p>
        </p:txBody>
      </p:sp>
      <p:sp>
        <p:nvSpPr>
          <p:cNvPr id="3" name="Espaço Reservado para Conteúdo 2">
            <a:extLst>
              <a:ext uri="{FF2B5EF4-FFF2-40B4-BE49-F238E27FC236}">
                <a16:creationId xmlns:a16="http://schemas.microsoft.com/office/drawing/2014/main" id="{2C7BE1C7-8248-4F53-B98F-6E1D48A8F14B}"/>
              </a:ext>
            </a:extLst>
          </p:cNvPr>
          <p:cNvSpPr>
            <a:spLocks noGrp="1"/>
          </p:cNvSpPr>
          <p:nvPr>
            <p:ph idx="1"/>
          </p:nvPr>
        </p:nvSpPr>
        <p:spPr/>
        <p:txBody>
          <a:bodyPr>
            <a:normAutofit/>
          </a:bodyPr>
          <a:lstStyle/>
          <a:p>
            <a:pPr marL="0" indent="0" algn="just">
              <a:buNone/>
            </a:pPr>
            <a:r>
              <a:rPr lang="pt-BR" sz="2400" b="0" i="0" dirty="0">
                <a:effectLst/>
                <a:latin typeface="Bahnschrift SemiLight" panose="020B0502040204020203" pitchFamily="34" charset="0"/>
              </a:rPr>
              <a:t>A Naturopatia se baseia na crença de que nosso corpo possui a capacidade necessária para se curar e regenerar de doenças, naturalmente, sem a necessidade de medicamentos e composições químicas.</a:t>
            </a:r>
          </a:p>
          <a:p>
            <a:pPr marL="0" indent="0" algn="r">
              <a:buNone/>
            </a:pPr>
            <a:r>
              <a:rPr lang="pt-BR" sz="2400" b="0" i="0" dirty="0">
                <a:effectLst/>
                <a:latin typeface="Bahnschrift SemiLight" panose="020B0502040204020203" pitchFamily="34" charset="0"/>
              </a:rPr>
              <a:t>É uma prática que evita recursos médicos como exames, cirurgias e medicamentos, prevenindo doenças através da diminuição do estresse, de alterações na dieta e no estilo de vida das pessoas em tratamento</a:t>
            </a:r>
            <a:r>
              <a:rPr lang="pt-BR" sz="2400" b="0" i="0" dirty="0">
                <a:solidFill>
                  <a:srgbClr val="556367"/>
                </a:solidFill>
                <a:effectLst/>
                <a:latin typeface="Noto Serif" panose="02020600060500020200" pitchFamily="18" charset="0"/>
              </a:rPr>
              <a:t>.</a:t>
            </a:r>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EBBD2277-9C2D-4D02-9983-4298A5BA6356}"/>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6146" name="Picture 2">
            <a:extLst>
              <a:ext uri="{FF2B5EF4-FFF2-40B4-BE49-F238E27FC236}">
                <a16:creationId xmlns:a16="http://schemas.microsoft.com/office/drawing/2014/main" id="{E499EAF7-2FD0-48B5-BBB6-8DD84B410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15" y="5087649"/>
            <a:ext cx="2757854" cy="141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8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13CEB-6941-454F-AF93-FFB2597FF328}"/>
              </a:ext>
            </a:extLst>
          </p:cNvPr>
          <p:cNvSpPr>
            <a:spLocks noGrp="1"/>
          </p:cNvSpPr>
          <p:nvPr>
            <p:ph type="title"/>
          </p:nvPr>
        </p:nvSpPr>
        <p:spPr/>
        <p:txBody>
          <a:bodyPr/>
          <a:lstStyle/>
          <a:p>
            <a:pPr algn="r"/>
            <a:r>
              <a:rPr lang="pt-BR" dirty="0"/>
              <a:t>AROMATERAPIA</a:t>
            </a:r>
          </a:p>
        </p:txBody>
      </p:sp>
      <p:sp>
        <p:nvSpPr>
          <p:cNvPr id="3" name="Espaço Reservado para Conteúdo 2">
            <a:extLst>
              <a:ext uri="{FF2B5EF4-FFF2-40B4-BE49-F238E27FC236}">
                <a16:creationId xmlns:a16="http://schemas.microsoft.com/office/drawing/2014/main" id="{BB59A1B5-0965-4CC9-97D7-775CAF1C4053}"/>
              </a:ext>
            </a:extLst>
          </p:cNvPr>
          <p:cNvSpPr>
            <a:spLocks noGrp="1"/>
          </p:cNvSpPr>
          <p:nvPr>
            <p:ph idx="1"/>
          </p:nvPr>
        </p:nvSpPr>
        <p:spPr/>
        <p:txBody>
          <a:bodyPr>
            <a:normAutofit/>
          </a:bodyPr>
          <a:lstStyle/>
          <a:p>
            <a:pPr algn="just"/>
            <a:endParaRPr lang="pt-BR" sz="2000" b="0" i="0" dirty="0">
              <a:effectLst/>
              <a:latin typeface="Bahnschrift SemiLight" panose="020B0502040204020203" pitchFamily="34" charset="0"/>
            </a:endParaRPr>
          </a:p>
          <a:p>
            <a:pPr algn="just"/>
            <a:endParaRPr lang="pt-BR" sz="2000" dirty="0">
              <a:latin typeface="Bahnschrift SemiLight" panose="020B0502040204020203" pitchFamily="34" charset="0"/>
            </a:endParaRPr>
          </a:p>
          <a:p>
            <a:pPr algn="just"/>
            <a:endParaRPr lang="pt-BR" sz="2000" b="0" i="0" dirty="0">
              <a:effectLst/>
              <a:latin typeface="Bahnschrift SemiLight" panose="020B0502040204020203" pitchFamily="34" charset="0"/>
            </a:endParaRPr>
          </a:p>
          <a:p>
            <a:pPr marL="0" indent="0" algn="just">
              <a:buNone/>
            </a:pPr>
            <a:r>
              <a:rPr lang="pt-BR" sz="2000" b="0" i="0" dirty="0">
                <a:effectLst/>
                <a:latin typeface="Bahnschrift SemiLight" panose="020B0502040204020203" pitchFamily="34" charset="0"/>
              </a:rPr>
              <a:t>A Aromaterapia é considerada um ramo da Fitoterapia (terapia com o uso de plantas), mas que se utiliza de propriedades de óleos essenciais puros na tentativa de trazer de volta o equilíbrio emocional e físico dos seres humanos.</a:t>
            </a:r>
          </a:p>
          <a:p>
            <a:pPr marL="0" indent="0" algn="just">
              <a:buNone/>
            </a:pPr>
            <a:r>
              <a:rPr lang="pt-BR" sz="2000" b="0" i="0" dirty="0">
                <a:effectLst/>
                <a:latin typeface="Bahnschrift SemiLight" panose="020B0502040204020203" pitchFamily="34" charset="0"/>
              </a:rPr>
              <a:t>É considerada também uma terapia holística, pois atuando nos sistemas físico, emocional e mental, harmoniza funções e proporciona bem estar em médio e longo prazo através do aroma e do olfato.</a:t>
            </a:r>
            <a:endParaRPr lang="pt-BR" sz="20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14C09804-3261-47E2-9F0E-49BF9479BFE5}"/>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7170" name="Picture 2">
            <a:extLst>
              <a:ext uri="{FF2B5EF4-FFF2-40B4-BE49-F238E27FC236}">
                <a16:creationId xmlns:a16="http://schemas.microsoft.com/office/drawing/2014/main" id="{4DD56C1C-F04A-48DD-ACD0-825B516B3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24" y="422031"/>
            <a:ext cx="4341754" cy="266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0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3E39A-A14C-401C-B486-E33A34CB3179}"/>
              </a:ext>
            </a:extLst>
          </p:cNvPr>
          <p:cNvSpPr>
            <a:spLocks noGrp="1"/>
          </p:cNvSpPr>
          <p:nvPr>
            <p:ph type="title"/>
          </p:nvPr>
        </p:nvSpPr>
        <p:spPr/>
        <p:txBody>
          <a:bodyPr/>
          <a:lstStyle/>
          <a:p>
            <a:r>
              <a:rPr lang="pt-BR" dirty="0"/>
              <a:t>MEDITAÇÃO/YOGA</a:t>
            </a:r>
          </a:p>
        </p:txBody>
      </p:sp>
      <p:sp>
        <p:nvSpPr>
          <p:cNvPr id="3" name="Espaço Reservado para Conteúdo 2">
            <a:extLst>
              <a:ext uri="{FF2B5EF4-FFF2-40B4-BE49-F238E27FC236}">
                <a16:creationId xmlns:a16="http://schemas.microsoft.com/office/drawing/2014/main" id="{6C74425C-13BF-42CF-BC12-4D57C6C4EA09}"/>
              </a:ext>
            </a:extLst>
          </p:cNvPr>
          <p:cNvSpPr>
            <a:spLocks noGrp="1"/>
          </p:cNvSpPr>
          <p:nvPr>
            <p:ph idx="1"/>
          </p:nvPr>
        </p:nvSpPr>
        <p:spPr/>
        <p:txBody>
          <a:bodyPr>
            <a:normAutofit/>
          </a:bodyPr>
          <a:lstStyle/>
          <a:p>
            <a:pPr marL="0" indent="0" algn="just">
              <a:buNone/>
            </a:pPr>
            <a:r>
              <a:rPr lang="pt-BR" sz="2400" b="0" i="0" dirty="0">
                <a:effectLst/>
                <a:latin typeface="Bahnschrift SemiLight" panose="020B0502040204020203" pitchFamily="34" charset="0"/>
              </a:rPr>
              <a:t>Baseada em conceitos simples de respiração e concentração, a Meditação tem suas técnicas reconhecidas e já demonstrou por meio de pesquisas e estudos a capacidade que tem, por exemplo, de ajudar na diminuição da ansiedade e no combate ao stress.</a:t>
            </a:r>
          </a:p>
          <a:p>
            <a:pPr marL="0" indent="0" algn="just">
              <a:buNone/>
            </a:pPr>
            <a:r>
              <a:rPr lang="pt-BR" sz="2400" b="0" i="0" dirty="0">
                <a:effectLst/>
                <a:latin typeface="Bahnschrift SemiLight" panose="020B0502040204020203" pitchFamily="34" charset="0"/>
              </a:rPr>
              <a:t>A prática da meditação é tida como prática física, mas principalmente como uma forma de interiorização que ajuda o praticante alcançar bem estar e relaxamento, além do domínio do corpo pela mente.</a:t>
            </a:r>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EB91FB6E-A9A9-4BDE-B119-095B4B2D2D21}"/>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8194" name="Picture 2">
            <a:extLst>
              <a:ext uri="{FF2B5EF4-FFF2-40B4-BE49-F238E27FC236}">
                <a16:creationId xmlns:a16="http://schemas.microsoft.com/office/drawing/2014/main" id="{4B51AAC3-1380-43C6-8C71-DACCA81058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06" r="15363"/>
          <a:stretch/>
        </p:blipFill>
        <p:spPr bwMode="auto">
          <a:xfrm>
            <a:off x="9368021" y="4619259"/>
            <a:ext cx="2607101" cy="178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8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E343F-7D1D-485A-A042-473E45EE8E38}"/>
              </a:ext>
            </a:extLst>
          </p:cNvPr>
          <p:cNvSpPr>
            <a:spLocks noGrp="1"/>
          </p:cNvSpPr>
          <p:nvPr>
            <p:ph type="title"/>
          </p:nvPr>
        </p:nvSpPr>
        <p:spPr/>
        <p:txBody>
          <a:bodyPr/>
          <a:lstStyle/>
          <a:p>
            <a:r>
              <a:rPr lang="pt-BR" dirty="0"/>
              <a:t>TERAPIA COMUNITÁRIA INTEGRATIVA</a:t>
            </a:r>
          </a:p>
        </p:txBody>
      </p:sp>
      <p:sp>
        <p:nvSpPr>
          <p:cNvPr id="3" name="Espaço Reservado para Conteúdo 2">
            <a:extLst>
              <a:ext uri="{FF2B5EF4-FFF2-40B4-BE49-F238E27FC236}">
                <a16:creationId xmlns:a16="http://schemas.microsoft.com/office/drawing/2014/main" id="{AC5F1D16-5875-4287-B025-B6E935997AC4}"/>
              </a:ext>
            </a:extLst>
          </p:cNvPr>
          <p:cNvSpPr>
            <a:spLocks noGrp="1"/>
          </p:cNvSpPr>
          <p:nvPr>
            <p:ph idx="1"/>
          </p:nvPr>
        </p:nvSpPr>
        <p:spPr>
          <a:xfrm>
            <a:off x="624253" y="1679331"/>
            <a:ext cx="11131061" cy="4721469"/>
          </a:xfrm>
        </p:spPr>
        <p:txBody>
          <a:bodyPr>
            <a:normAutofit/>
          </a:bodyPr>
          <a:lstStyle/>
          <a:p>
            <a:pPr marL="0" indent="0" algn="just">
              <a:buNone/>
            </a:pPr>
            <a:r>
              <a:rPr lang="pt-BR" sz="2000" b="0" i="0" dirty="0">
                <a:effectLst/>
                <a:latin typeface="Bahnschrift SemiLight" panose="020B0502040204020203" pitchFamily="34" charset="0"/>
              </a:rPr>
              <a:t>A Terapia Comunitária Integrativa constitui-se na organização de espaços de encontros para a partilha de conhecimentos e experiências entre pessoas, na qual o acolhimento e o respeito ao outro são elementos fundamentais.</a:t>
            </a:r>
          </a:p>
          <a:p>
            <a:pPr marL="0" indent="0" algn="just">
              <a:buNone/>
            </a:pPr>
            <a:endParaRPr lang="pt-BR" sz="2000" dirty="0">
              <a:latin typeface="Bahnschrift SemiLight" panose="020B0502040204020203" pitchFamily="34" charset="0"/>
            </a:endParaRPr>
          </a:p>
          <a:p>
            <a:pPr marL="0" indent="0" algn="just">
              <a:buNone/>
            </a:pPr>
            <a:endParaRPr lang="pt-BR" sz="2000" b="0" i="0" dirty="0">
              <a:effectLst/>
              <a:latin typeface="Bahnschrift SemiLight" panose="020B0502040204020203" pitchFamily="34" charset="0"/>
            </a:endParaRPr>
          </a:p>
          <a:p>
            <a:pPr marL="0" indent="0" algn="just">
              <a:buNone/>
            </a:pPr>
            <a:endParaRPr lang="pt-BR" sz="2000" dirty="0">
              <a:latin typeface="Bahnschrift SemiLight" panose="020B0502040204020203" pitchFamily="34" charset="0"/>
            </a:endParaRPr>
          </a:p>
          <a:p>
            <a:pPr marL="0" indent="0" algn="just">
              <a:buNone/>
            </a:pPr>
            <a:endParaRPr lang="pt-BR" sz="2000" b="0" i="0" dirty="0">
              <a:effectLst/>
              <a:latin typeface="Bahnschrift SemiLight" panose="020B0502040204020203" pitchFamily="34" charset="0"/>
            </a:endParaRPr>
          </a:p>
          <a:p>
            <a:pPr marL="0" indent="0" algn="just">
              <a:buNone/>
            </a:pPr>
            <a:endParaRPr lang="pt-BR" sz="2000" dirty="0">
              <a:latin typeface="Bahnschrift SemiLight" panose="020B0502040204020203" pitchFamily="34" charset="0"/>
            </a:endParaRPr>
          </a:p>
          <a:p>
            <a:pPr marL="0" indent="0" algn="just">
              <a:buNone/>
            </a:pPr>
            <a:r>
              <a:rPr lang="pt-BR" sz="2000" b="0" i="0" dirty="0">
                <a:effectLst/>
                <a:latin typeface="Bahnschrift SemiLight" panose="020B0502040204020203" pitchFamily="34" charset="0"/>
              </a:rPr>
              <a:t>Nesse processo, todos são corresponsáveis pela busca de soluções à sofrimentos e problemas do cotidiano. Todos os comentários são relevantes e incluídos no grupo. Há o fortalecimento dos vínculos sociais e conflitos são redimensionados. Preconceitos e estereótipos são quebrados. </a:t>
            </a:r>
          </a:p>
          <a:p>
            <a:pPr marL="0" indent="0" algn="just">
              <a:buNone/>
            </a:pPr>
            <a:endParaRPr lang="pt-BR" sz="20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2C1D0DE2-ADDE-446C-8191-22B0538D0C09}"/>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9220" name="Picture 4">
            <a:extLst>
              <a:ext uri="{FF2B5EF4-FFF2-40B4-BE49-F238E27FC236}">
                <a16:creationId xmlns:a16="http://schemas.microsoft.com/office/drawing/2014/main" id="{030BB187-2C77-41FF-B18A-80E41C978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939" y="2501330"/>
            <a:ext cx="4028342" cy="237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4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CD9D4-600F-4594-8760-69DEE24791DD}"/>
              </a:ext>
            </a:extLst>
          </p:cNvPr>
          <p:cNvSpPr>
            <a:spLocks noGrp="1"/>
          </p:cNvSpPr>
          <p:nvPr>
            <p:ph type="title"/>
          </p:nvPr>
        </p:nvSpPr>
        <p:spPr/>
        <p:txBody>
          <a:bodyPr/>
          <a:lstStyle/>
          <a:p>
            <a:pPr algn="r"/>
            <a:r>
              <a:rPr lang="pt-BR" dirty="0"/>
              <a:t>ANTROPOSOFIA</a:t>
            </a:r>
          </a:p>
        </p:txBody>
      </p:sp>
      <p:sp>
        <p:nvSpPr>
          <p:cNvPr id="3" name="Espaço Reservado para Conteúdo 2">
            <a:extLst>
              <a:ext uri="{FF2B5EF4-FFF2-40B4-BE49-F238E27FC236}">
                <a16:creationId xmlns:a16="http://schemas.microsoft.com/office/drawing/2014/main" id="{628A51E7-8EC8-49DC-9619-1C3D489DB2D1}"/>
              </a:ext>
            </a:extLst>
          </p:cNvPr>
          <p:cNvSpPr>
            <a:spLocks noGrp="1"/>
          </p:cNvSpPr>
          <p:nvPr>
            <p:ph idx="1"/>
          </p:nvPr>
        </p:nvSpPr>
        <p:spPr/>
        <p:txBody>
          <a:bodyPr>
            <a:noAutofit/>
          </a:bodyPr>
          <a:lstStyle/>
          <a:p>
            <a:pPr marL="0" indent="0" algn="just">
              <a:buNone/>
            </a:pPr>
            <a:r>
              <a:rPr lang="pt-BR" sz="2400" b="0" i="0" dirty="0">
                <a:effectLst/>
                <a:latin typeface="Bahnschrift SemiLight" panose="020B0502040204020203" pitchFamily="34" charset="0"/>
              </a:rPr>
              <a:t>Baseando-se em conhecimentos filosóficos e metafísicos, a Antroposofia se caracteriza por ser uma prática a priorizar conceitos de espiritualidade e autoconhecimento para atingir seus efeitos de bem estar sob seus tratados.</a:t>
            </a:r>
          </a:p>
          <a:p>
            <a:pPr marL="0" indent="0" algn="just">
              <a:buNone/>
            </a:pPr>
            <a:endParaRPr lang="pt-BR" sz="2400" dirty="0">
              <a:latin typeface="Bahnschrift SemiLight" panose="020B0502040204020203" pitchFamily="34" charset="0"/>
            </a:endParaRPr>
          </a:p>
          <a:p>
            <a:pPr marL="0" indent="0" algn="just">
              <a:buNone/>
            </a:pPr>
            <a:r>
              <a:rPr lang="pt-BR" sz="2400" b="0" i="0" dirty="0">
                <a:effectLst/>
                <a:latin typeface="Bahnschrift SemiLight" panose="020B0502040204020203" pitchFamily="34" charset="0"/>
              </a:rPr>
              <a:t>O conhecimento de si mesmo serve como forma de entender a origem das enfermidades, sejam físicas, emocionais ou mentais. Seus resultados vêm de tempos remotos e seu método de tratamento faz parte da humanidade há anos.</a:t>
            </a:r>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FD8F9FD3-E445-4F31-B520-3B8221508C63}"/>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10242" name="Picture 2">
            <a:extLst>
              <a:ext uri="{FF2B5EF4-FFF2-40B4-BE49-F238E27FC236}">
                <a16:creationId xmlns:a16="http://schemas.microsoft.com/office/drawing/2014/main" id="{4B5559DF-751D-46D3-B2E2-F96E55A45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7297"/>
            <a:ext cx="2053061" cy="166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2846F-BA0A-457E-A86B-CEA1FB2ABF5A}"/>
              </a:ext>
            </a:extLst>
          </p:cNvPr>
          <p:cNvSpPr>
            <a:spLocks noGrp="1"/>
          </p:cNvSpPr>
          <p:nvPr>
            <p:ph type="title"/>
          </p:nvPr>
        </p:nvSpPr>
        <p:spPr/>
        <p:txBody>
          <a:bodyPr/>
          <a:lstStyle/>
          <a:p>
            <a:pPr algn="ctr"/>
            <a:r>
              <a:rPr lang="pt-BR" dirty="0"/>
              <a:t>CONCEITO DE SAÚDE MENTAL</a:t>
            </a:r>
          </a:p>
        </p:txBody>
      </p:sp>
      <p:sp>
        <p:nvSpPr>
          <p:cNvPr id="3" name="Espaço Reservado para Conteúdo 2">
            <a:extLst>
              <a:ext uri="{FF2B5EF4-FFF2-40B4-BE49-F238E27FC236}">
                <a16:creationId xmlns:a16="http://schemas.microsoft.com/office/drawing/2014/main" id="{B9335B4F-6934-4644-90FB-A10A9BC7F459}"/>
              </a:ext>
            </a:extLst>
          </p:cNvPr>
          <p:cNvSpPr>
            <a:spLocks noGrp="1"/>
          </p:cNvSpPr>
          <p:nvPr>
            <p:ph idx="1"/>
          </p:nvPr>
        </p:nvSpPr>
        <p:spPr/>
        <p:txBody>
          <a:bodyPr>
            <a:normAutofit/>
          </a:bodyPr>
          <a:lstStyle/>
          <a:p>
            <a:pPr marL="0" indent="0" algn="just">
              <a:buNone/>
            </a:pPr>
            <a:r>
              <a:rPr lang="pt-BR" sz="3200" b="0" i="0" dirty="0">
                <a:effectLst/>
                <a:latin typeface="Bahnschrift SemiLight" panose="020B0502040204020203" pitchFamily="34" charset="0"/>
              </a:rPr>
              <a:t>A Organização Mundial de Saúde (OMS) define a saúde mental como </a:t>
            </a:r>
            <a:r>
              <a:rPr lang="pt-BR" sz="3200" b="0" i="0" dirty="0">
                <a:solidFill>
                  <a:srgbClr val="C00000"/>
                </a:solidFill>
                <a:effectLst/>
                <a:latin typeface="Bahnschrift SemiLight" panose="020B0502040204020203" pitchFamily="34" charset="0"/>
              </a:rPr>
              <a:t>“</a:t>
            </a:r>
            <a:r>
              <a:rPr lang="pt-BR" sz="3200" b="1" i="0" dirty="0">
                <a:solidFill>
                  <a:srgbClr val="C00000"/>
                </a:solidFill>
                <a:effectLst/>
                <a:latin typeface="Bahnschrift SemiLight" panose="020B0502040204020203" pitchFamily="34" charset="0"/>
              </a:rPr>
              <a:t>o estado de bem-estar no qual o indivíduo realiza as suas capacidades, pode fazer face ao stress normal da vida, trabalhar de forma produtiva e frutífera e contribuir para a comunidade em que se insere</a:t>
            </a:r>
            <a:r>
              <a:rPr lang="pt-BR" sz="3200" b="0" i="0" dirty="0">
                <a:solidFill>
                  <a:srgbClr val="C00000"/>
                </a:solidFill>
                <a:effectLst/>
                <a:latin typeface="Bahnschrift SemiLight" panose="020B0502040204020203" pitchFamily="34" charset="0"/>
              </a:rPr>
              <a:t>“.</a:t>
            </a:r>
            <a:endParaRPr lang="pt-BR" sz="3200" dirty="0">
              <a:solidFill>
                <a:srgbClr val="C00000"/>
              </a:solidFill>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11A24ECA-BB40-40EE-A9CA-3E9C79A641CC}"/>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59621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5A392-1351-4171-B7DA-9F151258676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4DADE96-2C34-47AE-B698-C20F5CD99FB5}"/>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7BEE7681-07A1-45B3-908A-7BF37792E7FC}"/>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169825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47FD6-0175-45AB-BA2A-EDE0D5A2D8FF}"/>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72E46890-4320-45EA-B6FF-571A7F284C8A}"/>
              </a:ext>
            </a:extLst>
          </p:cNvPr>
          <p:cNvSpPr>
            <a:spLocks noGrp="1"/>
          </p:cNvSpPr>
          <p:nvPr>
            <p:ph type="dt" sz="half" idx="10"/>
          </p:nvPr>
        </p:nvSpPr>
        <p:spPr/>
        <p:txBody>
          <a:bodyPr/>
          <a:lstStyle/>
          <a:p>
            <a:pPr rtl="0"/>
            <a:fld id="{D48C737E-092E-4203-A347-8410086932C6}" type="datetime1">
              <a:rPr lang="pt-BR" smtClean="0"/>
              <a:t>17/10/2021</a:t>
            </a:fld>
            <a:endParaRPr lang="en-US"/>
          </a:p>
        </p:txBody>
      </p:sp>
      <p:pic>
        <p:nvPicPr>
          <p:cNvPr id="1026" name="Picture 2">
            <a:extLst>
              <a:ext uri="{FF2B5EF4-FFF2-40B4-BE49-F238E27FC236}">
                <a16:creationId xmlns:a16="http://schemas.microsoft.com/office/drawing/2014/main" id="{B21DCD23-A612-4373-B406-E4F45D89BAA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0" t="878" r="954" b="4769"/>
          <a:stretch/>
        </p:blipFill>
        <p:spPr bwMode="auto">
          <a:xfrm>
            <a:off x="1779565" y="888023"/>
            <a:ext cx="8370274" cy="508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6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F0BE9-D819-4281-AF93-F9FB61C2F8E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EB59080-769E-4B3B-8F82-E473C24ED104}"/>
              </a:ext>
            </a:extLst>
          </p:cNvPr>
          <p:cNvSpPr>
            <a:spLocks noGrp="1"/>
          </p:cNvSpPr>
          <p:nvPr>
            <p:ph idx="1"/>
          </p:nvPr>
        </p:nvSpPr>
        <p:spPr/>
        <p:txBody>
          <a:bodyPr>
            <a:normAutofit/>
          </a:bodyPr>
          <a:lstStyle/>
          <a:p>
            <a:pPr marL="0" indent="0" algn="just">
              <a:buNone/>
            </a:pPr>
            <a:r>
              <a:rPr lang="pt-BR" sz="2800" b="0" i="0" dirty="0">
                <a:effectLst/>
                <a:latin typeface="Bahnschrift SemiLight" panose="020B0502040204020203" pitchFamily="34" charset="0"/>
              </a:rPr>
              <a:t>Nesta definição, a “saúde mental” é entendida como um aspecto vinculado ao bem-estar, à qualidade de vida, à capacidade de amar, trabalhar e de se relacionar com os outros. Com esta perspectiva positiva, a OMS convida a pensar na saúde mental </a:t>
            </a:r>
            <a:r>
              <a:rPr lang="pt-BR" sz="2800" b="1" i="0" dirty="0">
                <a:effectLst/>
                <a:latin typeface="Bahnschrift SemiLight" panose="020B0502040204020203" pitchFamily="34" charset="0"/>
              </a:rPr>
              <a:t>muito para além das doenças e das deficiências mentais</a:t>
            </a:r>
            <a:r>
              <a:rPr lang="pt-BR" sz="2800" b="0" i="0" dirty="0">
                <a:effectLst/>
                <a:latin typeface="Bahnschrift SemiLight" panose="020B0502040204020203" pitchFamily="34" charset="0"/>
              </a:rPr>
              <a:t>.</a:t>
            </a:r>
            <a:endParaRPr lang="pt-BR" sz="28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B9B20A64-9EA8-484D-A3F8-A645A295635B}"/>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424947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2CC5F-77D7-4968-9483-920CEE41391C}"/>
              </a:ext>
            </a:extLst>
          </p:cNvPr>
          <p:cNvSpPr>
            <a:spLocks noGrp="1"/>
          </p:cNvSpPr>
          <p:nvPr>
            <p:ph type="title"/>
          </p:nvPr>
        </p:nvSpPr>
        <p:spPr/>
        <p:txBody>
          <a:bodyPr/>
          <a:lstStyle/>
          <a:p>
            <a:pPr algn="ctr"/>
            <a:r>
              <a:rPr lang="pt-BR" b="0" i="0" dirty="0">
                <a:solidFill>
                  <a:schemeClr val="tx1"/>
                </a:solidFill>
                <a:effectLst/>
                <a:latin typeface="Noto Serif" panose="02020600060500020200" pitchFamily="18" charset="0"/>
              </a:rPr>
              <a:t>26 de Maio de 2021</a:t>
            </a:r>
            <a:endParaRPr lang="pt-BR" dirty="0">
              <a:solidFill>
                <a:schemeClr val="tx1"/>
              </a:solidFill>
            </a:endParaRPr>
          </a:p>
        </p:txBody>
      </p:sp>
      <p:sp>
        <p:nvSpPr>
          <p:cNvPr id="3" name="Espaço Reservado para Conteúdo 2">
            <a:extLst>
              <a:ext uri="{FF2B5EF4-FFF2-40B4-BE49-F238E27FC236}">
                <a16:creationId xmlns:a16="http://schemas.microsoft.com/office/drawing/2014/main" id="{FD06A6DD-B3F2-4989-B028-26B7C782BC96}"/>
              </a:ext>
            </a:extLst>
          </p:cNvPr>
          <p:cNvSpPr>
            <a:spLocks noGrp="1"/>
          </p:cNvSpPr>
          <p:nvPr>
            <p:ph idx="1"/>
          </p:nvPr>
        </p:nvSpPr>
        <p:spPr/>
        <p:txBody>
          <a:bodyPr>
            <a:normAutofit/>
          </a:bodyPr>
          <a:lstStyle/>
          <a:p>
            <a:pPr marL="0" indent="0" algn="just">
              <a:buNone/>
            </a:pPr>
            <a:r>
              <a:rPr lang="pt-BR" sz="2400" b="0" i="0" dirty="0">
                <a:effectLst/>
                <a:latin typeface="Bahnschrift SemiLight" panose="020B0502040204020203" pitchFamily="34" charset="0"/>
              </a:rPr>
              <a:t>A  OMS publicou em seu site um documento normativo para promover abordagens em saúde mental centradas nos direitos humanos. Através da orientação principal do </a:t>
            </a:r>
            <a:r>
              <a:rPr lang="pt-BR" sz="2400" b="0" i="1" dirty="0" err="1">
                <a:effectLst/>
                <a:latin typeface="Bahnschrift SemiLight" panose="020B0502040204020203" pitchFamily="34" charset="0"/>
              </a:rPr>
              <a:t>Guidance</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and</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technical</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packages</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on</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community</a:t>
            </a:r>
            <a:r>
              <a:rPr lang="pt-BR" sz="2400" b="0" i="1" dirty="0">
                <a:effectLst/>
                <a:latin typeface="Bahnschrift SemiLight" panose="020B0502040204020203" pitchFamily="34" charset="0"/>
              </a:rPr>
              <a:t> mental </a:t>
            </a:r>
            <a:r>
              <a:rPr lang="pt-BR" sz="2400" b="0" i="1" dirty="0" err="1">
                <a:effectLst/>
                <a:latin typeface="Bahnschrift SemiLight" panose="020B0502040204020203" pitchFamily="34" charset="0"/>
              </a:rPr>
              <a:t>health</a:t>
            </a:r>
            <a:r>
              <a:rPr lang="pt-BR" sz="2400" b="0" i="1" dirty="0">
                <a:effectLst/>
                <a:latin typeface="Bahnschrift SemiLight" panose="020B0502040204020203" pitchFamily="34" charset="0"/>
              </a:rPr>
              <a:t> </a:t>
            </a:r>
            <a:r>
              <a:rPr lang="pt-BR" sz="2400" b="0" i="1" dirty="0" err="1">
                <a:effectLst/>
                <a:latin typeface="Bahnschrift SemiLight" panose="020B0502040204020203" pitchFamily="34" charset="0"/>
              </a:rPr>
              <a:t>services</a:t>
            </a:r>
            <a:r>
              <a:rPr lang="pt-BR" sz="2400" b="0" i="1" dirty="0">
                <a:effectLst/>
                <a:latin typeface="Bahnschrift SemiLight" panose="020B0502040204020203" pitchFamily="34" charset="0"/>
              </a:rPr>
              <a:t> </a:t>
            </a:r>
            <a:r>
              <a:rPr lang="pt-BR" sz="2400" b="0" i="0" dirty="0">
                <a:effectLst/>
                <a:latin typeface="Bahnschrift SemiLight" panose="020B0502040204020203" pitchFamily="34" charset="0"/>
              </a:rPr>
              <a:t>podemos obter importantes informações sobre como desenvolver e transformar os sistemas e serviços de saúde mental para se alinhar aos padrões internacionais de direitos humanos.</a:t>
            </a:r>
            <a:endParaRPr lang="pt-BR" sz="24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61B222BC-113A-41E1-AC7F-E9EC90F1EDA8}"/>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236054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4148D-C03D-4D25-AC43-51B1F6382200}"/>
              </a:ext>
            </a:extLst>
          </p:cNvPr>
          <p:cNvSpPr>
            <a:spLocks noGrp="1"/>
          </p:cNvSpPr>
          <p:nvPr>
            <p:ph type="title"/>
          </p:nvPr>
        </p:nvSpPr>
        <p:spPr/>
        <p:txBody>
          <a:bodyPr/>
          <a:lstStyle/>
          <a:p>
            <a:pPr algn="ctr"/>
            <a:r>
              <a:rPr lang="pt-BR" dirty="0"/>
              <a:t>DEFINIÇÃO DE DOENÇA MENTAL</a:t>
            </a:r>
          </a:p>
        </p:txBody>
      </p:sp>
      <p:sp>
        <p:nvSpPr>
          <p:cNvPr id="3" name="Espaço Reservado para Conteúdo 2">
            <a:extLst>
              <a:ext uri="{FF2B5EF4-FFF2-40B4-BE49-F238E27FC236}">
                <a16:creationId xmlns:a16="http://schemas.microsoft.com/office/drawing/2014/main" id="{5CCEA2C5-EFAB-4987-B83F-2D8E0350124C}"/>
              </a:ext>
            </a:extLst>
          </p:cNvPr>
          <p:cNvSpPr>
            <a:spLocks noGrp="1"/>
          </p:cNvSpPr>
          <p:nvPr>
            <p:ph idx="1"/>
          </p:nvPr>
        </p:nvSpPr>
        <p:spPr/>
        <p:txBody>
          <a:bodyPr>
            <a:normAutofit/>
          </a:bodyPr>
          <a:lstStyle/>
          <a:p>
            <a:pPr marL="0" indent="0" algn="just">
              <a:buNone/>
            </a:pPr>
            <a:r>
              <a:rPr lang="pt-BR" sz="3200" b="0" i="0" dirty="0">
                <a:effectLst/>
                <a:latin typeface="Bahnschrift SemiLight" panose="020B0502040204020203" pitchFamily="34" charset="0"/>
              </a:rPr>
              <a:t>As doenças mentais são condições de saúde que envolvem mudanças na emoção, pensamento ou comportamento (ou uma combinação delas). As doenças mentais estão associadas à angústia e / ou problemas de funcionamento em atividades sociais, de trabalho ou familiares.</a:t>
            </a:r>
            <a:endParaRPr lang="pt-BR" sz="32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DC8DB189-3CA9-410A-82FC-C704CA09D33F}"/>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73231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58630C3-3D94-4859-B142-E40A9099FBC0}"/>
              </a:ext>
            </a:extLst>
          </p:cNvPr>
          <p:cNvSpPr>
            <a:spLocks noGrp="1"/>
          </p:cNvSpPr>
          <p:nvPr>
            <p:ph idx="1"/>
          </p:nvPr>
        </p:nvSpPr>
        <p:spPr>
          <a:xfrm>
            <a:off x="474785" y="553915"/>
            <a:ext cx="11333284" cy="5776547"/>
          </a:xfrm>
        </p:spPr>
        <p:txBody>
          <a:bodyPr>
            <a:noAutofit/>
          </a:bodyPr>
          <a:lstStyle/>
          <a:p>
            <a:pPr marL="0" indent="0" algn="just">
              <a:buNone/>
            </a:pPr>
            <a:r>
              <a:rPr lang="pt-BR" sz="2200" b="0" i="0" dirty="0">
                <a:solidFill>
                  <a:srgbClr val="454545"/>
                </a:solidFill>
                <a:effectLst/>
                <a:latin typeface="Bahnschrift SemiLight" panose="020B0502040204020203" pitchFamily="34" charset="0"/>
              </a:rPr>
              <a:t>Muitas pessoas que têm uma doença mental não querem falar sobre isso. Mas a doença mental não é nada para se envergonhar! É uma condição médica, assim como doença cardíaca ou diabetes. E as condições de saúde mental são tratáveis. Estamos continuamente expandindo nossa compreensão de como o cérebro humano funciona e os tratamentos estão disponíveis para ajudar as pessoas a administrarem com sucesso as condições de saúde mental.</a:t>
            </a:r>
          </a:p>
          <a:p>
            <a:pPr marL="0" indent="0" algn="just">
              <a:buNone/>
            </a:pPr>
            <a:r>
              <a:rPr lang="pt-BR" sz="2200" b="0" i="0" dirty="0">
                <a:solidFill>
                  <a:srgbClr val="454545"/>
                </a:solidFill>
                <a:effectLst/>
                <a:latin typeface="Bahnschrift SemiLight" panose="020B0502040204020203" pitchFamily="34" charset="0"/>
              </a:rPr>
              <a:t>A doença mental não discrimina; Ele pode afetar qualquer pessoa, independentemente da sua idade, sexo, geografia, renda, status social, raça / etnia, religião / espiritualidade, orientação sexual, formação ou outro aspecto da identidade cultural. Embora a doença mental possa ocorrer em qualquer idade, três quartos de todas as doenças mentais começam aos 24 anos.</a:t>
            </a:r>
          </a:p>
          <a:p>
            <a:pPr marL="0" indent="0" algn="just">
              <a:buNone/>
            </a:pPr>
            <a:r>
              <a:rPr lang="pt-BR" sz="2200" b="0" i="0" dirty="0">
                <a:solidFill>
                  <a:srgbClr val="454545"/>
                </a:solidFill>
                <a:effectLst/>
                <a:latin typeface="Bahnschrift SemiLight" panose="020B0502040204020203" pitchFamily="34" charset="0"/>
              </a:rPr>
              <a:t>As doenças mentais assumem muitas formas. Algumas são leves e interferem de maneira limitada com a vida cotidiana, como certas fobias (medos anormais). Outras condições de saúde mental são tão graves que uma pessoa pode precisar de cuidados em um hospital.</a:t>
            </a:r>
          </a:p>
          <a:p>
            <a:pPr marL="0" indent="0" algn="just">
              <a:buNone/>
            </a:pPr>
            <a:endParaRPr lang="pt-BR" sz="22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F6ADB269-88E5-4E30-B87F-6D5752680723}"/>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99998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0D560-51FE-42C9-8DF8-3D54BF38D355}"/>
              </a:ext>
            </a:extLst>
          </p:cNvPr>
          <p:cNvSpPr>
            <a:spLocks noGrp="1"/>
          </p:cNvSpPr>
          <p:nvPr>
            <p:ph type="title"/>
          </p:nvPr>
        </p:nvSpPr>
        <p:spPr/>
        <p:txBody>
          <a:bodyPr/>
          <a:lstStyle/>
          <a:p>
            <a:pPr algn="ctr"/>
            <a:r>
              <a:rPr lang="pt-BR" dirty="0"/>
              <a:t>A DOENÇA MENTAL GRAVE</a:t>
            </a:r>
          </a:p>
        </p:txBody>
      </p:sp>
      <p:sp>
        <p:nvSpPr>
          <p:cNvPr id="3" name="Espaço Reservado para Conteúdo 2">
            <a:extLst>
              <a:ext uri="{FF2B5EF4-FFF2-40B4-BE49-F238E27FC236}">
                <a16:creationId xmlns:a16="http://schemas.microsoft.com/office/drawing/2014/main" id="{EA2AB90E-63D6-4579-9740-954696D9C530}"/>
              </a:ext>
            </a:extLst>
          </p:cNvPr>
          <p:cNvSpPr>
            <a:spLocks noGrp="1"/>
          </p:cNvSpPr>
          <p:nvPr>
            <p:ph idx="1"/>
          </p:nvPr>
        </p:nvSpPr>
        <p:spPr/>
        <p:txBody>
          <a:bodyPr>
            <a:normAutofit/>
          </a:bodyPr>
          <a:lstStyle/>
          <a:p>
            <a:pPr marL="0" indent="0" algn="just">
              <a:buNone/>
            </a:pPr>
            <a:r>
              <a:rPr lang="pt-BR" sz="2800" b="0" i="0" dirty="0">
                <a:effectLst/>
                <a:latin typeface="Bahnschrift SemiLight" panose="020B0502040204020203" pitchFamily="34" charset="0"/>
              </a:rPr>
              <a:t>**A doença mental grave é um distúrbio mental, comportamental ou emocional (excluindo transtornos do desenvolvimento e do uso de substâncias) que resulta em grave comprometimento funcional, que interfere substancialmente ou limita uma ou mais atividades importantes da vida. Exemplos de doença mental grave incluem transtorno depressivo maior, esquizofrenia e transtorno bipolar.</a:t>
            </a:r>
            <a:endParaRPr lang="pt-BR" sz="28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F9902EFB-AF1E-4248-B548-4330B1467DE8}"/>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152264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9F9A3-3B30-48E6-8E3E-0FB708B2D321}"/>
              </a:ext>
            </a:extLst>
          </p:cNvPr>
          <p:cNvSpPr>
            <a:spLocks noGrp="1"/>
          </p:cNvSpPr>
          <p:nvPr>
            <p:ph type="title"/>
          </p:nvPr>
        </p:nvSpPr>
        <p:spPr/>
        <p:txBody>
          <a:bodyPr/>
          <a:lstStyle/>
          <a:p>
            <a:pPr algn="ctr"/>
            <a:r>
              <a:rPr lang="pt-BR" dirty="0"/>
              <a:t>ALTERNATIVAS DE SAÚDE MENTAL </a:t>
            </a:r>
          </a:p>
        </p:txBody>
      </p:sp>
      <p:sp>
        <p:nvSpPr>
          <p:cNvPr id="3" name="Espaço Reservado para Conteúdo 2">
            <a:extLst>
              <a:ext uri="{FF2B5EF4-FFF2-40B4-BE49-F238E27FC236}">
                <a16:creationId xmlns:a16="http://schemas.microsoft.com/office/drawing/2014/main" id="{516EE101-B509-49AB-849A-79FAA7BCF234}"/>
              </a:ext>
            </a:extLst>
          </p:cNvPr>
          <p:cNvSpPr>
            <a:spLocks noGrp="1"/>
          </p:cNvSpPr>
          <p:nvPr>
            <p:ph idx="1"/>
          </p:nvPr>
        </p:nvSpPr>
        <p:spPr/>
        <p:txBody>
          <a:bodyPr>
            <a:noAutofit/>
          </a:bodyPr>
          <a:lstStyle/>
          <a:p>
            <a:pPr marL="0" indent="0" algn="just" fontAlgn="base">
              <a:buNone/>
            </a:pPr>
            <a:r>
              <a:rPr lang="pt-BR" sz="2000" b="0" i="0" dirty="0">
                <a:effectLst/>
                <a:latin typeface="Bahnschrift SemiLight" panose="020B0502040204020203" pitchFamily="34" charset="0"/>
              </a:rPr>
              <a:t>Os tratamentos para a saúde mental avançaram nas últimas décadas e trouxeram alívio e qualidade de vida para muitas pessoas, mas, em alguns casos, seus efeitos ainda ficam longe do desejado e os pacientes continuam em grande sofrimento. Isso faz com que se busquem tratamentos complementares que possam ajudá-los. </a:t>
            </a:r>
          </a:p>
          <a:p>
            <a:pPr marL="0" indent="0" algn="just" fontAlgn="base">
              <a:buNone/>
            </a:pPr>
            <a:r>
              <a:rPr lang="pt-BR" sz="2000" b="0" i="0" dirty="0">
                <a:effectLst/>
                <a:latin typeface="Bahnschrift SemiLight" panose="020B0502040204020203" pitchFamily="34" charset="0"/>
              </a:rPr>
              <a:t>Um problema que surge instantaneamente quando pensamos em terapias alternativas é a definição do que exatamente estamos falando. De modo geral, terapia alternativa é toda modalidade de tratamento que não se inclui entre as disciplinas da saúde reconhecidas como profissão, ensinadas em cursos de graduação ou pós-graduação e regidas por conselhos de classe, como o Conselho Federal de Fisioterapia ou de Medicina, por exemplo.</a:t>
            </a:r>
          </a:p>
          <a:p>
            <a:pPr marL="0" indent="0" algn="just">
              <a:buNone/>
            </a:pPr>
            <a:endParaRPr lang="pt-BR" sz="2000" dirty="0">
              <a:latin typeface="Bahnschrift SemiLight" panose="020B0502040204020203" pitchFamily="34" charset="0"/>
            </a:endParaRPr>
          </a:p>
        </p:txBody>
      </p:sp>
      <p:sp>
        <p:nvSpPr>
          <p:cNvPr id="4" name="Espaço Reservado para Data 3">
            <a:extLst>
              <a:ext uri="{FF2B5EF4-FFF2-40B4-BE49-F238E27FC236}">
                <a16:creationId xmlns:a16="http://schemas.microsoft.com/office/drawing/2014/main" id="{0F954A53-B3A9-41DC-94B0-E3BB9518BB4B}"/>
              </a:ext>
            </a:extLst>
          </p:cNvPr>
          <p:cNvSpPr>
            <a:spLocks noGrp="1"/>
          </p:cNvSpPr>
          <p:nvPr>
            <p:ph type="dt" sz="half" idx="10"/>
          </p:nvPr>
        </p:nvSpPr>
        <p:spPr/>
        <p:txBody>
          <a:bodyPr/>
          <a:lstStyle/>
          <a:p>
            <a:pPr rtl="0"/>
            <a:fld id="{D48C737E-092E-4203-A347-8410086932C6}" type="datetime1">
              <a:rPr lang="pt-BR" smtClean="0"/>
              <a:t>17/10/2021</a:t>
            </a:fld>
            <a:endParaRPr lang="en-US"/>
          </a:p>
        </p:txBody>
      </p:sp>
    </p:spTree>
    <p:extLst>
      <p:ext uri="{BB962C8B-B14F-4D97-AF65-F5344CB8AC3E}">
        <p14:creationId xmlns:p14="http://schemas.microsoft.com/office/powerpoint/2010/main" val="2499307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{E298C6D0-30DF-4127-9C73-7132D495F186}tf78438558_win32</Template>
  <TotalTime>80</TotalTime>
  <Words>1471</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Bahnschrift SemiLight</vt:lpstr>
      <vt:lpstr>Calibri</vt:lpstr>
      <vt:lpstr>Century Gothic</vt:lpstr>
      <vt:lpstr>Garamond</vt:lpstr>
      <vt:lpstr>Noto Serif</vt:lpstr>
      <vt:lpstr>SavonVTI</vt:lpstr>
      <vt:lpstr>Aula 03  saúde mental</vt:lpstr>
      <vt:lpstr>CONCEITO DE SAÚDE MENTAL</vt:lpstr>
      <vt:lpstr>Apresentação do PowerPoint</vt:lpstr>
      <vt:lpstr>Apresentação do PowerPoint</vt:lpstr>
      <vt:lpstr>26 de Maio de 2021</vt:lpstr>
      <vt:lpstr>DEFINIÇÃO DE DOENÇA MENTAL</vt:lpstr>
      <vt:lpstr>Apresentação do PowerPoint</vt:lpstr>
      <vt:lpstr>A DOENÇA MENTAL GRAVE</vt:lpstr>
      <vt:lpstr>ALTERNATIVAS DE SAÚDE MENTAL </vt:lpstr>
      <vt:lpstr>Apresentação do PowerPoint</vt:lpstr>
      <vt:lpstr>Terapias Alternativas pelo SUS</vt:lpstr>
      <vt:lpstr>ACUPUNTURA</vt:lpstr>
      <vt:lpstr>ARTETERAPIA</vt:lpstr>
      <vt:lpstr>MUSICOTERAPIA</vt:lpstr>
      <vt:lpstr>NATUROPATIA</vt:lpstr>
      <vt:lpstr>AROMATERAPIA</vt:lpstr>
      <vt:lpstr>MEDITAÇÃO/YOGA</vt:lpstr>
      <vt:lpstr>TERAPIA COMUNITÁRIA INTEGRATIVA</vt:lpstr>
      <vt:lpstr>ANTROPOSOFIA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03  saúde mental</dc:title>
  <dc:creator>Proprietário</dc:creator>
  <cp:lastModifiedBy>Proprietário</cp:lastModifiedBy>
  <cp:revision>1</cp:revision>
  <dcterms:created xsi:type="dcterms:W3CDTF">2021-10-17T23:48:47Z</dcterms:created>
  <dcterms:modified xsi:type="dcterms:W3CDTF">2021-10-18T01:09:32Z</dcterms:modified>
</cp:coreProperties>
</file>