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328" r:id="rId4"/>
    <p:sldId id="314" r:id="rId5"/>
    <p:sldId id="315" r:id="rId6"/>
    <p:sldId id="326" r:id="rId7"/>
    <p:sldId id="341" r:id="rId8"/>
    <p:sldId id="342" r:id="rId9"/>
    <p:sldId id="380" r:id="rId10"/>
    <p:sldId id="331" r:id="rId11"/>
    <p:sldId id="264" r:id="rId12"/>
    <p:sldId id="269" r:id="rId13"/>
    <p:sldId id="408" r:id="rId14"/>
    <p:sldId id="409" r:id="rId15"/>
    <p:sldId id="286" r:id="rId16"/>
    <p:sldId id="276" r:id="rId17"/>
    <p:sldId id="278" r:id="rId18"/>
    <p:sldId id="279" r:id="rId19"/>
    <p:sldId id="280" r:id="rId20"/>
    <p:sldId id="282" r:id="rId21"/>
    <p:sldId id="366" r:id="rId22"/>
    <p:sldId id="283" r:id="rId23"/>
    <p:sldId id="285" r:id="rId24"/>
    <p:sldId id="367" r:id="rId25"/>
    <p:sldId id="290" r:id="rId26"/>
    <p:sldId id="291" r:id="rId27"/>
    <p:sldId id="292" r:id="rId28"/>
    <p:sldId id="293" r:id="rId29"/>
    <p:sldId id="294" r:id="rId30"/>
    <p:sldId id="296" r:id="rId31"/>
    <p:sldId id="297" r:id="rId32"/>
    <p:sldId id="298" r:id="rId33"/>
    <p:sldId id="299" r:id="rId34"/>
    <p:sldId id="300" r:id="rId35"/>
    <p:sldId id="301" r:id="rId36"/>
    <p:sldId id="302" r:id="rId37"/>
    <p:sldId id="303" r:id="rId38"/>
    <p:sldId id="304" r:id="rId39"/>
    <p:sldId id="259" r:id="rId40"/>
    <p:sldId id="330" r:id="rId41"/>
    <p:sldId id="307" r:id="rId42"/>
    <p:sldId id="308" r:id="rId43"/>
    <p:sldId id="309" r:id="rId44"/>
    <p:sldId id="310" r:id="rId45"/>
    <p:sldId id="311" r:id="rId46"/>
    <p:sldId id="313" r:id="rId47"/>
    <p:sldId id="312" r:id="rId48"/>
    <p:sldId id="388" r:id="rId49"/>
    <p:sldId id="389" r:id="rId50"/>
    <p:sldId id="390" r:id="rId51"/>
    <p:sldId id="391" r:id="rId52"/>
    <p:sldId id="392" r:id="rId53"/>
    <p:sldId id="393" r:id="rId54"/>
    <p:sldId id="394" r:id="rId55"/>
    <p:sldId id="395" r:id="rId56"/>
    <p:sldId id="415" r:id="rId57"/>
    <p:sldId id="396" r:id="rId58"/>
    <p:sldId id="397" r:id="rId59"/>
    <p:sldId id="398" r:id="rId60"/>
    <p:sldId id="399" r:id="rId61"/>
    <p:sldId id="400" r:id="rId62"/>
    <p:sldId id="401" r:id="rId63"/>
    <p:sldId id="402" r:id="rId6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235"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403568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345460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1073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261514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158960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246312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2196257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108304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37456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132910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45E6558-7846-4D0A-A398-A2FE094A5195}" type="datetimeFigureOut">
              <a:rPr lang="pt-BR" smtClean="0"/>
              <a:pPr/>
              <a:t>07/09/2021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3574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E6558-7846-4D0A-A398-A2FE094A5195}" type="datetimeFigureOut">
              <a:rPr lang="pt-BR" smtClean="0"/>
              <a:pPr/>
              <a:t>07/09/2021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1CF1A-15F8-4A34-A2A6-9FA4CD8929EA}" type="slidenum">
              <a:rPr lang="pt-BR" smtClean="0"/>
              <a:pPr/>
              <a:t>‹nº›</a:t>
            </a:fld>
            <a:endParaRPr lang="pt-BR"/>
          </a:p>
        </p:txBody>
      </p:sp>
    </p:spTree>
    <p:extLst>
      <p:ext uri="{BB962C8B-B14F-4D97-AF65-F5344CB8AC3E}">
        <p14:creationId xmlns="" xmlns:p14="http://schemas.microsoft.com/office/powerpoint/2010/main" val="118211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tatic-dpc.unyleya.com.br/conteudo/pos_graduacao/atendimento_de_emergencia_pre_hospitalar/v1/unidade4/uni4/uni4_cap1.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tatic-dpc.unyleya.com.br/conteudo/pos_graduacao/atendimento_de_emergencia_pre_hospitalar/v1/unidade4/uni4/uni4_cap1.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bvsms.saude.gov.br/bvs/saudelegis/gm/2011/prt1601_07_07_2011.html" TargetMode="External"/><Relationship Id="rId2" Type="http://schemas.openxmlformats.org/officeDocument/2006/relationships/hyperlink" Target="http://bvsms.saude.gov.br/bvs/saudelegis/gm/2011/prt1600_07_07_2011.html" TargetMode="External"/><Relationship Id="rId1" Type="http://schemas.openxmlformats.org/officeDocument/2006/relationships/slideLayout" Target="../slideLayouts/slideLayout2.xml"/><Relationship Id="rId5" Type="http://schemas.openxmlformats.org/officeDocument/2006/relationships/hyperlink" Target="http://bvsms.saude.gov.br/bvs/saudelegis/gm/2011/prt2029_24_08_2011.html" TargetMode="External"/><Relationship Id="rId4" Type="http://schemas.openxmlformats.org/officeDocument/2006/relationships/hyperlink" Target="http://bvsms.saude.gov.br/bvs/saudelegis/gm/2011/prt2026_24_08_2011.html"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87146" y="522516"/>
            <a:ext cx="8058192" cy="4557914"/>
          </a:xfrm>
        </p:spPr>
      </p:pic>
      <p:sp>
        <p:nvSpPr>
          <p:cNvPr id="3" name="CaixaDeTexto 2"/>
          <p:cNvSpPr txBox="1"/>
          <p:nvPr/>
        </p:nvSpPr>
        <p:spPr>
          <a:xfrm>
            <a:off x="3918856" y="5355771"/>
            <a:ext cx="5133704" cy="523220"/>
          </a:xfrm>
          <a:prstGeom prst="rect">
            <a:avLst/>
          </a:prstGeom>
          <a:noFill/>
        </p:spPr>
        <p:txBody>
          <a:bodyPr wrap="square" rtlCol="0">
            <a:spAutoFit/>
          </a:bodyPr>
          <a:lstStyle/>
          <a:p>
            <a:r>
              <a:rPr lang="pt-BR" sz="2800" dirty="0" err="1" smtClean="0">
                <a:solidFill>
                  <a:srgbClr val="C00000"/>
                </a:solidFill>
              </a:rPr>
              <a:t>Prof</a:t>
            </a:r>
            <a:r>
              <a:rPr lang="pt-BR" sz="2800" dirty="0" smtClean="0">
                <a:solidFill>
                  <a:srgbClr val="C00000"/>
                </a:solidFill>
              </a:rPr>
              <a:t>: </a:t>
            </a:r>
            <a:r>
              <a:rPr lang="pt-BR" sz="2800" dirty="0" err="1" smtClean="0">
                <a:solidFill>
                  <a:srgbClr val="C00000"/>
                </a:solidFill>
              </a:rPr>
              <a:t>Naiara</a:t>
            </a:r>
            <a:r>
              <a:rPr lang="pt-BR" sz="2800" dirty="0" smtClean="0">
                <a:solidFill>
                  <a:srgbClr val="C00000"/>
                </a:solidFill>
              </a:rPr>
              <a:t> </a:t>
            </a:r>
            <a:r>
              <a:rPr lang="pt-BR" sz="2800" dirty="0" err="1" smtClean="0">
                <a:solidFill>
                  <a:srgbClr val="C00000"/>
                </a:solidFill>
              </a:rPr>
              <a:t>Sprotte</a:t>
            </a:r>
            <a:r>
              <a:rPr lang="pt-BR" sz="2800" dirty="0" smtClean="0">
                <a:solidFill>
                  <a:srgbClr val="C00000"/>
                </a:solidFill>
              </a:rPr>
              <a:t> - DAMA</a:t>
            </a:r>
            <a:endParaRPr lang="pt-BR" sz="2800" dirty="0">
              <a:solidFill>
                <a:srgbClr val="C00000"/>
              </a:solidFill>
            </a:endParaRPr>
          </a:p>
        </p:txBody>
      </p:sp>
    </p:spTree>
    <p:extLst>
      <p:ext uri="{BB962C8B-B14F-4D97-AF65-F5344CB8AC3E}">
        <p14:creationId xmlns="" xmlns:p14="http://schemas.microsoft.com/office/powerpoint/2010/main" val="60873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5577" y="1058091"/>
            <a:ext cx="10818223" cy="5445443"/>
          </a:xfrm>
        </p:spPr>
        <p:txBody>
          <a:bodyPr>
            <a:normAutofit/>
          </a:bodyPr>
          <a:lstStyle/>
          <a:p>
            <a:pPr algn="just">
              <a:buNone/>
            </a:pPr>
            <a:r>
              <a:rPr lang="pt-BR" dirty="0" smtClean="0"/>
              <a:t> </a:t>
            </a:r>
            <a:r>
              <a:rPr lang="pt-BR" dirty="0" smtClean="0"/>
              <a:t> </a:t>
            </a:r>
            <a:r>
              <a:rPr lang="pt-BR" dirty="0" smtClean="0"/>
              <a:t>Esta categoria pode ser dividida em dois momentos </a:t>
            </a:r>
            <a:r>
              <a:rPr lang="pt-BR" dirty="0" smtClean="0"/>
              <a:t>distintos: </a:t>
            </a:r>
            <a:r>
              <a:rPr lang="pt-BR" dirty="0" smtClean="0"/>
              <a:t>O primeiro que se refere às iniciativas internacionais e as nacionais, desde a primeira República até a criação do Projeto Resgate. Em seguida </a:t>
            </a:r>
            <a:r>
              <a:rPr lang="pt-BR" dirty="0" smtClean="0"/>
              <a:t>a </a:t>
            </a:r>
            <a:r>
              <a:rPr lang="pt-BR" dirty="0" smtClean="0"/>
              <a:t>partir de sua criação no final dos anos 80 do século XX até a criação do Suporte Avançado à Vida, em 1997</a:t>
            </a:r>
            <a:r>
              <a:rPr lang="pt-BR" dirty="0" smtClean="0"/>
              <a:t>.</a:t>
            </a:r>
          </a:p>
          <a:p>
            <a:pPr algn="just">
              <a:buNone/>
            </a:pPr>
            <a:r>
              <a:rPr lang="pt-BR" dirty="0" smtClean="0"/>
              <a:t>   </a:t>
            </a:r>
          </a:p>
          <a:p>
            <a:pPr algn="just">
              <a:buNone/>
            </a:pPr>
            <a:r>
              <a:rPr lang="pt-BR" dirty="0" smtClean="0"/>
              <a:t> </a:t>
            </a:r>
            <a:r>
              <a:rPr lang="pt-BR" dirty="0" smtClean="0"/>
              <a:t>  </a:t>
            </a:r>
            <a:r>
              <a:rPr lang="pt-BR" dirty="0" smtClean="0"/>
              <a:t>Os </a:t>
            </a:r>
            <a:r>
              <a:rPr lang="pt-BR" dirty="0" smtClean="0"/>
              <a:t>primeiros atendimentos pré-hospitalares (</a:t>
            </a:r>
            <a:r>
              <a:rPr lang="pt-BR" dirty="0" err="1" smtClean="0"/>
              <a:t>APHs</a:t>
            </a:r>
            <a:r>
              <a:rPr lang="pt-BR" dirty="0" smtClean="0"/>
              <a:t>) no Brasil foram realizados pelos Bombeiros Militares atividade atribuída a estes pelo Ministério da Saúde em um programa de enfrentamento a emergências e traumas, a assistência à saúde nas situações de  </a:t>
            </a:r>
            <a:r>
              <a:rPr lang="pt-BR" dirty="0" smtClean="0"/>
              <a:t>urgência/emergência. </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5949" y="535577"/>
            <a:ext cx="10515600" cy="5615260"/>
          </a:xfrm>
        </p:spPr>
        <p:txBody>
          <a:bodyPr>
            <a:normAutofit/>
          </a:bodyPr>
          <a:lstStyle/>
          <a:p>
            <a:pPr algn="just" fontAlgn="base">
              <a:buNone/>
            </a:pPr>
            <a:r>
              <a:rPr lang="pt-BR" dirty="0" smtClean="0"/>
              <a:t>   O </a:t>
            </a:r>
            <a:r>
              <a:rPr lang="pt-BR" dirty="0"/>
              <a:t>Conselho Federal </a:t>
            </a:r>
            <a:r>
              <a:rPr lang="pt-BR" dirty="0" smtClean="0"/>
              <a:t>de </a:t>
            </a:r>
            <a:r>
              <a:rPr lang="pt-BR" dirty="0"/>
              <a:t>Medicina, aproximadamente em 1997, </a:t>
            </a:r>
            <a:r>
              <a:rPr lang="pt-BR" dirty="0" smtClean="0"/>
              <a:t>começou </a:t>
            </a:r>
            <a:r>
              <a:rPr lang="pt-BR" dirty="0"/>
              <a:t>a questionar os serviços de atendimento pré-hospitalar prestados pelo corpo de bombeiros, pois tais serviços até então não possuíam embasamento legal para sua realização, salvo a missão constitucional dos corpos de bombeiros, porém carente de regulamentação.</a:t>
            </a:r>
          </a:p>
          <a:p>
            <a:pPr algn="just" fontAlgn="base">
              <a:buNone/>
            </a:pPr>
            <a:r>
              <a:rPr lang="pt-BR" dirty="0" smtClean="0"/>
              <a:t>   </a:t>
            </a:r>
            <a:r>
              <a:rPr lang="pt-BR" dirty="0" smtClean="0"/>
              <a:t> </a:t>
            </a:r>
            <a:r>
              <a:rPr lang="pt-BR" dirty="0" smtClean="0"/>
              <a:t>Esta </a:t>
            </a:r>
            <a:r>
              <a:rPr lang="pt-BR" dirty="0"/>
              <a:t>situação levou os conselhos de medicina a editarem resoluções que culminaram em normatizações do Ministério da Saúde sobre o atendimento pré-hospitalar. Estas normatizações originaram a influência do modelo francês (SAMU), que, acabou com a possibilidade do serviço de APH continuar se organizando nos moldes do modelo norte americano, com exceção a prática do SBV.</a:t>
            </a:r>
          </a:p>
          <a:p>
            <a:endParaRPr lang="pt-BR" dirty="0"/>
          </a:p>
        </p:txBody>
      </p:sp>
    </p:spTree>
    <p:extLst>
      <p:ext uri="{BB962C8B-B14F-4D97-AF65-F5344CB8AC3E}">
        <p14:creationId xmlns="" xmlns:p14="http://schemas.microsoft.com/office/powerpoint/2010/main" val="190215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80999" y="480150"/>
            <a:ext cx="11558451" cy="6103529"/>
          </a:xfrm>
        </p:spPr>
        <p:txBody>
          <a:bodyPr>
            <a:normAutofit lnSpcReduction="10000"/>
          </a:bodyPr>
          <a:lstStyle/>
          <a:p>
            <a:pPr algn="just" fontAlgn="base">
              <a:buNone/>
            </a:pPr>
            <a:r>
              <a:rPr lang="pt-BR" dirty="0"/>
              <a:t> </a:t>
            </a:r>
            <a:r>
              <a:rPr lang="pt-BR" dirty="0" smtClean="0"/>
              <a:t>  </a:t>
            </a:r>
            <a:endParaRPr lang="pt-BR" dirty="0"/>
          </a:p>
          <a:p>
            <a:pPr algn="just" fontAlgn="base">
              <a:buNone/>
            </a:pPr>
            <a:r>
              <a:rPr lang="pt-BR" dirty="0" smtClean="0"/>
              <a:t>   Quanto </a:t>
            </a:r>
            <a:r>
              <a:rPr lang="pt-BR" dirty="0"/>
              <a:t>à atuação </a:t>
            </a:r>
            <a:r>
              <a:rPr lang="pt-BR" dirty="0" smtClean="0"/>
              <a:t>da </a:t>
            </a:r>
            <a:r>
              <a:rPr lang="pt-BR" dirty="0" smtClean="0"/>
              <a:t>enfermagem no SAMU em </a:t>
            </a:r>
            <a:r>
              <a:rPr lang="pt-BR" dirty="0"/>
              <a:t>2000 o Conselho Federal de Enfermagem (COFEN), através da resolução n° 225 possibilitou </a:t>
            </a:r>
            <a:r>
              <a:rPr lang="pt-BR" dirty="0" smtClean="0"/>
              <a:t>o </a:t>
            </a:r>
            <a:r>
              <a:rPr lang="pt-BR" dirty="0"/>
              <a:t>cumprimento de prescrições médicas via telefone ou rádio nos casos de urgência e com a resolução n° 260 de 2001 que mais tarde foi revogada e substituída pela resolução n° 290 de 2004 o mesmo conselho incluiu o atendimento pré-hospitalar como uma das especialidades de enfermagem. </a:t>
            </a:r>
            <a:endParaRPr lang="pt-BR" dirty="0" smtClean="0"/>
          </a:p>
          <a:p>
            <a:pPr algn="just" fontAlgn="base">
              <a:buNone/>
            </a:pPr>
            <a:endParaRPr lang="pt-BR" dirty="0"/>
          </a:p>
          <a:p>
            <a:pPr algn="just">
              <a:buNone/>
            </a:pPr>
            <a:r>
              <a:rPr lang="pt-BR" dirty="0" smtClean="0"/>
              <a:t>   As </a:t>
            </a:r>
            <a:r>
              <a:rPr lang="pt-BR" dirty="0" smtClean="0"/>
              <a:t>publicações de normas referentes ao atendimento pré-hospitalar entraram em vigor em 2002 com a Resolução n°  2.048 do Ministério da Saúde aprovando em forma de anexo o regulamento técnico dos sistemas estaduais de urgência e emergência. Esta portaria fortalece o estabelecimento do modelo francês de atendimento, situando a emergência exclusivamente no âmbito das políticas de saúde e delimitando a regulação do sistema de urgência a exclusividade médica. </a:t>
            </a:r>
          </a:p>
          <a:p>
            <a:endParaRPr lang="pt-BR" dirty="0"/>
          </a:p>
        </p:txBody>
      </p:sp>
    </p:spTree>
    <p:extLst>
      <p:ext uri="{BB962C8B-B14F-4D97-AF65-F5344CB8AC3E}">
        <p14:creationId xmlns="" xmlns:p14="http://schemas.microsoft.com/office/powerpoint/2010/main" val="254414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0086" y="3212828"/>
            <a:ext cx="9154886" cy="2273572"/>
          </a:xfrm>
        </p:spPr>
        <p:txBody>
          <a:bodyPr>
            <a:normAutofit/>
          </a:bodyPr>
          <a:lstStyle/>
          <a:p>
            <a:pPr algn="ctr"/>
            <a:r>
              <a:rPr lang="pt-BR" sz="4800" b="1" dirty="0" smtClean="0">
                <a:solidFill>
                  <a:srgbClr val="C00000"/>
                </a:solidFill>
              </a:rPr>
              <a:t>PORTARIA N.º 2048/GM, EM 5 DE NOVEMBRO DE 2002</a:t>
            </a:r>
            <a:endParaRPr lang="pt-BR" sz="4800" b="1" dirty="0">
              <a:solidFill>
                <a:srgbClr val="C00000"/>
              </a:solidFill>
            </a:endParaRPr>
          </a:p>
        </p:txBody>
      </p:sp>
      <p:sp>
        <p:nvSpPr>
          <p:cNvPr id="28674" name="AutoShape 2" descr="Serviços Médicos De Emergência, Medicina, Logo png transparente grát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8676" name="AutoShape 4" descr="Serviços Médicos De Emergência, Medicina, Logo png transparente grát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8678" name="Picture 6" descr="C:\Users\www\Desktop\unnamed.png"/>
          <p:cNvPicPr>
            <a:picLocks noChangeAspect="1" noChangeArrowheads="1"/>
          </p:cNvPicPr>
          <p:nvPr/>
        </p:nvPicPr>
        <p:blipFill>
          <a:blip r:embed="rId2"/>
          <a:srcRect/>
          <a:stretch>
            <a:fillRect/>
          </a:stretch>
        </p:blipFill>
        <p:spPr bwMode="auto">
          <a:xfrm>
            <a:off x="3562669" y="561567"/>
            <a:ext cx="4762500" cy="23241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5948" y="663029"/>
            <a:ext cx="10853057" cy="5724707"/>
          </a:xfrm>
        </p:spPr>
        <p:txBody>
          <a:bodyPr>
            <a:normAutofit/>
          </a:bodyPr>
          <a:lstStyle/>
          <a:p>
            <a:pPr>
              <a:buNone/>
            </a:pPr>
            <a:r>
              <a:rPr lang="pt-BR" dirty="0" smtClean="0"/>
              <a:t>Regulamento </a:t>
            </a:r>
            <a:r>
              <a:rPr lang="pt-BR" dirty="0" smtClean="0"/>
              <a:t>Técnico dos </a:t>
            </a:r>
            <a:r>
              <a:rPr lang="pt-BR" dirty="0" smtClean="0"/>
              <a:t>Sistemas </a:t>
            </a:r>
            <a:r>
              <a:rPr lang="pt-BR" dirty="0" smtClean="0"/>
              <a:t>Estaduais de Urgência e Emergência</a:t>
            </a:r>
            <a:r>
              <a:rPr lang="pt-BR" dirty="0" smtClean="0"/>
              <a:t>.</a:t>
            </a:r>
          </a:p>
          <a:p>
            <a:endParaRPr lang="pt-BR" dirty="0" smtClean="0"/>
          </a:p>
          <a:p>
            <a:r>
              <a:rPr lang="pt-BR" dirty="0" smtClean="0"/>
              <a:t>Princípios </a:t>
            </a:r>
          </a:p>
          <a:p>
            <a:r>
              <a:rPr lang="pt-BR" dirty="0" smtClean="0"/>
              <a:t>Diretrizes </a:t>
            </a:r>
          </a:p>
          <a:p>
            <a:r>
              <a:rPr lang="pt-BR" dirty="0" smtClean="0"/>
              <a:t>Normas de funcionamento</a:t>
            </a:r>
          </a:p>
          <a:p>
            <a:endParaRPr lang="pt-BR" dirty="0" smtClean="0"/>
          </a:p>
          <a:p>
            <a:pPr>
              <a:buNone/>
            </a:pPr>
            <a:r>
              <a:rPr lang="pt-BR" dirty="0" smtClean="0"/>
              <a:t>Estratégia: </a:t>
            </a:r>
          </a:p>
          <a:p>
            <a:endParaRPr lang="pt-BR" dirty="0" smtClean="0"/>
          </a:p>
          <a:p>
            <a:r>
              <a:rPr lang="pt-BR" dirty="0" smtClean="0"/>
              <a:t>Proteção </a:t>
            </a:r>
            <a:r>
              <a:rPr lang="pt-BR" dirty="0" smtClean="0"/>
              <a:t>da </a:t>
            </a:r>
            <a:r>
              <a:rPr lang="pt-BR" dirty="0" smtClean="0"/>
              <a:t>vida;</a:t>
            </a:r>
            <a:endParaRPr lang="pt-BR" dirty="0" smtClean="0"/>
          </a:p>
          <a:p>
            <a:r>
              <a:rPr lang="pt-BR" dirty="0" smtClean="0"/>
              <a:t>Promoção da qualidade de vida; </a:t>
            </a:r>
          </a:p>
          <a:p>
            <a:r>
              <a:rPr lang="pt-BR" dirty="0" smtClean="0"/>
              <a:t>P</a:t>
            </a:r>
            <a:r>
              <a:rPr lang="pt-BR" dirty="0" smtClean="0"/>
              <a:t>revenção de agravos.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1262" y="1394551"/>
            <a:ext cx="10515600" cy="4351338"/>
          </a:xfrm>
        </p:spPr>
        <p:txBody>
          <a:bodyPr>
            <a:normAutofit lnSpcReduction="10000"/>
          </a:bodyPr>
          <a:lstStyle/>
          <a:p>
            <a:pPr algn="just">
              <a:buNone/>
            </a:pPr>
            <a:r>
              <a:rPr lang="pt-BR" dirty="0" smtClean="0"/>
              <a:t>   No </a:t>
            </a:r>
            <a:r>
              <a:rPr lang="pt-BR" dirty="0"/>
              <a:t>nível da Atenção Básica, as Equipes de Saúde da Família (ESF) e as Unidades Básicas de Saúde (UBS) têm como prioridade a orientação assistencial a um número determinado de famílias e acolhimento das urgências de menor complexidade. </a:t>
            </a:r>
            <a:endParaRPr lang="pt-BR" dirty="0" smtClean="0"/>
          </a:p>
          <a:p>
            <a:pPr algn="just">
              <a:buNone/>
            </a:pPr>
            <a:r>
              <a:rPr lang="pt-BR" dirty="0" smtClean="0"/>
              <a:t> </a:t>
            </a:r>
            <a:r>
              <a:rPr lang="pt-BR" dirty="0" smtClean="0"/>
              <a:t> </a:t>
            </a:r>
            <a:r>
              <a:rPr lang="pt-BR" dirty="0" smtClean="0"/>
              <a:t>O </a:t>
            </a:r>
            <a:r>
              <a:rPr lang="pt-BR" dirty="0"/>
              <a:t>componente móvel, por meio do SAMU, faz a estabilização dos pacientes no local da ocorrência e o transporte seguro para as unidades de saúde indicadas. </a:t>
            </a:r>
            <a:endParaRPr lang="pt-BR" dirty="0" smtClean="0"/>
          </a:p>
          <a:p>
            <a:pPr algn="just">
              <a:buNone/>
            </a:pPr>
            <a:r>
              <a:rPr lang="pt-BR" dirty="0" smtClean="0"/>
              <a:t> </a:t>
            </a:r>
            <a:r>
              <a:rPr lang="pt-BR" dirty="0" smtClean="0"/>
              <a:t>  </a:t>
            </a:r>
            <a:r>
              <a:rPr lang="pt-BR" dirty="0" smtClean="0"/>
              <a:t>Já </a:t>
            </a:r>
            <a:r>
              <a:rPr lang="pt-BR" dirty="0"/>
              <a:t>às Unidades de Pronto Atendimento (</a:t>
            </a:r>
            <a:r>
              <a:rPr lang="pt-BR" dirty="0" err="1"/>
              <a:t>UPA´</a:t>
            </a:r>
            <a:r>
              <a:rPr lang="pt-BR" dirty="0"/>
              <a:t>s) cabe o atendimento das urgências de média complexidade, e o setor de urgência dos hospitais realizam o atendimento das urgências de maior complexidade. </a:t>
            </a:r>
          </a:p>
          <a:p>
            <a:pPr algn="just"/>
            <a:endParaRPr lang="pt-BR" dirty="0"/>
          </a:p>
        </p:txBody>
      </p:sp>
    </p:spTree>
    <p:extLst>
      <p:ext uri="{BB962C8B-B14F-4D97-AF65-F5344CB8AC3E}">
        <p14:creationId xmlns="" xmlns:p14="http://schemas.microsoft.com/office/powerpoint/2010/main" val="324178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0085" y="730885"/>
            <a:ext cx="10515600" cy="1325563"/>
          </a:xfrm>
        </p:spPr>
        <p:txBody>
          <a:bodyPr/>
          <a:lstStyle/>
          <a:p>
            <a:r>
              <a:rPr lang="pt-BR" b="1" dirty="0" smtClean="0">
                <a:solidFill>
                  <a:srgbClr val="C00000"/>
                </a:solidFill>
              </a:rPr>
              <a:t>ATENDIMENTO </a:t>
            </a:r>
            <a:r>
              <a:rPr lang="pt-BR" b="1" dirty="0" smtClean="0">
                <a:solidFill>
                  <a:srgbClr val="C00000"/>
                </a:solidFill>
              </a:rPr>
              <a:t>PRÉ-HOSPITALAR FIXO</a:t>
            </a:r>
            <a:br>
              <a:rPr lang="pt-BR" b="1" dirty="0" smtClean="0">
                <a:solidFill>
                  <a:srgbClr val="C00000"/>
                </a:solidFill>
              </a:rPr>
            </a:br>
            <a:endParaRPr lang="pt-BR" b="1" dirty="0">
              <a:solidFill>
                <a:srgbClr val="C00000"/>
              </a:solidFill>
            </a:endParaRPr>
          </a:p>
        </p:txBody>
      </p:sp>
      <p:sp>
        <p:nvSpPr>
          <p:cNvPr id="3" name="Espaço Reservado para Conteúdo 2"/>
          <p:cNvSpPr>
            <a:spLocks noGrp="1"/>
          </p:cNvSpPr>
          <p:nvPr>
            <p:ph idx="1"/>
          </p:nvPr>
        </p:nvSpPr>
        <p:spPr/>
        <p:txBody>
          <a:bodyPr>
            <a:normAutofit/>
          </a:bodyPr>
          <a:lstStyle/>
          <a:p>
            <a:pPr algn="just" fontAlgn="base">
              <a:buNone/>
            </a:pPr>
            <a:r>
              <a:rPr lang="pt-BR" dirty="0" smtClean="0"/>
              <a:t>   </a:t>
            </a:r>
            <a:endParaRPr lang="pt-BR" dirty="0"/>
          </a:p>
          <a:p>
            <a:pPr algn="just" fontAlgn="base">
              <a:buNone/>
            </a:pPr>
            <a:r>
              <a:rPr lang="pt-BR" dirty="0" smtClean="0"/>
              <a:t>   Este </a:t>
            </a:r>
            <a:r>
              <a:rPr lang="pt-BR" dirty="0"/>
              <a:t>atendimento é prestado por um conjunto de unidades básicas de saúde, unidades do Programa de Saúde da Família (PSF), Programa de Agentes Comunitários de Saúde (PACS), ambulatórios especializados, serviços de diagnóstico e terapia, unidades não hospitalares de atendimento às urgências e emergências e pelos serviços de atendimento pré-hospitalar móvel. </a:t>
            </a:r>
          </a:p>
          <a:p>
            <a:pPr algn="just">
              <a:buNone/>
            </a:pPr>
            <a:endParaRPr lang="pt-BR" dirty="0"/>
          </a:p>
        </p:txBody>
      </p:sp>
    </p:spTree>
    <p:extLst>
      <p:ext uri="{BB962C8B-B14F-4D97-AF65-F5344CB8AC3E}">
        <p14:creationId xmlns="" xmlns:p14="http://schemas.microsoft.com/office/powerpoint/2010/main" val="346841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326" y="587193"/>
            <a:ext cx="10515600" cy="1325563"/>
          </a:xfrm>
        </p:spPr>
        <p:txBody>
          <a:bodyPr>
            <a:normAutofit fontScale="90000"/>
          </a:bodyPr>
          <a:lstStyle/>
          <a:p>
            <a:pPr algn="ctr"/>
            <a:r>
              <a:rPr lang="pt-BR" b="1" dirty="0">
                <a:solidFill>
                  <a:srgbClr val="C00000"/>
                </a:solidFill>
              </a:rPr>
              <a:t>A ATENÇÃO PRIMÁRIA (PROGRAMA DE SAÚDE DA FAMÍLIA) E AS URGÊNCIAS EMERGÊNCIAS</a:t>
            </a:r>
            <a:r>
              <a:rPr lang="pt-BR" dirty="0"/>
              <a:t/>
            </a:r>
            <a:br>
              <a:rPr lang="pt-BR" dirty="0"/>
            </a:br>
            <a:endParaRPr lang="pt-BR" dirty="0"/>
          </a:p>
        </p:txBody>
      </p:sp>
      <p:sp>
        <p:nvSpPr>
          <p:cNvPr id="3" name="Espaço Reservado para Conteúdo 2"/>
          <p:cNvSpPr>
            <a:spLocks noGrp="1"/>
          </p:cNvSpPr>
          <p:nvPr>
            <p:ph idx="1"/>
          </p:nvPr>
        </p:nvSpPr>
        <p:spPr>
          <a:xfrm>
            <a:off x="483326" y="1904002"/>
            <a:ext cx="11403874" cy="4953998"/>
          </a:xfrm>
        </p:spPr>
        <p:txBody>
          <a:bodyPr>
            <a:noAutofit/>
          </a:bodyPr>
          <a:lstStyle/>
          <a:p>
            <a:pPr algn="just" fontAlgn="base">
              <a:buNone/>
            </a:pPr>
            <a:r>
              <a:rPr lang="pt-BR" sz="2600" dirty="0" smtClean="0"/>
              <a:t>   As </a:t>
            </a:r>
            <a:r>
              <a:rPr lang="pt-BR" sz="2600" dirty="0"/>
              <a:t>atribuições e prerrogativas das unidades básicas de saúde e das unidades de saúde da </a:t>
            </a:r>
            <a:r>
              <a:rPr lang="pt-BR" dirty="0"/>
              <a:t>família em relação ao acolhimento/atendimento das urgências de baixa gravidade/ complexidade devem ser desempenhadas por todos os municípios brasileiros, independentemente de estarem qualificados para atenção básica (PAB) ou básica ampliada (PABA). </a:t>
            </a:r>
          </a:p>
          <a:p>
            <a:pPr algn="just">
              <a:buNone/>
            </a:pPr>
            <a:r>
              <a:rPr lang="pt-BR" dirty="0" smtClean="0"/>
              <a:t>   Com </a:t>
            </a:r>
            <a:r>
              <a:rPr lang="pt-BR" dirty="0"/>
              <a:t>a reestruturação do modelo assistencial e a implementação do Programa de saúde da Família é fundamental que a atenção primária e o Programa de Saúde da Família assumam a responsabilidade do acolhimento de pacientes com quadros agudos e crônicos agudizados de sua área adstrita</a:t>
            </a:r>
            <a:r>
              <a:rPr lang="pt-BR" dirty="0" smtClean="0"/>
              <a:t>.</a:t>
            </a:r>
            <a:endParaRPr lang="pt-BR" dirty="0"/>
          </a:p>
        </p:txBody>
      </p:sp>
    </p:spTree>
    <p:extLst>
      <p:ext uri="{BB962C8B-B14F-4D97-AF65-F5344CB8AC3E}">
        <p14:creationId xmlns="" xmlns:p14="http://schemas.microsoft.com/office/powerpoint/2010/main" val="246464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42299"/>
            <a:ext cx="10515600" cy="4351338"/>
          </a:xfrm>
        </p:spPr>
        <p:txBody>
          <a:bodyPr>
            <a:normAutofit/>
          </a:bodyPr>
          <a:lstStyle/>
          <a:p>
            <a:pPr algn="just">
              <a:buNone/>
            </a:pPr>
            <a:r>
              <a:rPr lang="pt-BR" dirty="0" smtClean="0"/>
              <a:t>   Nesta </a:t>
            </a:r>
            <a:r>
              <a:rPr lang="pt-BR" dirty="0"/>
              <a:t>unidade é possível fazer um atendimento rápido e de qualidade, com avaliação e readequação da terapêutica dentro da disponibilidade medicamentosa da unidade, pois há no prontuário sua história pregressa e atual. Caso não seja possível atendê-lo por falta de médico ou vagas na agenda ou outra razão qualquer, este recorre a uma unidade de urgência e é atendido por profissionais que na maioria das vezes possui um vínculo temporário com o </a:t>
            </a:r>
            <a:r>
              <a:rPr lang="pt-BR" dirty="0" smtClean="0"/>
              <a:t>sistema.</a:t>
            </a:r>
            <a:endParaRPr lang="pt-BR" dirty="0"/>
          </a:p>
        </p:txBody>
      </p:sp>
    </p:spTree>
    <p:extLst>
      <p:ext uri="{BB962C8B-B14F-4D97-AF65-F5344CB8AC3E}">
        <p14:creationId xmlns="" xmlns:p14="http://schemas.microsoft.com/office/powerpoint/2010/main" val="63420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buNone/>
            </a:pPr>
            <a:r>
              <a:rPr lang="pt-BR" dirty="0" smtClean="0"/>
              <a:t>   Todas </a:t>
            </a:r>
            <a:r>
              <a:rPr lang="pt-BR" dirty="0"/>
              <a:t>as unidades de Atenção Básica deve ter um espaço devidamente abastecido com medicamentos e materiais essenciais ao primeiro atendimento/estabilização de urgências que ocorram nas proximidades da unidade ou em sua área de abrangência e/ ou sejam para elas encaminhadas, até a viabilização da transferência para unidade de maior porte, quando necessário. </a:t>
            </a:r>
          </a:p>
          <a:p>
            <a:pPr algn="just"/>
            <a:endParaRPr lang="pt-BR" dirty="0"/>
          </a:p>
        </p:txBody>
      </p:sp>
    </p:spTree>
    <p:extLst>
      <p:ext uri="{BB962C8B-B14F-4D97-AF65-F5344CB8AC3E}">
        <p14:creationId xmlns="" xmlns:p14="http://schemas.microsoft.com/office/powerpoint/2010/main" val="133502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C00000"/>
                </a:solidFill>
              </a:rPr>
              <a:t>Contextos </a:t>
            </a:r>
            <a:endParaRPr lang="pt-BR" b="1" dirty="0">
              <a:solidFill>
                <a:srgbClr val="C00000"/>
              </a:solidFill>
            </a:endParaRPr>
          </a:p>
        </p:txBody>
      </p:sp>
      <p:sp>
        <p:nvSpPr>
          <p:cNvPr id="3" name="Espaço Reservado para Conteúdo 2"/>
          <p:cNvSpPr>
            <a:spLocks noGrp="1"/>
          </p:cNvSpPr>
          <p:nvPr>
            <p:ph idx="1"/>
          </p:nvPr>
        </p:nvSpPr>
        <p:spPr/>
        <p:txBody>
          <a:bodyPr/>
          <a:lstStyle/>
          <a:p>
            <a:pPr marL="0" indent="0" algn="just">
              <a:buNone/>
            </a:pPr>
            <a:r>
              <a:rPr lang="pt-BR" dirty="0" smtClean="0"/>
              <a:t>O Conselho Federal de Medicina define através da Resolução CFM no 1451, de 10/3/1995, como: </a:t>
            </a:r>
          </a:p>
          <a:p>
            <a:pPr algn="just"/>
            <a:endParaRPr lang="pt-BR" dirty="0" smtClean="0"/>
          </a:p>
          <a:p>
            <a:pPr algn="just"/>
            <a:r>
              <a:rPr lang="pt-BR" dirty="0" smtClean="0"/>
              <a:t>Urgência: ocorrência imprevista de agravo à saúde com ou sem risco potencial de vida, cujo portador necessita de assistência médica imediata.</a:t>
            </a:r>
          </a:p>
          <a:p>
            <a:pPr algn="just"/>
            <a:r>
              <a:rPr lang="pt-BR" dirty="0" smtClean="0"/>
              <a:t>Emergência: constatação médica de condições de agravo à saúde que impliquem em risco iminente de vida ou sofrimento intenso, exigindo, portanto, tratamento médico imediato. </a:t>
            </a:r>
            <a:endParaRPr lang="pt-BR" dirty="0"/>
          </a:p>
        </p:txBody>
      </p:sp>
    </p:spTree>
    <p:extLst>
      <p:ext uri="{BB962C8B-B14F-4D97-AF65-F5344CB8AC3E}">
        <p14:creationId xmlns="" xmlns:p14="http://schemas.microsoft.com/office/powerpoint/2010/main" val="428573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cap="all" dirty="0">
                <a:solidFill>
                  <a:srgbClr val="C00000"/>
                </a:solidFill>
              </a:rPr>
              <a:t>UNIDADES NÃO HOSPITALARES DE ATENDIMENTO À URGÊNCIA E EMERGÊNCIA</a:t>
            </a:r>
            <a:endParaRPr lang="pt-BR" dirty="0">
              <a:solidFill>
                <a:srgbClr val="C00000"/>
              </a:solidFill>
            </a:endParaRPr>
          </a:p>
        </p:txBody>
      </p:sp>
      <p:sp>
        <p:nvSpPr>
          <p:cNvPr id="3" name="Espaço Reservado para Conteúdo 2"/>
          <p:cNvSpPr>
            <a:spLocks noGrp="1"/>
          </p:cNvSpPr>
          <p:nvPr>
            <p:ph idx="1"/>
          </p:nvPr>
        </p:nvSpPr>
        <p:spPr>
          <a:xfrm>
            <a:off x="838200" y="2099945"/>
            <a:ext cx="10515600" cy="4351338"/>
          </a:xfrm>
        </p:spPr>
        <p:txBody>
          <a:bodyPr>
            <a:normAutofit lnSpcReduction="10000"/>
          </a:bodyPr>
          <a:lstStyle/>
          <a:p>
            <a:pPr algn="just">
              <a:buNone/>
            </a:pPr>
            <a:r>
              <a:rPr lang="pt-BR" dirty="0" smtClean="0"/>
              <a:t>   Estas </a:t>
            </a:r>
            <a:r>
              <a:rPr lang="pt-BR" dirty="0"/>
              <a:t>Unidades devem estar habilitadas a prestar assistência correspondente ao primeiro nível de assistência de média complexidade e devem funcionar 24 horas. </a:t>
            </a:r>
            <a:endParaRPr lang="pt-BR" dirty="0" smtClean="0"/>
          </a:p>
          <a:p>
            <a:pPr algn="just">
              <a:buNone/>
            </a:pPr>
            <a:r>
              <a:rPr lang="pt-BR" dirty="0" smtClean="0"/>
              <a:t> </a:t>
            </a:r>
            <a:r>
              <a:rPr lang="pt-BR" dirty="0" smtClean="0"/>
              <a:t>  </a:t>
            </a:r>
            <a:r>
              <a:rPr lang="pt-BR" dirty="0" smtClean="0"/>
              <a:t>Pelas </a:t>
            </a:r>
            <a:r>
              <a:rPr lang="pt-BR" dirty="0"/>
              <a:t>suas características e importância assistencial, é importante que cada município disponha de, pelo menos uma, destas Unidades, garantindo, assim, assistência às urgências com observação até 24 horas para sua própria população ou para um agrupamento de municípios para os quais seja referência</a:t>
            </a:r>
            <a:r>
              <a:rPr lang="pt-BR" dirty="0" smtClean="0"/>
              <a:t>.</a:t>
            </a:r>
          </a:p>
          <a:p>
            <a:pPr algn="just">
              <a:buNone/>
            </a:pPr>
            <a:r>
              <a:rPr lang="pt-BR" dirty="0" smtClean="0"/>
              <a:t> </a:t>
            </a:r>
            <a:r>
              <a:rPr lang="pt-BR" dirty="0" smtClean="0"/>
              <a:t>  </a:t>
            </a:r>
            <a:r>
              <a:rPr lang="pt-BR" dirty="0" smtClean="0"/>
              <a:t> </a:t>
            </a:r>
            <a:r>
              <a:rPr lang="pt-BR" dirty="0"/>
              <a:t>Esta modalidade tem estrutura intermediária entre as unidades básicas de saúde </a:t>
            </a:r>
            <a:r>
              <a:rPr lang="pt-BR" dirty="0" smtClean="0"/>
              <a:t>e </a:t>
            </a:r>
            <a:r>
              <a:rPr lang="pt-BR" dirty="0"/>
              <a:t>as Unidades Hospitalares de Atendimento às Urgências e </a:t>
            </a:r>
            <a:r>
              <a:rPr lang="pt-BR" dirty="0" smtClean="0"/>
              <a:t>Emergências.</a:t>
            </a:r>
            <a:r>
              <a:rPr lang="pt-BR" dirty="0"/>
              <a:t> </a:t>
            </a:r>
          </a:p>
          <a:p>
            <a:pPr algn="just"/>
            <a:endParaRPr lang="pt-BR" dirty="0"/>
          </a:p>
        </p:txBody>
      </p:sp>
    </p:spTree>
    <p:extLst>
      <p:ext uri="{BB962C8B-B14F-4D97-AF65-F5344CB8AC3E}">
        <p14:creationId xmlns="" xmlns:p14="http://schemas.microsoft.com/office/powerpoint/2010/main" val="282915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2069" y="169817"/>
            <a:ext cx="11521440" cy="6466114"/>
          </a:xfrm>
        </p:spPr>
        <p:txBody>
          <a:bodyPr>
            <a:normAutofit fontScale="85000" lnSpcReduction="20000"/>
          </a:bodyPr>
          <a:lstStyle/>
          <a:p>
            <a:pPr algn="just">
              <a:buNone/>
            </a:pPr>
            <a:r>
              <a:rPr lang="pt-BR" dirty="0" smtClean="0"/>
              <a:t>» Atender aos usuários do SUS portadores de quadro clínico agudo de qualquer natureza, dentro dos limites estruturais da unidade e, em especial, os casos de baixa complexidade, à noite e nos finais de semana, quando a rede básica e o Programa de Saúde da Família não estão ativos</a:t>
            </a:r>
            <a:r>
              <a:rPr lang="pt-BR" dirty="0" smtClean="0"/>
              <a:t>.</a:t>
            </a:r>
            <a:endParaRPr lang="pt-BR" dirty="0" smtClean="0"/>
          </a:p>
          <a:p>
            <a:pPr algn="just">
              <a:buNone/>
            </a:pPr>
            <a:r>
              <a:rPr lang="pt-BR" dirty="0" smtClean="0"/>
              <a:t>» Diminuir a sobrecarga dos hospitais de maior complexidade que hoje atendem esta demanda.</a:t>
            </a:r>
          </a:p>
          <a:p>
            <a:pPr algn="just">
              <a:buNone/>
            </a:pPr>
            <a:r>
              <a:rPr lang="pt-BR" dirty="0" smtClean="0"/>
              <a:t>» Ser entreposto de estabilização do paciente crítico para o serviço de atendimento pré- hospitalar móvel.</a:t>
            </a:r>
          </a:p>
          <a:p>
            <a:pPr algn="just">
              <a:buNone/>
            </a:pPr>
            <a:r>
              <a:rPr lang="pt-BR" dirty="0" smtClean="0"/>
              <a:t>» Desenvolver ações de saúde através do trabalho de equipe interdisciplinar, sempre que necessário, com o objetivo de acolher, intervir em sua condição clínica e referenciar para a rede básica de saúde, para a rede especializada ou para internação hospitalar, proporcionando uma continuidade do tratamento com impacto positivo no quadro de saúde individual e coletivo da população </a:t>
            </a:r>
            <a:r>
              <a:rPr lang="pt-BR" dirty="0" smtClean="0"/>
              <a:t>usuária.</a:t>
            </a:r>
            <a:r>
              <a:rPr lang="pt-BR" dirty="0" smtClean="0"/>
              <a:t> </a:t>
            </a:r>
          </a:p>
          <a:p>
            <a:pPr algn="just">
              <a:buNone/>
            </a:pPr>
            <a:r>
              <a:rPr lang="pt-BR" dirty="0" smtClean="0"/>
              <a:t>» Articular-se com unidades hospitalares, unidades de apoio diagnóstico e terapêutico, e com outras instituições e serviços de saúde do sistema loco regional, construindo fluxos coerentes e efetivos de referência e </a:t>
            </a:r>
            <a:r>
              <a:rPr lang="pt-BR" dirty="0" err="1" smtClean="0"/>
              <a:t>contrarreferência</a:t>
            </a:r>
            <a:r>
              <a:rPr lang="pt-BR" dirty="0" smtClean="0"/>
              <a:t>. </a:t>
            </a:r>
          </a:p>
          <a:p>
            <a:pPr algn="just">
              <a:buNone/>
            </a:pPr>
            <a:r>
              <a:rPr lang="pt-BR" dirty="0" smtClean="0"/>
              <a:t>» Ser observatório do sistema e da saúde da população, auxiliando na elaboração de estudos epidemiológicos e a construção de indicadores de saúde e de serviço que cooperem para a avaliação e planejamento da atenção integral às urgências, e de todo o sistema de saúde. </a:t>
            </a:r>
          </a:p>
          <a:p>
            <a:pPr algn="just">
              <a:buNone/>
            </a:pPr>
            <a:r>
              <a:rPr lang="pt-BR" dirty="0" smtClean="0"/>
              <a:t>»   Dar retaguarda às unidades básicas de saúde e de saúde da família.</a:t>
            </a:r>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55363"/>
            <a:ext cx="10515600" cy="4351338"/>
          </a:xfrm>
        </p:spPr>
        <p:txBody>
          <a:bodyPr>
            <a:normAutofit/>
          </a:bodyPr>
          <a:lstStyle/>
          <a:p>
            <a:pPr algn="just" fontAlgn="base">
              <a:buNone/>
            </a:pPr>
            <a:r>
              <a:rPr lang="pt-BR" dirty="0" smtClean="0"/>
              <a:t>   Estas </a:t>
            </a:r>
            <a:r>
              <a:rPr lang="pt-BR" dirty="0"/>
              <a:t>unidades devem manter médico e </a:t>
            </a:r>
            <a:r>
              <a:rPr lang="pt-BR" dirty="0" smtClean="0"/>
              <a:t>equipe de enfermagem </a:t>
            </a:r>
            <a:r>
              <a:rPr lang="pt-BR" dirty="0"/>
              <a:t>24 horas para atendimento contínuo de clínica médica e pediátrica. Pode ainda de acordo com características epidemiológicas, indicadores de saúde como morbidade e mortalidade, e características da rede assistencial, ser ampliada a equipe com clínica cirúrgica, ortopedia e odontologia de urgência. Devem ainda conter laboratório de patologia clínica de urgência, radiologia, os equipamentos para a atenção às urgências, leitos de observação de 6 a 24 horas, além de acesso a transporte adequado e ligação com a rede hospitalar através da central de regulação médica de urgências e o serviço de atendimento pré-hospitalar móvel. </a:t>
            </a:r>
          </a:p>
          <a:p>
            <a:endParaRPr lang="pt-BR" dirty="0"/>
          </a:p>
        </p:txBody>
      </p:sp>
    </p:spTree>
    <p:extLst>
      <p:ext uri="{BB962C8B-B14F-4D97-AF65-F5344CB8AC3E}">
        <p14:creationId xmlns="" xmlns:p14="http://schemas.microsoft.com/office/powerpoint/2010/main" val="1627460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MODELOS DAS UPA´S NO BRASIL</a:t>
            </a:r>
            <a:endParaRPr lang="pt-BR" dirty="0">
              <a:solidFill>
                <a:srgbClr val="C00000"/>
              </a:solidFill>
            </a:endParaRPr>
          </a:p>
        </p:txBody>
      </p:sp>
      <p:sp>
        <p:nvSpPr>
          <p:cNvPr id="3" name="Espaço Reservado para Conteúdo 2"/>
          <p:cNvSpPr>
            <a:spLocks noGrp="1"/>
          </p:cNvSpPr>
          <p:nvPr>
            <p:ph idx="1"/>
          </p:nvPr>
        </p:nvSpPr>
        <p:spPr/>
        <p:txBody>
          <a:bodyPr>
            <a:normAutofit fontScale="92500" lnSpcReduction="20000"/>
          </a:bodyPr>
          <a:lstStyle/>
          <a:p>
            <a:pPr algn="just" fontAlgn="base">
              <a:buNone/>
            </a:pPr>
            <a:r>
              <a:rPr lang="pt-BR" dirty="0" smtClean="0"/>
              <a:t>   A </a:t>
            </a:r>
            <a:r>
              <a:rPr lang="pt-BR" dirty="0"/>
              <a:t>Unidade de Pronto </a:t>
            </a:r>
            <a:r>
              <a:rPr lang="pt-BR" dirty="0" smtClean="0"/>
              <a:t>Atendimento é </a:t>
            </a:r>
            <a:r>
              <a:rPr lang="pt-BR" dirty="0"/>
              <a:t>um tipo de unidade hospitalar de média complexidade implantado em diferentes cidades do Brasil, fazendo parte do Sistema Único de Saúde – </a:t>
            </a:r>
            <a:r>
              <a:rPr lang="pt-BR" dirty="0" smtClean="0"/>
              <a:t>SUS.</a:t>
            </a:r>
          </a:p>
          <a:p>
            <a:pPr algn="just">
              <a:buNone/>
            </a:pPr>
            <a:r>
              <a:rPr lang="pt-BR" dirty="0" smtClean="0"/>
              <a:t> </a:t>
            </a:r>
            <a:r>
              <a:rPr lang="pt-BR" dirty="0" smtClean="0"/>
              <a:t>  </a:t>
            </a:r>
            <a:r>
              <a:rPr lang="pt-BR" dirty="0" smtClean="0"/>
              <a:t>Sete dias por semana e podem resolver grande parte das urgências e emergências, como pressão e febre alta, fraturas, cortes, infarto e derrame, e ajudam a desafogar os prontos-socorros, ampliando e melhorando o acesso dos brasileiros aos serviços de urgência no SUS.</a:t>
            </a:r>
          </a:p>
          <a:p>
            <a:pPr algn="just">
              <a:buNone/>
            </a:pPr>
            <a:r>
              <a:rPr lang="pt-BR" dirty="0" smtClean="0"/>
              <a:t>   </a:t>
            </a:r>
            <a:r>
              <a:rPr lang="pt-BR" dirty="0" smtClean="0"/>
              <a:t>   </a:t>
            </a:r>
            <a:r>
              <a:rPr lang="pt-BR" dirty="0" smtClean="0"/>
              <a:t>As </a:t>
            </a:r>
            <a:r>
              <a:rPr lang="pt-BR" dirty="0" err="1" smtClean="0"/>
              <a:t>UPA´</a:t>
            </a:r>
            <a:r>
              <a:rPr lang="pt-BR" dirty="0" smtClean="0"/>
              <a:t>s inovam ao oferecer estrutura simplificada – com Raio X, eletrocardiografia, pediatria, laboratório de exames e leitos de observação. Nas localidades que contam com as </a:t>
            </a:r>
            <a:r>
              <a:rPr lang="pt-BR" dirty="0" err="1" smtClean="0"/>
              <a:t>UPA´</a:t>
            </a:r>
            <a:r>
              <a:rPr lang="pt-BR" dirty="0" smtClean="0"/>
              <a:t>s, 97% dos casos são solucionados na própria unidade. Quando o paciente chega às unidades, os médicos prestam socorro, controlam o problema e detalham o diagnóstico. Eles analisam se é necessário encaminhar o paciente a um hospital ou mantê-lo em observação por 24h. </a:t>
            </a:r>
            <a:endParaRPr lang="pt-BR" dirty="0" smtClean="0"/>
          </a:p>
        </p:txBody>
      </p:sp>
    </p:spTree>
    <p:extLst>
      <p:ext uri="{BB962C8B-B14F-4D97-AF65-F5344CB8AC3E}">
        <p14:creationId xmlns="" xmlns:p14="http://schemas.microsoft.com/office/powerpoint/2010/main" val="4277243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823" y="639446"/>
            <a:ext cx="10487297" cy="1228544"/>
          </a:xfrm>
        </p:spPr>
        <p:txBody>
          <a:bodyPr>
            <a:normAutofit/>
          </a:bodyPr>
          <a:lstStyle/>
          <a:p>
            <a:pPr fontAlgn="base"/>
            <a:r>
              <a:rPr lang="pt-BR" sz="3100" dirty="0" smtClean="0"/>
              <a:t>As Unidades </a:t>
            </a:r>
            <a:r>
              <a:rPr lang="pt-BR" sz="3100" dirty="0" smtClean="0"/>
              <a:t>de </a:t>
            </a:r>
            <a:r>
              <a:rPr lang="pt-BR" sz="3100" dirty="0" smtClean="0"/>
              <a:t>Pronto Atendimento tem </a:t>
            </a:r>
            <a:r>
              <a:rPr lang="pt-BR" sz="3100" dirty="0" smtClean="0"/>
              <a:t>as seguintes funções: </a:t>
            </a:r>
            <a:r>
              <a:rPr lang="pt-BR" dirty="0" smtClean="0"/>
              <a:t/>
            </a:r>
            <a:br>
              <a:rPr lang="pt-BR" dirty="0" smtClean="0"/>
            </a:br>
            <a:endParaRPr lang="pt-BR" dirty="0"/>
          </a:p>
        </p:txBody>
      </p:sp>
      <p:sp>
        <p:nvSpPr>
          <p:cNvPr id="3" name="Espaço Reservado para Conteúdo 2"/>
          <p:cNvSpPr>
            <a:spLocks noGrp="1"/>
          </p:cNvSpPr>
          <p:nvPr>
            <p:ph idx="1"/>
          </p:nvPr>
        </p:nvSpPr>
        <p:spPr>
          <a:xfrm>
            <a:off x="431073" y="1619794"/>
            <a:ext cx="11430001" cy="5238206"/>
          </a:xfrm>
        </p:spPr>
        <p:txBody>
          <a:bodyPr>
            <a:normAutofit fontScale="70000" lnSpcReduction="20000"/>
          </a:bodyPr>
          <a:lstStyle/>
          <a:p>
            <a:pPr algn="just"/>
            <a:r>
              <a:rPr lang="pt-BR" sz="3200" dirty="0" smtClean="0"/>
              <a:t>Funcionar 24h, inclusive feriados e pontos facultativos.</a:t>
            </a:r>
          </a:p>
          <a:p>
            <a:pPr algn="just"/>
            <a:r>
              <a:rPr lang="pt-BR" sz="3200" dirty="0" smtClean="0"/>
              <a:t>Acolherem </a:t>
            </a:r>
            <a:r>
              <a:rPr lang="pt-BR" sz="3200" dirty="0" smtClean="0"/>
              <a:t>os pacientes sempre que ali procurarem atendimento.</a:t>
            </a:r>
          </a:p>
          <a:p>
            <a:pPr algn="just"/>
            <a:r>
              <a:rPr lang="pt-BR" sz="3200" dirty="0" smtClean="0"/>
              <a:t>Implantar </a:t>
            </a:r>
            <a:r>
              <a:rPr lang="pt-BR" sz="3200" dirty="0" smtClean="0"/>
              <a:t>processo de acolhimento e classificação de risco.</a:t>
            </a:r>
          </a:p>
          <a:p>
            <a:pPr algn="just"/>
            <a:r>
              <a:rPr lang="pt-BR" sz="3200" dirty="0" smtClean="0"/>
              <a:t>Estabelecer </a:t>
            </a:r>
            <a:r>
              <a:rPr lang="pt-BR" sz="3200" dirty="0" smtClean="0"/>
              <a:t>e adotar o cumprimento de protocolos de acolhimento, atendimento clínico, de classificação de risco e de procedimentos administrativos conexos, atualizando-os sempre que a evolução do conhecimento tornar necessário.</a:t>
            </a:r>
          </a:p>
          <a:p>
            <a:pPr algn="just"/>
            <a:r>
              <a:rPr lang="pt-BR" sz="3200" dirty="0" smtClean="0"/>
              <a:t>Articular-se com Unidades Básicas de Saúde/Saúde da Família, SAMU 192, unidades hospitalares, unidades de apoio diagnóstico e terapêutico e com outros serviços de atenção à saúde, construindo fluxos coerentes e efetivos de referência e contra referência e ordenando esses fluxos por meio de Centrais de Regulação Médica de Urgências e complexos reguladores instalados na região.</a:t>
            </a:r>
          </a:p>
          <a:p>
            <a:pPr algn="just"/>
            <a:r>
              <a:rPr lang="pt-BR" sz="3200" dirty="0" smtClean="0"/>
              <a:t>De  acordo  com  seu  porte,  deverá  manter  equipe  multiprofissional interdisciplinar.</a:t>
            </a:r>
          </a:p>
          <a:p>
            <a:pPr algn="just"/>
            <a:r>
              <a:rPr lang="pt-BR" sz="3200" dirty="0" smtClean="0"/>
              <a:t>Prestar atendimento resolutivo e qualificado aos pacientes acometidos por quadros agudos ou </a:t>
            </a:r>
            <a:r>
              <a:rPr lang="pt-BR" sz="3200" dirty="0" err="1" smtClean="0"/>
              <a:t>agudizados</a:t>
            </a:r>
            <a:r>
              <a:rPr lang="pt-BR" sz="3200" dirty="0" smtClean="0"/>
              <a:t> de natureza clínica, e prestar primeiro atendimento aos casos de natureza cirúrgica e de trauma, estabilizando os pacientes e realizando a investigação diagnóstica inicial, de modo a definir, em todos os casos, a necessidade ou não de encaminhamento a serviços hospitalares de maior complexidade.</a:t>
            </a:r>
          </a:p>
          <a:p>
            <a:pPr algn="just"/>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1262" y="689156"/>
            <a:ext cx="10853057" cy="5803083"/>
          </a:xfrm>
        </p:spPr>
        <p:txBody>
          <a:bodyPr>
            <a:normAutofit fontScale="77500" lnSpcReduction="20000"/>
          </a:bodyPr>
          <a:lstStyle/>
          <a:p>
            <a:pPr algn="just"/>
            <a:r>
              <a:rPr lang="pt-BR" dirty="0" smtClean="0"/>
              <a:t>Fornecer retaguarda às urgências atendidas pela Rede de Atenção Básica.</a:t>
            </a:r>
          </a:p>
          <a:p>
            <a:pPr algn="just"/>
            <a:r>
              <a:rPr lang="pt-BR" dirty="0" smtClean="0"/>
              <a:t>Funcionar </a:t>
            </a:r>
            <a:r>
              <a:rPr lang="pt-BR" dirty="0" smtClean="0"/>
              <a:t>como local de estabilização de pacientes atendidos pelo SAMU.</a:t>
            </a:r>
          </a:p>
          <a:p>
            <a:pPr algn="just"/>
            <a:r>
              <a:rPr lang="pt-BR" dirty="0" smtClean="0"/>
              <a:t>Aos casos de menor gravidade, realizar consulta médica em regime de pronto atendimento.</a:t>
            </a:r>
          </a:p>
          <a:p>
            <a:pPr algn="just"/>
            <a:r>
              <a:rPr lang="pt-BR" dirty="0" smtClean="0"/>
              <a:t>os casos demandados à unidade, realizar atendimentos e procedimentos médicos e de enfermagem adequados.</a:t>
            </a:r>
          </a:p>
          <a:p>
            <a:pPr algn="just"/>
            <a:r>
              <a:rPr lang="pt-BR" dirty="0" smtClean="0"/>
              <a:t>Prestar apoio diagnóstico e terapêutico ininterrupto nas 24 horas.</a:t>
            </a:r>
          </a:p>
          <a:p>
            <a:pPr algn="just"/>
            <a:r>
              <a:rPr lang="pt-BR" dirty="0" smtClean="0"/>
              <a:t>Para esclarecimento diagnóstico e/ou estabilização clínica, manter pacientes em observação, por um período de até 24h.</a:t>
            </a:r>
          </a:p>
          <a:p>
            <a:pPr algn="just"/>
            <a:r>
              <a:rPr lang="pt-BR" dirty="0" smtClean="0"/>
              <a:t>Os pacientes que não tiverem suas queixas resolvidas nas 24 horas de observação, encaminhá-los para internação em serviços hospitalares.</a:t>
            </a:r>
          </a:p>
          <a:p>
            <a:pPr algn="just"/>
            <a:r>
              <a:rPr lang="pt-BR" dirty="0" smtClean="0"/>
              <a:t>Os pacientes que não tiverem suas queixas resolvidas nas 24 horas de observação, encaminhá-los para internação em serviços hospitalares.</a:t>
            </a:r>
          </a:p>
          <a:p>
            <a:pPr algn="just"/>
            <a:r>
              <a:rPr lang="pt-BR" dirty="0" err="1" smtClean="0"/>
              <a:t>Contrarreferenciar</a:t>
            </a:r>
            <a:r>
              <a:rPr lang="pt-BR" dirty="0" smtClean="0"/>
              <a:t> para os demais serviços de atenção integrantes da Rede de Atenção às Urgências, proporcionando continuidade ao tratamento com impacto positivo no quadro de saúde individual e coletivo.</a:t>
            </a:r>
          </a:p>
          <a:p>
            <a:pPr algn="just"/>
            <a:r>
              <a:rPr lang="pt-BR" dirty="0" smtClean="0"/>
              <a:t>Sempre que a gravidade/complexidade dos casos ultrapassarem a capacidade instalada da Unidade solicitar retaguarda técnica ao SAMU.</a:t>
            </a:r>
          </a:p>
          <a:p>
            <a:pPr algn="just"/>
            <a:r>
              <a:rPr lang="pt-BR" dirty="0" smtClean="0"/>
              <a:t>Para o bom funcionamento da unidade deve-se garantir apoio técnico e logístico.</a:t>
            </a:r>
          </a:p>
          <a:p>
            <a:pPr algn="just">
              <a:buNone/>
            </a:pPr>
            <a:endParaRPr lang="pt-BR" dirty="0"/>
          </a:p>
        </p:txBody>
      </p:sp>
    </p:spTree>
    <p:extLst>
      <p:ext uri="{BB962C8B-B14F-4D97-AF65-F5344CB8AC3E}">
        <p14:creationId xmlns="" xmlns:p14="http://schemas.microsoft.com/office/powerpoint/2010/main" val="72119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5948" y="663030"/>
            <a:ext cx="10515600" cy="4351338"/>
          </a:xfrm>
        </p:spPr>
        <p:txBody>
          <a:bodyPr>
            <a:noAutofit/>
          </a:bodyPr>
          <a:lstStyle/>
          <a:p>
            <a:pPr algn="just">
              <a:buNone/>
            </a:pPr>
            <a:r>
              <a:rPr lang="pt-BR" sz="2400" dirty="0" smtClean="0"/>
              <a:t>     Podemos </a:t>
            </a:r>
            <a:r>
              <a:rPr lang="pt-BR" sz="2400" dirty="0"/>
              <a:t>classificar as Unidades de Pronto Atendimento em 3 (três) diferentes portes, de acordo com a população da região a ser coberta, a capacidade instalada </a:t>
            </a:r>
            <a:r>
              <a:rPr lang="pt-BR" sz="2400" dirty="0" smtClean="0"/>
              <a:t>e </a:t>
            </a:r>
            <a:r>
              <a:rPr lang="pt-BR" sz="2400" dirty="0"/>
              <a:t>para cada porte foi instituído incentivo financeiro de investimento para implantação das mesmas além de despesas de custeio mensal, veja as especificações à seguir</a:t>
            </a:r>
            <a:r>
              <a:rPr lang="pt-BR" sz="2400" dirty="0" smtClean="0"/>
              <a:t>:</a:t>
            </a:r>
          </a:p>
          <a:p>
            <a:pPr algn="just"/>
            <a:r>
              <a:rPr lang="pt-BR" sz="2400" dirty="0" smtClean="0"/>
              <a:t>Porte </a:t>
            </a:r>
            <a:r>
              <a:rPr lang="pt-BR" sz="2400" dirty="0"/>
              <a:t>1 -tem de ter 2 médicos, 7 leitos de observação, capacidade de atender até 150 pacientes em 24h, área construída de 700m2 e população na área de abrangência de 50 mil a 100 mil habitantes</a:t>
            </a:r>
            <a:r>
              <a:rPr lang="pt-BR" sz="2400" dirty="0" smtClean="0"/>
              <a:t>.</a:t>
            </a:r>
            <a:endParaRPr lang="pt-BR" sz="2400" dirty="0"/>
          </a:p>
          <a:p>
            <a:pPr algn="just"/>
            <a:r>
              <a:rPr lang="pt-BR" sz="2400" dirty="0"/>
              <a:t>Porte 2 tem de ter 4 médicos, 11 leitos de observação, capacidade de atender até 300 pacientes em 24h, área construída de 100m2 e população na área de abrangência de 100.001 mil a 200 mil habitantes.</a:t>
            </a:r>
          </a:p>
          <a:p>
            <a:pPr algn="just"/>
            <a:r>
              <a:rPr lang="pt-BR" sz="2400" dirty="0"/>
              <a:t>Porte 3 tem  que  ter  6  médicos,  15  leitos  de  observação, capacidade  de atender até 450 pacientes em 24h, área construída de 1.300m2 e população na área de abrangência de 200.001 mil a 300 mil habitantes.</a:t>
            </a:r>
          </a:p>
          <a:p>
            <a:pPr algn="just"/>
            <a:endParaRPr lang="pt-BR" sz="2000" dirty="0"/>
          </a:p>
        </p:txBody>
      </p:sp>
    </p:spTree>
    <p:extLst>
      <p:ext uri="{BB962C8B-B14F-4D97-AF65-F5344CB8AC3E}">
        <p14:creationId xmlns="" xmlns:p14="http://schemas.microsoft.com/office/powerpoint/2010/main" val="357223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1263" y="1002665"/>
            <a:ext cx="10515600" cy="4351338"/>
          </a:xfrm>
        </p:spPr>
        <p:txBody>
          <a:bodyPr>
            <a:normAutofit lnSpcReduction="10000"/>
          </a:bodyPr>
          <a:lstStyle/>
          <a:p>
            <a:pPr algn="just" fontAlgn="base">
              <a:buNone/>
            </a:pPr>
            <a:r>
              <a:rPr lang="pt-BR" dirty="0" smtClean="0"/>
              <a:t>   As </a:t>
            </a:r>
            <a:r>
              <a:rPr lang="pt-BR" dirty="0"/>
              <a:t>Unidades de Pronto Atendimento  24 horas trabalham de forma integrada com o Serviço de Atendimento Móvel de Urgência (SAMU). Ao ligar para o número 192, o cidadão tem acesso a uma central com profissionais de saúde que oferecem orientações de primeiros socorros, além de definir os cuidados adequados a cada situação.</a:t>
            </a:r>
          </a:p>
          <a:p>
            <a:pPr algn="just" fontAlgn="base">
              <a:buNone/>
            </a:pPr>
            <a:r>
              <a:rPr lang="pt-BR" dirty="0" smtClean="0"/>
              <a:t>   Em </a:t>
            </a:r>
            <a:r>
              <a:rPr lang="pt-BR" dirty="0"/>
              <a:t>muitos casos, o Serviço de Atendimento Móvel de Urgência (SAMU) presta o primeiro atendimento e encaminha o paciente a uma UPA. Essa integração qualifica os atendimentos já que, ao prestar o primeiro socorro, as equipes do SAMU identificam a real necessidade do paciente e o encaminham, se necessário, para o serviço de saúde mais adequado.</a:t>
            </a:r>
          </a:p>
          <a:p>
            <a:pPr algn="just"/>
            <a:endParaRPr lang="pt-BR" dirty="0"/>
          </a:p>
        </p:txBody>
      </p:sp>
    </p:spTree>
    <p:extLst>
      <p:ext uri="{BB962C8B-B14F-4D97-AF65-F5344CB8AC3E}">
        <p14:creationId xmlns="" xmlns:p14="http://schemas.microsoft.com/office/powerpoint/2010/main" val="140506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074" y="574131"/>
            <a:ext cx="10515600" cy="1325563"/>
          </a:xfrm>
        </p:spPr>
        <p:txBody>
          <a:bodyPr/>
          <a:lstStyle/>
          <a:p>
            <a:pPr algn="ctr"/>
            <a:r>
              <a:rPr lang="pt-BR" b="1" dirty="0">
                <a:solidFill>
                  <a:srgbClr val="C00000"/>
                </a:solidFill>
              </a:rPr>
              <a:t>SAMU NO BRASIL</a:t>
            </a:r>
            <a:r>
              <a:rPr lang="pt-BR" dirty="0"/>
              <a:t/>
            </a:r>
            <a:br>
              <a:rPr lang="pt-BR" dirty="0"/>
            </a:br>
            <a:endParaRPr lang="pt-BR" dirty="0"/>
          </a:p>
        </p:txBody>
      </p:sp>
      <p:sp>
        <p:nvSpPr>
          <p:cNvPr id="3" name="Espaço Reservado para Conteúdo 2"/>
          <p:cNvSpPr>
            <a:spLocks noGrp="1"/>
          </p:cNvSpPr>
          <p:nvPr>
            <p:ph idx="1"/>
          </p:nvPr>
        </p:nvSpPr>
        <p:spPr/>
        <p:txBody>
          <a:bodyPr/>
          <a:lstStyle/>
          <a:p>
            <a:pPr algn="just">
              <a:buNone/>
            </a:pPr>
            <a:r>
              <a:rPr lang="pt-BR" dirty="0" smtClean="0"/>
              <a:t>   Em </a:t>
            </a:r>
            <a:r>
              <a:rPr lang="pt-BR" dirty="0"/>
              <a:t>2002, com recursos do Ministério da Saúde, foram capacitados 460 profissionais médicos e de Enfermagem no país, para o atendimento de urgência e emergência, e no final do mesmo ano, houve a publicação da Portaria no  2048/GM em 5 de novembro, criando o Regulamento Técnico para os Sistemas Estaduais de Urgência e Emergência. </a:t>
            </a:r>
          </a:p>
          <a:p>
            <a:pPr algn="just"/>
            <a:endParaRPr lang="pt-BR" dirty="0"/>
          </a:p>
        </p:txBody>
      </p:sp>
    </p:spTree>
    <p:extLst>
      <p:ext uri="{BB962C8B-B14F-4D97-AF65-F5344CB8AC3E}">
        <p14:creationId xmlns="" xmlns:p14="http://schemas.microsoft.com/office/powerpoint/2010/main" val="2282802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buNone/>
            </a:pPr>
            <a:r>
              <a:rPr lang="pt-BR" dirty="0" smtClean="0"/>
              <a:t>   Em </a:t>
            </a:r>
            <a:r>
              <a:rPr lang="pt-BR" dirty="0"/>
              <a:t>setembro de 2003, o Governo Federal através da Portaria no  1863/GM instituiu a Política Nacional de Atenção às Urgências, a ser implantada em todas as unidades federadas. A portaria determinou o financiamento para investimento e custeio do componente pré-hospitalar móvel, visando à implantação do serviço em municípios e regiões de todo o território brasileiro. </a:t>
            </a:r>
          </a:p>
          <a:p>
            <a:pPr algn="just"/>
            <a:endParaRPr lang="pt-BR" dirty="0"/>
          </a:p>
        </p:txBody>
      </p:sp>
    </p:spTree>
    <p:extLst>
      <p:ext uri="{BB962C8B-B14F-4D97-AF65-F5344CB8AC3E}">
        <p14:creationId xmlns="" xmlns:p14="http://schemas.microsoft.com/office/powerpoint/2010/main" val="236991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527462" y="821676"/>
            <a:ext cx="8510155" cy="4786962"/>
          </a:xfrm>
        </p:spPr>
      </p:pic>
    </p:spTree>
    <p:extLst>
      <p:ext uri="{BB962C8B-B14F-4D97-AF65-F5344CB8AC3E}">
        <p14:creationId xmlns="" xmlns:p14="http://schemas.microsoft.com/office/powerpoint/2010/main" val="341154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937351"/>
            <a:ext cx="10515600" cy="4351338"/>
          </a:xfrm>
        </p:spPr>
        <p:txBody>
          <a:bodyPr>
            <a:normAutofit fontScale="92500" lnSpcReduction="10000"/>
          </a:bodyPr>
          <a:lstStyle/>
          <a:p>
            <a:pPr algn="just" fontAlgn="base">
              <a:buNone/>
            </a:pPr>
            <a:r>
              <a:rPr lang="pt-BR" dirty="0" smtClean="0"/>
              <a:t>   Existem </a:t>
            </a:r>
            <a:r>
              <a:rPr lang="pt-BR" dirty="0"/>
              <a:t>no Brasil, diferentes modelos de atendimento às emergências, estruturados conforme o perfil quantitativo e qualitativo da população assistida. Todos os sistemas são integrados dentro de uma mesma lógica, contemplando medidas preventivas, redes de atendimento pré-hospitalar, serviços assistenciais hospitalares hierarquizados e centros de reabilitação. </a:t>
            </a:r>
          </a:p>
          <a:p>
            <a:pPr algn="just" fontAlgn="base">
              <a:buNone/>
            </a:pPr>
            <a:r>
              <a:rPr lang="pt-BR" dirty="0" smtClean="0"/>
              <a:t>   O </a:t>
            </a:r>
            <a:r>
              <a:rPr lang="pt-BR" dirty="0"/>
              <a:t>SAMU, que atende pelo número de telefone 192, é o serviço médico móvel brasileiro utilizado em casos de emergência, que funciona 24 horas, com equipes de médicos, enfermeiros, auxiliares de enfermagem e socorristas, que atendem as ocorrências de natureza traumática, clínica, pediátrica, cirúrgica, </a:t>
            </a:r>
            <a:r>
              <a:rPr lang="pt-BR" dirty="0" err="1"/>
              <a:t>gineco-obstétrica</a:t>
            </a:r>
            <a:r>
              <a:rPr lang="pt-BR" dirty="0"/>
              <a:t> e de saúde mental da população possibilitando à vítima maiores chances de sobrevida, diminuição de sequelas e o transporte seguro até o local de saúde mais adequado para continuidade do tratamento. </a:t>
            </a:r>
          </a:p>
          <a:p>
            <a:pPr algn="just"/>
            <a:endParaRPr lang="pt-BR" dirty="0"/>
          </a:p>
        </p:txBody>
      </p:sp>
    </p:spTree>
    <p:extLst>
      <p:ext uri="{BB962C8B-B14F-4D97-AF65-F5344CB8AC3E}">
        <p14:creationId xmlns="" xmlns:p14="http://schemas.microsoft.com/office/powerpoint/2010/main" val="3133086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5137" y="1054916"/>
            <a:ext cx="10515600" cy="4351338"/>
          </a:xfrm>
        </p:spPr>
        <p:txBody>
          <a:bodyPr>
            <a:normAutofit lnSpcReduction="10000"/>
          </a:bodyPr>
          <a:lstStyle/>
          <a:p>
            <a:pPr algn="just" fontAlgn="base">
              <a:buNone/>
            </a:pPr>
            <a:r>
              <a:rPr lang="pt-BR" dirty="0" smtClean="0"/>
              <a:t>   O </a:t>
            </a:r>
            <a:r>
              <a:rPr lang="pt-BR" dirty="0"/>
              <a:t>modelo de atendimento Pré-hospitalar do SAMU do Brasil é idêntico ao adotado pelo SAMU da França. O serviço é realizado por médicos treinados em urgência e emergência e, ao contrário de outros serviços, o SAMU trata no local do atendimento as lesões potencialmente fatais. Isto faz a diferença entre a vida e a morte de qualquer cidadão acometido de algum quadro de urgência e emergência. O projeto piloto do SAMU no Brasil aconteceu em Porto Alegre e em Ribeirão Preto. </a:t>
            </a:r>
          </a:p>
          <a:p>
            <a:pPr algn="just" fontAlgn="base">
              <a:buNone/>
            </a:pPr>
            <a:r>
              <a:rPr lang="pt-BR" dirty="0" smtClean="0"/>
              <a:t>   Os </a:t>
            </a:r>
            <a:r>
              <a:rPr lang="pt-BR" dirty="0"/>
              <a:t>atendimentos a serem atendidos pelo SAMU/192 foi criado em 2003, inspirado em um modelo francês e atende às urgências de qualquer natureza: traumática, clínica, pediátrica, cirúrgica, </a:t>
            </a:r>
            <a:r>
              <a:rPr lang="pt-BR" dirty="0" err="1"/>
              <a:t>gineco-obstétrica</a:t>
            </a:r>
            <a:r>
              <a:rPr lang="pt-BR" dirty="0"/>
              <a:t> e psiquiátrica. </a:t>
            </a:r>
          </a:p>
          <a:p>
            <a:pPr algn="just"/>
            <a:endParaRPr lang="pt-BR" dirty="0"/>
          </a:p>
        </p:txBody>
      </p:sp>
    </p:spTree>
    <p:extLst>
      <p:ext uri="{BB962C8B-B14F-4D97-AF65-F5344CB8AC3E}">
        <p14:creationId xmlns="" xmlns:p14="http://schemas.microsoft.com/office/powerpoint/2010/main" val="3646184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002665"/>
            <a:ext cx="10515600" cy="4351338"/>
          </a:xfrm>
        </p:spPr>
        <p:txBody>
          <a:bodyPr/>
          <a:lstStyle/>
          <a:p>
            <a:pPr algn="just">
              <a:buNone/>
            </a:pPr>
            <a:r>
              <a:rPr lang="pt-BR" dirty="0" smtClean="0"/>
              <a:t>   A </a:t>
            </a:r>
            <a:r>
              <a:rPr lang="pt-BR" dirty="0"/>
              <a:t>Portaria Nº 1.010, de 21 de maio de 2012 redefine as diretrizes para a implantação do Serviço de Atendimento Móvel de Urgência e sua Central de Regulação das Urgências, componente da Rede de Atenção às Urgências. Segundo esta portaria a estrutura física será constituída por profissionais (médicos, telefonistas auxiliares de regulação médica e </a:t>
            </a:r>
            <a:r>
              <a:rPr lang="pt-BR" dirty="0" err="1"/>
              <a:t>rádio-operadores</a:t>
            </a:r>
            <a:r>
              <a:rPr lang="pt-BR" dirty="0"/>
              <a:t>) capacitados em regulação dos chamados telefônicos que demandam orientação e/ou atendimento de urgência, por meio de uma classificação e priorização das necessidades de assistência em urgência, além de ordenar o fluxo efetivo das referências e </a:t>
            </a:r>
            <a:r>
              <a:rPr lang="pt-BR" dirty="0" err="1"/>
              <a:t>contrarreferências</a:t>
            </a:r>
            <a:r>
              <a:rPr lang="pt-BR" dirty="0"/>
              <a:t> dentro de uma Rede de Atenção. </a:t>
            </a:r>
          </a:p>
          <a:p>
            <a:pPr algn="just"/>
            <a:endParaRPr lang="pt-BR" dirty="0"/>
          </a:p>
        </p:txBody>
      </p:sp>
    </p:spTree>
    <p:extLst>
      <p:ext uri="{BB962C8B-B14F-4D97-AF65-F5344CB8AC3E}">
        <p14:creationId xmlns="" xmlns:p14="http://schemas.microsoft.com/office/powerpoint/2010/main" val="413045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263922"/>
            <a:ext cx="10515600" cy="4351338"/>
          </a:xfrm>
        </p:spPr>
        <p:txBody>
          <a:bodyPr/>
          <a:lstStyle/>
          <a:p>
            <a:pPr algn="just" fontAlgn="base">
              <a:buNone/>
            </a:pPr>
            <a:r>
              <a:rPr lang="pt-BR" dirty="0" smtClean="0"/>
              <a:t>   As </a:t>
            </a:r>
            <a:r>
              <a:rPr lang="pt-BR" dirty="0"/>
              <a:t>unidades móveis para atendimento de urgência podem ser das seguintes espécies: Unidade de SBV terrestre, unidade de suporte avançado de vida terrestre, equipe de </a:t>
            </a:r>
            <a:r>
              <a:rPr lang="pt-BR" dirty="0" err="1"/>
              <a:t>aeromédico</a:t>
            </a:r>
            <a:r>
              <a:rPr lang="pt-BR" dirty="0"/>
              <a:t>, equipe de embarcação, </a:t>
            </a:r>
            <a:r>
              <a:rPr lang="pt-BR" dirty="0" err="1"/>
              <a:t>motolância</a:t>
            </a:r>
            <a:r>
              <a:rPr lang="pt-BR" dirty="0"/>
              <a:t> e veículo de intervenção rápida (VIR). </a:t>
            </a:r>
          </a:p>
          <a:p>
            <a:pPr algn="just">
              <a:buNone/>
            </a:pPr>
            <a:r>
              <a:rPr lang="pt-BR" dirty="0" smtClean="0"/>
              <a:t>   A </a:t>
            </a:r>
            <a:r>
              <a:rPr lang="pt-BR" dirty="0"/>
              <a:t>Portaria nº 1.473, de 18 de julho de 2013 altera a portaria no 1.010/</a:t>
            </a:r>
            <a:r>
              <a:rPr lang="pt-BR" dirty="0" err="1"/>
              <a:t>gm</a:t>
            </a:r>
            <a:r>
              <a:rPr lang="pt-BR" dirty="0"/>
              <a:t>/</a:t>
            </a:r>
            <a:r>
              <a:rPr lang="pt-BR" dirty="0" err="1"/>
              <a:t>ms</a:t>
            </a:r>
            <a:r>
              <a:rPr lang="pt-BR" dirty="0"/>
              <a:t>, de 21 de maio de 2012, que redefine as diretrizes para a implantação do Serviço de Atendimento Móvel de Urgência e sua central de regulação das urgências, componente da rede de atenção às urgências</a:t>
            </a:r>
          </a:p>
        </p:txBody>
      </p:sp>
    </p:spTree>
    <p:extLst>
      <p:ext uri="{BB962C8B-B14F-4D97-AF65-F5344CB8AC3E}">
        <p14:creationId xmlns="" xmlns:p14="http://schemas.microsoft.com/office/powerpoint/2010/main" val="33057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2075" y="1028791"/>
            <a:ext cx="10515600" cy="4351338"/>
          </a:xfrm>
        </p:spPr>
        <p:txBody>
          <a:bodyPr>
            <a:normAutofit lnSpcReduction="10000"/>
          </a:bodyPr>
          <a:lstStyle/>
          <a:p>
            <a:pPr algn="just" fontAlgn="base">
              <a:buNone/>
            </a:pPr>
            <a:r>
              <a:rPr lang="pt-BR" dirty="0" smtClean="0"/>
              <a:t>   De </a:t>
            </a:r>
            <a:r>
              <a:rPr lang="pt-BR" dirty="0"/>
              <a:t>acordo esta nova portaria fica instituído incentivo financeiro de investimento para construção de novas Centrais de Regulação das Urgências do Componente SAMU ou para ampliação daquelas já existentes, na seguinte proporção:</a:t>
            </a:r>
          </a:p>
          <a:p>
            <a:pPr algn="just"/>
            <a:r>
              <a:rPr lang="pt-BR" dirty="0" smtClean="0"/>
              <a:t>municípios </a:t>
            </a:r>
            <a:r>
              <a:rPr lang="pt-BR" dirty="0"/>
              <a:t>com até 350.000 (trezentos e cinquenta mil) habitantes – R$ 216.000,00 (duzentos e dezesseis mil reais); </a:t>
            </a:r>
          </a:p>
          <a:p>
            <a:pPr algn="just"/>
            <a:r>
              <a:rPr lang="pt-BR" dirty="0" smtClean="0"/>
              <a:t>municípios </a:t>
            </a:r>
            <a:r>
              <a:rPr lang="pt-BR" dirty="0"/>
              <a:t>com 350.001 (trezentos e cinquenta mil e um) a 3.000.000 (três milhões) de habitantes – R$ 350.000,00 (trezentos e cinquenta mil reais);</a:t>
            </a:r>
          </a:p>
          <a:p>
            <a:pPr algn="just"/>
            <a:r>
              <a:rPr lang="pt-BR" dirty="0" smtClean="0"/>
              <a:t>municípios </a:t>
            </a:r>
            <a:r>
              <a:rPr lang="pt-BR" dirty="0"/>
              <a:t>com população acima de 3.000.000 (três milhões) habitantes – R$ 440.000,00 (quatrocentos e quarenta mil reais).</a:t>
            </a:r>
          </a:p>
          <a:p>
            <a:pPr algn="just"/>
            <a:endParaRPr lang="pt-BR" dirty="0"/>
          </a:p>
        </p:txBody>
      </p:sp>
    </p:spTree>
    <p:extLst>
      <p:ext uri="{BB962C8B-B14F-4D97-AF65-F5344CB8AC3E}">
        <p14:creationId xmlns="" xmlns:p14="http://schemas.microsoft.com/office/powerpoint/2010/main" val="4039781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fontAlgn="base">
              <a:buNone/>
            </a:pPr>
            <a:r>
              <a:rPr lang="pt-BR" dirty="0" smtClean="0"/>
              <a:t>   Este </a:t>
            </a:r>
            <a:r>
              <a:rPr lang="pt-BR" dirty="0"/>
              <a:t>incentivo não poderá ser utilizado par construção ou ampliação de centrais de regulação das urgências que se encontre funcionando em imóveis alugados.</a:t>
            </a:r>
          </a:p>
          <a:p>
            <a:pPr algn="just" fontAlgn="base">
              <a:buNone/>
            </a:pPr>
            <a:r>
              <a:rPr lang="pt-BR" dirty="0" smtClean="0"/>
              <a:t>   Ainda </a:t>
            </a:r>
            <a:r>
              <a:rPr lang="pt-BR" dirty="0"/>
              <a:t>de acordo com a Portaria no 1.473, de 18 de julho de 2013 fica instituído incentivo financeiro de custeio para manutenção das Unidades Móveis efetivamente implantadas, na seguinte proporção:</a:t>
            </a:r>
          </a:p>
        </p:txBody>
      </p:sp>
    </p:spTree>
    <p:extLst>
      <p:ext uri="{BB962C8B-B14F-4D97-AF65-F5344CB8AC3E}">
        <p14:creationId xmlns="" xmlns:p14="http://schemas.microsoft.com/office/powerpoint/2010/main" val="3332506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81488"/>
            <a:ext cx="10515600" cy="4351338"/>
          </a:xfrm>
        </p:spPr>
        <p:txBody>
          <a:bodyPr>
            <a:normAutofit fontScale="92500" lnSpcReduction="10000"/>
          </a:bodyPr>
          <a:lstStyle/>
          <a:p>
            <a:pPr fontAlgn="base">
              <a:buNone/>
            </a:pPr>
            <a:r>
              <a:rPr lang="pt-BR" b="1" dirty="0" smtClean="0">
                <a:hlinkClick r:id="rId2"/>
              </a:rPr>
              <a:t>Unidade </a:t>
            </a:r>
            <a:r>
              <a:rPr lang="pt-BR" b="1" dirty="0">
                <a:hlinkClick r:id="rId2"/>
              </a:rPr>
              <a:t>de Suporte Básico de Vida Terrestre:</a:t>
            </a:r>
            <a:endParaRPr lang="pt-BR" dirty="0"/>
          </a:p>
          <a:p>
            <a:pPr fontAlgn="base">
              <a:buNone/>
            </a:pPr>
            <a:r>
              <a:rPr lang="pt-BR" dirty="0"/>
              <a:t>» Unidade habilitada – R$ 13.125,00 (treze mil e cento e vinte cinco reais)/mês.</a:t>
            </a:r>
          </a:p>
          <a:p>
            <a:pPr fontAlgn="base">
              <a:buNone/>
            </a:pPr>
            <a:r>
              <a:rPr lang="pt-BR" dirty="0"/>
              <a:t>» Unidade habilitada e qualificada – R$ 21.919,00 (vinte e mil e novecentos e dezenove reais)/ mês.</a:t>
            </a:r>
          </a:p>
          <a:p>
            <a:pPr>
              <a:buNone/>
            </a:pPr>
            <a:r>
              <a:rPr lang="pt-BR" dirty="0"/>
              <a:t> </a:t>
            </a:r>
          </a:p>
          <a:p>
            <a:pPr fontAlgn="base">
              <a:buNone/>
            </a:pPr>
            <a:r>
              <a:rPr lang="pt-BR" b="1" u="sng" dirty="0">
                <a:hlinkClick r:id="rId2"/>
              </a:rPr>
              <a:t>Unidade de Suporte Avançado de Vida Terrestre:</a:t>
            </a:r>
            <a:endParaRPr lang="pt-BR" b="1" dirty="0"/>
          </a:p>
          <a:p>
            <a:pPr fontAlgn="base">
              <a:buNone/>
            </a:pPr>
            <a:r>
              <a:rPr lang="pt-BR" dirty="0"/>
              <a:t>» Unidade habilitada – R$ 38.500,00 (trinta e oito mil e quinhentos reais) </a:t>
            </a:r>
            <a:r>
              <a:rPr lang="pt-BR" dirty="0" smtClean="0"/>
              <a:t>por mês</a:t>
            </a:r>
            <a:r>
              <a:rPr lang="pt-BR" dirty="0"/>
              <a:t>;</a:t>
            </a:r>
          </a:p>
          <a:p>
            <a:pPr fontAlgn="base">
              <a:buNone/>
            </a:pPr>
            <a:r>
              <a:rPr lang="pt-BR" dirty="0"/>
              <a:t>» Unidade habilitada e qualificada – R$ 48.221,00 (quarenta e oito mil e duzentos e vinte e um reais) por mês.</a:t>
            </a:r>
          </a:p>
          <a:p>
            <a:endParaRPr lang="pt-BR" dirty="0"/>
          </a:p>
        </p:txBody>
      </p:sp>
    </p:spTree>
    <p:extLst>
      <p:ext uri="{BB962C8B-B14F-4D97-AF65-F5344CB8AC3E}">
        <p14:creationId xmlns="" xmlns:p14="http://schemas.microsoft.com/office/powerpoint/2010/main" val="3762835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250859"/>
            <a:ext cx="10515600" cy="4351338"/>
          </a:xfrm>
        </p:spPr>
        <p:txBody>
          <a:bodyPr>
            <a:normAutofit fontScale="92500" lnSpcReduction="10000"/>
          </a:bodyPr>
          <a:lstStyle/>
          <a:p>
            <a:pPr fontAlgn="base">
              <a:buNone/>
            </a:pPr>
            <a:r>
              <a:rPr lang="pt-BR" b="1" u="sng" dirty="0">
                <a:hlinkClick r:id="rId2"/>
              </a:rPr>
              <a:t>Unidade </a:t>
            </a:r>
            <a:r>
              <a:rPr lang="pt-BR" b="1" u="sng" dirty="0" err="1">
                <a:hlinkClick r:id="rId2"/>
              </a:rPr>
              <a:t>Aeromédica</a:t>
            </a:r>
            <a:r>
              <a:rPr lang="pt-BR" b="1" u="sng" dirty="0">
                <a:hlinkClick r:id="rId2"/>
              </a:rPr>
              <a:t>:</a:t>
            </a:r>
            <a:endParaRPr lang="pt-BR" b="1" dirty="0"/>
          </a:p>
          <a:p>
            <a:pPr fontAlgn="base">
              <a:buNone/>
            </a:pPr>
            <a:r>
              <a:rPr lang="pt-BR" dirty="0"/>
              <a:t>» Unidade habilitada – R$ 38.500,00 (trinta e oito mil e quinhentos reais)/ mês;</a:t>
            </a:r>
          </a:p>
          <a:p>
            <a:pPr fontAlgn="base">
              <a:buNone/>
            </a:pPr>
            <a:r>
              <a:rPr lang="pt-BR" dirty="0"/>
              <a:t>» Unidade habilitada e qualificada – R$ 48.221,00 (quarenta e oito mil e duzentos e vinte e um reais)/mês. </a:t>
            </a:r>
          </a:p>
          <a:p>
            <a:pPr>
              <a:buNone/>
            </a:pPr>
            <a:r>
              <a:rPr lang="pt-BR" dirty="0"/>
              <a:t> </a:t>
            </a:r>
          </a:p>
          <a:p>
            <a:pPr fontAlgn="base">
              <a:buNone/>
            </a:pPr>
            <a:r>
              <a:rPr lang="pt-BR" b="1" u="sng" dirty="0">
                <a:hlinkClick r:id="rId2"/>
              </a:rPr>
              <a:t>Veículo de Intervenção Rápida - VIR:</a:t>
            </a:r>
            <a:endParaRPr lang="pt-BR" b="1" dirty="0"/>
          </a:p>
          <a:p>
            <a:pPr fontAlgn="base">
              <a:buNone/>
            </a:pPr>
            <a:r>
              <a:rPr lang="pt-BR" dirty="0"/>
              <a:t>» Unidade habilitada - R$ 38.500,00 (trinta e oito mil e quinhentos reais)/mês;</a:t>
            </a:r>
          </a:p>
          <a:p>
            <a:pPr fontAlgn="base">
              <a:buNone/>
            </a:pPr>
            <a:r>
              <a:rPr lang="pt-BR" dirty="0"/>
              <a:t>» Unidade habilitada e qualificada – R$ 48.221,00 (quarenta e oito mil e duzentos e vinte e um reais)/mês.</a:t>
            </a:r>
          </a:p>
          <a:p>
            <a:endParaRPr lang="pt-BR" dirty="0"/>
          </a:p>
        </p:txBody>
      </p:sp>
    </p:spTree>
    <p:extLst>
      <p:ext uri="{BB962C8B-B14F-4D97-AF65-F5344CB8AC3E}">
        <p14:creationId xmlns="" xmlns:p14="http://schemas.microsoft.com/office/powerpoint/2010/main" val="169144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1263" y="1094105"/>
            <a:ext cx="10515600" cy="4351338"/>
          </a:xfrm>
        </p:spPr>
        <p:txBody>
          <a:bodyPr>
            <a:normAutofit lnSpcReduction="10000"/>
          </a:bodyPr>
          <a:lstStyle/>
          <a:p>
            <a:pPr algn="just">
              <a:buNone/>
            </a:pPr>
            <a:r>
              <a:rPr lang="pt-BR" dirty="0" smtClean="0"/>
              <a:t>   Para </a:t>
            </a:r>
            <a:r>
              <a:rPr lang="pt-BR" dirty="0"/>
              <a:t>garantir tempo reposta de qualidade e racionalidade na utilização dos recursos móveis nos SAMU regionais ou sediados em municípios de grande extensão territorial deverão existir bases operacionais descentralizadas, que funcionarão como postos avançados para as ambulâncias e suas respectivas equipes. Nessas bases deverão ter a configuração mínima para abrigo, alimentação e conforto das equipes e estacionamento da(s) ambulância(s). Dependendo do seu tamanho e de sua localização, as bases deverão utilizar a infraestrutura geral da sede ou, se necessário, montar os demais espaços essenciais ao seu bom funcionamento, obedecidas as diretrizes gerais de infraestrutura física estabelecidas na Portaria GM/MS no 2.657 de 16 de dezembro de 2004.</a:t>
            </a:r>
          </a:p>
        </p:txBody>
      </p:sp>
    </p:spTree>
    <p:extLst>
      <p:ext uri="{BB962C8B-B14F-4D97-AF65-F5344CB8AC3E}">
        <p14:creationId xmlns="" xmlns:p14="http://schemas.microsoft.com/office/powerpoint/2010/main" val="234438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3514" y="548005"/>
            <a:ext cx="10515600" cy="1325563"/>
          </a:xfrm>
        </p:spPr>
        <p:txBody>
          <a:bodyPr/>
          <a:lstStyle/>
          <a:p>
            <a:r>
              <a:rPr lang="pt-BR" b="1" dirty="0" smtClean="0">
                <a:solidFill>
                  <a:srgbClr val="C00000"/>
                </a:solidFill>
              </a:rPr>
              <a:t>Classificação dos transportes no APH</a:t>
            </a:r>
            <a:r>
              <a:rPr lang="pt-BR" dirty="0" smtClean="0"/>
              <a:t/>
            </a:r>
            <a:br>
              <a:rPr lang="pt-BR" dirty="0" smtClean="0"/>
            </a:br>
            <a:endParaRPr lang="pt-BR" dirty="0"/>
          </a:p>
        </p:txBody>
      </p:sp>
      <p:sp>
        <p:nvSpPr>
          <p:cNvPr id="3" name="Espaço Reservado para Conteúdo 2"/>
          <p:cNvSpPr>
            <a:spLocks noGrp="1"/>
          </p:cNvSpPr>
          <p:nvPr>
            <p:ph idx="1"/>
          </p:nvPr>
        </p:nvSpPr>
        <p:spPr>
          <a:xfrm>
            <a:off x="550817" y="1838985"/>
            <a:ext cx="10515600" cy="4351338"/>
          </a:xfrm>
        </p:spPr>
        <p:txBody>
          <a:bodyPr>
            <a:normAutofit/>
          </a:bodyPr>
          <a:lstStyle/>
          <a:p>
            <a:pPr algn="just">
              <a:buNone/>
            </a:pPr>
            <a:r>
              <a:rPr lang="pt-BR" dirty="0" smtClean="0"/>
              <a:t>   Para </a:t>
            </a:r>
            <a:r>
              <a:rPr lang="pt-BR" dirty="0"/>
              <a:t>o APH, a Portaria no 2048/2002 do Ministério da Saúde, define ambulância como um </a:t>
            </a:r>
            <a:r>
              <a:rPr lang="pt-BR" dirty="0" smtClean="0"/>
              <a:t>veículo (terrestre</a:t>
            </a:r>
            <a:r>
              <a:rPr lang="pt-BR" dirty="0"/>
              <a:t>, aéreo ou </a:t>
            </a:r>
            <a:r>
              <a:rPr lang="pt-BR" dirty="0" err="1"/>
              <a:t>aquaviário</a:t>
            </a:r>
            <a:r>
              <a:rPr lang="pt-BR" dirty="0"/>
              <a:t>) que se destina exclusivamente ao transporte de enfermos. </a:t>
            </a:r>
            <a:r>
              <a:rPr lang="pt-BR" dirty="0" smtClean="0"/>
              <a:t>As dimensões </a:t>
            </a:r>
            <a:r>
              <a:rPr lang="pt-BR" dirty="0"/>
              <a:t>e outras especificações do veículo terrestre deverão obedecer às normas da ABNT – </a:t>
            </a:r>
            <a:r>
              <a:rPr lang="pt-BR" dirty="0" smtClean="0"/>
              <a:t>NBR 14561/2000</a:t>
            </a:r>
            <a:r>
              <a:rPr lang="pt-BR" dirty="0"/>
              <a:t>, de julho de 2000, e os materiais obrigatórios, à Portaria no 2048/GM, e cada tipo </a:t>
            </a:r>
            <a:r>
              <a:rPr lang="pt-BR" dirty="0" smtClean="0"/>
              <a:t>de ambulância </a:t>
            </a:r>
            <a:r>
              <a:rPr lang="pt-BR" dirty="0"/>
              <a:t>tem de apresentar condições mínimas para realizar o atendimento com segurança</a:t>
            </a:r>
            <a:r>
              <a:rPr lang="pt-BR" dirty="0" smtClean="0"/>
              <a:t>.</a:t>
            </a:r>
          </a:p>
          <a:p>
            <a:pPr algn="just"/>
            <a:endParaRPr lang="pt-BR" dirty="0"/>
          </a:p>
        </p:txBody>
      </p:sp>
    </p:spTree>
    <p:extLst>
      <p:ext uri="{BB962C8B-B14F-4D97-AF65-F5344CB8AC3E}">
        <p14:creationId xmlns="" xmlns:p14="http://schemas.microsoft.com/office/powerpoint/2010/main" val="150661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C00000"/>
                </a:solidFill>
              </a:rPr>
              <a:t>Emergências </a:t>
            </a:r>
            <a:endParaRPr lang="pt-BR" b="1" dirty="0">
              <a:solidFill>
                <a:srgbClr val="C00000"/>
              </a:solidFill>
            </a:endParaRPr>
          </a:p>
        </p:txBody>
      </p:sp>
      <p:sp>
        <p:nvSpPr>
          <p:cNvPr id="3" name="Espaço Reservado para Conteúdo 2"/>
          <p:cNvSpPr>
            <a:spLocks noGrp="1"/>
          </p:cNvSpPr>
          <p:nvPr>
            <p:ph idx="1"/>
          </p:nvPr>
        </p:nvSpPr>
        <p:spPr>
          <a:xfrm>
            <a:off x="838199" y="1825624"/>
            <a:ext cx="10761617" cy="4601301"/>
          </a:xfrm>
        </p:spPr>
        <p:txBody>
          <a:bodyPr>
            <a:normAutofit lnSpcReduction="10000"/>
          </a:bodyPr>
          <a:lstStyle/>
          <a:p>
            <a:pPr algn="just">
              <a:buNone/>
            </a:pPr>
            <a:r>
              <a:rPr lang="pt-BR" dirty="0" smtClean="0"/>
              <a:t>   Implica </a:t>
            </a:r>
            <a:r>
              <a:rPr lang="pt-BR" dirty="0" smtClean="0"/>
              <a:t>situações que proporcionam alteração do estado de saúde, com iminente risco de vida. O problema seve ser solucionado em minutos, ou seja, em tempo extremamente curto. Esta ocorrência pode se dá em: quadro alérgico </a:t>
            </a:r>
            <a:r>
              <a:rPr lang="pt-BR" dirty="0" smtClean="0"/>
              <a:t>grave com falta </a:t>
            </a:r>
            <a:r>
              <a:rPr lang="pt-BR" dirty="0" smtClean="0"/>
              <a:t>de ar e inchaço; dificuldade de movimentação ou de fala repentina; grande hemorragia; </a:t>
            </a:r>
            <a:r>
              <a:rPr lang="pt-BR" dirty="0" err="1" smtClean="0"/>
              <a:t>discinesias</a:t>
            </a:r>
            <a:r>
              <a:rPr lang="pt-BR" dirty="0" smtClean="0"/>
              <a:t> em todo o corpo ou parte dele acompanhado de desvio dos olhos, desvio de comissura labial com salivação excessiva; aumento súbito da pressão arterial (PA), acompanhado de fortes cefaleias; síncope sem recuperação, dispneia de forma aguda acompanhada de cianose  </a:t>
            </a:r>
            <a:r>
              <a:rPr lang="pt-BR" dirty="0" smtClean="0"/>
              <a:t>; </a:t>
            </a:r>
            <a:r>
              <a:rPr lang="pt-BR" dirty="0" err="1" smtClean="0"/>
              <a:t>precordialgia</a:t>
            </a:r>
            <a:r>
              <a:rPr lang="pt-BR" dirty="0" smtClean="0"/>
              <a:t> </a:t>
            </a:r>
            <a:r>
              <a:rPr lang="pt-BR" dirty="0" smtClean="0"/>
              <a:t>acompanhada de </a:t>
            </a:r>
            <a:r>
              <a:rPr lang="pt-BR" dirty="0" smtClean="0"/>
              <a:t>sudorese e </a:t>
            </a:r>
            <a:r>
              <a:rPr lang="pt-BR" dirty="0" err="1" smtClean="0"/>
              <a:t>vomitos</a:t>
            </a:r>
            <a:r>
              <a:rPr lang="pt-BR" dirty="0" smtClean="0"/>
              <a:t>, </a:t>
            </a:r>
            <a:r>
              <a:rPr lang="pt-BR" dirty="0" smtClean="0"/>
              <a:t>acidentes domésticos graves com fraturas e impossibilidade de locomoção do enfermo, queda de grandes alturas, choque elétrico, afogamentos e intoxicações graves.</a:t>
            </a:r>
            <a:endParaRPr lang="pt-BR" dirty="0"/>
          </a:p>
        </p:txBody>
      </p:sp>
    </p:spTree>
    <p:extLst>
      <p:ext uri="{BB962C8B-B14F-4D97-AF65-F5344CB8AC3E}">
        <p14:creationId xmlns="" xmlns:p14="http://schemas.microsoft.com/office/powerpoint/2010/main" val="1789262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03119" y="620279"/>
            <a:ext cx="10515600" cy="4351338"/>
          </a:xfrm>
        </p:spPr>
        <p:txBody>
          <a:bodyPr/>
          <a:lstStyle/>
          <a:p>
            <a:pPr algn="just">
              <a:buNone/>
            </a:pPr>
            <a:r>
              <a:rPr lang="pt-BR" dirty="0" smtClean="0"/>
              <a:t>   </a:t>
            </a:r>
            <a:r>
              <a:rPr lang="pt-BR" b="1" dirty="0" smtClean="0"/>
              <a:t>» </a:t>
            </a:r>
            <a:r>
              <a:rPr lang="pt-BR" b="1" dirty="0" smtClean="0"/>
              <a:t>TIPO A </a:t>
            </a:r>
            <a:r>
              <a:rPr lang="pt-BR" dirty="0" smtClean="0"/>
              <a:t>– Ambulância de Transporte: veículo destinado ao transporte em decúbito horizontal de pacientes que não apresentam risco de vida, para remoções simples e de caráter eletivo.  Tripulação: motorista e um técnico de enfermagem.</a:t>
            </a:r>
          </a:p>
          <a:p>
            <a:pPr algn="just"/>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81613" y="2711213"/>
            <a:ext cx="4721959" cy="3610911"/>
          </a:xfrm>
          <a:prstGeom prst="rect">
            <a:avLst/>
          </a:prstGeom>
        </p:spPr>
      </p:pic>
    </p:spTree>
    <p:extLst>
      <p:ext uri="{BB962C8B-B14F-4D97-AF65-F5344CB8AC3E}">
        <p14:creationId xmlns="" xmlns:p14="http://schemas.microsoft.com/office/powerpoint/2010/main" val="898817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0381" y="350116"/>
            <a:ext cx="10515600" cy="4351338"/>
          </a:xfrm>
        </p:spPr>
        <p:txBody>
          <a:bodyPr>
            <a:normAutofit/>
          </a:bodyPr>
          <a:lstStyle/>
          <a:p>
            <a:pPr algn="just">
              <a:buNone/>
            </a:pPr>
            <a:r>
              <a:rPr lang="pt-BR" b="1" dirty="0" smtClean="0"/>
              <a:t>   </a:t>
            </a:r>
            <a:r>
              <a:rPr lang="pt-BR" b="1" dirty="0" smtClean="0"/>
              <a:t>» </a:t>
            </a:r>
            <a:r>
              <a:rPr lang="pt-BR" b="1" dirty="0" smtClean="0"/>
              <a:t>TIPO B </a:t>
            </a:r>
            <a:r>
              <a:rPr lang="pt-BR" dirty="0" smtClean="0"/>
              <a:t>– Ambulância de Suporte Básico: veículo destinado ao transporte </a:t>
            </a:r>
            <a:r>
              <a:rPr lang="pt-BR" dirty="0" err="1" smtClean="0"/>
              <a:t>interhospitalar</a:t>
            </a:r>
            <a:r>
              <a:rPr lang="pt-BR" dirty="0" smtClean="0"/>
              <a:t> de pacientes com risco de vida conhecido e ao atendimento pré-hospitalar de pacientes com risco de vida desconhecido, não classificado com potencial de necessitar de intervenção médica no local e/ou durante o transporte até o serviço de destino. Não possuem equipamentos de intervenção médica e drogas. Tripulação: motorista e um técnico de enfermagem.</a:t>
            </a:r>
          </a:p>
          <a:p>
            <a:pPr algn="just"/>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40628" y="3462242"/>
            <a:ext cx="5257799" cy="3004458"/>
          </a:xfrm>
          <a:prstGeom prst="rect">
            <a:avLst/>
          </a:prstGeom>
        </p:spPr>
      </p:pic>
    </p:spTree>
    <p:extLst>
      <p:ext uri="{BB962C8B-B14F-4D97-AF65-F5344CB8AC3E}">
        <p14:creationId xmlns="" xmlns:p14="http://schemas.microsoft.com/office/powerpoint/2010/main" val="2201026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7646" y="526762"/>
            <a:ext cx="10515600" cy="4351338"/>
          </a:xfrm>
        </p:spPr>
        <p:txBody>
          <a:bodyPr>
            <a:normAutofit/>
          </a:bodyPr>
          <a:lstStyle/>
          <a:p>
            <a:pPr algn="just">
              <a:buNone/>
            </a:pPr>
            <a:r>
              <a:rPr lang="pt-BR" b="1" dirty="0" smtClean="0"/>
              <a:t>   </a:t>
            </a:r>
            <a:r>
              <a:rPr lang="pt-BR" b="1" dirty="0" smtClean="0"/>
              <a:t>» </a:t>
            </a:r>
            <a:r>
              <a:rPr lang="pt-BR" b="1" dirty="0" smtClean="0"/>
              <a:t>TIPO C </a:t>
            </a:r>
            <a:r>
              <a:rPr lang="pt-BR" dirty="0" smtClean="0"/>
              <a:t>– Ambulância de Resgate: veículo de atendimento de urgências pré-hospitalares de pacientes vítimas de acidentes ou pacientes em locais de difícil acesso, com equipamentos de salvamento terrestre, aquático e em alturas. Tripulação :motorista e dois profissionais com capacitação e certificação em salvamento e suporte básico de vida.</a:t>
            </a:r>
          </a:p>
          <a:p>
            <a:pPr algn="just"/>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30942" y="3307528"/>
            <a:ext cx="5388267" cy="3141144"/>
          </a:xfrm>
          <a:prstGeom prst="rect">
            <a:avLst/>
          </a:prstGeom>
        </p:spPr>
      </p:pic>
    </p:spTree>
    <p:extLst>
      <p:ext uri="{BB962C8B-B14F-4D97-AF65-F5344CB8AC3E}">
        <p14:creationId xmlns="" xmlns:p14="http://schemas.microsoft.com/office/powerpoint/2010/main" val="2664863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88819" y="578716"/>
            <a:ext cx="10515600" cy="4351338"/>
          </a:xfrm>
        </p:spPr>
        <p:txBody>
          <a:bodyPr>
            <a:normAutofit/>
          </a:bodyPr>
          <a:lstStyle/>
          <a:p>
            <a:pPr algn="just">
              <a:buNone/>
            </a:pPr>
            <a:r>
              <a:rPr lang="pt-BR" b="1" dirty="0" smtClean="0"/>
              <a:t>   </a:t>
            </a:r>
            <a:r>
              <a:rPr lang="pt-BR" b="1" dirty="0" smtClean="0"/>
              <a:t>» </a:t>
            </a:r>
            <a:r>
              <a:rPr lang="pt-BR" b="1" dirty="0" smtClean="0"/>
              <a:t>TIPO D </a:t>
            </a:r>
            <a:r>
              <a:rPr lang="pt-BR" dirty="0" smtClean="0"/>
              <a:t>– Ambulância de Suporte Avançado: veículo destinado ao atendimento e transporte de pacientes de alto risco em emergências pré-hospitalares e/ou de transporte inter-hospitalar que necessitam de cuidados médicos intensivos. Deve contar com os equipamentos médicos e drogas necessárias para esta função. Tripulação: motorista, um enfermeiro e um médico.</a:t>
            </a:r>
          </a:p>
          <a:p>
            <a:pPr marL="0" indent="0" algn="just">
              <a:buNone/>
            </a:pPr>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82141" y="3252355"/>
            <a:ext cx="4613713" cy="3027748"/>
          </a:xfrm>
          <a:prstGeom prst="rect">
            <a:avLst/>
          </a:prstGeom>
        </p:spPr>
      </p:pic>
    </p:spTree>
    <p:extLst>
      <p:ext uri="{BB962C8B-B14F-4D97-AF65-F5344CB8AC3E}">
        <p14:creationId xmlns="" xmlns:p14="http://schemas.microsoft.com/office/powerpoint/2010/main" val="4138604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68037" y="391680"/>
            <a:ext cx="10515600" cy="4351338"/>
          </a:xfrm>
        </p:spPr>
        <p:txBody>
          <a:bodyPr>
            <a:normAutofit/>
          </a:bodyPr>
          <a:lstStyle/>
          <a:p>
            <a:pPr algn="just">
              <a:buNone/>
            </a:pPr>
            <a:r>
              <a:rPr lang="pt-BR" b="1" dirty="0" smtClean="0"/>
              <a:t>   </a:t>
            </a:r>
            <a:r>
              <a:rPr lang="pt-BR" b="1" dirty="0" smtClean="0"/>
              <a:t>» </a:t>
            </a:r>
            <a:r>
              <a:rPr lang="pt-BR" b="1" dirty="0" smtClean="0"/>
              <a:t>TIPO E </a:t>
            </a:r>
            <a:r>
              <a:rPr lang="pt-BR" dirty="0" smtClean="0"/>
              <a:t>– Aeronave de Transporte Médico: aeronave de asa fixa ou rotativa utilizada para transporte inter-hospitalar de pacientes e aeronave de asa rotativa para ações de resgate, dotada de equipamentos médicos homologados pelo Departamento de Aviação Civil – DAC. É sempre considerada viatura de suporte avançado. Tripulação: piloto, um médico e um enfermeiro; um </a:t>
            </a:r>
            <a:r>
              <a:rPr lang="pt-BR" dirty="0" err="1" smtClean="0"/>
              <a:t>resgatista</a:t>
            </a:r>
            <a:r>
              <a:rPr lang="pt-BR" dirty="0" smtClean="0"/>
              <a:t> pode ser associado.</a:t>
            </a:r>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96314" y="3241964"/>
            <a:ext cx="5162658" cy="3181883"/>
          </a:xfrm>
          <a:prstGeom prst="rect">
            <a:avLst/>
          </a:prstGeom>
        </p:spPr>
      </p:pic>
    </p:spTree>
    <p:extLst>
      <p:ext uri="{BB962C8B-B14F-4D97-AF65-F5344CB8AC3E}">
        <p14:creationId xmlns="" xmlns:p14="http://schemas.microsoft.com/office/powerpoint/2010/main" val="3058283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4518" y="381289"/>
            <a:ext cx="10515600" cy="4351338"/>
          </a:xfrm>
        </p:spPr>
        <p:txBody>
          <a:bodyPr>
            <a:normAutofit/>
          </a:bodyPr>
          <a:lstStyle/>
          <a:p>
            <a:pPr algn="just">
              <a:buNone/>
            </a:pPr>
            <a:r>
              <a:rPr lang="pt-BR" b="1" dirty="0" smtClean="0"/>
              <a:t>   </a:t>
            </a:r>
            <a:r>
              <a:rPr lang="pt-BR" b="1" dirty="0" smtClean="0"/>
              <a:t>» </a:t>
            </a:r>
            <a:r>
              <a:rPr lang="pt-BR" b="1" dirty="0" smtClean="0"/>
              <a:t>TIPO F </a:t>
            </a:r>
            <a:r>
              <a:rPr lang="pt-BR" dirty="0" smtClean="0"/>
              <a:t>– Embarcação de Transporte Médico: veículo motorizado </a:t>
            </a:r>
            <a:r>
              <a:rPr lang="pt-BR" dirty="0" err="1" smtClean="0"/>
              <a:t>aquaviário</a:t>
            </a:r>
            <a:r>
              <a:rPr lang="pt-BR" dirty="0" smtClean="0"/>
              <a:t>, destinado ao transporte por via marítima ou fluvial. Deve possuir os equipamentos médicos necessários ao atendimento de pacientes conforme sua gravidade. Tripulação: condutor da embarcação, um auxiliar/técnico de enfermagem (suporte básico de vida), ou um médico e um enfermeiro (suporte avançado de vida).</a:t>
            </a:r>
          </a:p>
          <a:p>
            <a:pPr marL="0" indent="0">
              <a:buNone/>
            </a:pPr>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66876" y="3111449"/>
            <a:ext cx="4667869" cy="3479989"/>
          </a:xfrm>
          <a:prstGeom prst="rect">
            <a:avLst/>
          </a:prstGeom>
        </p:spPr>
      </p:pic>
    </p:spTree>
    <p:extLst>
      <p:ext uri="{BB962C8B-B14F-4D97-AF65-F5344CB8AC3E}">
        <p14:creationId xmlns="" xmlns:p14="http://schemas.microsoft.com/office/powerpoint/2010/main" val="4257697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682625"/>
            <a:ext cx="10515600" cy="4351338"/>
          </a:xfrm>
        </p:spPr>
        <p:txBody>
          <a:bodyPr/>
          <a:lstStyle/>
          <a:p>
            <a:pPr algn="just">
              <a:buNone/>
            </a:pPr>
            <a:r>
              <a:rPr lang="pt-BR" b="1" dirty="0" smtClean="0"/>
              <a:t>   </a:t>
            </a:r>
            <a:r>
              <a:rPr lang="pt-BR" b="1" dirty="0" smtClean="0"/>
              <a:t>» </a:t>
            </a:r>
            <a:r>
              <a:rPr lang="pt-BR" b="1" dirty="0" smtClean="0"/>
              <a:t>VEÍCULOS DE INTERVENÇÃO RÁPIDA: </a:t>
            </a:r>
            <a:r>
              <a:rPr lang="pt-BR" dirty="0" smtClean="0"/>
              <a:t>também chamados de veículos leves, veículos rápidos ou veículos de ligação médica, são utilizados para transporte de médicos com equipamentos que possibilitam oferecer suporte avançado de vida nas ambulâncias dos tipos A, B, C e F.</a:t>
            </a:r>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96299" y="3148446"/>
            <a:ext cx="5788511" cy="3471318"/>
          </a:xfrm>
          <a:prstGeom prst="rect">
            <a:avLst/>
          </a:prstGeom>
        </p:spPr>
      </p:pic>
    </p:spTree>
    <p:extLst>
      <p:ext uri="{BB962C8B-B14F-4D97-AF65-F5344CB8AC3E}">
        <p14:creationId xmlns="" xmlns:p14="http://schemas.microsoft.com/office/powerpoint/2010/main" val="449672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61555" y="474807"/>
            <a:ext cx="10515600" cy="4351338"/>
          </a:xfrm>
        </p:spPr>
        <p:txBody>
          <a:bodyPr/>
          <a:lstStyle/>
          <a:p>
            <a:pPr algn="just">
              <a:buNone/>
            </a:pPr>
            <a:r>
              <a:rPr lang="pt-BR" b="1" dirty="0" smtClean="0"/>
              <a:t>   </a:t>
            </a:r>
            <a:r>
              <a:rPr lang="pt-BR" b="1" dirty="0" smtClean="0"/>
              <a:t>» </a:t>
            </a:r>
            <a:r>
              <a:rPr lang="pt-BR" b="1" dirty="0" smtClean="0"/>
              <a:t>OUTROS VEÍCULOS: </a:t>
            </a:r>
            <a:r>
              <a:rPr lang="pt-BR" dirty="0" smtClean="0"/>
              <a:t>veículos habituais adaptados para transporte de pacientes de baixo risco, sentados (ex. pacientes crônicos), que não se caracterizem como veículos tipo lotação (ônibus, peruas etc.). Este transporte só pode ser realizado com anuência médica.</a:t>
            </a:r>
            <a:endParaRPr lang="pt-BR" dirty="0"/>
          </a:p>
        </p:txBody>
      </p:sp>
      <p:pic>
        <p:nvPicPr>
          <p:cNvPr id="4" name="Image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33336" y="2360545"/>
            <a:ext cx="6602845" cy="4407399"/>
          </a:xfrm>
          <a:prstGeom prst="rect">
            <a:avLst/>
          </a:prstGeom>
        </p:spPr>
      </p:pic>
    </p:spTree>
    <p:extLst>
      <p:ext uri="{BB962C8B-B14F-4D97-AF65-F5344CB8AC3E}">
        <p14:creationId xmlns="" xmlns:p14="http://schemas.microsoft.com/office/powerpoint/2010/main" val="1231032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C00000"/>
                </a:solidFill>
              </a:rPr>
              <a:t>Rede de Atenção à Saúde</a:t>
            </a:r>
            <a:endParaRPr lang="pt-BR" dirty="0">
              <a:solidFill>
                <a:srgbClr val="C00000"/>
              </a:solidFill>
            </a:endParaRPr>
          </a:p>
        </p:txBody>
      </p:sp>
      <p:sp>
        <p:nvSpPr>
          <p:cNvPr id="3" name="Espaço Reservado para Conteúdo 2"/>
          <p:cNvSpPr>
            <a:spLocks noGrp="1"/>
          </p:cNvSpPr>
          <p:nvPr>
            <p:ph idx="1"/>
          </p:nvPr>
        </p:nvSpPr>
        <p:spPr>
          <a:xfrm>
            <a:off x="537753" y="1786435"/>
            <a:ext cx="11035937" cy="4784181"/>
          </a:xfrm>
        </p:spPr>
        <p:txBody>
          <a:bodyPr>
            <a:normAutofit/>
          </a:bodyPr>
          <a:lstStyle/>
          <a:p>
            <a:pPr algn="just">
              <a:buNone/>
            </a:pPr>
            <a:r>
              <a:rPr lang="pt-BR" dirty="0" smtClean="0"/>
              <a:t> </a:t>
            </a:r>
            <a:r>
              <a:rPr lang="pt-BR" dirty="0" smtClean="0"/>
              <a:t>  </a:t>
            </a:r>
            <a:endParaRPr lang="pt-BR" dirty="0" smtClean="0"/>
          </a:p>
          <a:p>
            <a:pPr algn="just">
              <a:buNone/>
            </a:pPr>
            <a:r>
              <a:rPr lang="pt-BR" dirty="0" smtClean="0"/>
              <a:t>   O modelo </a:t>
            </a:r>
            <a:r>
              <a:rPr lang="pt-BR" dirty="0" smtClean="0"/>
              <a:t>de atenção à saúde é um sistema lógico que organiza o funcionamento da RAS, articulando, de forma singular, as relações entre a população e suas </a:t>
            </a:r>
            <a:r>
              <a:rPr lang="pt-BR" dirty="0" err="1" smtClean="0"/>
              <a:t>subpopulações</a:t>
            </a:r>
            <a:r>
              <a:rPr lang="pt-BR" dirty="0" smtClean="0"/>
              <a:t> estratificadas por riscos, os focos das intervenções do sistema de atenção à saúde e os diferentes tipos de intervenções sanitárias, definido em função da visão prevalecente da saúde, das situações demográficas e epidemiológicas e dos determinantes sociais da saúde, vigentes em determinado tempo e em determinada sociedade.</a:t>
            </a: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87383" y="164921"/>
            <a:ext cx="11904617" cy="669307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C00000"/>
                </a:solidFill>
              </a:rPr>
              <a:t>Urgências</a:t>
            </a:r>
            <a:endParaRPr lang="pt-BR" b="1" dirty="0">
              <a:solidFill>
                <a:srgbClr val="C00000"/>
              </a:solidFill>
            </a:endParaRPr>
          </a:p>
        </p:txBody>
      </p:sp>
      <p:sp>
        <p:nvSpPr>
          <p:cNvPr id="3" name="Espaço Reservado para Conteúdo 2"/>
          <p:cNvSpPr>
            <a:spLocks noGrp="1"/>
          </p:cNvSpPr>
          <p:nvPr>
            <p:ph idx="1"/>
          </p:nvPr>
        </p:nvSpPr>
        <p:spPr>
          <a:xfrm>
            <a:off x="679269" y="1750422"/>
            <a:ext cx="10855234" cy="4624251"/>
          </a:xfrm>
        </p:spPr>
        <p:txBody>
          <a:bodyPr/>
          <a:lstStyle/>
          <a:p>
            <a:pPr algn="just">
              <a:buNone/>
            </a:pPr>
            <a:r>
              <a:rPr lang="pt-BR" dirty="0" smtClean="0"/>
              <a:t>   As </a:t>
            </a:r>
            <a:r>
              <a:rPr lang="pt-BR" dirty="0" smtClean="0"/>
              <a:t>situações descritas a seguir apresentem alteração do estado de saúde, sem a presença de risco iminente de vida, que requerem atendimento médico o mais breve possível devido a sua gravidade, desconforto ou dor. O tempo médio de resolução do problema pode variar de algumas horas e até no máximo 24 horas. Pode ocorrer em: dor lombar súbita muito intensa acompanhada de náuseas, vômitos e alterações urinárias; dores de cabeça súbitas de forte intensidade, não habituais e que não cedem aos medicamentos rotineiros; febre elevada em crianças de causa não esclarecida e rebelde a antitérmicos.</a:t>
            </a:r>
            <a:endParaRPr lang="pt-BR" dirty="0"/>
          </a:p>
        </p:txBody>
      </p:sp>
    </p:spTree>
    <p:extLst>
      <p:ext uri="{BB962C8B-B14F-4D97-AF65-F5344CB8AC3E}">
        <p14:creationId xmlns="" xmlns:p14="http://schemas.microsoft.com/office/powerpoint/2010/main" val="532935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
            </a:r>
            <a:br>
              <a:rPr lang="pt-BR" b="1" dirty="0" smtClean="0"/>
            </a:br>
            <a:endParaRPr lang="pt-BR" dirty="0"/>
          </a:p>
        </p:txBody>
      </p:sp>
      <p:sp>
        <p:nvSpPr>
          <p:cNvPr id="3" name="Espaço Reservado para Conteúdo 2"/>
          <p:cNvSpPr>
            <a:spLocks noGrp="1"/>
          </p:cNvSpPr>
          <p:nvPr>
            <p:ph idx="1"/>
          </p:nvPr>
        </p:nvSpPr>
        <p:spPr>
          <a:xfrm>
            <a:off x="378822" y="783771"/>
            <a:ext cx="11573691" cy="5812972"/>
          </a:xfrm>
        </p:spPr>
        <p:txBody>
          <a:bodyPr>
            <a:normAutofit fontScale="77500" lnSpcReduction="20000"/>
          </a:bodyPr>
          <a:lstStyle/>
          <a:p>
            <a:pPr algn="just">
              <a:buNone/>
            </a:pPr>
            <a:r>
              <a:rPr lang="pt-BR" dirty="0" smtClean="0"/>
              <a:t>    1</a:t>
            </a:r>
            <a:r>
              <a:rPr lang="pt-BR" dirty="0" smtClean="0"/>
              <a:t>. População e território definidos com amplo conhecimento de suas necessidades e preferências que determinam a oferta de serviços de saúde</a:t>
            </a:r>
            <a:r>
              <a:rPr lang="pt-BR" dirty="0" smtClean="0"/>
              <a:t>.</a:t>
            </a:r>
            <a:endParaRPr lang="pt-BR" dirty="0" smtClean="0"/>
          </a:p>
          <a:p>
            <a:pPr algn="just">
              <a:buNone/>
            </a:pPr>
            <a:r>
              <a:rPr lang="pt-BR" dirty="0" smtClean="0"/>
              <a:t/>
            </a:r>
            <a:br>
              <a:rPr lang="pt-BR" dirty="0" smtClean="0"/>
            </a:br>
            <a:r>
              <a:rPr lang="pt-BR" dirty="0" smtClean="0"/>
              <a:t>2. Extensa gama de estabelecimentos de saúde que prestam serviços de promoção, prevenção, diagnóstico, tratamento, gestão de casos, reabilitação e cuidados paliativos e integram os programas focalizados em doenças, riscos e populações específicas, os serviços de saúde individuais e os coletivos</a:t>
            </a:r>
            <a:r>
              <a:rPr lang="pt-BR" dirty="0" smtClean="0"/>
              <a:t>.</a:t>
            </a:r>
          </a:p>
          <a:p>
            <a:pPr algn="just">
              <a:buNone/>
            </a:pPr>
            <a:r>
              <a:rPr lang="pt-BR" dirty="0" smtClean="0"/>
              <a:t/>
            </a:r>
            <a:br>
              <a:rPr lang="pt-BR" dirty="0" smtClean="0"/>
            </a:br>
            <a:r>
              <a:rPr lang="pt-BR" dirty="0" smtClean="0"/>
              <a:t>3. Atenção Básica à Saúde estruturada como primeiro nível de atenção e porta de entrada preferencial do sistema, constituída de equipe multidisciplinar que cobre toda a população, integrando, coordenando o cuidado, e atendendo às suas necessidades de saúde</a:t>
            </a:r>
            <a:r>
              <a:rPr lang="pt-BR" dirty="0" smtClean="0"/>
              <a:t>.</a:t>
            </a:r>
          </a:p>
          <a:p>
            <a:pPr algn="just">
              <a:buNone/>
            </a:pPr>
            <a:r>
              <a:rPr lang="pt-BR" dirty="0" smtClean="0"/>
              <a:t/>
            </a:r>
            <a:br>
              <a:rPr lang="pt-BR" dirty="0" smtClean="0"/>
            </a:br>
            <a:r>
              <a:rPr lang="pt-BR" dirty="0" smtClean="0"/>
              <a:t>4. Prestação de serviços especializados em lugar adequado</a:t>
            </a:r>
            <a:r>
              <a:rPr lang="pt-BR" dirty="0" smtClean="0"/>
              <a:t>.</a:t>
            </a:r>
          </a:p>
          <a:p>
            <a:pPr algn="just">
              <a:buNone/>
            </a:pPr>
            <a:r>
              <a:rPr lang="pt-BR" dirty="0" smtClean="0"/>
              <a:t/>
            </a:r>
            <a:br>
              <a:rPr lang="pt-BR" dirty="0" smtClean="0"/>
            </a:br>
            <a:r>
              <a:rPr lang="pt-BR" dirty="0" smtClean="0"/>
              <a:t>5. Existência de mecanismos de coordenação, continuidade do cuidado e integração assistencial por todo o contínuo da atenção</a:t>
            </a:r>
            <a:r>
              <a:rPr lang="pt-BR" dirty="0" smtClean="0"/>
              <a:t>.</a:t>
            </a:r>
          </a:p>
          <a:p>
            <a:pPr algn="just">
              <a:buNone/>
            </a:pPr>
            <a:r>
              <a:rPr lang="pt-BR" dirty="0" smtClean="0"/>
              <a:t/>
            </a:r>
            <a:br>
              <a:rPr lang="pt-BR" dirty="0" smtClean="0"/>
            </a:br>
            <a:r>
              <a:rPr lang="pt-BR" dirty="0" smtClean="0"/>
              <a:t>6. Atenção à saúde centrada no indivíduo, na família e na comunidade, tendo em conta as particularidades culturais, gênero, assim como a diversidade da população</a:t>
            </a:r>
            <a:r>
              <a:rPr lang="pt-BR" dirty="0" smtClean="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1074" y="248194"/>
            <a:ext cx="10922726" cy="6283235"/>
          </a:xfrm>
        </p:spPr>
        <p:txBody>
          <a:bodyPr>
            <a:normAutofit fontScale="77500" lnSpcReduction="20000"/>
          </a:bodyPr>
          <a:lstStyle/>
          <a:p>
            <a:pPr algn="just">
              <a:buNone/>
            </a:pPr>
            <a:r>
              <a:rPr lang="pt-BR" dirty="0" smtClean="0"/>
              <a:t>   7</a:t>
            </a:r>
            <a:r>
              <a:rPr lang="pt-BR" dirty="0" smtClean="0"/>
              <a:t>. Sistema de governança único para toda a rede com o propósito de criar uma missão, visão e estratégias nas organizações que compõem a região de saúde; definir objetivos e metas que devam ser cumpridos no curto, médio e longo prazo; articular as políticas institucionais; e desenvolver a capacidade de gestão necessária para planejar, monitorar e avaliar o desempenho dos gerentes e das organizações</a:t>
            </a:r>
            <a:r>
              <a:rPr lang="pt-BR" dirty="0" smtClean="0"/>
              <a:t>.</a:t>
            </a:r>
          </a:p>
          <a:p>
            <a:pPr algn="just">
              <a:buNone/>
            </a:pPr>
            <a:r>
              <a:rPr lang="pt-BR" dirty="0" smtClean="0"/>
              <a:t/>
            </a:r>
            <a:br>
              <a:rPr lang="pt-BR" dirty="0" smtClean="0"/>
            </a:br>
            <a:r>
              <a:rPr lang="pt-BR" dirty="0" smtClean="0"/>
              <a:t>8. Participação social </a:t>
            </a:r>
            <a:r>
              <a:rPr lang="pt-BR" dirty="0" smtClean="0"/>
              <a:t>ampla.</a:t>
            </a:r>
          </a:p>
          <a:p>
            <a:pPr algn="just">
              <a:buNone/>
            </a:pPr>
            <a:r>
              <a:rPr lang="pt-BR" dirty="0" smtClean="0"/>
              <a:t/>
            </a:r>
            <a:br>
              <a:rPr lang="pt-BR" dirty="0" smtClean="0"/>
            </a:br>
            <a:r>
              <a:rPr lang="pt-BR" dirty="0" smtClean="0"/>
              <a:t>9. Gestão integrada dos sistemas de apoio administrativo, clínico e logístico</a:t>
            </a:r>
            <a:r>
              <a:rPr lang="pt-BR" dirty="0" smtClean="0"/>
              <a:t>.</a:t>
            </a:r>
          </a:p>
          <a:p>
            <a:pPr algn="just">
              <a:buNone/>
            </a:pPr>
            <a:r>
              <a:rPr lang="pt-BR" dirty="0" smtClean="0"/>
              <a:t/>
            </a:r>
            <a:br>
              <a:rPr lang="pt-BR" dirty="0" smtClean="0"/>
            </a:br>
            <a:r>
              <a:rPr lang="pt-BR" dirty="0" smtClean="0"/>
              <a:t>10. Recursos humanos suficientes, competentes, comprometidos e com incentivos pelo alcance de metas da rede</a:t>
            </a:r>
            <a:r>
              <a:rPr lang="pt-BR" dirty="0" smtClean="0"/>
              <a:t>.</a:t>
            </a:r>
          </a:p>
          <a:p>
            <a:pPr algn="just">
              <a:buNone/>
            </a:pPr>
            <a:r>
              <a:rPr lang="pt-BR" dirty="0" smtClean="0"/>
              <a:t/>
            </a:r>
            <a:br>
              <a:rPr lang="pt-BR" dirty="0" smtClean="0"/>
            </a:br>
            <a:r>
              <a:rPr lang="pt-BR" dirty="0" smtClean="0"/>
              <a:t>11. Sistema de informação integrado que vincula todos os membros da rede, com identificação de dados por sexo, idade, lugar de residência, origem étnica e outras variáveis pertinentes</a:t>
            </a:r>
            <a:r>
              <a:rPr lang="pt-BR" dirty="0" smtClean="0"/>
              <a:t>.</a:t>
            </a:r>
          </a:p>
          <a:p>
            <a:pPr algn="just">
              <a:buNone/>
            </a:pPr>
            <a:r>
              <a:rPr lang="pt-BR" dirty="0" smtClean="0"/>
              <a:t/>
            </a:r>
            <a:br>
              <a:rPr lang="pt-BR" dirty="0" smtClean="0"/>
            </a:br>
            <a:r>
              <a:rPr lang="pt-BR" dirty="0" smtClean="0"/>
              <a:t>12. Financiamento tripartite, garantido e suficiente, alinhado com as metas da rede</a:t>
            </a:r>
            <a:r>
              <a:rPr lang="pt-BR" dirty="0" smtClean="0"/>
              <a:t>.</a:t>
            </a:r>
          </a:p>
          <a:p>
            <a:pPr algn="just">
              <a:buNone/>
            </a:pPr>
            <a:r>
              <a:rPr lang="pt-BR" dirty="0" smtClean="0"/>
              <a:t/>
            </a:r>
            <a:br>
              <a:rPr lang="pt-BR" dirty="0" smtClean="0"/>
            </a:br>
            <a:r>
              <a:rPr lang="pt-BR" dirty="0" smtClean="0"/>
              <a:t>13. Ação </a:t>
            </a:r>
            <a:r>
              <a:rPr lang="pt-BR" dirty="0" err="1" smtClean="0"/>
              <a:t>intersetorial</a:t>
            </a:r>
            <a:r>
              <a:rPr lang="pt-BR" dirty="0" smtClean="0"/>
              <a:t> e abordagem dos determinantes da saúde e da equidade em saúde</a:t>
            </a:r>
            <a:r>
              <a:rPr lang="pt-BR" dirty="0" smtClean="0"/>
              <a:t>.</a:t>
            </a:r>
          </a:p>
          <a:p>
            <a:pPr algn="just">
              <a:buNone/>
            </a:pPr>
            <a:r>
              <a:rPr lang="pt-BR" dirty="0" smtClean="0"/>
              <a:t/>
            </a:r>
            <a:br>
              <a:rPr lang="pt-BR" dirty="0" smtClean="0"/>
            </a:br>
            <a:r>
              <a:rPr lang="pt-BR" dirty="0" smtClean="0"/>
              <a:t>14. Gestão baseada em resultado.</a:t>
            </a:r>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34094" y="862591"/>
            <a:ext cx="9144000" cy="2387600"/>
          </a:xfrm>
        </p:spPr>
        <p:txBody>
          <a:bodyPr>
            <a:normAutofit fontScale="90000"/>
          </a:bodyPr>
          <a:lstStyle/>
          <a:p>
            <a:r>
              <a:rPr lang="pt-BR" b="1" dirty="0">
                <a:solidFill>
                  <a:srgbClr val="C00000"/>
                </a:solidFill>
              </a:rPr>
              <a:t>Rede de Atenção às Urgências e Emergências</a:t>
            </a:r>
            <a:r>
              <a:rPr lang="pt-BR" b="1" dirty="0"/>
              <a:t/>
            </a:r>
            <a:br>
              <a:rPr lang="pt-BR" b="1" dirty="0"/>
            </a:br>
            <a:endParaRPr lang="pt-BR" dirty="0"/>
          </a:p>
        </p:txBody>
      </p:sp>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1463" y="2315999"/>
            <a:ext cx="3217760" cy="3841895"/>
          </a:xfrm>
          <a:prstGeom prst="rect">
            <a:avLst/>
          </a:prstGeom>
        </p:spPr>
      </p:pic>
      <p:pic>
        <p:nvPicPr>
          <p:cNvPr id="5" name="Espaço Reservado para Conteúdo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41326" y="2303935"/>
            <a:ext cx="4208829" cy="4116234"/>
          </a:xfrm>
          <a:prstGeom prst="rect">
            <a:avLst/>
          </a:prstGeom>
        </p:spPr>
      </p:pic>
    </p:spTree>
    <p:extLst>
      <p:ext uri="{BB962C8B-B14F-4D97-AF65-F5344CB8AC3E}">
        <p14:creationId xmlns="" xmlns:p14="http://schemas.microsoft.com/office/powerpoint/2010/main" val="3767379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4949" y="474807"/>
            <a:ext cx="10948851" cy="5638610"/>
          </a:xfrm>
        </p:spPr>
        <p:txBody>
          <a:bodyPr>
            <a:normAutofit/>
          </a:bodyPr>
          <a:lstStyle/>
          <a:p>
            <a:pPr algn="just">
              <a:buNone/>
            </a:pPr>
            <a:r>
              <a:rPr lang="pt-BR" dirty="0" smtClean="0"/>
              <a:t>   </a:t>
            </a:r>
          </a:p>
          <a:p>
            <a:pPr algn="just">
              <a:buNone/>
            </a:pPr>
            <a:r>
              <a:rPr lang="pt-BR" dirty="0" smtClean="0"/>
              <a:t>   Em </a:t>
            </a:r>
            <a:r>
              <a:rPr lang="pt-BR" dirty="0" smtClean="0"/>
              <a:t>julho de 2011, o Ministério da Saúde publicou a Portaria nº 1.600, reformulando a Política Nacional de Atenção às Urgências, de 2003, e instituindo a </a:t>
            </a:r>
            <a:r>
              <a:rPr lang="pt-BR" b="1" dirty="0" smtClean="0"/>
              <a:t>Rede de Atenção às Urgências e Emergências no SUS</a:t>
            </a:r>
            <a:r>
              <a:rPr lang="pt-BR" dirty="0" smtClean="0"/>
              <a:t>. Este manual instrutivo trata-se de um consolidado de todas as estratégias para a implementação da RUE no Brasil</a:t>
            </a:r>
          </a:p>
          <a:p>
            <a:pPr algn="just">
              <a:buNone/>
            </a:pPr>
            <a:endParaRPr lang="pt-BR" dirty="0" smtClean="0"/>
          </a:p>
          <a:p>
            <a:pPr algn="just">
              <a:buNone/>
            </a:pPr>
            <a:r>
              <a:rPr lang="pt-BR" dirty="0" smtClean="0"/>
              <a:t>   A </a:t>
            </a:r>
            <a:r>
              <a:rPr lang="pt-BR" dirty="0" smtClean="0"/>
              <a:t>organização da RUE tem a finalidade de articular e integrar todos os equipamentos de saúde objetivando ampliar e qualificar o acesso humanizado e integral aos usuários em situação de urgência/emergência nos serviços de saúde.</a:t>
            </a:r>
            <a:endParaRPr lang="pt-BR" dirty="0"/>
          </a:p>
        </p:txBody>
      </p:sp>
    </p:spTree>
    <p:extLst>
      <p:ext uri="{BB962C8B-B14F-4D97-AF65-F5344CB8AC3E}">
        <p14:creationId xmlns="" xmlns:p14="http://schemas.microsoft.com/office/powerpoint/2010/main" val="3171306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6146" name="Picture 2"/>
          <p:cNvPicPr>
            <a:picLocks noChangeAspect="1" noChangeArrowheads="1"/>
          </p:cNvPicPr>
          <p:nvPr/>
        </p:nvPicPr>
        <p:blipFill>
          <a:blip r:embed="rId2"/>
          <a:srcRect/>
          <a:stretch>
            <a:fillRect/>
          </a:stretch>
        </p:blipFill>
        <p:spPr bwMode="auto">
          <a:xfrm>
            <a:off x="160564" y="0"/>
            <a:ext cx="12031436" cy="676438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57646"/>
            <a:ext cx="10515600" cy="5419317"/>
          </a:xfrm>
        </p:spPr>
        <p:txBody>
          <a:bodyPr/>
          <a:lstStyle/>
          <a:p>
            <a:pPr algn="just">
              <a:buNone/>
            </a:pPr>
            <a:r>
              <a:rPr lang="pt-BR" sz="3200" dirty="0" smtClean="0"/>
              <a:t>   A </a:t>
            </a:r>
            <a:r>
              <a:rPr lang="pt-BR" sz="3200" dirty="0" smtClean="0"/>
              <a:t>Política Nacional de Humanização (PNH) - </a:t>
            </a:r>
            <a:r>
              <a:rPr lang="pt-BR" sz="3200" dirty="0" err="1" smtClean="0"/>
              <a:t>HumanizaSUS</a:t>
            </a:r>
            <a:r>
              <a:rPr lang="pt-BR" sz="3200" dirty="0" smtClean="0"/>
              <a:t> - vem apresentando, desde a sua instituição, no ano de 2003, algumas ferramentas potentes para esse processo de racionalização do atendimento na Rede de Urgência e Emergência (RUE). Trata-se do “acolhimento com classificação de risco”, que tem a finalidade de articular e integrar todos os equipamentos de saúde com o objetivo de ampliar e qualificar o acesso humanizado e integral aos usuários em situação de urgência e emergência, de forma que o atendimento seja ágil e oportuno</a:t>
            </a:r>
            <a:r>
              <a:rPr lang="pt-BR" dirty="0" smtClean="0"/>
              <a:t>.</a:t>
            </a:r>
            <a:endParaRPr lang="pt-BR" dirty="0"/>
          </a:p>
        </p:txBody>
      </p:sp>
    </p:spTree>
    <p:extLst>
      <p:ext uri="{BB962C8B-B14F-4D97-AF65-F5344CB8AC3E}">
        <p14:creationId xmlns="" xmlns:p14="http://schemas.microsoft.com/office/powerpoint/2010/main" val="821615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www\Desktop\classificação-de-riscos-1-1024x726.jpg"/>
          <p:cNvPicPr>
            <a:picLocks noChangeAspect="1" noChangeArrowheads="1"/>
          </p:cNvPicPr>
          <p:nvPr/>
        </p:nvPicPr>
        <p:blipFill>
          <a:blip r:embed="rId2"/>
          <a:srcRect/>
          <a:stretch>
            <a:fillRect/>
          </a:stretch>
        </p:blipFill>
        <p:spPr bwMode="auto">
          <a:xfrm>
            <a:off x="1143907" y="0"/>
            <a:ext cx="9672044" cy="685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Componentes e Interfaces da Rede de Atenção às Urgências e Emergências </a:t>
            </a:r>
            <a:r>
              <a:rPr lang="pt-BR" b="1" dirty="0" smtClean="0">
                <a:solidFill>
                  <a:srgbClr val="C00000"/>
                </a:solidFill>
              </a:rPr>
              <a:t>:</a:t>
            </a:r>
            <a:endParaRPr lang="pt-BR" b="1"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marL="0" indent="0"/>
            <a:r>
              <a:rPr lang="pt-BR" dirty="0" smtClean="0"/>
              <a:t>  Promoção </a:t>
            </a:r>
            <a:r>
              <a:rPr lang="pt-BR" dirty="0" smtClean="0"/>
              <a:t>e prevenção: academia saúde; motos; violência </a:t>
            </a:r>
          </a:p>
          <a:p>
            <a:pPr marL="0" indent="0">
              <a:buNone/>
            </a:pPr>
            <a:r>
              <a:rPr lang="pt-BR" dirty="0" smtClean="0"/>
              <a:t>• Atenção básica: unidades básicas de saúde </a:t>
            </a:r>
          </a:p>
          <a:p>
            <a:pPr marL="0" indent="0">
              <a:buNone/>
            </a:pPr>
            <a:r>
              <a:rPr lang="pt-BR" dirty="0" smtClean="0"/>
              <a:t>• UPA e outros serviços com funcionamento 24 h </a:t>
            </a:r>
          </a:p>
          <a:p>
            <a:pPr marL="0" indent="0">
              <a:buNone/>
            </a:pPr>
            <a:r>
              <a:rPr lang="pt-BR" dirty="0" smtClean="0"/>
              <a:t>• SAMU 192 </a:t>
            </a:r>
          </a:p>
          <a:p>
            <a:pPr marL="0" indent="0">
              <a:buNone/>
            </a:pPr>
            <a:r>
              <a:rPr lang="pt-BR" dirty="0" smtClean="0"/>
              <a:t>• Portas hospitalares de atenção às urgências – SOS Emergências </a:t>
            </a:r>
          </a:p>
          <a:p>
            <a:pPr marL="0" indent="0">
              <a:buNone/>
            </a:pPr>
            <a:r>
              <a:rPr lang="pt-BR" dirty="0" smtClean="0"/>
              <a:t>• Enfermarias de Retaguarda e Unidades de Cuidados Intensivos </a:t>
            </a:r>
          </a:p>
          <a:p>
            <a:pPr marL="0" indent="0">
              <a:buNone/>
            </a:pPr>
            <a:r>
              <a:rPr lang="pt-BR" dirty="0" smtClean="0"/>
              <a:t>• Inovações tecnológicas nas linhas de cuidado prioritárias: AVC, IAM, Traumas </a:t>
            </a:r>
          </a:p>
          <a:p>
            <a:pPr marL="0" indent="0">
              <a:buNone/>
            </a:pPr>
            <a:r>
              <a:rPr lang="pt-BR" dirty="0" smtClean="0"/>
              <a:t>• Atenção domiciliar – Melhor em Casa </a:t>
            </a:r>
          </a:p>
          <a:p>
            <a:endParaRPr lang="pt-BR" dirty="0"/>
          </a:p>
        </p:txBody>
      </p:sp>
    </p:spTree>
    <p:extLst>
      <p:ext uri="{BB962C8B-B14F-4D97-AF65-F5344CB8AC3E}">
        <p14:creationId xmlns="" xmlns:p14="http://schemas.microsoft.com/office/powerpoint/2010/main" val="1125819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00300" y="0"/>
            <a:ext cx="8879723" cy="6659793"/>
          </a:xfrm>
        </p:spPr>
      </p:pic>
    </p:spTree>
    <p:extLst>
      <p:ext uri="{BB962C8B-B14F-4D97-AF65-F5344CB8AC3E}">
        <p14:creationId xmlns="" xmlns:p14="http://schemas.microsoft.com/office/powerpoint/2010/main" val="339514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9218" name="Picture 2"/>
          <p:cNvPicPr>
            <a:picLocks noChangeAspect="1" noChangeArrowheads="1"/>
          </p:cNvPicPr>
          <p:nvPr/>
        </p:nvPicPr>
        <p:blipFill>
          <a:blip r:embed="rId2"/>
          <a:srcRect/>
          <a:stretch>
            <a:fillRect/>
          </a:stretch>
        </p:blipFill>
        <p:spPr bwMode="auto">
          <a:xfrm>
            <a:off x="272857" y="0"/>
            <a:ext cx="11919143" cy="670124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79282" y="173469"/>
            <a:ext cx="9242800" cy="6601095"/>
          </a:xfrm>
        </p:spPr>
      </p:pic>
    </p:spTree>
    <p:extLst>
      <p:ext uri="{BB962C8B-B14F-4D97-AF65-F5344CB8AC3E}">
        <p14:creationId xmlns="" xmlns:p14="http://schemas.microsoft.com/office/powerpoint/2010/main" val="2818177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6656" y="163880"/>
            <a:ext cx="10064338" cy="6315298"/>
          </a:xfrm>
        </p:spPr>
        <p:txBody>
          <a:bodyPr>
            <a:normAutofit fontScale="90000"/>
          </a:bodyPr>
          <a:lstStyle/>
          <a:p>
            <a:r>
              <a:rPr lang="pt-BR" b="1" dirty="0">
                <a:solidFill>
                  <a:srgbClr val="C00000"/>
                </a:solidFill>
              </a:rPr>
              <a:t>Veja as portarias que regulam a RUE:</a:t>
            </a:r>
            <a:r>
              <a:rPr lang="pt-BR" dirty="0" smtClean="0"/>
              <a:t/>
            </a:r>
            <a:br>
              <a:rPr lang="pt-BR" dirty="0" smtClean="0"/>
            </a:br>
            <a:r>
              <a:rPr lang="pt-BR" dirty="0" smtClean="0"/>
              <a:t/>
            </a:r>
            <a:br>
              <a:rPr lang="pt-BR" dirty="0" smtClean="0"/>
            </a:br>
            <a:r>
              <a:rPr lang="pt-BR" sz="2200" dirty="0" smtClean="0">
                <a:hlinkClick r:id="rId2"/>
              </a:rPr>
              <a:t>Portaria </a:t>
            </a:r>
            <a:r>
              <a:rPr lang="pt-BR" sz="2200" dirty="0">
                <a:hlinkClick r:id="rId2"/>
              </a:rPr>
              <a:t>Nº 1.600, de 07 de julho de 2011</a:t>
            </a:r>
            <a:r>
              <a:rPr lang="pt-BR" sz="2200" dirty="0" smtClean="0"/>
              <a:t/>
            </a:r>
            <a:br>
              <a:rPr lang="pt-BR" sz="2200" dirty="0" smtClean="0"/>
            </a:br>
            <a:r>
              <a:rPr lang="pt-BR" sz="2200" dirty="0"/>
              <a:t>Reformula a Política Nacional de Atenção às Urgências e institui a Rede de Atenção às Urgências no SUS.</a:t>
            </a:r>
            <a:r>
              <a:rPr lang="pt-BR" sz="2200" dirty="0" smtClean="0"/>
              <a:t/>
            </a:r>
            <a:br>
              <a:rPr lang="pt-BR" sz="2200" dirty="0" smtClean="0"/>
            </a:br>
            <a:r>
              <a:rPr lang="pt-BR" sz="2200" dirty="0" smtClean="0"/>
              <a:t/>
            </a:r>
            <a:br>
              <a:rPr lang="pt-BR" sz="2200" dirty="0" smtClean="0"/>
            </a:br>
            <a:r>
              <a:rPr lang="pt-BR" sz="2200" dirty="0" smtClean="0">
                <a:hlinkClick r:id="rId3"/>
              </a:rPr>
              <a:t>Portaria </a:t>
            </a:r>
            <a:r>
              <a:rPr lang="pt-BR" sz="2200" dirty="0">
                <a:hlinkClick r:id="rId3"/>
              </a:rPr>
              <a:t>Nº 1.601, de 7 de julho de 2011</a:t>
            </a:r>
            <a:r>
              <a:rPr lang="pt-BR" sz="2200" dirty="0" smtClean="0"/>
              <a:t/>
            </a:r>
            <a:br>
              <a:rPr lang="pt-BR" sz="2200" dirty="0" smtClean="0"/>
            </a:br>
            <a:r>
              <a:rPr lang="pt-BR" sz="2200" dirty="0"/>
              <a:t>Estabelece diretrizes para a implantação do componente Unidades de Pronto-Atendimento (UPA 24h) e o conjunto de serviços de urgência 24 horas da Rede de Atenção às Urgências, em conformidade com a Política Nacional de Atenção às Urgências.</a:t>
            </a:r>
            <a:r>
              <a:rPr lang="pt-BR" sz="2200" dirty="0" smtClean="0"/>
              <a:t/>
            </a:r>
            <a:br>
              <a:rPr lang="pt-BR" sz="2200" dirty="0" smtClean="0"/>
            </a:br>
            <a:r>
              <a:rPr lang="pt-BR" sz="2200" dirty="0" smtClean="0"/>
              <a:t/>
            </a:r>
            <a:br>
              <a:rPr lang="pt-BR" sz="2200" dirty="0" smtClean="0"/>
            </a:br>
            <a:r>
              <a:rPr lang="pt-BR" sz="2200" dirty="0"/>
              <a:t> </a:t>
            </a:r>
            <a:r>
              <a:rPr lang="pt-BR" sz="2200" dirty="0" smtClean="0"/>
              <a:t>Po</a:t>
            </a:r>
            <a:r>
              <a:rPr lang="pt-BR" sz="2200" dirty="0" smtClean="0">
                <a:hlinkClick r:id="rId4"/>
              </a:rPr>
              <a:t>rtaria </a:t>
            </a:r>
            <a:r>
              <a:rPr lang="pt-BR" sz="2200" dirty="0">
                <a:hlinkClick r:id="rId4"/>
              </a:rPr>
              <a:t>Nº 2.026, de 24 de agosto de 2011</a:t>
            </a:r>
            <a:r>
              <a:rPr lang="pt-BR" sz="2200" dirty="0" smtClean="0"/>
              <a:t/>
            </a:r>
            <a:br>
              <a:rPr lang="pt-BR" sz="2200" dirty="0" smtClean="0"/>
            </a:br>
            <a:r>
              <a:rPr lang="pt-BR" sz="2200" dirty="0"/>
              <a:t>Aprova as diretrizes para a implantação do Serviço de Atendimento Móvel de Urgência (SAMU 192) e sua Central de Regulação Médica das Urgências, componente da Rede de Atenção às Urgências.</a:t>
            </a:r>
            <a:r>
              <a:rPr lang="pt-BR" sz="2200" dirty="0" smtClean="0"/>
              <a:t/>
            </a:r>
            <a:br>
              <a:rPr lang="pt-BR" sz="2200" dirty="0" smtClean="0"/>
            </a:br>
            <a:r>
              <a:rPr lang="pt-BR" sz="2200" dirty="0" smtClean="0"/>
              <a:t/>
            </a:r>
            <a:br>
              <a:rPr lang="pt-BR" sz="2200" dirty="0" smtClean="0"/>
            </a:br>
            <a:r>
              <a:rPr lang="pt-BR" sz="2200" dirty="0"/>
              <a:t> </a:t>
            </a:r>
            <a:r>
              <a:rPr lang="pt-BR" sz="2200" dirty="0" smtClean="0">
                <a:hlinkClick r:id="rId5"/>
              </a:rPr>
              <a:t>Portaria </a:t>
            </a:r>
            <a:r>
              <a:rPr lang="pt-BR" sz="2200" dirty="0">
                <a:hlinkClick r:id="rId5"/>
              </a:rPr>
              <a:t>Nº 2.029, de 24 de agosto de 2011</a:t>
            </a:r>
            <a:r>
              <a:rPr lang="pt-BR" sz="2200" dirty="0" smtClean="0"/>
              <a:t/>
            </a:r>
            <a:br>
              <a:rPr lang="pt-BR" sz="2200" dirty="0" smtClean="0"/>
            </a:br>
            <a:r>
              <a:rPr lang="pt-BR" sz="2200" dirty="0"/>
              <a:t>Institui a atenção domiciliar no âmbito do SUS.</a:t>
            </a:r>
          </a:p>
        </p:txBody>
      </p:sp>
    </p:spTree>
    <p:extLst>
      <p:ext uri="{BB962C8B-B14F-4D97-AF65-F5344CB8AC3E}">
        <p14:creationId xmlns="" xmlns:p14="http://schemas.microsoft.com/office/powerpoint/2010/main" val="1610362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074" name="Picture 2"/>
          <p:cNvPicPr>
            <a:picLocks noChangeAspect="1" noChangeArrowheads="1"/>
          </p:cNvPicPr>
          <p:nvPr/>
        </p:nvPicPr>
        <p:blipFill>
          <a:blip r:embed="rId2"/>
          <a:srcRect/>
          <a:stretch>
            <a:fillRect/>
          </a:stretch>
        </p:blipFill>
        <p:spPr bwMode="auto">
          <a:xfrm>
            <a:off x="0" y="0"/>
            <a:ext cx="12436384" cy="6992052"/>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050" name="Picture 2"/>
          <p:cNvPicPr>
            <a:picLocks noChangeAspect="1" noChangeArrowheads="1"/>
          </p:cNvPicPr>
          <p:nvPr/>
        </p:nvPicPr>
        <p:blipFill>
          <a:blip r:embed="rId2"/>
          <a:srcRect/>
          <a:stretch>
            <a:fillRect/>
          </a:stretch>
        </p:blipFill>
        <p:spPr bwMode="auto">
          <a:xfrm>
            <a:off x="209007" y="-1"/>
            <a:ext cx="11982994" cy="6737145"/>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p:cNvPicPr>
            <a:picLocks noChangeAspect="1" noChangeArrowheads="1"/>
          </p:cNvPicPr>
          <p:nvPr/>
        </p:nvPicPr>
        <p:blipFill>
          <a:blip r:embed="rId2"/>
          <a:srcRect/>
          <a:stretch>
            <a:fillRect/>
          </a:stretch>
        </p:blipFill>
        <p:spPr bwMode="auto">
          <a:xfrm>
            <a:off x="0" y="0"/>
            <a:ext cx="12197954"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22514"/>
            <a:ext cx="10892246" cy="5982789"/>
          </a:xfrm>
        </p:spPr>
        <p:txBody>
          <a:bodyPr/>
          <a:lstStyle/>
          <a:p>
            <a:pPr algn="just">
              <a:buNone/>
            </a:pPr>
            <a:r>
              <a:rPr lang="pt-BR" dirty="0" smtClean="0"/>
              <a:t>   </a:t>
            </a:r>
            <a:r>
              <a:rPr lang="pt-BR" sz="3200" dirty="0" smtClean="0"/>
              <a:t>As principais causas da mortalidade na população, na faixa etária entre 15 e 49 anos, são acidentes, envenenamentos e violências. Essas causas, mesmo consideradas em conjunto, superam as doenças cardiovasculares e neoplasias.</a:t>
            </a:r>
          </a:p>
          <a:p>
            <a:pPr algn="just">
              <a:buNone/>
            </a:pPr>
            <a:endParaRPr lang="pt-BR" sz="3200" dirty="0" smtClean="0"/>
          </a:p>
          <a:p>
            <a:pPr algn="just">
              <a:buNone/>
            </a:pPr>
            <a:r>
              <a:rPr lang="pt-BR" sz="3200" dirty="0" smtClean="0"/>
              <a:t>   São também as mais importantes causas da incapacitação física permanente ou temporária nessa população, levando a perdas econômicas, previdenciárias e grandes dispêndios em tratamentos de complicações na saúde dos pacientes. Isso pode ser evitado, uma vez que boa parte das complicações ocorrem em função de atendimentos realizados de forma inapropriada durante a fase aguda.</a:t>
            </a:r>
            <a:endParaRPr lang="pt-B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567543"/>
            <a:ext cx="10774680" cy="4609420"/>
          </a:xfrm>
        </p:spPr>
        <p:txBody>
          <a:bodyPr>
            <a:normAutofit/>
          </a:bodyPr>
          <a:lstStyle/>
          <a:p>
            <a:pPr algn="just">
              <a:buNone/>
            </a:pPr>
            <a:r>
              <a:rPr lang="pt-BR" sz="3200" dirty="0" smtClean="0"/>
              <a:t>   Esse quadro apontou para a necessidade de melhor estruturar o atendimento imediato de forma a torná-lo resolutivo e eficaz. Considerando esses agravos à saúde, o Ministério da Saúde criou mecanismos de apoio à Implantação dos Sistemas Estaduais de Referência Hospitalar para o Atendimento de Urgência e Emergência.</a:t>
            </a:r>
            <a:endParaRPr lang="pt-B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C00000"/>
                </a:solidFill>
              </a:rPr>
              <a:t>O Atendimento Pré-Hospitalar (APH) </a:t>
            </a:r>
            <a:endParaRPr lang="pt-BR" b="1" dirty="0">
              <a:solidFill>
                <a:srgbClr val="C00000"/>
              </a:solidFill>
            </a:endParaRPr>
          </a:p>
        </p:txBody>
      </p:sp>
      <p:sp>
        <p:nvSpPr>
          <p:cNvPr id="3" name="Espaço Reservado para Conteúdo 2"/>
          <p:cNvSpPr>
            <a:spLocks noGrp="1"/>
          </p:cNvSpPr>
          <p:nvPr>
            <p:ph idx="1"/>
          </p:nvPr>
        </p:nvSpPr>
        <p:spPr/>
        <p:txBody>
          <a:bodyPr>
            <a:normAutofit/>
          </a:bodyPr>
          <a:lstStyle/>
          <a:p>
            <a:pPr algn="just"/>
            <a:r>
              <a:rPr lang="pt-BR" dirty="0" smtClean="0"/>
              <a:t>Segundo </a:t>
            </a:r>
            <a:r>
              <a:rPr lang="pt-BR" dirty="0" smtClean="0"/>
              <a:t>o Ministério da </a:t>
            </a:r>
            <a:r>
              <a:rPr lang="pt-BR" dirty="0" smtClean="0"/>
              <a:t>Saúde o </a:t>
            </a:r>
            <a:r>
              <a:rPr lang="pt-BR" dirty="0" smtClean="0"/>
              <a:t>atendimento pré-hospitalar pode ser definido como a assistência prestada em um primeiro nível de atenção, aos portadores de quadros agudos, de natureza clínica, traumática ou psiquiátrica, quando ocorrem fora do ambiente hospitalar, podendo acarretar seqüelas ou até mesmo a morte</a:t>
            </a:r>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1247</TotalTime>
  <Words>3952</Words>
  <Application>Microsoft Office PowerPoint</Application>
  <PresentationFormat>Personalizar</PresentationFormat>
  <Paragraphs>164</Paragraphs>
  <Slides>63</Slides>
  <Notes>0</Notes>
  <HiddenSlides>0</HiddenSlides>
  <MMClips>0</MMClips>
  <ScaleCrop>false</ScaleCrop>
  <HeadingPairs>
    <vt:vector size="4" baseType="variant">
      <vt:variant>
        <vt:lpstr>Tema</vt:lpstr>
      </vt:variant>
      <vt:variant>
        <vt:i4>1</vt:i4>
      </vt:variant>
      <vt:variant>
        <vt:lpstr>Títulos de slides</vt:lpstr>
      </vt:variant>
      <vt:variant>
        <vt:i4>63</vt:i4>
      </vt:variant>
    </vt:vector>
  </HeadingPairs>
  <TitlesOfParts>
    <vt:vector size="64" baseType="lpstr">
      <vt:lpstr>Tema do Office</vt:lpstr>
      <vt:lpstr>Slide 1</vt:lpstr>
      <vt:lpstr>Contextos </vt:lpstr>
      <vt:lpstr>Slide 3</vt:lpstr>
      <vt:lpstr>Emergências </vt:lpstr>
      <vt:lpstr>Urgências</vt:lpstr>
      <vt:lpstr>Slide 6</vt:lpstr>
      <vt:lpstr>Slide 7</vt:lpstr>
      <vt:lpstr>Slide 8</vt:lpstr>
      <vt:lpstr>O Atendimento Pré-Hospitalar (APH) </vt:lpstr>
      <vt:lpstr>Slide 10</vt:lpstr>
      <vt:lpstr>Slide 11</vt:lpstr>
      <vt:lpstr>Slide 12</vt:lpstr>
      <vt:lpstr>PORTARIA N.º 2048/GM, EM 5 DE NOVEMBRO DE 2002</vt:lpstr>
      <vt:lpstr>Slide 14</vt:lpstr>
      <vt:lpstr>Slide 15</vt:lpstr>
      <vt:lpstr>ATENDIMENTO PRÉ-HOSPITALAR FIXO </vt:lpstr>
      <vt:lpstr>A ATENÇÃO PRIMÁRIA (PROGRAMA DE SAÚDE DA FAMÍLIA) E AS URGÊNCIAS EMERGÊNCIAS </vt:lpstr>
      <vt:lpstr>Slide 18</vt:lpstr>
      <vt:lpstr>Slide 19</vt:lpstr>
      <vt:lpstr>UNIDADES NÃO HOSPITALARES DE ATENDIMENTO À URGÊNCIA E EMERGÊNCIA</vt:lpstr>
      <vt:lpstr>Slide 21</vt:lpstr>
      <vt:lpstr>Slide 22</vt:lpstr>
      <vt:lpstr>MODELOS DAS UPA´S NO BRASIL</vt:lpstr>
      <vt:lpstr>As Unidades de Pronto Atendimento tem as seguintes funções:  </vt:lpstr>
      <vt:lpstr>Slide 25</vt:lpstr>
      <vt:lpstr>Slide 26</vt:lpstr>
      <vt:lpstr>Slide 27</vt:lpstr>
      <vt:lpstr>SAMU NO BRASIL </vt:lpstr>
      <vt:lpstr>Slide 29</vt:lpstr>
      <vt:lpstr>Slide 30</vt:lpstr>
      <vt:lpstr>Slide 31</vt:lpstr>
      <vt:lpstr>Slide 32</vt:lpstr>
      <vt:lpstr>Slide 33</vt:lpstr>
      <vt:lpstr>Slide 34</vt:lpstr>
      <vt:lpstr>Slide 35</vt:lpstr>
      <vt:lpstr>Slide 36</vt:lpstr>
      <vt:lpstr>Slide 37</vt:lpstr>
      <vt:lpstr>Slide 38</vt:lpstr>
      <vt:lpstr>Classificação dos transportes no APH </vt:lpstr>
      <vt:lpstr>Slide 40</vt:lpstr>
      <vt:lpstr>Slide 41</vt:lpstr>
      <vt:lpstr>Slide 42</vt:lpstr>
      <vt:lpstr>Slide 43</vt:lpstr>
      <vt:lpstr>Slide 44</vt:lpstr>
      <vt:lpstr>Slide 45</vt:lpstr>
      <vt:lpstr>Slide 46</vt:lpstr>
      <vt:lpstr>Slide 47</vt:lpstr>
      <vt:lpstr>Rede de Atenção à Saúde</vt:lpstr>
      <vt:lpstr>Slide 49</vt:lpstr>
      <vt:lpstr> </vt:lpstr>
      <vt:lpstr>Slide 51</vt:lpstr>
      <vt:lpstr>Rede de Atenção às Urgências e Emergências </vt:lpstr>
      <vt:lpstr>Slide 53</vt:lpstr>
      <vt:lpstr>Slide 54</vt:lpstr>
      <vt:lpstr>Slide 55</vt:lpstr>
      <vt:lpstr>Slide 56</vt:lpstr>
      <vt:lpstr>Componentes e Interfaces da Rede de Atenção às Urgências e Emergências :</vt:lpstr>
      <vt:lpstr>Slide 58</vt:lpstr>
      <vt:lpstr>Slide 59</vt:lpstr>
      <vt:lpstr>Veja as portarias que regulam a RUE:  Portaria Nº 1.600, de 07 de julho de 2011 Reformula a Política Nacional de Atenção às Urgências e institui a Rede de Atenção às Urgências no SUS.  Portaria Nº 1.601, de 7 de julho de 2011 Estabelece diretrizes para a implantação do componente Unidades de Pronto-Atendimento (UPA 24h) e o conjunto de serviços de urgência 24 horas da Rede de Atenção às Urgências, em conformidade com a Política Nacional de Atenção às Urgências.   Portaria Nº 2.026, de 24 de agosto de 2011 Aprova as diretrizes para a implantação do Serviço de Atendimento Móvel de Urgência (SAMU 192) e sua Central de Regulação Médica das Urgências, componente da Rede de Atenção às Urgências.   Portaria Nº 2.029, de 24 de agosto de 2011 Institui a atenção domiciliar no âmbito do SUS.</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Urgencia e emergência</dc:title>
  <dc:creator>AMBULATÓRIO</dc:creator>
  <cp:lastModifiedBy>www</cp:lastModifiedBy>
  <cp:revision>52</cp:revision>
  <dcterms:created xsi:type="dcterms:W3CDTF">2021-09-06T19:16:57Z</dcterms:created>
  <dcterms:modified xsi:type="dcterms:W3CDTF">2021-09-08T13:36:28Z</dcterms:modified>
</cp:coreProperties>
</file>