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  <p:sldId id="411" r:id="rId3"/>
    <p:sldId id="412" r:id="rId4"/>
    <p:sldId id="370" r:id="rId5"/>
    <p:sldId id="413" r:id="rId6"/>
    <p:sldId id="405" r:id="rId7"/>
    <p:sldId id="414" r:id="rId8"/>
    <p:sldId id="416" r:id="rId9"/>
    <p:sldId id="417" r:id="rId10"/>
    <p:sldId id="406" r:id="rId11"/>
    <p:sldId id="415" r:id="rId12"/>
    <p:sldId id="371" r:id="rId13"/>
    <p:sldId id="376" r:id="rId14"/>
    <p:sldId id="418" r:id="rId15"/>
    <p:sldId id="407" r:id="rId16"/>
    <p:sldId id="408" r:id="rId17"/>
    <p:sldId id="396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000" b="1" dirty="0" smtClean="0">
                <a:solidFill>
                  <a:srgbClr val="FF0000"/>
                </a:solidFill>
              </a:rPr>
              <a:t>ATUAÇÃO DA ENFERMAGEM NA SAÚDE DA MULHER</a:t>
            </a:r>
            <a:endParaRPr lang="pt-BR" sz="6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2539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ESSE </a:t>
            </a:r>
            <a:r>
              <a:rPr lang="pt-BR" b="1" dirty="0">
                <a:solidFill>
                  <a:srgbClr val="0070C0"/>
                </a:solidFill>
              </a:rPr>
              <a:t>ACOLHIMENTO </a:t>
            </a:r>
            <a:r>
              <a:rPr lang="pt-BR" b="1" dirty="0" smtClean="0">
                <a:solidFill>
                  <a:srgbClr val="0070C0"/>
                </a:solidFill>
              </a:rPr>
              <a:t>PERMITE...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D</a:t>
            </a:r>
            <a:r>
              <a:rPr lang="pt-BR" dirty="0" smtClean="0"/>
              <a:t>iminuir </a:t>
            </a:r>
            <a:r>
              <a:rPr lang="pt-BR" dirty="0"/>
              <a:t>as dúvidas e angústias relacionadas a uma possível </a:t>
            </a:r>
            <a:r>
              <a:rPr lang="pt-BR" dirty="0" smtClean="0"/>
              <a:t>gestação</a:t>
            </a:r>
          </a:p>
          <a:p>
            <a:r>
              <a:rPr lang="pt-BR" dirty="0"/>
              <a:t>Discutir sobre cuidados para prevenir riscos</a:t>
            </a:r>
          </a:p>
          <a:p>
            <a:r>
              <a:rPr lang="pt-BR" dirty="0"/>
              <a:t>I</a:t>
            </a:r>
            <a:r>
              <a:rPr lang="pt-BR" dirty="0" smtClean="0"/>
              <a:t>nformar </a:t>
            </a:r>
            <a:r>
              <a:rPr lang="pt-BR" dirty="0"/>
              <a:t>sobre </a:t>
            </a:r>
            <a:r>
              <a:rPr lang="pt-BR" dirty="0" smtClean="0"/>
              <a:t>os </a:t>
            </a:r>
            <a:r>
              <a:rPr lang="pt-BR" dirty="0"/>
              <a:t>riscos fora do contexto emocional da gravidez e </a:t>
            </a:r>
            <a:r>
              <a:rPr lang="pt-BR" dirty="0" smtClean="0"/>
              <a:t>facilitar </a:t>
            </a:r>
            <a:r>
              <a:rPr lang="pt-BR" dirty="0"/>
              <a:t>uma tomada de decisão consciente sobre os objetivos reprodutivos e um planejamento para os testes durante ou após a </a:t>
            </a:r>
            <a:r>
              <a:rPr lang="pt-BR" dirty="0" smtClean="0"/>
              <a:t>gravidez</a:t>
            </a:r>
            <a:endParaRPr lang="pt-BR" dirty="0"/>
          </a:p>
          <a:p>
            <a:r>
              <a:rPr lang="pt-BR" dirty="0"/>
              <a:t>Em algumas situações, o aconselhamento genético pode resultar em uma decisão de evitar a gestação ou adotar o uso de tecnologias de reprodução assistida, as quais podem remover o risco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Convidar </a:t>
            </a:r>
            <a:r>
              <a:rPr lang="pt-BR" dirty="0"/>
              <a:t>o </a:t>
            </a:r>
            <a:r>
              <a:rPr lang="pt-BR" dirty="0" smtClean="0"/>
              <a:t>parceiro </a:t>
            </a:r>
            <a:r>
              <a:rPr lang="pt-BR" dirty="0"/>
              <a:t>a realizar exames e vacinas de rotina, vinculando o mesmo no processo de escolha e programação familiar.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29598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CLASSIFICAÇÃO DOS RISCOS PARA PROBLEMAS MATERNOS E NO FETO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pt-BR" b="1" dirty="0" smtClean="0"/>
              <a:t>IMEDIATOS: </a:t>
            </a:r>
            <a:r>
              <a:rPr lang="pt-BR" dirty="0" smtClean="0"/>
              <a:t>problemas </a:t>
            </a:r>
            <a:r>
              <a:rPr lang="pt-BR" dirty="0"/>
              <a:t>estruturais e malformações que podem levar a alterações mais tardias.</a:t>
            </a:r>
          </a:p>
          <a:p>
            <a:r>
              <a:rPr lang="pt-BR" b="1" dirty="0" smtClean="0"/>
              <a:t>MEDIATOS:</a:t>
            </a:r>
            <a:r>
              <a:rPr lang="pt-BR" dirty="0" smtClean="0"/>
              <a:t> </a:t>
            </a:r>
            <a:r>
              <a:rPr lang="pt-BR" dirty="0"/>
              <a:t>déficit motor, hiperatividade, déficit de atenção.</a:t>
            </a:r>
          </a:p>
          <a:p>
            <a:r>
              <a:rPr lang="pt-BR" b="1" dirty="0" smtClean="0"/>
              <a:t>TARDIOS:</a:t>
            </a:r>
            <a:r>
              <a:rPr lang="pt-BR" dirty="0" smtClean="0"/>
              <a:t> </a:t>
            </a:r>
            <a:r>
              <a:rPr lang="pt-BR" dirty="0"/>
              <a:t>responsáveis por alterações nas gerações futuras, como radiação, ionização e partículas virais.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773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GESTAÇÃO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3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período </a:t>
            </a:r>
            <a:r>
              <a:rPr lang="pt-BR" dirty="0"/>
              <a:t>de mudanças físicas e </a:t>
            </a:r>
            <a:r>
              <a:rPr lang="pt-BR" dirty="0" smtClean="0"/>
              <a:t>emocionais que </a:t>
            </a:r>
            <a:r>
              <a:rPr lang="pt-BR" dirty="0"/>
              <a:t>cada mulher vivencia de forma </a:t>
            </a:r>
            <a:r>
              <a:rPr lang="pt-BR" dirty="0" smtClean="0"/>
              <a:t>distinta</a:t>
            </a:r>
          </a:p>
          <a:p>
            <a:r>
              <a:rPr lang="pt-BR" dirty="0" smtClean="0"/>
              <a:t>na </a:t>
            </a:r>
            <a:r>
              <a:rPr lang="pt-BR" dirty="0"/>
              <a:t>atenção pré-natal </a:t>
            </a:r>
            <a:r>
              <a:rPr lang="pt-BR" dirty="0" smtClean="0"/>
              <a:t>deve-se considerar </a:t>
            </a:r>
            <a:r>
              <a:rPr lang="pt-BR" dirty="0"/>
              <a:t>as demandas e a subjetividade das </a:t>
            </a:r>
            <a:r>
              <a:rPr lang="pt-BR" dirty="0" smtClean="0"/>
              <a:t>mulheres assistidas</a:t>
            </a:r>
          </a:p>
          <a:p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vínculo com </a:t>
            </a:r>
            <a:r>
              <a:rPr lang="pt-BR" dirty="0" smtClean="0"/>
              <a:t>os profissionais </a:t>
            </a:r>
            <a:r>
              <a:rPr lang="pt-BR" dirty="0"/>
              <a:t>e </a:t>
            </a:r>
            <a:r>
              <a:rPr lang="pt-BR" dirty="0" smtClean="0"/>
              <a:t>com a unidade </a:t>
            </a:r>
            <a:r>
              <a:rPr lang="pt-BR" dirty="0"/>
              <a:t>de saúde, </a:t>
            </a:r>
            <a:r>
              <a:rPr lang="pt-BR" dirty="0" smtClean="0"/>
              <a:t>é </a:t>
            </a:r>
            <a:r>
              <a:rPr lang="pt-BR" dirty="0"/>
              <a:t>o fio condutor de um processo de </a:t>
            </a:r>
            <a:r>
              <a:rPr lang="pt-BR" dirty="0" smtClean="0"/>
              <a:t>acompanhamento que </a:t>
            </a:r>
            <a:r>
              <a:rPr lang="pt-BR" dirty="0"/>
              <a:t>permite identificar os fatores de </a:t>
            </a:r>
            <a:r>
              <a:rPr lang="pt-BR" dirty="0" smtClean="0"/>
              <a:t>risco e </a:t>
            </a:r>
            <a:r>
              <a:rPr lang="pt-BR" dirty="0"/>
              <a:t>as </a:t>
            </a:r>
            <a:r>
              <a:rPr lang="pt-BR" dirty="0" smtClean="0"/>
              <a:t>potencialidades </a:t>
            </a:r>
            <a:r>
              <a:rPr lang="pt-BR" dirty="0"/>
              <a:t>para construção do nascimento com saúde plena </a:t>
            </a:r>
            <a:r>
              <a:rPr lang="pt-BR" dirty="0" smtClean="0"/>
              <a:t>da mulher </a:t>
            </a:r>
            <a:r>
              <a:rPr lang="pt-BR" dirty="0"/>
              <a:t>e de seu filho.</a:t>
            </a:r>
          </a:p>
        </p:txBody>
      </p:sp>
    </p:spTree>
    <p:extLst>
      <p:ext uri="{BB962C8B-B14F-4D97-AF65-F5344CB8AC3E}">
        <p14:creationId xmlns:p14="http://schemas.microsoft.com/office/powerpoint/2010/main" val="17323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369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ETAPAS DO ACOLHIMENTO INICIAL DA GESTANTE NO PRÉ-NATAL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09971" cy="5589240"/>
          </a:xfrm>
        </p:spPr>
        <p:txBody>
          <a:bodyPr>
            <a:noAutofit/>
          </a:bodyPr>
          <a:lstStyle/>
          <a:p>
            <a:r>
              <a:rPr lang="pt-BR" sz="3600" dirty="0" smtClean="0"/>
              <a:t>acolher </a:t>
            </a:r>
            <a:r>
              <a:rPr lang="pt-BR" sz="3600" dirty="0"/>
              <a:t>a mulher, desde a sua chegada à unidade de </a:t>
            </a:r>
            <a:r>
              <a:rPr lang="pt-BR" sz="3600" dirty="0" smtClean="0"/>
              <a:t>saúde, confirmando </a:t>
            </a:r>
            <a:r>
              <a:rPr lang="pt-BR" sz="3600" dirty="0"/>
              <a:t>a </a:t>
            </a:r>
            <a:r>
              <a:rPr lang="pt-BR" sz="3600" dirty="0" smtClean="0"/>
              <a:t>gravidez, se necessário</a:t>
            </a:r>
            <a:endParaRPr lang="pt-BR" sz="3600" dirty="0"/>
          </a:p>
          <a:p>
            <a:r>
              <a:rPr lang="pt-BR" sz="3600" dirty="0" smtClean="0"/>
              <a:t>promover </a:t>
            </a:r>
            <a:r>
              <a:rPr lang="pt-BR" sz="3600" dirty="0"/>
              <a:t>uma escuta ativa das </a:t>
            </a:r>
            <a:r>
              <a:rPr lang="pt-BR" sz="3600" dirty="0" smtClean="0"/>
              <a:t>demandas</a:t>
            </a:r>
            <a:endParaRPr lang="pt-BR" sz="3600" dirty="0"/>
          </a:p>
          <a:p>
            <a:r>
              <a:rPr lang="pt-BR" sz="3600" dirty="0" smtClean="0"/>
              <a:t>prestar </a:t>
            </a:r>
            <a:r>
              <a:rPr lang="pt-BR" sz="3600" dirty="0"/>
              <a:t>atendimento resolutivo (avaliar resoluções e encaminhamentos</a:t>
            </a:r>
            <a:r>
              <a:rPr lang="pt-BR" sz="3600" dirty="0" smtClean="0"/>
              <a:t>)</a:t>
            </a:r>
            <a:endParaRPr lang="pt-BR" sz="3600" dirty="0"/>
          </a:p>
          <a:p>
            <a:r>
              <a:rPr lang="pt-BR" sz="3600" dirty="0" smtClean="0"/>
              <a:t>articular-se </a:t>
            </a:r>
            <a:r>
              <a:rPr lang="pt-BR" sz="3600" dirty="0"/>
              <a:t>a outros serviços para a continuidade da </a:t>
            </a:r>
            <a:r>
              <a:rPr lang="pt-BR" sz="3600" dirty="0" smtClean="0"/>
              <a:t>assistência (referências </a:t>
            </a:r>
            <a:r>
              <a:rPr lang="pt-BR" sz="3600" dirty="0"/>
              <a:t>e encaminhamentos</a:t>
            </a:r>
            <a:r>
              <a:rPr lang="pt-BR" sz="3600" dirty="0" smtClean="0"/>
              <a:t>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857238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369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ETAPAS DO ACOLHIMENTO INICIAL DA GESTANTE NO PRÉ-NATAL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09971" cy="5589240"/>
          </a:xfrm>
        </p:spPr>
        <p:txBody>
          <a:bodyPr>
            <a:noAutofit/>
          </a:bodyPr>
          <a:lstStyle/>
          <a:p>
            <a:r>
              <a:rPr lang="pt-BR" sz="2800" dirty="0" smtClean="0"/>
              <a:t>discutir </a:t>
            </a:r>
            <a:r>
              <a:rPr lang="pt-BR" sz="2800" dirty="0"/>
              <a:t>os múltiplos significados da gravidez para </a:t>
            </a:r>
            <a:r>
              <a:rPr lang="pt-BR" sz="2800" dirty="0" smtClean="0"/>
              <a:t>a </a:t>
            </a:r>
            <a:r>
              <a:rPr lang="pt-BR" sz="2800" dirty="0"/>
              <a:t>mulher </a:t>
            </a:r>
            <a:r>
              <a:rPr lang="pt-BR" sz="2800" dirty="0" smtClean="0"/>
              <a:t>e sua </a:t>
            </a:r>
            <a:r>
              <a:rPr lang="pt-BR" sz="2800" dirty="0"/>
              <a:t>família, notadamente se ela for </a:t>
            </a:r>
            <a:r>
              <a:rPr lang="pt-BR" sz="2800" dirty="0" smtClean="0"/>
              <a:t>adolescente</a:t>
            </a:r>
            <a:endParaRPr lang="pt-BR" sz="2800" dirty="0"/>
          </a:p>
          <a:p>
            <a:r>
              <a:rPr lang="pt-BR" sz="2800" dirty="0" smtClean="0"/>
              <a:t>estimular </a:t>
            </a:r>
            <a:r>
              <a:rPr lang="pt-BR" sz="2800" dirty="0"/>
              <a:t>a presença do acompanhante, escolhido pela mulher, e </a:t>
            </a:r>
            <a:r>
              <a:rPr lang="pt-BR" sz="2800" dirty="0" smtClean="0"/>
              <a:t>sua participação </a:t>
            </a:r>
            <a:r>
              <a:rPr lang="pt-BR" sz="2800" dirty="0"/>
              <a:t>no pré-natal, trabalho de parto, parto e </a:t>
            </a:r>
            <a:r>
              <a:rPr lang="pt-BR" sz="2800" dirty="0" smtClean="0"/>
              <a:t>pós-parto</a:t>
            </a:r>
            <a:endParaRPr lang="pt-BR" sz="2800" dirty="0"/>
          </a:p>
          <a:p>
            <a:r>
              <a:rPr lang="pt-BR" sz="2800" dirty="0" smtClean="0"/>
              <a:t>agendar </a:t>
            </a:r>
            <a:r>
              <a:rPr lang="pt-BR" sz="2800" dirty="0"/>
              <a:t>a primeira consulta de pré-natal, orientando-a quanto </a:t>
            </a:r>
            <a:r>
              <a:rPr lang="pt-BR" sz="2800" dirty="0" smtClean="0"/>
              <a:t>ao dia</a:t>
            </a:r>
            <a:r>
              <a:rPr lang="pt-BR" sz="2800" dirty="0"/>
              <a:t>, mês e hora; informando-lhe o nome do profissional que </a:t>
            </a:r>
            <a:r>
              <a:rPr lang="pt-BR" sz="2800" dirty="0" smtClean="0"/>
              <a:t>irá acompanhá-la </a:t>
            </a:r>
            <a:r>
              <a:rPr lang="pt-BR" sz="2800" dirty="0"/>
              <a:t>e as sequências das demais consultas e </a:t>
            </a:r>
            <a:r>
              <a:rPr lang="pt-BR" sz="2800" dirty="0" smtClean="0"/>
              <a:t>reuniões educativas</a:t>
            </a:r>
            <a:r>
              <a:rPr lang="pt-BR" sz="2800" dirty="0"/>
              <a:t>;</a:t>
            </a:r>
          </a:p>
          <a:p>
            <a:r>
              <a:rPr lang="pt-BR" sz="2800" dirty="0" smtClean="0"/>
              <a:t>solicitar </a:t>
            </a:r>
            <a:r>
              <a:rPr lang="pt-BR" sz="2800" dirty="0"/>
              <a:t>que, se possível, traga o cartão pré-natal de </a:t>
            </a:r>
            <a:r>
              <a:rPr lang="pt-BR" sz="2800" dirty="0" smtClean="0"/>
              <a:t>gestação(</a:t>
            </a:r>
            <a:r>
              <a:rPr lang="pt-BR" sz="2800" dirty="0" err="1" smtClean="0"/>
              <a:t>ões</a:t>
            </a:r>
            <a:r>
              <a:rPr lang="pt-BR" sz="2800" dirty="0" smtClean="0"/>
              <a:t>) anterior(es</a:t>
            </a:r>
            <a:r>
              <a:rPr lang="pt-BR" sz="2800" dirty="0"/>
              <a:t>), quando for o </a:t>
            </a:r>
            <a:r>
              <a:rPr lang="pt-BR" sz="2800" dirty="0" smtClean="0"/>
              <a:t>caso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67246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DIRETRIZES PARA NORTEAR A ATENÇÃO AO PRÉ-NATAL E AO PUERPÉRIO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25780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Respeito </a:t>
            </a:r>
            <a:r>
              <a:rPr lang="pt-BR" dirty="0"/>
              <a:t>à autonomia da mulher na tomada de decisões sobre sua vida, em </a:t>
            </a:r>
            <a:r>
              <a:rPr lang="pt-BR" dirty="0" smtClean="0"/>
              <a:t>particular em </a:t>
            </a:r>
            <a:r>
              <a:rPr lang="pt-BR" dirty="0"/>
              <a:t>relação à sua saúde, sua sexualidade e </a:t>
            </a:r>
            <a:r>
              <a:rPr lang="pt-BR" dirty="0" smtClean="0"/>
              <a:t>reprodução</a:t>
            </a:r>
            <a:endParaRPr lang="pt-BR" dirty="0"/>
          </a:p>
          <a:p>
            <a:r>
              <a:rPr lang="pt-BR" dirty="0" smtClean="0"/>
              <a:t>Garantia </a:t>
            </a:r>
            <a:r>
              <a:rPr lang="pt-BR" dirty="0"/>
              <a:t>de acesso da mulher a uma rede integrada de serviços de saúde que </a:t>
            </a:r>
            <a:r>
              <a:rPr lang="pt-BR" dirty="0" smtClean="0"/>
              <a:t>propicie abordagem </a:t>
            </a:r>
            <a:r>
              <a:rPr lang="pt-BR" dirty="0"/>
              <a:t>integral do processo saúde/doença, visando à promoção da saúde, o </a:t>
            </a:r>
            <a:r>
              <a:rPr lang="pt-BR" dirty="0" smtClean="0"/>
              <a:t>início precoce </a:t>
            </a:r>
            <a:r>
              <a:rPr lang="pt-BR" dirty="0"/>
              <a:t>do acompanhamento das gestantes, a prevenção, diagnóstico e </a:t>
            </a:r>
            <a:r>
              <a:rPr lang="pt-BR" dirty="0" smtClean="0"/>
              <a:t>tratamento adequado </a:t>
            </a:r>
            <a:r>
              <a:rPr lang="pt-BR" dirty="0"/>
              <a:t>dos problemas que eventualmente venham a ocorrer nesse </a:t>
            </a:r>
            <a:r>
              <a:rPr lang="pt-BR" dirty="0" smtClean="0"/>
              <a:t>período</a:t>
            </a:r>
            <a:endParaRPr lang="pt-BR" dirty="0"/>
          </a:p>
          <a:p>
            <a:r>
              <a:rPr lang="pt-BR" dirty="0" smtClean="0"/>
              <a:t>Oferta </a:t>
            </a:r>
            <a:r>
              <a:rPr lang="pt-BR" dirty="0"/>
              <a:t>de cuidado sempre referendada por evidências científicas </a:t>
            </a:r>
            <a:r>
              <a:rPr lang="pt-BR" dirty="0" smtClean="0"/>
              <a:t>disponíveis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69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8011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DIRETRIZES PARA NORTEAR A ATENÇÃO AO PRÉ-NATAL E AO PUERPÉRIO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Garantia de adequada infraestrutura física e tecnológica das diversas unidades de saúde para atendimento da gestante e da </a:t>
            </a:r>
            <a:r>
              <a:rPr lang="pt-BR" dirty="0" smtClean="0"/>
              <a:t>puérpera</a:t>
            </a:r>
            <a:endParaRPr lang="pt-BR" dirty="0"/>
          </a:p>
          <a:p>
            <a:r>
              <a:rPr lang="pt-BR" dirty="0" smtClean="0"/>
              <a:t>Aprimoramento </a:t>
            </a:r>
            <a:r>
              <a:rPr lang="pt-BR" dirty="0"/>
              <a:t>permanente dos processos de trabalho dos profissionais </a:t>
            </a:r>
            <a:r>
              <a:rPr lang="pt-BR" dirty="0" smtClean="0"/>
              <a:t>envolvidos na </a:t>
            </a:r>
            <a:r>
              <a:rPr lang="pt-BR" dirty="0"/>
              <a:t>atenção à gestante e à puérpera, buscando a integração dos diversos campos </a:t>
            </a:r>
            <a:r>
              <a:rPr lang="pt-BR" dirty="0" smtClean="0"/>
              <a:t>de saberes </a:t>
            </a:r>
            <a:r>
              <a:rPr lang="pt-BR" dirty="0"/>
              <a:t>e práticas e valorizando o trabalho em equipe multiprofissional e a </a:t>
            </a:r>
            <a:r>
              <a:rPr lang="pt-BR" dirty="0" smtClean="0"/>
              <a:t>atuação interdisciplinar</a:t>
            </a:r>
            <a:endParaRPr lang="pt-BR" dirty="0"/>
          </a:p>
          <a:p>
            <a:r>
              <a:rPr lang="pt-BR" dirty="0" smtClean="0"/>
              <a:t>Desenvolvimento </a:t>
            </a:r>
            <a:r>
              <a:rPr lang="pt-BR" dirty="0"/>
              <a:t>contínuo de processos de educação permanente dos </a:t>
            </a:r>
            <a:r>
              <a:rPr lang="pt-BR" dirty="0" smtClean="0"/>
              <a:t>profissionais de saúde</a:t>
            </a:r>
            <a:endParaRPr lang="pt-BR" dirty="0"/>
          </a:p>
          <a:p>
            <a:r>
              <a:rPr lang="pt-BR" dirty="0" smtClean="0"/>
              <a:t>Incentivo </a:t>
            </a:r>
            <a:r>
              <a:rPr lang="pt-BR" dirty="0"/>
              <a:t>ao parto seguro e confortável e ao aleitamento </a:t>
            </a:r>
            <a:r>
              <a:rPr lang="pt-BR" dirty="0" smtClean="0"/>
              <a:t>materno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157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3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ATENÇÃO EM SAÚDE NORTEADA PELO PROCESSO DE ACOLHIMENTO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12568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ACOLHER</a:t>
            </a:r>
            <a:r>
              <a:rPr lang="pt-BR" dirty="0" smtClean="0"/>
              <a:t> - </a:t>
            </a:r>
            <a:r>
              <a:rPr lang="pt-BR" dirty="0"/>
              <a:t>atender, dar </a:t>
            </a:r>
            <a:r>
              <a:rPr lang="pt-BR" dirty="0" smtClean="0"/>
              <a:t>ouvidos </a:t>
            </a:r>
          </a:p>
          <a:p>
            <a:r>
              <a:rPr lang="pt-BR" dirty="0" smtClean="0"/>
              <a:t>Não </a:t>
            </a:r>
            <a:r>
              <a:rPr lang="pt-BR" dirty="0"/>
              <a:t>é</a:t>
            </a:r>
            <a:r>
              <a:rPr lang="pt-BR" dirty="0" smtClean="0"/>
              <a:t> apenas </a:t>
            </a:r>
            <a:r>
              <a:rPr lang="pt-BR" dirty="0"/>
              <a:t>uma intervenção ─ é uma prática e ação sanitária que supera </a:t>
            </a:r>
            <a:r>
              <a:rPr lang="pt-BR" dirty="0" smtClean="0"/>
              <a:t>o modelo </a:t>
            </a:r>
            <a:r>
              <a:rPr lang="pt-BR" dirty="0"/>
              <a:t>hegemônico de produção de serviços de </a:t>
            </a:r>
            <a:r>
              <a:rPr lang="pt-BR" dirty="0" smtClean="0"/>
              <a:t>saúde </a:t>
            </a:r>
          </a:p>
          <a:p>
            <a:r>
              <a:rPr lang="pt-BR" dirty="0"/>
              <a:t>O acolhimento surge como diretriz operacional básica do sistema e a reorganização do serviço de saúde é proposta, para um atendimento resolutivo e humanizado</a:t>
            </a:r>
          </a:p>
          <a:p>
            <a:r>
              <a:rPr lang="pt-BR" dirty="0" smtClean="0"/>
              <a:t>O </a:t>
            </a:r>
            <a:r>
              <a:rPr lang="pt-BR" dirty="0"/>
              <a:t>usuário passa a ser o sujeito central e justificador do processo </a:t>
            </a:r>
            <a:r>
              <a:rPr lang="pt-BR" dirty="0" smtClean="0"/>
              <a:t>assistencial </a:t>
            </a:r>
          </a:p>
        </p:txBody>
      </p:sp>
    </p:spTree>
    <p:extLst>
      <p:ext uri="{BB962C8B-B14F-4D97-AF65-F5344CB8AC3E}">
        <p14:creationId xmlns:p14="http://schemas.microsoft.com/office/powerpoint/2010/main" val="218662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CONDUTAS DE ENFERMAGEM NO PERÍODO PRÉ-CONCEPCIONAL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lnSpcReduction="10000"/>
          </a:bodyPr>
          <a:lstStyle/>
          <a:p>
            <a:r>
              <a:rPr lang="pt-BR" sz="4000" dirty="0"/>
              <a:t>Identificam as mulheres que podem beneficiar-se de uma intervenção precoce e podem ajudar a reduzir a incidência de defeitos congênitos. </a:t>
            </a:r>
            <a:endParaRPr lang="pt-BR" sz="4000" dirty="0" smtClean="0"/>
          </a:p>
          <a:p>
            <a:r>
              <a:rPr lang="pt-BR" sz="4000" dirty="0" smtClean="0"/>
              <a:t>Essa </a:t>
            </a:r>
            <a:r>
              <a:rPr lang="pt-BR" sz="4000" dirty="0"/>
              <a:t>educação e esse planejamento podem ser incorporados em qualquer consulta de uma mulher em idade reprodutiva.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31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t-BR" sz="6000" b="1" dirty="0" smtClean="0">
                <a:solidFill>
                  <a:srgbClr val="00B050"/>
                </a:solidFill>
              </a:rPr>
              <a:t>PRÉ-CONCEPÇÃO</a:t>
            </a:r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pt-BR" sz="4400" dirty="0" smtClean="0"/>
              <a:t>mulher como </a:t>
            </a:r>
            <a:r>
              <a:rPr lang="pt-BR" sz="4400" dirty="0"/>
              <a:t>protagonista da decisão da melhor hora de </a:t>
            </a:r>
            <a:r>
              <a:rPr lang="pt-BR" sz="4400" dirty="0" smtClean="0"/>
              <a:t>engravidar</a:t>
            </a:r>
          </a:p>
          <a:p>
            <a:r>
              <a:rPr lang="pt-BR" sz="4400" dirty="0" smtClean="0"/>
              <a:t>abordagem dos temas prevenção da </a:t>
            </a:r>
            <a:r>
              <a:rPr lang="pt-BR" sz="4400" dirty="0"/>
              <a:t>gestação, </a:t>
            </a:r>
            <a:r>
              <a:rPr lang="pt-BR" sz="4400" dirty="0" smtClean="0"/>
              <a:t>planejamento </a:t>
            </a:r>
            <a:r>
              <a:rPr lang="pt-BR" sz="4400" dirty="0"/>
              <a:t>da </a:t>
            </a:r>
            <a:r>
              <a:rPr lang="pt-BR" sz="4400" dirty="0" smtClean="0"/>
              <a:t>concepção</a:t>
            </a:r>
          </a:p>
          <a:p>
            <a:r>
              <a:rPr lang="pt-BR" sz="4400" dirty="0"/>
              <a:t>o</a:t>
            </a:r>
            <a:r>
              <a:rPr lang="pt-BR" sz="4400" dirty="0" smtClean="0"/>
              <a:t>ferta de apoio emocional, ácido </a:t>
            </a:r>
            <a:r>
              <a:rPr lang="pt-BR" sz="4400" dirty="0"/>
              <a:t>fólico </a:t>
            </a:r>
            <a:r>
              <a:rPr lang="pt-BR" sz="4400" dirty="0" smtClean="0"/>
              <a:t>e </a:t>
            </a:r>
            <a:r>
              <a:rPr lang="pt-BR" sz="4400" dirty="0"/>
              <a:t>exames de </a:t>
            </a:r>
            <a:r>
              <a:rPr lang="pt-BR" sz="4400" dirty="0" smtClean="0"/>
              <a:t>rotina</a:t>
            </a:r>
            <a:endParaRPr lang="pt-BR" sz="4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352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 GRAVIDEZ É UMA SITUAÇÃO DE RISCO</a:t>
            </a:r>
            <a:br>
              <a:rPr lang="pt-BR" b="1" dirty="0" smtClean="0"/>
            </a:br>
            <a:r>
              <a:rPr lang="pt-BR" dirty="0" smtClean="0">
                <a:solidFill>
                  <a:srgbClr val="00B050"/>
                </a:solidFill>
              </a:rPr>
              <a:t>podem ocorrer:</a:t>
            </a:r>
            <a:r>
              <a:rPr lang="pt-BR" b="1" dirty="0" smtClean="0">
                <a:solidFill>
                  <a:srgbClr val="00B050"/>
                </a:solidFill>
              </a:rPr>
              <a:t/>
            </a:r>
            <a:br>
              <a:rPr lang="pt-BR" b="1" dirty="0" smtClean="0">
                <a:solidFill>
                  <a:srgbClr val="00B050"/>
                </a:solidFill>
              </a:rPr>
            </a:br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 fontScale="70000" lnSpcReduction="20000"/>
          </a:bodyPr>
          <a:lstStyle/>
          <a:p>
            <a:r>
              <a:rPr lang="pt-BR" sz="3800" dirty="0"/>
              <a:t>de 15 a </a:t>
            </a:r>
            <a:r>
              <a:rPr lang="pt-BR" sz="3800" dirty="0" smtClean="0"/>
              <a:t>20% de </a:t>
            </a:r>
            <a:r>
              <a:rPr lang="pt-BR" sz="3800" dirty="0"/>
              <a:t>abortamento </a:t>
            </a:r>
            <a:endParaRPr lang="pt-BR" sz="3800" dirty="0" smtClean="0"/>
          </a:p>
          <a:p>
            <a:r>
              <a:rPr lang="pt-BR" sz="3800" dirty="0"/>
              <a:t>de 2 a 3%, de malformações </a:t>
            </a:r>
            <a:endParaRPr lang="pt-BR" sz="3800" dirty="0" smtClean="0"/>
          </a:p>
          <a:p>
            <a:r>
              <a:rPr lang="pt-BR" sz="3800" dirty="0"/>
              <a:t>de 10%, </a:t>
            </a:r>
            <a:r>
              <a:rPr lang="pt-BR" sz="3800" dirty="0" smtClean="0"/>
              <a:t>pré-eclâmpsia</a:t>
            </a:r>
          </a:p>
          <a:p>
            <a:r>
              <a:rPr lang="pt-BR" sz="3800" dirty="0"/>
              <a:t>muitas outras ocorrências, aceitas universalmente como “normais”. </a:t>
            </a:r>
            <a:endParaRPr lang="pt-BR" sz="3800" dirty="0" smtClean="0"/>
          </a:p>
          <a:p>
            <a:r>
              <a:rPr lang="pt-BR" sz="3800" b="1" dirty="0" smtClean="0"/>
              <a:t>NÃO SE CONHECE  A ETIOPATOGENIA DE MUITOS DESSES CASOS E HÁ POUCO RECURSOS PARA MINIMIZÁ-LAS →</a:t>
            </a:r>
            <a:r>
              <a:rPr lang="pt-BR" sz="3800" dirty="0" smtClean="0"/>
              <a:t> </a:t>
            </a:r>
          </a:p>
          <a:p>
            <a:pPr marL="0" indent="0">
              <a:buNone/>
            </a:pPr>
            <a:endParaRPr lang="pt-BR" sz="3800" dirty="0" smtClean="0"/>
          </a:p>
          <a:p>
            <a:pPr marL="0" indent="0" algn="ctr">
              <a:buNone/>
            </a:pPr>
            <a:r>
              <a:rPr lang="pt-BR" sz="4100" b="1" dirty="0" smtClean="0">
                <a:solidFill>
                  <a:srgbClr val="FF0000"/>
                </a:solidFill>
              </a:rPr>
              <a:t>ORIENTAÇÃO </a:t>
            </a:r>
            <a:r>
              <a:rPr lang="pt-BR" sz="4100" b="1" dirty="0">
                <a:solidFill>
                  <a:srgbClr val="FF0000"/>
                </a:solidFill>
              </a:rPr>
              <a:t>PRÉ-CONCEPCIONAL VISANDO À NORMALIZAÇÃO DE SITUAÇÕES ADVERSAS </a:t>
            </a:r>
            <a:r>
              <a:rPr lang="pt-BR" sz="4100" b="1" dirty="0" smtClean="0">
                <a:solidFill>
                  <a:srgbClr val="FF0000"/>
                </a:solidFill>
              </a:rPr>
              <a:t>E OFERECER </a:t>
            </a:r>
            <a:r>
              <a:rPr lang="pt-BR" sz="4100" b="1" dirty="0">
                <a:solidFill>
                  <a:srgbClr val="FF0000"/>
                </a:solidFill>
              </a:rPr>
              <a:t>À MULHER A POSSIBILIDADE DE ASSUMIR UMA GESTAÇÃO COM MELHORES RECURSOS SUPORTAR AS DEMANDAS IMPOSTAS PELO ESTADO </a:t>
            </a:r>
            <a:r>
              <a:rPr lang="pt-BR" sz="4100" b="1" dirty="0" smtClean="0">
                <a:solidFill>
                  <a:srgbClr val="FF0000"/>
                </a:solidFill>
              </a:rPr>
              <a:t>GRAVÍDICO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43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CONDUTAS DE ENFERMAGEM NO PERÍODO PRÉ-CONCEPCIONAL 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600" b="1" dirty="0" smtClean="0">
                <a:solidFill>
                  <a:srgbClr val="FF0000"/>
                </a:solidFill>
              </a:rPr>
              <a:t>CONSULTA DE ENFERMAGEM ABORDANDO A HISTÓRIA CLÍNICA E OBSTÉTRICA ATUAL/PREGRESSA DA MULHER </a:t>
            </a:r>
          </a:p>
          <a:p>
            <a:r>
              <a:rPr lang="pt-BR" sz="3600" dirty="0" smtClean="0"/>
              <a:t>O </a:t>
            </a:r>
            <a:r>
              <a:rPr lang="pt-BR" sz="3600" dirty="0"/>
              <a:t>rastreamento para doença hereditária em paciente portadora é baseado na história familiar ou nos antecedentes étnicos do casal e permite o aconselhamento antes de uma primeira gestação potencialmente afetada.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224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4944"/>
            <a:ext cx="9144000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O RASTREAMENTO PODE SUGERIR RISCOS AUMENTADOS PARA DOENÇAS ESPECÍFICAS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716016" cy="5445224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t-BR" sz="9600" dirty="0" smtClean="0"/>
              <a:t>Distrofia muscular, síndrome </a:t>
            </a:r>
            <a:r>
              <a:rPr lang="pt-BR" sz="9600" dirty="0"/>
              <a:t>do X </a:t>
            </a:r>
            <a:r>
              <a:rPr lang="pt-BR" sz="9600" dirty="0" smtClean="0"/>
              <a:t>frágil, síndrome </a:t>
            </a:r>
            <a:r>
              <a:rPr lang="pt-BR" sz="9600" dirty="0"/>
              <a:t>de </a:t>
            </a:r>
            <a:r>
              <a:rPr lang="pt-BR" sz="9600" dirty="0" smtClean="0"/>
              <a:t>Down. Informações </a:t>
            </a:r>
            <a:r>
              <a:rPr lang="pt-BR" sz="9600" dirty="0"/>
              <a:t>sobre testes diagnósticos, como biópsia de </a:t>
            </a:r>
            <a:r>
              <a:rPr lang="pt-BR" sz="9600" dirty="0" err="1"/>
              <a:t>vilo</a:t>
            </a:r>
            <a:r>
              <a:rPr lang="pt-BR" sz="9600" dirty="0"/>
              <a:t> coriônico (BVC) ou </a:t>
            </a:r>
            <a:r>
              <a:rPr lang="pt-BR" sz="9600" dirty="0" err="1"/>
              <a:t>amniocentese</a:t>
            </a:r>
            <a:r>
              <a:rPr lang="pt-BR" sz="9600" dirty="0"/>
              <a:t> podem ser </a:t>
            </a:r>
            <a:r>
              <a:rPr lang="pt-BR" sz="9600" dirty="0" smtClean="0"/>
              <a:t>explicadas</a:t>
            </a:r>
          </a:p>
          <a:p>
            <a:pPr>
              <a:buFontTx/>
              <a:buChar char="-"/>
            </a:pPr>
            <a:endParaRPr lang="pt-BR" sz="9600" dirty="0"/>
          </a:p>
          <a:p>
            <a:pPr>
              <a:buFontTx/>
              <a:buChar char="-"/>
            </a:pPr>
            <a:r>
              <a:rPr lang="pt-BR" sz="9600" dirty="0"/>
              <a:t>Rubéola, doença de inclusão </a:t>
            </a:r>
            <a:r>
              <a:rPr lang="pt-BR" sz="9600" dirty="0" err="1"/>
              <a:t>citomegálica</a:t>
            </a:r>
            <a:r>
              <a:rPr lang="pt-BR" sz="9600" dirty="0"/>
              <a:t>, herpes simples, varicela, hepatites B e C, </a:t>
            </a:r>
            <a:r>
              <a:rPr lang="pt-BR" sz="9600" dirty="0" err="1"/>
              <a:t>papilomavírus</a:t>
            </a:r>
            <a:r>
              <a:rPr lang="pt-BR" sz="9600" dirty="0"/>
              <a:t> humano - HPV, tuberculose, toxoplasmose, influenza, HIV, </a:t>
            </a:r>
            <a:r>
              <a:rPr lang="pt-BR" sz="9600" dirty="0" err="1"/>
              <a:t>Neisseria</a:t>
            </a:r>
            <a:r>
              <a:rPr lang="pt-BR" sz="9600" dirty="0"/>
              <a:t> </a:t>
            </a:r>
            <a:r>
              <a:rPr lang="pt-BR" sz="9600" dirty="0" err="1"/>
              <a:t>gonorrhoeae</a:t>
            </a:r>
            <a:r>
              <a:rPr lang="pt-BR" sz="9600" dirty="0"/>
              <a:t>, </a:t>
            </a:r>
            <a:r>
              <a:rPr lang="pt-BR" sz="9600" dirty="0" err="1"/>
              <a:t>Chlamydia</a:t>
            </a:r>
            <a:r>
              <a:rPr lang="pt-BR" sz="9600" dirty="0"/>
              <a:t> </a:t>
            </a:r>
            <a:r>
              <a:rPr lang="pt-BR" sz="9600" dirty="0" err="1"/>
              <a:t>trachomatis</a:t>
            </a:r>
            <a:r>
              <a:rPr lang="pt-BR" sz="9600" dirty="0"/>
              <a:t> e </a:t>
            </a:r>
            <a:r>
              <a:rPr lang="pt-BR" sz="9600" dirty="0" smtClean="0"/>
              <a:t>sífilis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495800" cy="5328592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t-BR" sz="9600" dirty="0"/>
              <a:t>D</a:t>
            </a:r>
            <a:r>
              <a:rPr lang="pt-BR" sz="9600" dirty="0" smtClean="0"/>
              <a:t>oenças </a:t>
            </a:r>
            <a:r>
              <a:rPr lang="pt-BR" sz="9600" dirty="0"/>
              <a:t>ginecológicas </a:t>
            </a:r>
            <a:r>
              <a:rPr lang="pt-BR" sz="9600" dirty="0" smtClean="0"/>
              <a:t>como </a:t>
            </a:r>
            <a:r>
              <a:rPr lang="pt-BR" sz="9600" dirty="0"/>
              <a:t>o mioma uterino, </a:t>
            </a:r>
            <a:r>
              <a:rPr lang="pt-BR" sz="9600" dirty="0" err="1" smtClean="0"/>
              <a:t>adenomiose</a:t>
            </a:r>
            <a:r>
              <a:rPr lang="pt-BR" sz="9600" dirty="0"/>
              <a:t>, endometriose pélvica, ovários policísticos, patologias cervicais, infecções genitais e cirurgias prévias. </a:t>
            </a:r>
            <a:endParaRPr lang="pt-BR" sz="9600" dirty="0" smtClean="0"/>
          </a:p>
          <a:p>
            <a:pPr>
              <a:buFontTx/>
              <a:buChar char="-"/>
            </a:pPr>
            <a:endParaRPr lang="pt-BR" sz="9600" dirty="0" smtClean="0"/>
          </a:p>
          <a:p>
            <a:pPr>
              <a:buFontTx/>
              <a:buChar char="-"/>
            </a:pPr>
            <a:r>
              <a:rPr lang="pt-BR" sz="9600" dirty="0" smtClean="0"/>
              <a:t>Afecções </a:t>
            </a:r>
            <a:r>
              <a:rPr lang="pt-BR" sz="9600" dirty="0"/>
              <a:t>mamárias também devem ser avaliadas antes da gravidez</a:t>
            </a:r>
            <a:r>
              <a:rPr lang="pt-BR" sz="9600" dirty="0" smtClean="0"/>
              <a:t>.</a:t>
            </a:r>
          </a:p>
          <a:p>
            <a:pPr>
              <a:buFontTx/>
              <a:buChar char="-"/>
            </a:pPr>
            <a:endParaRPr lang="pt-BR" sz="9600" dirty="0"/>
          </a:p>
          <a:p>
            <a:r>
              <a:rPr lang="pt-BR" sz="9600" dirty="0"/>
              <a:t>Prescrever ácido fólico 5 mg/dia no mínimo 30 dias antes da </a:t>
            </a:r>
            <a:r>
              <a:rPr lang="pt-BR" sz="9600" dirty="0" smtClean="0"/>
              <a:t>concepção </a:t>
            </a:r>
          </a:p>
          <a:p>
            <a:endParaRPr lang="pt-BR" sz="9600" dirty="0"/>
          </a:p>
          <a:p>
            <a:r>
              <a:rPr lang="pt-BR" sz="9600" dirty="0"/>
              <a:t>Solicitar </a:t>
            </a:r>
            <a:r>
              <a:rPr lang="pt-BR" sz="9600" dirty="0" smtClean="0"/>
              <a:t>exames</a:t>
            </a:r>
            <a:endParaRPr lang="pt-BR" sz="9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423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FATORES DETERMINANTES DO RISCO GESTACIONAL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4800" dirty="0" smtClean="0"/>
              <a:t>Idade</a:t>
            </a:r>
          </a:p>
          <a:p>
            <a:r>
              <a:rPr lang="pt-BR" sz="4800" dirty="0" smtClean="0"/>
              <a:t>Genética</a:t>
            </a:r>
          </a:p>
          <a:p>
            <a:r>
              <a:rPr lang="pt-BR" sz="4800" dirty="0" smtClean="0"/>
              <a:t>Tabaco</a:t>
            </a:r>
          </a:p>
          <a:p>
            <a:r>
              <a:rPr lang="pt-BR" sz="4800" dirty="0" smtClean="0"/>
              <a:t>Drogas</a:t>
            </a:r>
          </a:p>
          <a:p>
            <a:r>
              <a:rPr lang="pt-BR" sz="4800" dirty="0" smtClean="0"/>
              <a:t>Álcool</a:t>
            </a:r>
          </a:p>
          <a:p>
            <a:r>
              <a:rPr lang="pt-BR" sz="4800" dirty="0" smtClean="0"/>
              <a:t>Radiografias</a:t>
            </a:r>
          </a:p>
          <a:p>
            <a:r>
              <a:rPr lang="pt-BR" sz="4800" dirty="0" smtClean="0"/>
              <a:t>Peso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752528" cy="4925144"/>
          </a:xfrm>
        </p:spPr>
        <p:txBody>
          <a:bodyPr>
            <a:normAutofit fontScale="85000" lnSpcReduction="20000"/>
          </a:bodyPr>
          <a:lstStyle/>
          <a:p>
            <a:r>
              <a:rPr lang="pt-BR" sz="4700" dirty="0"/>
              <a:t>A</a:t>
            </a:r>
            <a:r>
              <a:rPr lang="pt-BR" sz="4700" dirty="0" smtClean="0"/>
              <a:t>tividade </a:t>
            </a:r>
            <a:r>
              <a:rPr lang="pt-BR" sz="4700" dirty="0"/>
              <a:t>física e </a:t>
            </a:r>
            <a:r>
              <a:rPr lang="pt-BR" sz="4700" dirty="0" smtClean="0"/>
              <a:t>profissional</a:t>
            </a:r>
          </a:p>
          <a:p>
            <a:r>
              <a:rPr lang="pt-BR" sz="4700" dirty="0" smtClean="0"/>
              <a:t>Emocional</a:t>
            </a:r>
          </a:p>
          <a:p>
            <a:r>
              <a:rPr lang="pt-BR" sz="4700" dirty="0" smtClean="0"/>
              <a:t>Ambiental</a:t>
            </a:r>
          </a:p>
          <a:p>
            <a:r>
              <a:rPr lang="pt-BR" sz="4700" dirty="0" smtClean="0"/>
              <a:t>Doenças</a:t>
            </a:r>
          </a:p>
          <a:p>
            <a:r>
              <a:rPr lang="pt-BR" sz="4700" dirty="0" smtClean="0"/>
              <a:t>Vacinação</a:t>
            </a:r>
          </a:p>
          <a:p>
            <a:r>
              <a:rPr lang="pt-BR" sz="4700" dirty="0" smtClean="0"/>
              <a:t>Animais domésticos</a:t>
            </a:r>
            <a:endParaRPr lang="pt-BR" sz="47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242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SITUAÇÕES PARA  ACONSELHAMENTO GENÉTICO COM MAIOR ÊNFASE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2578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casamentos consanguíneos</a:t>
            </a:r>
          </a:p>
          <a:p>
            <a:r>
              <a:rPr lang="pt-BR" dirty="0" smtClean="0"/>
              <a:t>idade </a:t>
            </a:r>
            <a:r>
              <a:rPr lang="pt-BR" dirty="0"/>
              <a:t>materna </a:t>
            </a:r>
            <a:r>
              <a:rPr lang="pt-BR" dirty="0" smtClean="0"/>
              <a:t>avançada</a:t>
            </a:r>
          </a:p>
          <a:p>
            <a:r>
              <a:rPr lang="pt-BR" dirty="0" smtClean="0"/>
              <a:t> </a:t>
            </a:r>
            <a:r>
              <a:rPr lang="pt-BR" dirty="0"/>
              <a:t>malformações em gestações </a:t>
            </a:r>
            <a:r>
              <a:rPr lang="pt-BR" dirty="0" smtClean="0"/>
              <a:t>anteriores</a:t>
            </a:r>
          </a:p>
          <a:p>
            <a:r>
              <a:rPr lang="pt-BR" dirty="0" smtClean="0"/>
              <a:t>abortamento </a:t>
            </a:r>
            <a:r>
              <a:rPr lang="pt-BR" dirty="0"/>
              <a:t>de repetição ou perdas </a:t>
            </a:r>
            <a:r>
              <a:rPr lang="pt-BR" dirty="0" smtClean="0"/>
              <a:t>gestacionais</a:t>
            </a:r>
          </a:p>
          <a:p>
            <a:r>
              <a:rPr lang="pt-BR" dirty="0" smtClean="0"/>
              <a:t>contato </a:t>
            </a:r>
            <a:r>
              <a:rPr lang="pt-BR" dirty="0"/>
              <a:t>com agentes mutagênicos ou teratogênicos, </a:t>
            </a:r>
            <a:r>
              <a:rPr lang="pt-BR" dirty="0" smtClean="0"/>
              <a:t>irradiações</a:t>
            </a:r>
          </a:p>
          <a:p>
            <a:r>
              <a:rPr lang="pt-BR" dirty="0" smtClean="0"/>
              <a:t>história </a:t>
            </a:r>
            <a:r>
              <a:rPr lang="pt-BR" dirty="0"/>
              <a:t>familiar, </a:t>
            </a:r>
            <a:r>
              <a:rPr lang="pt-BR" dirty="0" smtClean="0"/>
              <a:t>com </a:t>
            </a:r>
            <a:r>
              <a:rPr lang="pt-BR" dirty="0"/>
              <a:t>alterações cromossômicas, malformação cardíaca, espinha bífida, atraso mental, doenças musculares hereditárias, </a:t>
            </a:r>
            <a:r>
              <a:rPr lang="pt-BR" dirty="0" err="1"/>
              <a:t>hemoglobinopatias</a:t>
            </a:r>
            <a:r>
              <a:rPr lang="pt-BR" dirty="0"/>
              <a:t> e outras </a:t>
            </a:r>
            <a:r>
              <a:rPr lang="pt-BR" dirty="0" smtClean="0"/>
              <a:t>indicações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0016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7670</TotalTime>
  <Words>1059</Words>
  <Application>Microsoft Office PowerPoint</Application>
  <PresentationFormat>Apresentação na tela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ATUAÇÃO DA ENFERMAGEM NA SAÚDE DA MULHER</vt:lpstr>
      <vt:lpstr>ATENÇÃO EM SAÚDE NORTEADA PELO PROCESSO DE ACOLHIMENTO </vt:lpstr>
      <vt:lpstr>CONDUTAS DE ENFERMAGEM NO PERÍODO PRÉ-CONCEPCIONAL </vt:lpstr>
      <vt:lpstr>PRÉ-CONCEPÇÃO </vt:lpstr>
      <vt:lpstr>A GRAVIDEZ É UMA SITUAÇÃO DE RISCO podem ocorrer:  </vt:lpstr>
      <vt:lpstr>CONDUTAS DE ENFERMAGEM NO PERÍODO PRÉ-CONCEPCIONAL </vt:lpstr>
      <vt:lpstr>O RASTREAMENTO PODE SUGERIR RISCOS AUMENTADOS PARA DOENÇAS ESPECÍFICAS</vt:lpstr>
      <vt:lpstr>FATORES DETERMINANTES DO RISCO GESTACIONAL </vt:lpstr>
      <vt:lpstr>SITUAÇÕES PARA  ACONSELHAMENTO GENÉTICO COM MAIOR ÊNFASE</vt:lpstr>
      <vt:lpstr>ESSE ACOLHIMENTO PERMITE...</vt:lpstr>
      <vt:lpstr>CLASSIFICAÇÃO DOS RISCOS PARA PROBLEMAS MATERNOS E NO FETO </vt:lpstr>
      <vt:lpstr>GESTAÇÃO</vt:lpstr>
      <vt:lpstr>ETAPAS DO ACOLHIMENTO INICIAL DA GESTANTE NO PRÉ-NATAL  </vt:lpstr>
      <vt:lpstr>ETAPAS DO ACOLHIMENTO INICIAL DA GESTANTE NO PRÉ-NATAL  </vt:lpstr>
      <vt:lpstr>DIRETRIZES PARA NORTEAR A ATENÇÃO AO PRÉ-NATAL E AO PUERPÉRIO</vt:lpstr>
      <vt:lpstr>DIRETRIZES PARA NORTEAR A ATENÇÃO AO PRÉ-NATAL E AO PUERPÉRIO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58</cp:revision>
  <dcterms:created xsi:type="dcterms:W3CDTF">2020-07-15T14:02:52Z</dcterms:created>
  <dcterms:modified xsi:type="dcterms:W3CDTF">2020-07-22T13:31:59Z</dcterms:modified>
</cp:coreProperties>
</file>