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33"/>
  </p:notesMasterIdLst>
  <p:sldIdLst>
    <p:sldId id="299" r:id="rId2"/>
    <p:sldId id="293" r:id="rId3"/>
    <p:sldId id="265" r:id="rId4"/>
    <p:sldId id="262" r:id="rId5"/>
    <p:sldId id="275" r:id="rId6"/>
    <p:sldId id="295" r:id="rId7"/>
    <p:sldId id="298" r:id="rId8"/>
    <p:sldId id="263" r:id="rId9"/>
    <p:sldId id="266" r:id="rId10"/>
    <p:sldId id="283" r:id="rId11"/>
    <p:sldId id="260" r:id="rId12"/>
    <p:sldId id="286" r:id="rId13"/>
    <p:sldId id="287" r:id="rId14"/>
    <p:sldId id="288" r:id="rId15"/>
    <p:sldId id="300" r:id="rId16"/>
    <p:sldId id="289" r:id="rId17"/>
    <p:sldId id="290" r:id="rId18"/>
    <p:sldId id="294" r:id="rId19"/>
    <p:sldId id="291" r:id="rId20"/>
    <p:sldId id="301" r:id="rId21"/>
    <p:sldId id="292" r:id="rId22"/>
    <p:sldId id="276" r:id="rId23"/>
    <p:sldId id="277" r:id="rId24"/>
    <p:sldId id="259" r:id="rId25"/>
    <p:sldId id="273" r:id="rId26"/>
    <p:sldId id="278" r:id="rId27"/>
    <p:sldId id="279" r:id="rId28"/>
    <p:sldId id="280" r:id="rId29"/>
    <p:sldId id="281" r:id="rId30"/>
    <p:sldId id="282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7A9AD-3281-4104-A8D4-B36DB0487149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2225-FC34-4296-8C30-1C63BFBD95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64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C2225-FC34-4296-8C30-1C63BFBD95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80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12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22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91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29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947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818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78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8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6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95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464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1983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2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24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49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955A-56DE-4FBF-8D6B-435442B55C4A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C3E21C7-556D-4596-B58E-764BCF04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8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fen.gov.br/resoluo-cofen-3582009_4384.html" TargetMode="External"/><Relationship Id="rId2" Type="http://schemas.openxmlformats.org/officeDocument/2006/relationships/hyperlink" Target="http://www.abennacional.org.br/download/LeiPROFISSIONAL.pdf%20Lei%207.498/8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tencaobasica.saude.rs.gov.br/upload/arquivos/201510/01114722-20141105152247portaria-648-de-28-de-marco-de-2006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72FD0-FE1B-4006-92F8-5BE8152C9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CONSULTA DE ENFERMAGEM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2B39A7D-6754-4405-9553-3E5A1E63A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7864" y="2204864"/>
            <a:ext cx="36724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9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560405-EA0D-49C5-A4BA-FB5E46076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26D32EE-AA82-4559-9C8A-BDE1DD0E9A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0634"/>
            <a:ext cx="7956376" cy="63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570186"/>
          </a:xfrm>
        </p:spPr>
        <p:txBody>
          <a:bodyPr>
            <a:normAutofit fontScale="90000"/>
          </a:bodyPr>
          <a:lstStyle/>
          <a:p>
            <a:pPr algn="r"/>
            <a:r>
              <a:rPr lang="pt-BR" sz="2700" dirty="0"/>
              <a:t>Caráter metodológico da Consulta de Enfermagem,  possui etapas circulares, interligadas e inter-relacionadas que, conforme a Resolução nº 358/2009 do COFEN</a:t>
            </a:r>
            <a:br>
              <a:rPr lang="pt-BR" sz="2700" dirty="0"/>
            </a:br>
            <a:br>
              <a:rPr lang="pt-BR" sz="2700" dirty="0"/>
            </a:br>
            <a:br>
              <a:rPr lang="pt-BR" sz="2700" dirty="0"/>
            </a:br>
            <a:r>
              <a:rPr lang="pt-BR" sz="2700" dirty="0"/>
              <a:t>,</a:t>
            </a:r>
            <a:br>
              <a:rPr lang="pt-BR" sz="2700" dirty="0"/>
            </a:br>
            <a:br>
              <a:rPr lang="pt-BR" sz="2700" dirty="0"/>
            </a:br>
            <a:r>
              <a:rPr lang="pt-BR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556792"/>
            <a:ext cx="8280920" cy="502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5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C82D0-874E-42DA-90E3-4868FB853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1" y="0"/>
            <a:ext cx="7202760" cy="148478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1 – HISTÓRICO DE ENFERMAGEM-Coleta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252FF2-FBAF-4F4B-AEE1-4B8EFA1EA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7" cy="5373216"/>
          </a:xfrm>
        </p:spPr>
        <p:txBody>
          <a:bodyPr>
            <a:noAutofit/>
          </a:bodyPr>
          <a:lstStyle/>
          <a:p>
            <a:r>
              <a:rPr lang="pt-BR" sz="2400" dirty="0"/>
              <a:t>Síntese da última consulta (queixas e recomendações) Como está agora? (ouvir atentamente) </a:t>
            </a:r>
          </a:p>
          <a:p>
            <a:r>
              <a:rPr lang="pt-BR" sz="2400" dirty="0"/>
              <a:t>Como organiza o dia a dia? Medicamentos, alimentação, atividade física (recordatório) </a:t>
            </a:r>
          </a:p>
          <a:p>
            <a:r>
              <a:rPr lang="pt-BR" sz="2400" dirty="0"/>
              <a:t>O que está achando do tratamento? Como se sente no geral? Indagar sobre: sono, eliminações, disposição, apetite, sexualidade, satisfação no trabalho/escola/família Fontes de Prazer/Lazer Exame físico conexões com o levantamento de dados </a:t>
            </a:r>
            <a:r>
              <a:rPr lang="pt-BR" sz="2400" dirty="0" err="1"/>
              <a:t>Ex</a:t>
            </a:r>
            <a:r>
              <a:rPr lang="pt-BR" sz="2400" dirty="0"/>
              <a:t>: Avaliação da higiene: indicativo de limitações e autonomia Verificação do Peso e cálculo do IMC/ histórico alimentar </a:t>
            </a:r>
          </a:p>
        </p:txBody>
      </p:sp>
    </p:spTree>
    <p:extLst>
      <p:ext uri="{BB962C8B-B14F-4D97-AF65-F5344CB8AC3E}">
        <p14:creationId xmlns:p14="http://schemas.microsoft.com/office/powerpoint/2010/main" val="3246087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9D83E-3485-49A9-BA76-322B5FC2E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9" y="0"/>
            <a:ext cx="6770712" cy="692696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1 – Coleta de dados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28BDD1-F92A-406F-BA98-E52FEA8C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48680"/>
            <a:ext cx="8892479" cy="6309320"/>
          </a:xfrm>
        </p:spPr>
        <p:txBody>
          <a:bodyPr>
            <a:noAutofit/>
          </a:bodyPr>
          <a:lstStyle/>
          <a:p>
            <a:r>
              <a:rPr lang="pt-BR" sz="3200" dirty="0"/>
              <a:t>      </a:t>
            </a:r>
            <a:r>
              <a:rPr lang="pt-BR" sz="2800" dirty="0"/>
              <a:t>Fatores de risco (tabagismo, alcoolismo, obesidade, dislipidemia, sedentarismo e estresse); </a:t>
            </a:r>
          </a:p>
          <a:p>
            <a:r>
              <a:rPr lang="pt-BR" sz="2800" dirty="0"/>
              <a:t> Alimentação; </a:t>
            </a:r>
          </a:p>
          <a:p>
            <a:r>
              <a:rPr lang="pt-BR" sz="2800" dirty="0"/>
              <a:t> Sono e repouso; </a:t>
            </a:r>
          </a:p>
          <a:p>
            <a:r>
              <a:rPr lang="pt-BR" sz="2800" dirty="0"/>
              <a:t> Higiene; </a:t>
            </a:r>
          </a:p>
          <a:p>
            <a:r>
              <a:rPr lang="pt-BR" sz="2800" dirty="0"/>
              <a:t> Funções fisiológicas; • Queixas atuais, que sejam indicativas de lesão de órgão-alvo, tais como: tontura, cefaleia, alterações visuais, dor precordial, dispneia, paresia, parestesias e edema e lesões de MMII. </a:t>
            </a:r>
          </a:p>
          <a:p>
            <a:r>
              <a:rPr lang="pt-BR" sz="2800" dirty="0"/>
              <a:t>• Percepção do cliente frente à patologia, tratamento e autocuidado;</a:t>
            </a:r>
          </a:p>
        </p:txBody>
      </p:sp>
    </p:spTree>
    <p:extLst>
      <p:ext uri="{BB962C8B-B14F-4D97-AF65-F5344CB8AC3E}">
        <p14:creationId xmlns:p14="http://schemas.microsoft.com/office/powerpoint/2010/main" val="409249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EDF936-293C-4270-9D6B-3FD82C1E0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17356"/>
            <a:ext cx="7130753" cy="936848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C00000"/>
                </a:solidFill>
              </a:rPr>
              <a:t>1- Exame físico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9E4E6A-FACC-4438-8BB7-42BB53EF6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834C67-1717-4C04-9FAD-110A28592EDF}"/>
              </a:ext>
            </a:extLst>
          </p:cNvPr>
          <p:cNvSpPr txBox="1"/>
          <p:nvPr/>
        </p:nvSpPr>
        <p:spPr>
          <a:xfrm>
            <a:off x="179512" y="1196752"/>
            <a:ext cx="896448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• </a:t>
            </a:r>
            <a:r>
              <a:rPr lang="pt-BR" sz="3600" dirty="0"/>
              <a:t>Aparência pessoal; </a:t>
            </a:r>
          </a:p>
          <a:p>
            <a:r>
              <a:rPr lang="pt-BR" sz="3600" dirty="0"/>
              <a:t>• Altura, peso corporal, cintura e IMC; • Pressão arterial sentado e deitado; </a:t>
            </a:r>
          </a:p>
          <a:p>
            <a:r>
              <a:rPr lang="pt-BR" sz="3600" dirty="0"/>
              <a:t>• Frequência cardíaca e respiratória; </a:t>
            </a:r>
          </a:p>
          <a:p>
            <a:r>
              <a:rPr lang="pt-BR" sz="3600" dirty="0"/>
              <a:t>• Pulso radial e carotídeo; </a:t>
            </a:r>
          </a:p>
          <a:p>
            <a:r>
              <a:rPr lang="pt-BR" sz="3600" dirty="0"/>
              <a:t>• Alterações de visão; </a:t>
            </a:r>
          </a:p>
          <a:p>
            <a:r>
              <a:rPr lang="pt-BR" sz="3600" dirty="0"/>
              <a:t>• Pele (integridade, turgor, coloração e manchas); </a:t>
            </a:r>
          </a:p>
          <a:p>
            <a:r>
              <a:rPr lang="pt-BR" sz="3600" dirty="0"/>
              <a:t>• Cavidade oral (dentes, prótese, queixas, dores, desconfortos); </a:t>
            </a:r>
          </a:p>
        </p:txBody>
      </p:sp>
    </p:spTree>
    <p:extLst>
      <p:ext uri="{BB962C8B-B14F-4D97-AF65-F5344CB8AC3E}">
        <p14:creationId xmlns:p14="http://schemas.microsoft.com/office/powerpoint/2010/main" val="105464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E3D80-3FB8-484F-8A02-6E772174F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188640"/>
            <a:ext cx="6589199" cy="72008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1- Exame físico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D078E4-5C54-48AF-8B93-29636A17B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784976" cy="5688632"/>
          </a:xfrm>
        </p:spPr>
        <p:txBody>
          <a:bodyPr>
            <a:noAutofit/>
          </a:bodyPr>
          <a:lstStyle/>
          <a:p>
            <a:r>
              <a:rPr lang="pt-BR" sz="3600" dirty="0"/>
              <a:t>• </a:t>
            </a:r>
            <a:r>
              <a:rPr lang="pt-BR" sz="3200" dirty="0"/>
              <a:t>Tórax (ausculta cardiopulmonar) e abdômen; </a:t>
            </a:r>
          </a:p>
          <a:p>
            <a:r>
              <a:rPr lang="pt-BR" sz="3200" dirty="0"/>
              <a:t>• MMSS e MMII (unhas, dor, edema, pulsos pediosos e lesões); </a:t>
            </a:r>
          </a:p>
          <a:p>
            <a:r>
              <a:rPr lang="pt-BR" sz="3200" dirty="0"/>
              <a:t> Articulações (capacidade de flexão, extensão, limitações de mobilidade, edemas); </a:t>
            </a:r>
          </a:p>
          <a:p>
            <a:r>
              <a:rPr lang="pt-BR" sz="3200" dirty="0"/>
              <a:t> Pés (bolhas, sensibilidade, ferimentos, corte da unhas). Avaliar o grau de risco dos pés de diabéticos,</a:t>
            </a:r>
          </a:p>
        </p:txBody>
      </p:sp>
    </p:spTree>
    <p:extLst>
      <p:ext uri="{BB962C8B-B14F-4D97-AF65-F5344CB8AC3E}">
        <p14:creationId xmlns:p14="http://schemas.microsoft.com/office/powerpoint/2010/main" val="2988453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A846F-A81E-45C1-A172-A22CBE0D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5" y="260648"/>
            <a:ext cx="619268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2 – Diagnóstico</a:t>
            </a:r>
            <a:br>
              <a:rPr lang="pt-BR" b="1" dirty="0">
                <a:solidFill>
                  <a:srgbClr val="C00000"/>
                </a:solidFill>
              </a:rPr>
            </a:b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3F49A1-949D-4EA5-BB63-F78124C41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964487" cy="5805264"/>
          </a:xfrm>
        </p:spPr>
        <p:txBody>
          <a:bodyPr>
            <a:noAutofit/>
          </a:bodyPr>
          <a:lstStyle/>
          <a:p>
            <a:endParaRPr lang="pt-BR" sz="2400" dirty="0"/>
          </a:p>
          <a:p>
            <a:r>
              <a:rPr lang="pt-BR" sz="2400" b="1" dirty="0"/>
              <a:t>Identificação dos problemas de enfermagem</a:t>
            </a:r>
            <a:r>
              <a:rPr lang="pt-BR" sz="2400" dirty="0"/>
              <a:t>; as necessidades básicas afetadas; o grau de dependência; fazendo julgamento clínico sobre as respostas do indivíduo, família ou comunidade.</a:t>
            </a:r>
          </a:p>
          <a:p>
            <a:r>
              <a:rPr lang="pt-BR" sz="2400" dirty="0"/>
              <a:t>Consensos técnicos das possibilidades de situações/ respostas encontradas. Protocolos</a:t>
            </a:r>
          </a:p>
          <a:p>
            <a:r>
              <a:rPr lang="pt-BR" sz="2400" dirty="0"/>
              <a:t> Foco: identificação dos aspectos funcionais, disfuncionais ou em risco.</a:t>
            </a:r>
          </a:p>
          <a:p>
            <a:r>
              <a:rPr lang="pt-BR" sz="2400" dirty="0"/>
              <a:t>Utilizar linguagem técnica para os registros(NANDA 1), para comunicar as decisões sobre diagnósticos de enfermagem do cliente, da família ou da comunidade, é importante que recorra a linguagem de entendimento do cliente. </a:t>
            </a:r>
          </a:p>
        </p:txBody>
      </p:sp>
    </p:spTree>
    <p:extLst>
      <p:ext uri="{BB962C8B-B14F-4D97-AF65-F5344CB8AC3E}">
        <p14:creationId xmlns:p14="http://schemas.microsoft.com/office/powerpoint/2010/main" val="112497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97558-551F-4BEB-92E0-07AF2DC62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624110"/>
            <a:ext cx="7740351" cy="128089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3 – Planejamento da Assistência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C081B7-029D-46DF-99F1-6AFE8DF54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3" y="1556792"/>
            <a:ext cx="8604446" cy="5301208"/>
          </a:xfrm>
        </p:spPr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São estratégias para </a:t>
            </a:r>
            <a:r>
              <a:rPr lang="pt-BR" sz="3200" b="1" dirty="0">
                <a:solidFill>
                  <a:schemeClr val="tx1"/>
                </a:solidFill>
              </a:rPr>
              <a:t>prevenir, minimizar ou corrigir </a:t>
            </a:r>
            <a:r>
              <a:rPr lang="pt-BR" sz="3200" dirty="0">
                <a:solidFill>
                  <a:schemeClr val="tx1"/>
                </a:solidFill>
              </a:rPr>
              <a:t>os problemas identificados nas etapas anteriores, sempre estabelecendo metas com o paciente. Sempre lembrar que o ponto mais importante no tratamento é a educação do paciente, por exemplo, o diabético devido as graves complicações da doença.</a:t>
            </a:r>
          </a:p>
        </p:txBody>
      </p:sp>
    </p:spTree>
    <p:extLst>
      <p:ext uri="{BB962C8B-B14F-4D97-AF65-F5344CB8AC3E}">
        <p14:creationId xmlns:p14="http://schemas.microsoft.com/office/powerpoint/2010/main" val="1124291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DD784-238C-4225-BF79-EC5FE464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620688"/>
            <a:ext cx="6589199" cy="72008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4 - Implementação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6AA5D0-E2FE-42DB-AED7-3FBD60392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84784"/>
            <a:ext cx="8892479" cy="4426438"/>
          </a:xfrm>
        </p:spPr>
        <p:txBody>
          <a:bodyPr>
            <a:noAutofit/>
          </a:bodyPr>
          <a:lstStyle/>
          <a:p>
            <a:r>
              <a:rPr lang="pt-BR" sz="3600" dirty="0"/>
              <a:t>É a aplicação, pela equipe de enfermagem (enfermeiro, técnico e auxiliar de enfermagem), das atividades prescritas pela etapa de Planejamento da Assistência, sendo o cumprimento pela equipe de enfermagem da Prescrição de Enfermagem, colocando o plano em ação. </a:t>
            </a:r>
          </a:p>
        </p:txBody>
      </p:sp>
    </p:spTree>
    <p:extLst>
      <p:ext uri="{BB962C8B-B14F-4D97-AF65-F5344CB8AC3E}">
        <p14:creationId xmlns:p14="http://schemas.microsoft.com/office/powerpoint/2010/main" val="132399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DAA21-D852-4794-8D49-364DDF98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7" y="0"/>
            <a:ext cx="7418784" cy="1905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4-Implementação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CA4F44-B4ED-4B5C-8959-8ED412AF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820473" cy="5373216"/>
          </a:xfrm>
        </p:spPr>
        <p:txBody>
          <a:bodyPr>
            <a:normAutofit/>
          </a:bodyPr>
          <a:lstStyle/>
          <a:p>
            <a:r>
              <a:rPr lang="pt-BR" sz="2800" dirty="0"/>
              <a:t>• Promover um ambiente tranquilo e confortável respeitando a privacidade do cliente; </a:t>
            </a:r>
          </a:p>
          <a:p>
            <a:r>
              <a:rPr lang="pt-BR" sz="2800" dirty="0"/>
              <a:t>• Orientações sobre: </a:t>
            </a:r>
          </a:p>
          <a:p>
            <a:r>
              <a:rPr lang="pt-BR" sz="2800" dirty="0"/>
              <a:t> a doença e envelhecimento; </a:t>
            </a:r>
          </a:p>
          <a:p>
            <a:r>
              <a:rPr lang="pt-BR" sz="2800" dirty="0"/>
              <a:t> medicamentos em uso (indicação, doses, horários, efeitos colaterais); </a:t>
            </a:r>
          </a:p>
          <a:p>
            <a:r>
              <a:rPr lang="pt-BR" sz="2800" dirty="0"/>
              <a:t> alimentação. </a:t>
            </a:r>
          </a:p>
        </p:txBody>
      </p:sp>
    </p:spTree>
    <p:extLst>
      <p:ext uri="{BB962C8B-B14F-4D97-AF65-F5344CB8AC3E}">
        <p14:creationId xmlns:p14="http://schemas.microsoft.com/office/powerpoint/2010/main" val="9311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03053-4DA3-4630-97D6-BC5390E5E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FD54AD5-3409-4935-84F2-AE3BA5B95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8409" y="260649"/>
            <a:ext cx="7875591" cy="638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56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A7B6AF-1125-4F8B-9CFB-73CEDD22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16658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4-Implementação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8D1260-DB58-49A3-8F83-1301BE7A3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640959" cy="5400600"/>
          </a:xfrm>
        </p:spPr>
        <p:txBody>
          <a:bodyPr>
            <a:noAutofit/>
          </a:bodyPr>
          <a:lstStyle/>
          <a:p>
            <a:r>
              <a:rPr lang="pt-BR" sz="3600" dirty="0"/>
              <a:t>Se necessário, encaminhar para nutricionista para plano alimentar; </a:t>
            </a:r>
          </a:p>
          <a:p>
            <a:r>
              <a:rPr lang="pt-BR" sz="3600" dirty="0"/>
              <a:t> controle de hábitos de vida não saudáveis (fumo, estresse, bebida alcóolica e sedentarismo); </a:t>
            </a:r>
          </a:p>
          <a:p>
            <a:r>
              <a:rPr lang="pt-BR" sz="3600" dirty="0"/>
              <a:t> percepção de presença de complicações; </a:t>
            </a:r>
          </a:p>
          <a:p>
            <a:r>
              <a:rPr lang="pt-BR" sz="3600" dirty="0"/>
              <a:t> sinais de hipoglicemia em diabéticos;</a:t>
            </a:r>
          </a:p>
        </p:txBody>
      </p:sp>
    </p:spTree>
    <p:extLst>
      <p:ext uri="{BB962C8B-B14F-4D97-AF65-F5344CB8AC3E}">
        <p14:creationId xmlns:p14="http://schemas.microsoft.com/office/powerpoint/2010/main" val="3569357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4C06DD-C727-4866-9562-B0FCE2963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5 – Avaliação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F2C3BB-98DC-4BC7-9760-32DD1D55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752528"/>
          </a:xfrm>
        </p:spPr>
        <p:txBody>
          <a:bodyPr>
            <a:noAutofit/>
          </a:bodyPr>
          <a:lstStyle/>
          <a:p>
            <a:r>
              <a:rPr lang="pt-BR" sz="3200" dirty="0"/>
              <a:t> Determinar o quanto as metas de cuidados foram alcançadas; </a:t>
            </a:r>
          </a:p>
          <a:p>
            <a:r>
              <a:rPr lang="pt-BR" sz="3200" dirty="0"/>
              <a:t> Observar as mudanças a cada retorno à consulta.</a:t>
            </a:r>
          </a:p>
          <a:p>
            <a:r>
              <a:rPr lang="pt-BR" sz="3200" dirty="0"/>
              <a:t> Elogiar as mudanças incorporadas </a:t>
            </a:r>
          </a:p>
          <a:p>
            <a:r>
              <a:rPr lang="pt-BR" sz="3200" dirty="0"/>
              <a:t> Fazer ajustes</a:t>
            </a:r>
          </a:p>
          <a:p>
            <a:r>
              <a:rPr lang="pt-BR" sz="3200" dirty="0"/>
              <a:t>Sendo assim conhecido como evolução de enfermagem. </a:t>
            </a:r>
          </a:p>
        </p:txBody>
      </p:sp>
    </p:spTree>
    <p:extLst>
      <p:ext uri="{BB962C8B-B14F-4D97-AF65-F5344CB8AC3E}">
        <p14:creationId xmlns:p14="http://schemas.microsoft.com/office/powerpoint/2010/main" val="888671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54866-C51D-458B-ABD0-F0801BD4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88640"/>
            <a:ext cx="7884367" cy="171636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00" b="1" dirty="0">
                <a:solidFill>
                  <a:srgbClr val="C00000"/>
                </a:solidFill>
              </a:rPr>
              <a:t>RESOLUÇÃO COFEN Nº 429/2012 </a:t>
            </a:r>
            <a:br>
              <a:rPr lang="pt-BR" sz="2700" b="1" dirty="0">
                <a:solidFill>
                  <a:srgbClr val="C00000"/>
                </a:solidFill>
              </a:rPr>
            </a:br>
            <a:r>
              <a:rPr lang="pt-BR" sz="2700" b="1" dirty="0"/>
              <a:t>ART. 6º A EXECUÇÃO DO PROCESSO DE ENFERMAGEM </a:t>
            </a:r>
            <a:r>
              <a:rPr lang="pt-BR" sz="2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SER REGISTRADA FORMALMENTE</a:t>
            </a:r>
            <a:r>
              <a:rPr lang="pt-BR" sz="2700" b="1" dirty="0"/>
              <a:t>, ENVOLVENDO</a:t>
            </a:r>
            <a:r>
              <a:rPr lang="pt-BR" sz="3600" b="1" dirty="0"/>
              <a:t>:</a:t>
            </a:r>
            <a:br>
              <a:rPr lang="pt-BR" sz="3600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A4D134-F117-4ED0-AC8A-7F2B19073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05000"/>
            <a:ext cx="8712967" cy="4764360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um resumo dos dados coletados sobre a pessoa, família ou coletividade humana e sobre suas respostas em um dado momento do processo saúde e doença;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os diagnósticos de enfermagem acerca das respostas da pessoa, família ou coletividade humana em um dado momento do processo saúde e doença;</a:t>
            </a:r>
          </a:p>
          <a:p>
            <a:pPr algn="just" eaLnBrk="1" hangingPunct="1">
              <a:spcBef>
                <a:spcPct val="50000"/>
              </a:spcBef>
              <a:buClr>
                <a:schemeClr val="tx1"/>
              </a:buClr>
              <a:buSzPct val="150000"/>
              <a:buFont typeface="Wingdings" panose="05000000000000000000" pitchFamily="2" charset="2"/>
              <a:buChar char="ü"/>
            </a:pPr>
            <a:r>
              <a:rPr lang="pt-BR" altLang="pt-BR" sz="2400" b="1" dirty="0"/>
              <a:t>as ações ou intervenções de enfermagem, realizadas face aos diagnósticos de enfermagem identificados;   e os resultados alcançados como consequência das ações ou intervenções de enfermagem realizadas.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959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51DC-F506-400D-A50A-121F2C0E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>PRONTUARIO</a:t>
            </a:r>
            <a:br>
              <a:rPr lang="pt-BR" dirty="0"/>
            </a:br>
            <a:r>
              <a:rPr lang="pt-BR" sz="2400" dirty="0"/>
              <a:t>DEVE OU DEVERIA CONTER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0D3071-A150-4C23-B3E1-117F9C71A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3600"/>
            <a:ext cx="8964487" cy="4724400"/>
          </a:xfrm>
        </p:spPr>
        <p:txBody>
          <a:bodyPr>
            <a:normAutofit fontScale="77500" lnSpcReduction="20000"/>
          </a:bodyPr>
          <a:lstStyle/>
          <a:p>
            <a:pPr algn="ctr" eaLnBrk="0" hangingPunct="0">
              <a:spcAft>
                <a:spcPts val="1200"/>
              </a:spcAft>
              <a:defRPr/>
            </a:pPr>
            <a:endParaRPr kumimoji="1" lang="pt-PT" sz="3000" b="1" dirty="0">
              <a:latin typeface="Arial" charset="0"/>
              <a:cs typeface="Arial" charset="0"/>
            </a:endParaRP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Arial" charset="0"/>
              </a:rPr>
              <a:t>o motivo para a procura do atendimento à saúde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Times New Roman" pitchFamily="18" charset="0"/>
              </a:rPr>
              <a:t>as condutas diagnósticas e terapêuticas dos diferentes profissionais envolvidos no cuidado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Arial" charset="0"/>
              </a:rPr>
              <a:t>a evolu</a:t>
            </a:r>
            <a:r>
              <a:rPr kumimoji="1" lang="pt-PT" sz="3000" b="1" dirty="0">
                <a:latin typeface="Arial" charset="0"/>
                <a:cs typeface="Times New Roman" pitchFamily="18" charset="0"/>
              </a:rPr>
              <a:t>ção do estado da pessoa em resposta aos cuidados profissionais de saúde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Times New Roman" pitchFamily="18" charset="0"/>
              </a:rPr>
              <a:t>os procedimentos executados e os resultados alcançados, positivos ou não</a:t>
            </a:r>
          </a:p>
          <a:p>
            <a:pPr marL="355600" indent="-355600" algn="just" eaLnBrk="0" hangingPunct="0">
              <a:spcAft>
                <a:spcPts val="12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kumimoji="1" lang="pt-PT" sz="3000" b="1" dirty="0">
                <a:latin typeface="Arial" charset="0"/>
                <a:cs typeface="Times New Roman" pitchFamily="18" charset="0"/>
              </a:rPr>
              <a:t>a identificação de novos problemas de saúde e as condutas diagnosticas e terapêuticas a eles associadas </a:t>
            </a:r>
            <a:endParaRPr kumimoji="1" lang="pt-BR" sz="3000" b="1" dirty="0">
              <a:latin typeface="Arial" charset="0"/>
              <a:cs typeface="Arial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1633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0"/>
            <a:ext cx="7884367" cy="1340768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Benefícios esperados na consulta de enfermagem: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340768"/>
            <a:ext cx="8867328" cy="5517232"/>
          </a:xfrm>
        </p:spPr>
        <p:txBody>
          <a:bodyPr>
            <a:normAutofit/>
          </a:bodyPr>
          <a:lstStyle/>
          <a:p>
            <a:r>
              <a:rPr lang="pt-BR" sz="2400" dirty="0"/>
              <a:t>a demonstração do </a:t>
            </a:r>
            <a:r>
              <a:rPr lang="pt-BR" sz="2400" b="1" dirty="0"/>
              <a:t>caráter educativo </a:t>
            </a:r>
            <a:r>
              <a:rPr lang="pt-BR" sz="2400" dirty="0"/>
              <a:t>da consulta, que favorece obtenção e troca de saberes;</a:t>
            </a:r>
          </a:p>
          <a:p>
            <a:r>
              <a:rPr lang="pt-BR" sz="2400" dirty="0"/>
              <a:t>Aquisição de </a:t>
            </a:r>
            <a:r>
              <a:rPr lang="pt-BR" sz="2400" b="1" dirty="0"/>
              <a:t>confiança e de vínculo;</a:t>
            </a:r>
          </a:p>
          <a:p>
            <a:r>
              <a:rPr lang="pt-BR" sz="2400" dirty="0"/>
              <a:t> a </a:t>
            </a:r>
            <a:r>
              <a:rPr lang="pt-BR" sz="2400" b="1" dirty="0"/>
              <a:t>redução da frequência de internações</a:t>
            </a:r>
            <a:r>
              <a:rPr lang="pt-BR" sz="2400" dirty="0"/>
              <a:t>;</a:t>
            </a:r>
          </a:p>
          <a:p>
            <a:r>
              <a:rPr lang="pt-BR" sz="2400" dirty="0"/>
              <a:t> </a:t>
            </a:r>
            <a:r>
              <a:rPr lang="pt-BR" sz="2400" b="1" dirty="0"/>
              <a:t>aumento de ações de autocuidado</a:t>
            </a:r>
            <a:r>
              <a:rPr lang="pt-BR" sz="2400" dirty="0"/>
              <a:t>, quando baseada em orientações a pacientes crônicos;</a:t>
            </a:r>
          </a:p>
          <a:p>
            <a:r>
              <a:rPr lang="pt-BR" sz="2400" dirty="0"/>
              <a:t>o desenvolvimento de </a:t>
            </a:r>
            <a:r>
              <a:rPr lang="pt-BR" sz="2400" b="1" dirty="0"/>
              <a:t>processo comunicacional</a:t>
            </a:r>
            <a:r>
              <a:rPr lang="pt-BR" sz="2400" dirty="0"/>
              <a:t>, como ponto de partida para a integralidade e </a:t>
            </a:r>
            <a:r>
              <a:rPr lang="pt-BR" sz="2400" dirty="0" err="1"/>
              <a:t>longitudinalidade</a:t>
            </a:r>
            <a:r>
              <a:rPr lang="pt-BR" sz="2400" dirty="0"/>
              <a:t>;</a:t>
            </a:r>
          </a:p>
          <a:p>
            <a:r>
              <a:rPr lang="pt-BR" sz="2400" dirty="0"/>
              <a:t>a </a:t>
            </a:r>
            <a:r>
              <a:rPr lang="pt-BR" sz="2400" b="1" dirty="0"/>
              <a:t>detecção precoce </a:t>
            </a:r>
            <a:r>
              <a:rPr lang="pt-BR" sz="2400" dirty="0"/>
              <a:t>de desvios de saúde e o acompanhamento das medidas instituídas.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7885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3D973-E614-406F-BFAF-DDF26A01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EFB9F2-4814-4342-818E-9F5D044FE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AE3D1E-0296-47B0-BCD8-D42CD037F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88" y="188640"/>
            <a:ext cx="87421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96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BF4816-BB9D-4ECF-AA1A-3414DD4D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Exemplo&#10;&#10;&#10;Idosa chegou ao consultório em companhia da filha, deambulando com dificuldade. Mostrando fragilidade&#10;emocional...">
            <a:extLst>
              <a:ext uri="{FF2B5EF4-FFF2-40B4-BE49-F238E27FC236}">
                <a16:creationId xmlns:a16="http://schemas.microsoft.com/office/drawing/2014/main" id="{4A6D22A1-8E34-468D-B728-746206C21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71794" cy="67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343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8A23B-5FEE-47E8-B929-9D7ACB22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A70A695-C3DB-4B2D-9144-81BA32BE0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96" y="332656"/>
            <a:ext cx="867119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3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30A50-31CE-4927-902E-9BD52C106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Plano assistencial&#10;1) Estimular caminhadas diariamente acompanhada, ou se&#10;&#10;necessário fazer uso de apoio;&#10;2) Encaminhar ao...">
            <a:extLst>
              <a:ext uri="{FF2B5EF4-FFF2-40B4-BE49-F238E27FC236}">
                <a16:creationId xmlns:a16="http://schemas.microsoft.com/office/drawing/2014/main" id="{7164B204-F905-4D75-935C-E3D7267D63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94" y="332656"/>
            <a:ext cx="8352662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269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03B6D-98D2-4BB0-8746-F6AE0175D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AEBB1F7-E0EC-4B2F-94C9-147A20962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32" y="188640"/>
            <a:ext cx="8574248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98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72A31-936A-43CB-BA68-1CAC13D3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O Papel do Enfermeiro Lei nº 7.498, de 25 de junho de 1986.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1013B6-48EA-47FB-A9EB-431FA4908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905000"/>
            <a:ext cx="7632847" cy="4836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/>
              <a:t>• </a:t>
            </a:r>
            <a:r>
              <a:rPr lang="pt-BR" sz="2800" dirty="0"/>
              <a:t>Art. 11 - O enfermeiro exerce todas as atividades de Enfermagem, cabendo-lhe: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I - </a:t>
            </a:r>
            <a:r>
              <a:rPr lang="pt-BR" sz="2800" b="1" dirty="0"/>
              <a:t>privativamente: </a:t>
            </a:r>
          </a:p>
          <a:p>
            <a:pPr marL="0" indent="0">
              <a:buNone/>
            </a:pPr>
            <a:r>
              <a:rPr lang="pt-BR" sz="2800" dirty="0"/>
              <a:t>• c) planejamento, organização, coordenação, execução e avaliação dos serviços da assistência de enfermagem; </a:t>
            </a:r>
          </a:p>
          <a:p>
            <a:pPr marL="0" indent="0">
              <a:buNone/>
            </a:pPr>
            <a:r>
              <a:rPr lang="pt-BR" sz="2800" dirty="0"/>
              <a:t>• i) consulta de enfermagem; </a:t>
            </a:r>
          </a:p>
          <a:p>
            <a:pPr marL="0" indent="0">
              <a:buNone/>
            </a:pPr>
            <a:r>
              <a:rPr lang="pt-BR" sz="2800" dirty="0"/>
              <a:t>• j) prescrição da assistência de enfermagem</a:t>
            </a:r>
          </a:p>
        </p:txBody>
      </p:sp>
    </p:spTree>
    <p:extLst>
      <p:ext uri="{BB962C8B-B14F-4D97-AF65-F5344CB8AC3E}">
        <p14:creationId xmlns:p14="http://schemas.microsoft.com/office/powerpoint/2010/main" val="3561560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2857F-263D-40AA-BE1E-E838AF2E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Plano assistencial&#10;15) Lavar narinas com soro fisiológico diariamente;&#10;16) Passar manteiga de cacau nos lábios duas vezes ...">
            <a:extLst>
              <a:ext uri="{FF2B5EF4-FFF2-40B4-BE49-F238E27FC236}">
                <a16:creationId xmlns:a16="http://schemas.microsoft.com/office/drawing/2014/main" id="{AC2F3EF2-EC51-4ED6-89AE-2B785E9DD5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8" y="260648"/>
            <a:ext cx="865696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04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8424936" cy="4282422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da Silva Santos, Álvaro. </a:t>
            </a:r>
            <a:r>
              <a:rPr lang="pt-BR" sz="2400" b="1" dirty="0"/>
              <a:t>Saúde Coletiva </a:t>
            </a:r>
            <a:r>
              <a:rPr lang="pt-BR" sz="2400" dirty="0"/>
              <a:t>(p. 53). GEN Guanabara Koogan. Edição do </a:t>
            </a:r>
            <a:r>
              <a:rPr lang="pt-BR" sz="2400" dirty="0" err="1"/>
              <a:t>Kindle</a:t>
            </a:r>
            <a:r>
              <a:rPr lang="pt-BR" sz="2400" dirty="0"/>
              <a:t>. </a:t>
            </a:r>
          </a:p>
          <a:p>
            <a:endParaRPr lang="pt-BR" sz="2400" dirty="0"/>
          </a:p>
          <a:p>
            <a:r>
              <a:rPr lang="pt-BR" sz="2400" dirty="0">
                <a:hlinkClick r:id="rId2"/>
              </a:rPr>
              <a:t>http://www.abennacional.org.br/download/LeiPROFISSIONAL.pdf </a:t>
            </a:r>
            <a:r>
              <a:rPr lang="pt-BR" sz="2400" dirty="0"/>
              <a:t>    </a:t>
            </a:r>
            <a:r>
              <a:rPr lang="pt-BR" sz="2400" dirty="0">
                <a:solidFill>
                  <a:schemeClr val="tx1"/>
                </a:solidFill>
                <a:hlinkClick r:id="rId2"/>
              </a:rPr>
              <a:t>Lei 7.498/86</a:t>
            </a:r>
            <a:endParaRPr lang="pt-BR" sz="2400" dirty="0">
              <a:solidFill>
                <a:schemeClr val="tx1"/>
              </a:solidFill>
            </a:endParaRPr>
          </a:p>
          <a:p>
            <a:endParaRPr lang="pt-BR" sz="2400" dirty="0">
              <a:solidFill>
                <a:schemeClr val="tx1"/>
              </a:solidFill>
            </a:endParaRPr>
          </a:p>
          <a:p>
            <a:r>
              <a:rPr lang="pt-BR" sz="2400" dirty="0">
                <a:hlinkClick r:id="rId3"/>
              </a:rPr>
              <a:t>http://www.cofen.gov.br/resoluo-cofen-3582009_4384.html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>
                <a:hlinkClick r:id="rId4"/>
              </a:rPr>
              <a:t>https://atencaobasica.saude.rs.gov.br/upload/arquivos/201510/01114722-20141105152247portaria-648-de-28-de-marco-de-2006.pdf</a:t>
            </a:r>
            <a:r>
              <a:rPr lang="pt-BR" sz="2400" dirty="0"/>
              <a:t>      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6925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B9F66-1B37-4CFA-943C-866046C4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9" y="624110"/>
            <a:ext cx="7130752" cy="1280890"/>
          </a:xfrm>
        </p:spPr>
        <p:txBody>
          <a:bodyPr>
            <a:normAutofit/>
          </a:bodyPr>
          <a:lstStyle/>
          <a:p>
            <a:r>
              <a:rPr lang="pt-BR" b="1" dirty="0"/>
              <a:t>RESOLUÇÃO 358 (</a:t>
            </a:r>
            <a:r>
              <a:rPr lang="pt-BR" b="1" dirty="0" err="1"/>
              <a:t>COFEn</a:t>
            </a:r>
            <a:r>
              <a:rPr lang="pt-BR" b="1" dirty="0"/>
              <a:t>, 2009</a:t>
            </a:r>
            <a:r>
              <a:rPr lang="pt-BR" sz="3200" b="1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E4FCBF-95FE-4D0F-9E61-30FBEB917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56792"/>
            <a:ext cx="8064895" cy="5112568"/>
          </a:xfrm>
        </p:spPr>
        <p:txBody>
          <a:bodyPr>
            <a:noAutofit/>
          </a:bodyPr>
          <a:lstStyle/>
          <a:p>
            <a:r>
              <a:rPr lang="pt-BR" sz="3600" dirty="0"/>
              <a:t>Dispõe sobre a Sistematização da Assistência de Enfermagem e a implementação do Processo de Enfermagem em ambientes, públicos ou privados, em que ocorre o cuidado profissional de Enfermagem, e dá outras providências.</a:t>
            </a:r>
          </a:p>
        </p:txBody>
      </p:sp>
    </p:spTree>
    <p:extLst>
      <p:ext uri="{BB962C8B-B14F-4D97-AF65-F5344CB8AC3E}">
        <p14:creationId xmlns:p14="http://schemas.microsoft.com/office/powerpoint/2010/main" val="361296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DDABA-D7E6-4510-8D6E-81B6CE4A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7" y="250823"/>
            <a:ext cx="7560838" cy="68613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C00000"/>
                </a:solidFill>
              </a:rPr>
              <a:t>Resolução COFEN 358/2009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449E45-6FD8-4B1D-BB0D-43425656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1"/>
            <a:ext cx="8784975" cy="5410425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endParaRPr lang="pt-BR" sz="2400" b="1" dirty="0"/>
          </a:p>
          <a:p>
            <a:pPr algn="just">
              <a:defRPr/>
            </a:pPr>
            <a:r>
              <a:rPr lang="pt-BR" sz="2400" b="1" dirty="0"/>
              <a:t>Art. 1º 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de Enfermagem </a:t>
            </a:r>
            <a:r>
              <a:rPr lang="pt-BR" sz="2400" b="1" dirty="0"/>
              <a:t>deve ser realizado, de modo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deliberado</a:t>
            </a:r>
            <a:r>
              <a:rPr lang="pt-BR" sz="2400" b="1" dirty="0"/>
              <a:t> e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sistemático</a:t>
            </a:r>
            <a:r>
              <a:rPr lang="pt-BR" sz="2400" b="1" dirty="0"/>
              <a:t>, em todos os ambientes, públicos ou privados, em que ocorre o cuidado profissional de Enfermagem</a:t>
            </a:r>
          </a:p>
          <a:p>
            <a:pPr algn="just">
              <a:defRPr/>
            </a:pPr>
            <a:r>
              <a:rPr lang="pt-BR" sz="2400" b="1" dirty="0"/>
              <a:t>§ 1º – os </a:t>
            </a:r>
            <a:r>
              <a:rPr lang="pt-BR" sz="2400" b="1" i="1" dirty="0"/>
              <a:t>ambientes </a:t>
            </a:r>
            <a:r>
              <a:rPr lang="pt-BR" sz="2400" b="1" dirty="0"/>
              <a:t>de que trata o </a:t>
            </a:r>
            <a:r>
              <a:rPr lang="pt-BR" sz="2400" b="1" i="1" dirty="0"/>
              <a:t>caput</a:t>
            </a:r>
            <a:r>
              <a:rPr lang="pt-BR" sz="2400" b="1" dirty="0"/>
              <a:t> deste artigo referem-se a instituições prestadoras de serviços de internação hospitalar, instituições prestadoras de serviços ambulatoriais de saúde, domicílios, escolas, associações comunitárias, fábricas, entre outros</a:t>
            </a:r>
          </a:p>
          <a:p>
            <a:pPr algn="just">
              <a:defRPr/>
            </a:pPr>
            <a:r>
              <a:rPr lang="pt-BR" sz="2400" b="1" dirty="0"/>
              <a:t>§ 2º – quando realizado em instituições prestadoras de serviços ambulatoriais de saúde, domicílios, escolas, associações comunitárias, entre outros, 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Processo de Enfermagem</a:t>
            </a:r>
            <a:r>
              <a:rPr lang="pt-BR" sz="2400" b="1" dirty="0"/>
              <a:t> corresponde ao usualmente denominado nesses ambientes como </a:t>
            </a:r>
            <a:r>
              <a:rPr lang="pt-B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 de Enfermagem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824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C9F11B-DD89-4F11-934A-D2AE3C7B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Consulta de enfermagem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0BD3086-0927-455D-839C-82F809EE8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773" y="1905000"/>
            <a:ext cx="7333627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84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06F77-6903-4F00-99B9-01A35EFA3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116632"/>
            <a:ext cx="741682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Sistematização da assistência de enfermagem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08C9DE6-FF14-4335-A671-CD94DCABD6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93264"/>
            <a:ext cx="7632848" cy="49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34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1B7A-B74A-48BA-99CE-7DA06576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624110"/>
            <a:ext cx="7560839" cy="1280890"/>
          </a:xfrm>
        </p:spPr>
        <p:txBody>
          <a:bodyPr>
            <a:normAutofit/>
          </a:bodyPr>
          <a:lstStyle/>
          <a:p>
            <a:r>
              <a:rPr lang="pt-BR" b="1" i="0" dirty="0">
                <a:solidFill>
                  <a:srgbClr val="006699"/>
                </a:solidFill>
                <a:effectLst/>
                <a:latin typeface="Arial" panose="020B0604020202020204" pitchFamily="34" charset="0"/>
              </a:rPr>
              <a:t>RESOLUÇÃO COFEN Nº 634/2020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976CFB-41B4-4F50-8F00-3BD24BD2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772816"/>
            <a:ext cx="7848871" cy="4896544"/>
          </a:xfrm>
        </p:spPr>
        <p:txBody>
          <a:bodyPr>
            <a:normAutofit/>
          </a:bodyPr>
          <a:lstStyle/>
          <a:p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Autoriza e normatiza, “ad referendum” do Plenário do </a:t>
            </a:r>
            <a:r>
              <a:rPr lang="pt-BR" sz="3200" b="0" i="1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Cofen</a:t>
            </a:r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, a </a:t>
            </a:r>
            <a:r>
              <a:rPr lang="pt-BR" sz="3200" b="0" i="1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teleconsulta</a:t>
            </a:r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de enfermagem como forma de combate à pandemia provocada pelo novo </a:t>
            </a:r>
            <a:r>
              <a:rPr lang="pt-BR" sz="3200" b="0" i="1" dirty="0" err="1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coronavírus</a:t>
            </a:r>
            <a:r>
              <a:rPr lang="pt-BR" sz="3200" b="0" i="1" dirty="0">
                <a:solidFill>
                  <a:srgbClr val="555555"/>
                </a:solidFill>
                <a:effectLst/>
                <a:latin typeface="Arial" panose="020B0604020202020204" pitchFamily="34" charset="0"/>
              </a:rPr>
              <a:t> (Sars-Cov-2), mediante consultas, esclarecimentos, encaminhamentos e orientações com uso de meios tecnológicos, e dá outras providências.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255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A6617-F6F1-4E36-B489-867D10CDB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O que é a consulta de Enfermagem ?&#10; A consulta de Enfermagem, sendo atividade privativa&#10;&#10;do Enfermeiro, utiliza component...">
            <a:extLst>
              <a:ext uri="{FF2B5EF4-FFF2-40B4-BE49-F238E27FC236}">
                <a16:creationId xmlns:a16="http://schemas.microsoft.com/office/drawing/2014/main" id="{94C84C60-8835-433C-B1A2-AEE93F8747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8446992" cy="630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112502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934</TotalTime>
  <Words>1294</Words>
  <Application>Microsoft Office PowerPoint</Application>
  <PresentationFormat>Apresentação na tela (4:3)</PresentationFormat>
  <Paragraphs>99</Paragraphs>
  <Slides>31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Wingdings</vt:lpstr>
      <vt:lpstr>Wingdings 3</vt:lpstr>
      <vt:lpstr>Cacho</vt:lpstr>
      <vt:lpstr>CONSULTA DE ENFERMAGEM</vt:lpstr>
      <vt:lpstr>Apresentação do PowerPoint</vt:lpstr>
      <vt:lpstr>O Papel do Enfermeiro Lei nº 7.498, de 25 de junho de 1986. </vt:lpstr>
      <vt:lpstr>RESOLUÇÃO 358 (COFEn, 2009)</vt:lpstr>
      <vt:lpstr>Resolução COFEN 358/2009</vt:lpstr>
      <vt:lpstr>Consulta de enfermagem</vt:lpstr>
      <vt:lpstr>Sistematização da assistência de enfermagem</vt:lpstr>
      <vt:lpstr>RESOLUÇÃO COFEN Nº 634/2020</vt:lpstr>
      <vt:lpstr>Apresentação do PowerPoint</vt:lpstr>
      <vt:lpstr>Apresentação do PowerPoint</vt:lpstr>
      <vt:lpstr>Caráter metodológico da Consulta de Enfermagem,  possui etapas circulares, interligadas e inter-relacionadas que, conforme a Resolução nº 358/2009 do COFEN   ,   </vt:lpstr>
      <vt:lpstr>1 – HISTÓRICO DE ENFERMAGEM-Coleta de dados</vt:lpstr>
      <vt:lpstr>1 – Coleta de dados</vt:lpstr>
      <vt:lpstr>1- Exame físico</vt:lpstr>
      <vt:lpstr>1- Exame físico</vt:lpstr>
      <vt:lpstr>2 – Diagnóstico </vt:lpstr>
      <vt:lpstr>3 – Planejamento da Assistência</vt:lpstr>
      <vt:lpstr>4 - Implementação</vt:lpstr>
      <vt:lpstr>4-Implementação</vt:lpstr>
      <vt:lpstr>4-Implementação</vt:lpstr>
      <vt:lpstr>5 – Avaliação</vt:lpstr>
      <vt:lpstr>RESOLUÇÃO COFEN Nº 429/2012  ART. 6º A EXECUÇÃO DO PROCESSO DE ENFERMAGEM DEVE SER REGISTRADA FORMALMENTE, ENVOLVENDO: </vt:lpstr>
      <vt:lpstr>PRONTUARIO DEVE OU DEVERIA CONTER</vt:lpstr>
      <vt:lpstr>Benefícios esperados na consulta de enfermagem: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 de enfermagem</dc:title>
  <dc:creator>Usuario</dc:creator>
  <cp:lastModifiedBy>Cliente</cp:lastModifiedBy>
  <cp:revision>54</cp:revision>
  <dcterms:created xsi:type="dcterms:W3CDTF">2020-08-02T18:11:17Z</dcterms:created>
  <dcterms:modified xsi:type="dcterms:W3CDTF">2021-08-31T12:06:38Z</dcterms:modified>
</cp:coreProperties>
</file>