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48" r:id="rId2"/>
    <p:sldId id="557" r:id="rId3"/>
    <p:sldId id="258" r:id="rId4"/>
    <p:sldId id="283" r:id="rId5"/>
    <p:sldId id="259" r:id="rId6"/>
    <p:sldId id="262" r:id="rId7"/>
    <p:sldId id="576" r:id="rId8"/>
    <p:sldId id="577" r:id="rId9"/>
    <p:sldId id="280" r:id="rId10"/>
    <p:sldId id="578" r:id="rId11"/>
    <p:sldId id="579" r:id="rId12"/>
    <p:sldId id="580" r:id="rId13"/>
    <p:sldId id="581" r:id="rId14"/>
    <p:sldId id="582" r:id="rId15"/>
    <p:sldId id="583" r:id="rId16"/>
    <p:sldId id="271" r:id="rId17"/>
    <p:sldId id="584" r:id="rId18"/>
    <p:sldId id="269" r:id="rId19"/>
    <p:sldId id="270" r:id="rId20"/>
    <p:sldId id="276" r:id="rId21"/>
    <p:sldId id="585" r:id="rId22"/>
    <p:sldId id="260" r:id="rId23"/>
    <p:sldId id="586" r:id="rId24"/>
    <p:sldId id="261" r:id="rId25"/>
    <p:sldId id="287" r:id="rId26"/>
    <p:sldId id="572" r:id="rId27"/>
    <p:sldId id="264" r:id="rId28"/>
    <p:sldId id="265" r:id="rId29"/>
    <p:sldId id="288" r:id="rId30"/>
    <p:sldId id="286" r:id="rId31"/>
    <p:sldId id="289" r:id="rId32"/>
    <p:sldId id="281" r:id="rId33"/>
    <p:sldId id="266" r:id="rId34"/>
    <p:sldId id="267" r:id="rId35"/>
    <p:sldId id="282" r:id="rId36"/>
    <p:sldId id="268" r:id="rId37"/>
    <p:sldId id="273" r:id="rId38"/>
    <p:sldId id="275" r:id="rId39"/>
    <p:sldId id="272" r:id="rId40"/>
    <p:sldId id="277" r:id="rId41"/>
    <p:sldId id="279" r:id="rId42"/>
    <p:sldId id="587" r:id="rId43"/>
    <p:sldId id="575" r:id="rId44"/>
    <p:sldId id="546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7E0C-7933-4439-BDB2-86DFD92A3DCD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A5D3-6870-4ECE-94CA-77F7D50E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76771796-67AA-409C-A99A-AA24299275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EA76CC62-23F4-479A-B4D9-85FE288CC0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98F82BD5-DB22-4109-A42D-51AD4F10C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46F72E-F701-4BC0-9F83-3D18D0B2371A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30394-278C-4CDA-BF3F-B86D5BA6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69E9BF-473E-4D56-9FBB-FBB05680A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5C8607-A3D0-4DEC-A31F-137CE019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7B8099-3678-4539-87F9-A98A679B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1DC1C-84E8-42D0-A3EB-BB296A2D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5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4D85A-66B5-4BC1-BDDE-969411F9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5F3EC-AEA1-4966-8BEE-38F152E8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A8433-650D-489F-877B-15EB17A1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99B2C-06FC-459D-B906-A09D5D8B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62115-93D0-4E9E-BD37-A40E1F94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7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43943-BFDA-4A5F-8D1E-70A4CDE7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C5047C-BEDD-4DD1-8744-B9BED7BE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36E4E8-4D20-44EE-B30C-7799E2B0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93145-9A48-402A-AB9D-5E558FAC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095E3A-565B-422A-824F-DF0377AF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3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6F7C7-92DD-4245-BDF0-344BD724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21693-B712-4EB7-A277-FB230790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B775DD-0542-4A24-95CD-4F464ED1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9CDC4-9273-4723-94D6-42574D77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7D5B29-F246-4E56-9F0C-1485AAB6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7313D-74D9-4F4B-B646-CEB6CB78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AA11A0-5EE9-4597-9FB9-A065963C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A45D3-F70A-4FAF-B662-68FFCD63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68018-15BA-4631-80E8-E8816865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D0E19-7811-4F59-A34C-109C4991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82848-3240-4025-AC6B-E686C8DB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86929B-0926-47F8-97C0-D8FDCAC0A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BC1FA2-5165-420F-B690-D4C9D54A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B4470B-FB53-4493-883C-0C7A4A70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D83321-7143-4CF8-8432-6738DBCF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C406CD-F926-45CD-ADC5-07EE4C41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F2810-06D1-4916-9CB1-40BC27F8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0758DF-ABFA-4601-8643-7E4B56CA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D9FC3C-9991-4566-A328-E13F6307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7BF456-8808-4749-BBBA-DB3D6F232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ACA267-F295-43F0-8BB5-95588A42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46630C-34A0-43FB-85EE-D1B261BE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A077FD-A108-494C-A91B-16EA992F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421778-D94B-42C2-AD9B-5E21CA00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6C3F6-A683-40F9-AB4F-66A61DD8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45EB63-B374-4067-8A98-1F5888B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4493D9-2F1A-4EE3-8945-7746898C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511C25-387D-42FA-ADB3-E97E2D50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3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EEEFE0-9DD7-41C4-B651-B1FC316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C96D9-1E36-4EDA-8237-01DAC096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E96571-ED8B-4BDB-95E3-E9B7BA93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8F1BF-B99E-48EE-85E1-C0BA5CDD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70F689-EA11-4BA5-8DB4-102D29DE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E3799-C90B-4EB5-8195-2D3E2F5AB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88FC0D-2DDF-4D0D-B21D-82682451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67E96E-20B1-427D-93AF-46F35B1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8EEF7-F2C9-4390-AD82-5CD3E00D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4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A9640-334E-470F-933B-7131794F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C304E7-3DF7-4B07-B4D8-03B7A67B5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0F9D7C-E0E5-4298-89E8-46CFE2C7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B8EC4D-86DA-4309-B177-738FFCB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4455C9-407E-439F-A197-F7939CB5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CBA2F1-6D0B-494D-A236-878BB9DA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46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B94A86-DDED-481C-BE96-6448AFBF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1C76E2-C627-41AC-9E6E-AB8A0ACF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72C7F-C8C8-4BDE-A6FF-B6BDCFF66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B323-5ADC-4FA0-90BC-747D71CD7235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6F0E77-2981-4583-A97D-BCF990533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6048F-219B-4F8C-BE45-58BEA8746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CD2-0BF9-4B5D-A5CE-1D04C99DB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3A088F4-7292-46D2-9337-05E96A77A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2" t="3109" r="4305"/>
          <a:stretch/>
        </p:blipFill>
        <p:spPr>
          <a:xfrm>
            <a:off x="5946182" y="106604"/>
            <a:ext cx="6245818" cy="66447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5254EF-3952-43E0-808B-94B116EEA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8" r="9467"/>
          <a:stretch/>
        </p:blipFill>
        <p:spPr>
          <a:xfrm>
            <a:off x="293353" y="62684"/>
            <a:ext cx="5581014" cy="67326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342853-591A-459A-9ABD-F35FAEF47E28}"/>
              </a:ext>
            </a:extLst>
          </p:cNvPr>
          <p:cNvSpPr txBox="1"/>
          <p:nvPr/>
        </p:nvSpPr>
        <p:spPr>
          <a:xfrm>
            <a:off x="973810" y="1666899"/>
            <a:ext cx="10244380" cy="3785652"/>
          </a:xfrm>
          <a:prstGeom prst="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8000" b="1" dirty="0">
              <a:latin typeface="Agency FB" panose="020B0503020202020204" pitchFamily="34" charset="0"/>
            </a:endParaRPr>
          </a:p>
          <a:p>
            <a:pPr algn="ctr"/>
            <a:r>
              <a:rPr lang="pt-BR" sz="8000" b="1" dirty="0">
                <a:latin typeface="Bahnschrift" panose="020B0502040204020203" pitchFamily="34" charset="0"/>
              </a:rPr>
              <a:t>MICROBIOLOGIA</a:t>
            </a:r>
          </a:p>
          <a:p>
            <a:pPr algn="ctr"/>
            <a:r>
              <a:rPr lang="pt-BR" sz="8000" b="1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61BADD-52A7-45B5-877D-AD903782BD45}"/>
              </a:ext>
            </a:extLst>
          </p:cNvPr>
          <p:cNvSpPr txBox="1"/>
          <p:nvPr/>
        </p:nvSpPr>
        <p:spPr>
          <a:xfrm>
            <a:off x="4562167" y="4056165"/>
            <a:ext cx="306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Gilivã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Fridrich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8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5DF43E-B40B-4545-80E1-A6C3C7531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pt-BR" altLang="pt-BR" sz="2800" b="1"/>
              <a:t>2) Parasitas: micoses, frieiras, candidíases, etc.</a:t>
            </a:r>
            <a:br>
              <a:rPr lang="pt-BR" altLang="pt-BR" sz="2800" b="1"/>
            </a:br>
            <a:endParaRPr lang="pt-BR" altLang="pt-BR" sz="2800" b="1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44D2CF79-748F-41EC-8455-289DA56F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Unhas (onicomicose)</a:t>
            </a:r>
          </a:p>
        </p:txBody>
      </p:sp>
      <p:pic>
        <p:nvPicPr>
          <p:cNvPr id="8204" name="Picture 12" descr="psoriase">
            <a:extLst>
              <a:ext uri="{FF2B5EF4-FFF2-40B4-BE49-F238E27FC236}">
                <a16:creationId xmlns:a16="http://schemas.microsoft.com/office/drawing/2014/main" id="{F5C83DA7-99F1-4E97-9FBB-AE9F0940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810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tineapedis2">
            <a:extLst>
              <a:ext uri="{FF2B5EF4-FFF2-40B4-BE49-F238E27FC236}">
                <a16:creationId xmlns:a16="http://schemas.microsoft.com/office/drawing/2014/main" id="{820CE430-17FC-43FA-A334-DF6FA87F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4178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14">
            <a:extLst>
              <a:ext uri="{FF2B5EF4-FFF2-40B4-BE49-F238E27FC236}">
                <a16:creationId xmlns:a16="http://schemas.microsoft.com/office/drawing/2014/main" id="{66E2AC09-1CD2-40E1-9E63-0DCF145F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3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Pele (impingem)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01" grpId="0" autoUpdateAnimBg="0"/>
      <p:bldP spid="82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andidiaseEsôfago">
            <a:extLst>
              <a:ext uri="{FF2B5EF4-FFF2-40B4-BE49-F238E27FC236}">
                <a16:creationId xmlns:a16="http://schemas.microsoft.com/office/drawing/2014/main" id="{A81A01B6-D23B-4A2B-BD11-FD351EA2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29718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ANDIDIASEPENIS">
            <a:extLst>
              <a:ext uri="{FF2B5EF4-FFF2-40B4-BE49-F238E27FC236}">
                <a16:creationId xmlns:a16="http://schemas.microsoft.com/office/drawing/2014/main" id="{34569E31-A899-4427-8A20-5015A12A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953000"/>
            <a:ext cx="21891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ANDIDAALBICANS">
            <a:extLst>
              <a:ext uri="{FF2B5EF4-FFF2-40B4-BE49-F238E27FC236}">
                <a16:creationId xmlns:a16="http://schemas.microsoft.com/office/drawing/2014/main" id="{53F3F3C0-E280-4EF7-B33C-E811E950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1"/>
            <a:ext cx="36576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76205072-5B59-4EDE-814C-6B63AF9D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71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Esôfago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A8B4DF75-7400-4F13-986A-12C7C1FB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09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Pênis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2E8FBA35-107C-46C4-8264-A558D81E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362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Língua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B539B39A-0A1A-4002-A4E1-7079A72F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1722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i="1"/>
              <a:t>Candida albicans </a:t>
            </a:r>
            <a:r>
              <a:rPr lang="pt-BR" altLang="pt-BR" sz="1800"/>
              <a:t>(candidíase)</a:t>
            </a:r>
          </a:p>
        </p:txBody>
      </p:sp>
      <p:pic>
        <p:nvPicPr>
          <p:cNvPr id="14349" name="Picture 13" descr="CANCID[IASE">
            <a:extLst>
              <a:ext uri="{FF2B5EF4-FFF2-40B4-BE49-F238E27FC236}">
                <a16:creationId xmlns:a16="http://schemas.microsoft.com/office/drawing/2014/main" id="{FF889A80-BFC3-4E65-BB76-13D0F175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1"/>
            <a:ext cx="3352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226709092">
            <a:extLst>
              <a:ext uri="{FF2B5EF4-FFF2-40B4-BE49-F238E27FC236}">
                <a16:creationId xmlns:a16="http://schemas.microsoft.com/office/drawing/2014/main" id="{430E2725-C778-44BE-A39B-CD0F5155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27622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15">
            <a:extLst>
              <a:ext uri="{FF2B5EF4-FFF2-40B4-BE49-F238E27FC236}">
                <a16:creationId xmlns:a16="http://schemas.microsoft.com/office/drawing/2014/main" id="{36E295A0-9C4A-49F4-AAB9-CE749DF1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962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5" grpId="0" autoUpdateAnimBg="0"/>
      <p:bldP spid="14346" grpId="0" autoUpdateAnimBg="0"/>
      <p:bldP spid="14347" grpId="0" autoUpdateAnimBg="0"/>
      <p:bldP spid="143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63069A2-E60E-4696-BC7F-9FCA62C80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pt-BR" altLang="pt-BR" sz="2800" b="1"/>
              <a:t>3) Predadores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B81561E-1CD7-4B02-A41F-186E344C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1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/>
              <a:t>Micrografias eletrônicas de um nematódeo capturado pelo fungo predador </a:t>
            </a:r>
            <a:r>
              <a:rPr lang="pt-BR" altLang="pt-BR" sz="2000" b="1" i="1"/>
              <a:t>Arthrobotrys oligospora.</a:t>
            </a:r>
          </a:p>
        </p:txBody>
      </p:sp>
      <p:pic>
        <p:nvPicPr>
          <p:cNvPr id="13320" name="Picture 8" descr="antago22">
            <a:extLst>
              <a:ext uri="{FF2B5EF4-FFF2-40B4-BE49-F238E27FC236}">
                <a16:creationId xmlns:a16="http://schemas.microsoft.com/office/drawing/2014/main" id="{20554ACF-C085-4024-930C-635E7B03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143000"/>
            <a:ext cx="2601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rthro">
            <a:extLst>
              <a:ext uri="{FF2B5EF4-FFF2-40B4-BE49-F238E27FC236}">
                <a16:creationId xmlns:a16="http://schemas.microsoft.com/office/drawing/2014/main" id="{6F76C8E7-4DD2-4DC0-881C-C71C95AB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981075"/>
            <a:ext cx="29718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n-dfun1">
            <a:extLst>
              <a:ext uri="{FF2B5EF4-FFF2-40B4-BE49-F238E27FC236}">
                <a16:creationId xmlns:a16="http://schemas.microsoft.com/office/drawing/2014/main" id="{7BFE37A9-DE85-42EB-8B74-52AC54D5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068638"/>
            <a:ext cx="3733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F2A57F3-E478-4D2B-8B80-F3B9CBB2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br>
              <a:rPr lang="pt-BR" altLang="pt-BR" sz="2800" b="1"/>
            </a:br>
            <a:br>
              <a:rPr lang="pt-BR" altLang="pt-BR" sz="2800" b="1"/>
            </a:br>
            <a:r>
              <a:rPr lang="pt-BR" altLang="pt-BR" sz="2800" b="1"/>
              <a:t>4) Mutualísticos</a:t>
            </a:r>
            <a:br>
              <a:rPr lang="pt-BR" altLang="pt-BR" sz="2800" b="1"/>
            </a:br>
            <a:br>
              <a:rPr lang="pt-BR" altLang="pt-BR" sz="2800" b="1"/>
            </a:br>
            <a:br>
              <a:rPr lang="pt-BR" altLang="pt-BR" sz="2800" b="1"/>
            </a:br>
            <a:endParaRPr lang="pt-BR" altLang="pt-BR"/>
          </a:p>
        </p:txBody>
      </p:sp>
      <p:pic>
        <p:nvPicPr>
          <p:cNvPr id="15363" name="Picture 3" descr="liquen">
            <a:extLst>
              <a:ext uri="{FF2B5EF4-FFF2-40B4-BE49-F238E27FC236}">
                <a16:creationId xmlns:a16="http://schemas.microsoft.com/office/drawing/2014/main" id="{A96D1B50-B130-48C8-9233-17A76167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96976"/>
            <a:ext cx="4506912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6CEB397B-233B-456C-9AD3-D0852A3C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484314"/>
            <a:ext cx="2819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LÍQUENS: fungo + alga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Parmelia</a:t>
            </a:r>
          </a:p>
        </p:txBody>
      </p:sp>
      <p:pic>
        <p:nvPicPr>
          <p:cNvPr id="15366" name="Picture 6" descr="usnea">
            <a:extLst>
              <a:ext uri="{FF2B5EF4-FFF2-40B4-BE49-F238E27FC236}">
                <a16:creationId xmlns:a16="http://schemas.microsoft.com/office/drawing/2014/main" id="{460190F9-9EEF-4B94-B6BE-88E9489E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716339"/>
            <a:ext cx="3327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CFD95818-3AFB-4F7D-B476-46BB97410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5734051"/>
            <a:ext cx="251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i="1"/>
              <a:t>Usnea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000" b="1"/>
              <a:t>(barba-de-velho)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5" grpId="0" autoUpdateAnimBg="0"/>
      <p:bldP spid="153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corriza">
            <a:extLst>
              <a:ext uri="{FF2B5EF4-FFF2-40B4-BE49-F238E27FC236}">
                <a16:creationId xmlns:a16="http://schemas.microsoft.com/office/drawing/2014/main" id="{5E2942EF-DDE5-4E50-A233-9FFEA28C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17714"/>
            <a:ext cx="38862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uscar">
            <a:extLst>
              <a:ext uri="{FF2B5EF4-FFF2-40B4-BE49-F238E27FC236}">
                <a16:creationId xmlns:a16="http://schemas.microsoft.com/office/drawing/2014/main" id="{4B9EAAC9-A194-47E5-AEC1-9E776DBE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1"/>
            <a:ext cx="40386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E1EB5CB1-72AA-4072-B537-221DA229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1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MICORRIZAS: fungo + planta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CECFC9C-9B2A-4CB1-9429-6713C1D4F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pt-BR" altLang="pt-BR" u="sng"/>
              <a:t>Importância Econômica:</a:t>
            </a:r>
          </a:p>
        </p:txBody>
      </p:sp>
      <p:pic>
        <p:nvPicPr>
          <p:cNvPr id="10243" name="Picture 3" descr="IMAGES10">
            <a:extLst>
              <a:ext uri="{FF2B5EF4-FFF2-40B4-BE49-F238E27FC236}">
                <a16:creationId xmlns:a16="http://schemas.microsoft.com/office/drawing/2014/main" id="{E6876D30-3CBA-40B6-821E-175F50C6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2362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enicillium">
            <a:extLst>
              <a:ext uri="{FF2B5EF4-FFF2-40B4-BE49-F238E27FC236}">
                <a16:creationId xmlns:a16="http://schemas.microsoft.com/office/drawing/2014/main" id="{8AD5A732-08EC-4A2B-B916-4C17512F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pennicilium02">
            <a:extLst>
              <a:ext uri="{FF2B5EF4-FFF2-40B4-BE49-F238E27FC236}">
                <a16:creationId xmlns:a16="http://schemas.microsoft.com/office/drawing/2014/main" id="{8146FEFF-B686-4A97-B5E2-4C5FBA88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114800"/>
            <a:ext cx="25193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B2D96876-8896-4B55-A6B6-2C354D66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1"/>
            <a:ext cx="320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Indústria farmacêutica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(antibióticos - penicilina)</a:t>
            </a:r>
            <a:endParaRPr lang="pt-BR" altLang="pt-BR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603FEC11-5B77-4DAD-9A1C-944FBC15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800601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Penicillium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9" grpId="0" autoUpdateAnimBg="0"/>
      <p:bldP spid="1025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aviceps">
            <a:extLst>
              <a:ext uri="{FF2B5EF4-FFF2-40B4-BE49-F238E27FC236}">
                <a16:creationId xmlns:a16="http://schemas.microsoft.com/office/drawing/2014/main" id="{A6605D88-DE9F-47CD-9925-614B7F60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1"/>
            <a:ext cx="3200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laviceps02">
            <a:extLst>
              <a:ext uri="{FF2B5EF4-FFF2-40B4-BE49-F238E27FC236}">
                <a16:creationId xmlns:a16="http://schemas.microsoft.com/office/drawing/2014/main" id="{A2B4ED33-E9A3-47BE-B1EF-29BF18B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1"/>
            <a:ext cx="23622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lavicepsnocenteio">
            <a:extLst>
              <a:ext uri="{FF2B5EF4-FFF2-40B4-BE49-F238E27FC236}">
                <a16:creationId xmlns:a16="http://schemas.microsoft.com/office/drawing/2014/main" id="{E57DA026-7EA1-44EF-9BAE-546641E6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4AE3B4F5-E5DE-4CA2-A82C-21DACC10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8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CB9C9D6-9A52-4225-AF5B-E94B5552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Fungos Alucinógenos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90A713E2-9490-496C-9FB9-F440410E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67201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Centeio infectado por </a:t>
            </a:r>
            <a:r>
              <a:rPr lang="pt-BR" altLang="pt-BR" sz="2000" b="1" i="1"/>
              <a:t>Claviceps purpurea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96A38741-8DC7-4E0E-BFA0-8C929CD0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1001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Claviceps purpurea </a:t>
            </a:r>
            <a:r>
              <a:rPr lang="pt-BR" altLang="pt-BR" sz="2000" b="1"/>
              <a:t>(contém o alcalóide ergotamina, utilizado na elaboração do LSD - dietilamida do ácido lisérgico)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40" grpId="0" autoUpdateAnimBg="0"/>
      <p:bldP spid="184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Psilocybemexicana02">
            <a:extLst>
              <a:ext uri="{FF2B5EF4-FFF2-40B4-BE49-F238E27FC236}">
                <a16:creationId xmlns:a16="http://schemas.microsoft.com/office/drawing/2014/main" id="{E20C38A4-4AF1-433F-BC59-A508CB51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2131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F9355DD9-C31A-4294-845C-42EA7228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1"/>
            <a:ext cx="3962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Amanita muscaria </a:t>
            </a:r>
            <a:r>
              <a:rPr lang="pt-BR" altLang="pt-BR" sz="2000" b="1"/>
              <a:t>(cogumelo tóxico)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Amanita phalloides</a:t>
            </a:r>
            <a:r>
              <a:rPr lang="pt-BR" altLang="pt-BR" sz="2000" b="1"/>
              <a:t>: 50g mata um adulto de 70kg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150E0FC0-D638-4D46-B18F-0023581E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81601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Psilocybe mexicana </a:t>
            </a:r>
            <a:r>
              <a:rPr lang="pt-BR" altLang="pt-BR" sz="1800" b="1"/>
              <a:t>(cogumelo-do-esterco)</a:t>
            </a:r>
            <a:endParaRPr lang="pt-BR" altLang="pt-BR" sz="1800" i="1"/>
          </a:p>
        </p:txBody>
      </p:sp>
      <p:pic>
        <p:nvPicPr>
          <p:cNvPr id="19463" name="Picture 7" descr="sem título">
            <a:extLst>
              <a:ext uri="{FF2B5EF4-FFF2-40B4-BE49-F238E27FC236}">
                <a16:creationId xmlns:a16="http://schemas.microsoft.com/office/drawing/2014/main" id="{919B5AC7-1D36-4C86-AB39-5CB1FDC8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3657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ampignon">
            <a:extLst>
              <a:ext uri="{FF2B5EF4-FFF2-40B4-BE49-F238E27FC236}">
                <a16:creationId xmlns:a16="http://schemas.microsoft.com/office/drawing/2014/main" id="{5EB51065-8E4D-47BA-980A-E7D2E84E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2789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eveduras02">
            <a:extLst>
              <a:ext uri="{FF2B5EF4-FFF2-40B4-BE49-F238E27FC236}">
                <a16:creationId xmlns:a16="http://schemas.microsoft.com/office/drawing/2014/main" id="{F781916A-761F-4215-BD9F-CE6EDE4B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86138"/>
            <a:ext cx="2514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DF9E0CC7-B890-4304-A02E-7D38F96F0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Alimentação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9674FE20-40F3-4D06-B0F8-63568C79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86201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Agaricus </a:t>
            </a:r>
            <a:r>
              <a:rPr lang="pt-BR" altLang="pt-BR" sz="2000" b="1"/>
              <a:t>(Champignon)</a:t>
            </a:r>
            <a:endParaRPr lang="pt-BR" altLang="pt-BR" sz="2000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FC7B9E3C-91B3-4F91-A682-D9EE2B2A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15001"/>
            <a:ext cx="472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               Saccharomyces cerevisiae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(Fungo unicelular - fermento biológico )</a:t>
            </a:r>
            <a:endParaRPr lang="pt-BR" altLang="pt-BR" sz="2000"/>
          </a:p>
        </p:txBody>
      </p:sp>
      <p:pic>
        <p:nvPicPr>
          <p:cNvPr id="16395" name="Picture 11" descr="fungi2">
            <a:extLst>
              <a:ext uri="{FF2B5EF4-FFF2-40B4-BE49-F238E27FC236}">
                <a16:creationId xmlns:a16="http://schemas.microsoft.com/office/drawing/2014/main" id="{A279FBCA-5336-4801-9A77-5CAF48F5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57201"/>
            <a:ext cx="42513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uber%20aestivum%201">
            <a:extLst>
              <a:ext uri="{FF2B5EF4-FFF2-40B4-BE49-F238E27FC236}">
                <a16:creationId xmlns:a16="http://schemas.microsoft.com/office/drawing/2014/main" id="{9479EDA1-758E-4BD0-A209-BCACCE01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1"/>
            <a:ext cx="3048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>
            <a:extLst>
              <a:ext uri="{FF2B5EF4-FFF2-40B4-BE49-F238E27FC236}">
                <a16:creationId xmlns:a16="http://schemas.microsoft.com/office/drawing/2014/main" id="{ECC62F1B-BA10-4538-B85F-F804AC8D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5801"/>
            <a:ext cx="152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Tuber</a:t>
            </a:r>
            <a:endParaRPr lang="pt-BR" altLang="pt-BR" sz="2000" b="1"/>
          </a:p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(Trufa)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  <p:bldP spid="16393" grpId="0" autoUpdateAnimBg="0"/>
      <p:bldP spid="16394" grpId="0" autoUpdateAnimBg="0"/>
      <p:bldP spid="163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ueijoCamemberti">
            <a:extLst>
              <a:ext uri="{FF2B5EF4-FFF2-40B4-BE49-F238E27FC236}">
                <a16:creationId xmlns:a16="http://schemas.microsoft.com/office/drawing/2014/main" id="{A77A95DA-F51C-46C5-8A4E-6943A4B6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3276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queijosRoqueforti">
            <a:extLst>
              <a:ext uri="{FF2B5EF4-FFF2-40B4-BE49-F238E27FC236}">
                <a16:creationId xmlns:a16="http://schemas.microsoft.com/office/drawing/2014/main" id="{0479EAB3-E652-4504-B2BC-F084B214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hiitake01">
            <a:extLst>
              <a:ext uri="{FF2B5EF4-FFF2-40B4-BE49-F238E27FC236}">
                <a16:creationId xmlns:a16="http://schemas.microsoft.com/office/drawing/2014/main" id="{FA7FBD42-4328-44EF-8876-8A29C5E6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eniccilium roqueforti">
            <a:extLst>
              <a:ext uri="{FF2B5EF4-FFF2-40B4-BE49-F238E27FC236}">
                <a16:creationId xmlns:a16="http://schemas.microsoft.com/office/drawing/2014/main" id="{D089BA37-2780-4F53-BBE0-76006E2D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BED4D04D-29B9-4067-97FA-E7F8EB74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76601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Queijo camembert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7E83052D-739D-4E3E-98DF-0F18A405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1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Queijo roquefort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A0339295-6348-477F-BC0E-487A04D7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43201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     Shiitake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     </a:t>
            </a:r>
            <a:r>
              <a:rPr lang="pt-BR" altLang="pt-BR" sz="2000" b="1" i="1"/>
              <a:t>Lentinus edodes</a:t>
            </a:r>
            <a:r>
              <a:rPr lang="pt-BR" altLang="pt-BR" sz="2000" b="1"/>
              <a:t>(Cogumelo-do-sol</a:t>
            </a:r>
            <a:r>
              <a:rPr lang="pt-BR" altLang="pt-BR" sz="2000" b="1" i="1"/>
              <a:t>)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3CA0EC66-B4CC-4E46-9FFC-0363288CA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960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Penicillium roquefortii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utoUpdateAnimBg="0"/>
      <p:bldP spid="17416" grpId="0" autoUpdateAnimBg="0"/>
      <p:bldP spid="174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17D7E9-63F8-4476-B914-AD27CE195DEF}"/>
              </a:ext>
            </a:extLst>
          </p:cNvPr>
          <p:cNvSpPr txBox="1"/>
          <p:nvPr/>
        </p:nvSpPr>
        <p:spPr>
          <a:xfrm>
            <a:off x="1061885" y="2197510"/>
            <a:ext cx="94094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Reino Fungi – Fungos 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3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2CED1A79-FFA9-425D-8B66-A9CDC84C0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Produtos comerciais da fermentação alcoólica dos fungos:</a:t>
            </a:r>
          </a:p>
        </p:txBody>
      </p:sp>
      <p:pic>
        <p:nvPicPr>
          <p:cNvPr id="23557" name="Picture 5" descr="bolo_chocolate">
            <a:extLst>
              <a:ext uri="{FF2B5EF4-FFF2-40B4-BE49-F238E27FC236}">
                <a16:creationId xmlns:a16="http://schemas.microsoft.com/office/drawing/2014/main" id="{6F5ED62B-7AF4-4E43-93FD-42F9D8DE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izza">
            <a:extLst>
              <a:ext uri="{FF2B5EF4-FFF2-40B4-BE49-F238E27FC236}">
                <a16:creationId xmlns:a16="http://schemas.microsoft.com/office/drawing/2014/main" id="{5CE737A7-544D-420B-AE3E-771D9103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419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>
            <a:extLst>
              <a:ext uri="{FF2B5EF4-FFF2-40B4-BE49-F238E27FC236}">
                <a16:creationId xmlns:a16="http://schemas.microsoft.com/office/drawing/2014/main" id="{C0AED0D8-698E-4289-AF31-39BBFCCA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1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Alimentos</a:t>
            </a:r>
          </a:p>
        </p:txBody>
      </p:sp>
      <p:pic>
        <p:nvPicPr>
          <p:cNvPr id="23563" name="Picture 11" descr="frn_im3">
            <a:extLst>
              <a:ext uri="{FF2B5EF4-FFF2-40B4-BE49-F238E27FC236}">
                <a16:creationId xmlns:a16="http://schemas.microsoft.com/office/drawing/2014/main" id="{A08950EC-5C33-4AF3-BAF1-F01DFE9B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1628775"/>
            <a:ext cx="10175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erveja">
            <a:extLst>
              <a:ext uri="{FF2B5EF4-FFF2-40B4-BE49-F238E27FC236}">
                <a16:creationId xmlns:a16="http://schemas.microsoft.com/office/drawing/2014/main" id="{F6ED9C00-30B9-4B2D-95C9-27BC3002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3581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Vinhos">
            <a:extLst>
              <a:ext uri="{FF2B5EF4-FFF2-40B4-BE49-F238E27FC236}">
                <a16:creationId xmlns:a16="http://schemas.microsoft.com/office/drawing/2014/main" id="{78144210-F615-4D9C-A1C4-ACD6F04F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3500438"/>
            <a:ext cx="36734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853A3826-4939-46A0-9913-D1C7941B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Bebidas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ângulo 10">
            <a:extLst>
              <a:ext uri="{FF2B5EF4-FFF2-40B4-BE49-F238E27FC236}">
                <a16:creationId xmlns:a16="http://schemas.microsoft.com/office/drawing/2014/main" id="{6C92A5BF-E912-4BC8-A882-C1162542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2" y="840582"/>
            <a:ext cx="394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CLASSIFICAÇÃO DOS FUNGOS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grpSp>
        <p:nvGrpSpPr>
          <p:cNvPr id="9220" name="Grupo 16">
            <a:extLst>
              <a:ext uri="{FF2B5EF4-FFF2-40B4-BE49-F238E27FC236}">
                <a16:creationId xmlns:a16="http://schemas.microsoft.com/office/drawing/2014/main" id="{CAA4226F-2425-40A6-871D-E24BE381EA0C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706689"/>
            <a:ext cx="8959850" cy="3086100"/>
            <a:chOff x="395536" y="1916831"/>
            <a:chExt cx="8961355" cy="3086100"/>
          </a:xfrm>
        </p:grpSpPr>
        <p:pic>
          <p:nvPicPr>
            <p:cNvPr id="9226" name="Picture 9" descr="File:Phycomyces.JPG">
              <a:extLst>
                <a:ext uri="{FF2B5EF4-FFF2-40B4-BE49-F238E27FC236}">
                  <a16:creationId xmlns:a16="http://schemas.microsoft.com/office/drawing/2014/main" id="{5F427AF1-CE3D-4F3E-A34B-E09A785B1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r="19446"/>
            <a:stretch>
              <a:fillRect/>
            </a:stretch>
          </p:blipFill>
          <p:spPr bwMode="auto">
            <a:xfrm>
              <a:off x="395536" y="1916831"/>
              <a:ext cx="1296144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1" descr="Ficheiro:Aspergillus.gif">
              <a:extLst>
                <a:ext uri="{FF2B5EF4-FFF2-40B4-BE49-F238E27FC236}">
                  <a16:creationId xmlns:a16="http://schemas.microsoft.com/office/drawing/2014/main" id="{982B6AD2-6C64-4F19-BD38-61052FAC9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803" y="1916831"/>
              <a:ext cx="1989565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3" descr="Ficheiro:Fruehjahrslorchel.jpg">
              <a:extLst>
                <a:ext uri="{FF2B5EF4-FFF2-40B4-BE49-F238E27FC236}">
                  <a16:creationId xmlns:a16="http://schemas.microsoft.com/office/drawing/2014/main" id="{E49B595C-15C4-4F72-A04F-1D7A97BE6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491" y="1916831"/>
              <a:ext cx="2714625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5" descr="Ficheiro:Amanita.jpg">
              <a:extLst>
                <a:ext uri="{FF2B5EF4-FFF2-40B4-BE49-F238E27FC236}">
                  <a16:creationId xmlns:a16="http://schemas.microsoft.com/office/drawing/2014/main" id="{53628982-7EAC-4A1D-BD32-F1CA223EB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916831"/>
              <a:ext cx="2624651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ângulo 11">
            <a:extLst>
              <a:ext uri="{FF2B5EF4-FFF2-40B4-BE49-F238E27FC236}">
                <a16:creationId xmlns:a16="http://schemas.microsoft.com/office/drawing/2014/main" id="{B0E67D72-78C0-4F5C-A62A-8DFB8AC2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70589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Imagens : (A) Author unknow / Uploaded by TheAlphaWolf / GNU Free Documentation License / (B) Author unknow / Uploaded by Zvesoulis / U.S. Federal Government / Public Domain / (C) W.J.Pilsak / GNU Free Documentation License / (D) Author unknow / Uploaded by André Tolentino / Creative Commons - Atribuição - Partilha nos Mesmos Termos 3.0 Não Adaptada.</a:t>
            </a:r>
          </a:p>
        </p:txBody>
      </p:sp>
      <p:sp>
        <p:nvSpPr>
          <p:cNvPr id="9222" name="CaixaDeTexto 12">
            <a:extLst>
              <a:ext uri="{FF2B5EF4-FFF2-40B4-BE49-F238E27FC236}">
                <a16:creationId xmlns:a16="http://schemas.microsoft.com/office/drawing/2014/main" id="{AC46674C-A37F-4C82-A173-113C7011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317" y="2205593"/>
            <a:ext cx="140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 err="1"/>
              <a:t>Zigomicetos</a:t>
            </a:r>
            <a:endParaRPr lang="pt-BR" altLang="pt-BR" sz="1600" dirty="0"/>
          </a:p>
        </p:txBody>
      </p:sp>
      <p:sp>
        <p:nvSpPr>
          <p:cNvPr id="9223" name="CaixaDeTexto 13">
            <a:extLst>
              <a:ext uri="{FF2B5EF4-FFF2-40B4-BE49-F238E27FC236}">
                <a16:creationId xmlns:a16="http://schemas.microsoft.com/office/drawing/2014/main" id="{A583B23D-9F08-4A35-8CB1-21C69F2F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2219325"/>
            <a:ext cx="164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/>
              <a:t>Deuteromicetos</a:t>
            </a:r>
          </a:p>
        </p:txBody>
      </p:sp>
      <p:sp>
        <p:nvSpPr>
          <p:cNvPr id="9224" name="CaixaDeTexto 14">
            <a:extLst>
              <a:ext uri="{FF2B5EF4-FFF2-40B4-BE49-F238E27FC236}">
                <a16:creationId xmlns:a16="http://schemas.microsoft.com/office/drawing/2014/main" id="{56F8D8F7-AC0A-4515-8F37-84C05E55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2219325"/>
            <a:ext cx="164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/>
              <a:t>Ascomicetos</a:t>
            </a:r>
          </a:p>
        </p:txBody>
      </p:sp>
      <p:sp>
        <p:nvSpPr>
          <p:cNvPr id="9225" name="CaixaDeTexto 15">
            <a:extLst>
              <a:ext uri="{FF2B5EF4-FFF2-40B4-BE49-F238E27FC236}">
                <a16:creationId xmlns:a16="http://schemas.microsoft.com/office/drawing/2014/main" id="{08C9DE2D-5A56-4C66-9AD6-422C96E3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2219325"/>
            <a:ext cx="164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/>
              <a:t>Basidiomicetos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A1499B-67FE-4637-960D-4018538E900A}"/>
              </a:ext>
            </a:extLst>
          </p:cNvPr>
          <p:cNvSpPr txBox="1"/>
          <p:nvPr/>
        </p:nvSpPr>
        <p:spPr>
          <a:xfrm>
            <a:off x="71447" y="2258785"/>
            <a:ext cx="1549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/>
              <a:t>Chytridiomycotas</a:t>
            </a:r>
            <a:endParaRPr lang="pt-BR" dirty="0"/>
          </a:p>
        </p:txBody>
      </p:sp>
      <p:pic>
        <p:nvPicPr>
          <p:cNvPr id="3" name="Picture 2" descr="http://1.bp.blogspot.com/_nJqoogIa7v8/S_18pj3PRVI/AAAAAAAAAG8/ZiUt6HveeIg/s1600/quitridiomicetos+2.jpg">
            <a:extLst>
              <a:ext uri="{FF2B5EF4-FFF2-40B4-BE49-F238E27FC236}">
                <a16:creationId xmlns:a16="http://schemas.microsoft.com/office/drawing/2014/main" id="{94D4A48D-69F8-4F76-8AE2-797235D3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6134" r="30721" b="20261"/>
          <a:stretch>
            <a:fillRect/>
          </a:stretch>
        </p:blipFill>
        <p:spPr bwMode="auto">
          <a:xfrm>
            <a:off x="99719" y="2744362"/>
            <a:ext cx="1424281" cy="13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2EEF86FF-3485-4125-B52C-ED6FC53B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902" y="412955"/>
            <a:ext cx="8351837" cy="5185595"/>
          </a:xfrm>
        </p:spPr>
        <p:txBody>
          <a:bodyPr/>
          <a:lstStyle/>
          <a:p>
            <a:pPr algn="just" eaLnBrk="1" hangingPunct="1"/>
            <a:r>
              <a:rPr lang="pt-BR" altLang="pt-BR" sz="3200" dirty="0"/>
              <a:t>Os </a:t>
            </a:r>
            <a:r>
              <a:rPr lang="pt-BR" altLang="pt-BR" sz="3200" b="1" dirty="0" err="1"/>
              <a:t>Chytridiomycotas</a:t>
            </a:r>
            <a:r>
              <a:rPr lang="pt-BR" altLang="pt-BR" sz="3200" dirty="0"/>
              <a:t>(</a:t>
            </a:r>
            <a:r>
              <a:rPr lang="pt-BR" altLang="pt-BR" sz="3200" dirty="0" err="1"/>
              <a:t>quitridiomicetos</a:t>
            </a:r>
            <a:r>
              <a:rPr lang="pt-BR" altLang="pt-BR" sz="3200" dirty="0"/>
              <a:t>), são os prováveis ancestrais dos fungos. Seus esporos são flagelados e vivem em meio aquático e em solos úmidos próximos a represas, rios e lagos. Vivem da absorção da matéria orgânica que decompõe e, muitas vezes, parasitam algas,  protozoários, outros fungos, plantas e animais. Algumas espécies causam considerável </a:t>
            </a:r>
            <a:br>
              <a:rPr lang="pt-BR" altLang="pt-BR" sz="3200" dirty="0"/>
            </a:br>
            <a:r>
              <a:rPr lang="pt-BR" altLang="pt-BR" sz="3200" dirty="0"/>
              <a:t>prejuízo em plantas de cultivo (alfafa e milho).   </a:t>
            </a:r>
          </a:p>
        </p:txBody>
      </p:sp>
      <p:pic>
        <p:nvPicPr>
          <p:cNvPr id="25603" name="Picture 2" descr="http://1.bp.blogspot.com/_nJqoogIa7v8/S_18pj3PRVI/AAAAAAAAAG8/ZiUt6HveeIg/s1600/quitridiomicetos+2.jpg">
            <a:extLst>
              <a:ext uri="{FF2B5EF4-FFF2-40B4-BE49-F238E27FC236}">
                <a16:creationId xmlns:a16="http://schemas.microsoft.com/office/drawing/2014/main" id="{35101376-9101-49F8-B1EB-8418A89C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6134" r="30721" b="20261"/>
          <a:stretch>
            <a:fillRect/>
          </a:stretch>
        </p:blipFill>
        <p:spPr bwMode="auto">
          <a:xfrm>
            <a:off x="358261" y="3628564"/>
            <a:ext cx="29400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3">
            <a:extLst>
              <a:ext uri="{FF2B5EF4-FFF2-40B4-BE49-F238E27FC236}">
                <a16:creationId xmlns:a16="http://schemas.microsoft.com/office/drawing/2014/main" id="{AA02EABE-8BC5-4F0B-BBFF-75594B2A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26" y="439740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ZIGOMICETOS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0244" name="Retângulo 14">
            <a:extLst>
              <a:ext uri="{FF2B5EF4-FFF2-40B4-BE49-F238E27FC236}">
                <a16:creationId xmlns:a16="http://schemas.microsoft.com/office/drawing/2014/main" id="{9FFA7CBE-5986-4853-9868-7A5C7044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91" y="1357298"/>
            <a:ext cx="200023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Calibri" pitchFamily="34" charset="0"/>
                <a:cs typeface="Arial" charset="0"/>
              </a:rPr>
              <a:t>Fungos terrestre</a:t>
            </a:r>
          </a:p>
        </p:txBody>
      </p:sp>
      <p:sp>
        <p:nvSpPr>
          <p:cNvPr id="32" name="Retângulo 14">
            <a:extLst>
              <a:ext uri="{FF2B5EF4-FFF2-40B4-BE49-F238E27FC236}">
                <a16:creationId xmlns:a16="http://schemas.microsoft.com/office/drawing/2014/main" id="{46FE0929-49E7-4F04-8A20-4759CC9D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24" y="2071678"/>
            <a:ext cx="200023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Parede quitinosa</a:t>
            </a:r>
          </a:p>
        </p:txBody>
      </p:sp>
      <p:sp>
        <p:nvSpPr>
          <p:cNvPr id="34" name="Retângulo 14">
            <a:extLst>
              <a:ext uri="{FF2B5EF4-FFF2-40B4-BE49-F238E27FC236}">
                <a16:creationId xmlns:a16="http://schemas.microsoft.com/office/drawing/2014/main" id="{90CCB04A-2CE7-446A-B395-B9E4C9A7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84" y="2714621"/>
            <a:ext cx="342902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Isolados são microscópicos em conjunto podem assumir formações macroscópicas</a:t>
            </a:r>
          </a:p>
        </p:txBody>
      </p:sp>
      <p:sp>
        <p:nvSpPr>
          <p:cNvPr id="35" name="Retângulo 14">
            <a:extLst>
              <a:ext uri="{FF2B5EF4-FFF2-40B4-BE49-F238E27FC236}">
                <a16:creationId xmlns:a16="http://schemas.microsoft.com/office/drawing/2014/main" id="{5770FDF9-83E1-4DBA-871E-53FCFC22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0" y="5715016"/>
            <a:ext cx="364333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Micélio geralmente cenocítico</a:t>
            </a:r>
          </a:p>
        </p:txBody>
      </p:sp>
      <p:sp>
        <p:nvSpPr>
          <p:cNvPr id="36" name="Retângulo 14">
            <a:extLst>
              <a:ext uri="{FF2B5EF4-FFF2-40B4-BE49-F238E27FC236}">
                <a16:creationId xmlns:a16="http://schemas.microsoft.com/office/drawing/2014/main" id="{D70A084E-FA4D-4A06-AF48-CC442FC7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12" y="3857628"/>
            <a:ext cx="3857652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Alimentam-se de matéria orgânica morta</a:t>
            </a:r>
          </a:p>
        </p:txBody>
      </p:sp>
      <p:sp>
        <p:nvSpPr>
          <p:cNvPr id="37" name="Retângulo 14">
            <a:extLst>
              <a:ext uri="{FF2B5EF4-FFF2-40B4-BE49-F238E27FC236}">
                <a16:creationId xmlns:a16="http://schemas.microsoft.com/office/drawing/2014/main" id="{E4E5217F-B357-4A48-BC9E-463198C0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78" y="4792816"/>
            <a:ext cx="4214842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São em sua maioria saprófitos, alguns poucos são patogênicos</a:t>
            </a:r>
            <a:endParaRPr lang="pt-BR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62" name="Retângulo 13">
            <a:extLst>
              <a:ext uri="{FF2B5EF4-FFF2-40B4-BE49-F238E27FC236}">
                <a16:creationId xmlns:a16="http://schemas.microsoft.com/office/drawing/2014/main" id="{DD2DC5B1-DBEC-44AA-AAEC-6657BAAF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6" y="257175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Mucorales</a:t>
            </a:r>
            <a:endParaRPr lang="pt-BR" altLang="pt-BR"/>
          </a:p>
        </p:txBody>
      </p:sp>
      <p:pic>
        <p:nvPicPr>
          <p:cNvPr id="10263" name="Picture 32" descr="File:Mature sporangium of a Mucor sp. fungus.jpg">
            <a:extLst>
              <a:ext uri="{FF2B5EF4-FFF2-40B4-BE49-F238E27FC236}">
                <a16:creationId xmlns:a16="http://schemas.microsoft.com/office/drawing/2014/main" id="{09BF6BD0-1196-48BE-B57F-B5C032C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0406" r="33852" b="23985"/>
          <a:stretch>
            <a:fillRect/>
          </a:stretch>
        </p:blipFill>
        <p:spPr bwMode="auto">
          <a:xfrm>
            <a:off x="7319963" y="1052514"/>
            <a:ext cx="2520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tângulo 19">
            <a:extLst>
              <a:ext uri="{FF2B5EF4-FFF2-40B4-BE49-F238E27FC236}">
                <a16:creationId xmlns:a16="http://schemas.microsoft.com/office/drawing/2014/main" id="{8E582614-66B5-47EC-84FE-A81FD7C115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24182" y="1435895"/>
            <a:ext cx="176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Imagem : CDC/Dr. Lucille</a:t>
            </a:r>
          </a:p>
          <a:p>
            <a:pPr eaLnBrk="1" hangingPunct="1"/>
            <a:r>
              <a:rPr lang="en-US" altLang="pt-BR" sz="1000"/>
              <a:t> K. Georg / U.S. Federal </a:t>
            </a:r>
          </a:p>
          <a:p>
            <a:pPr eaLnBrk="1" hangingPunct="1"/>
            <a:r>
              <a:rPr lang="en-US" altLang="pt-BR" sz="1000"/>
              <a:t>Government/Public Domain.</a:t>
            </a:r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F9B436D-F122-4F7F-96A8-51B7B1080F12}"/>
              </a:ext>
            </a:extLst>
          </p:cNvPr>
          <p:cNvSpPr/>
          <p:nvPr/>
        </p:nvSpPr>
        <p:spPr>
          <a:xfrm>
            <a:off x="3095626" y="1357313"/>
            <a:ext cx="62150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A espécie </a:t>
            </a:r>
            <a:r>
              <a:rPr lang="pt-BR" i="1" dirty="0">
                <a:cs typeface="Arial" charset="0"/>
              </a:rPr>
              <a:t>Rhizopus stolonifer</a:t>
            </a:r>
            <a:r>
              <a:rPr lang="pt-BR" dirty="0">
                <a:cs typeface="Arial" charset="0"/>
              </a:rPr>
              <a:t> é o comum bolor negro do pão que também ataca frutas.</a:t>
            </a:r>
          </a:p>
        </p:txBody>
      </p:sp>
      <p:sp>
        <p:nvSpPr>
          <p:cNvPr id="11268" name="Retângulo 3">
            <a:extLst>
              <a:ext uri="{FF2B5EF4-FFF2-40B4-BE49-F238E27FC236}">
                <a16:creationId xmlns:a16="http://schemas.microsoft.com/office/drawing/2014/main" id="{D948B115-4518-4C60-94AF-8F6D2C03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153" y="679452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ZIGOMICETOS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grpSp>
        <p:nvGrpSpPr>
          <p:cNvPr id="11269" name="Grupo 22">
            <a:extLst>
              <a:ext uri="{FF2B5EF4-FFF2-40B4-BE49-F238E27FC236}">
                <a16:creationId xmlns:a16="http://schemas.microsoft.com/office/drawing/2014/main" id="{0D24098F-2943-4686-BC5E-80F587D70240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4724400"/>
            <a:ext cx="7213600" cy="400050"/>
            <a:chOff x="768276" y="4724400"/>
            <a:chExt cx="7214344" cy="40005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0C8306-8551-4575-AE0C-BE1A4CBD3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76" y="4724400"/>
              <a:ext cx="222590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Bolor negro do pão</a:t>
              </a:r>
            </a:p>
          </p:txBody>
        </p:sp>
        <p:sp>
          <p:nvSpPr>
            <p:cNvPr id="18" name="Retângulo 19">
              <a:extLst>
                <a:ext uri="{FF2B5EF4-FFF2-40B4-BE49-F238E27FC236}">
                  <a16:creationId xmlns:a16="http://schemas.microsoft.com/office/drawing/2014/main" id="{01DE7D5C-A296-4D4E-AB15-0A0F518B0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620" y="4724400"/>
              <a:ext cx="97482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Tomate</a:t>
              </a:r>
            </a:p>
          </p:txBody>
        </p:sp>
        <p:sp>
          <p:nvSpPr>
            <p:cNvPr id="19" name="Retângulo 21">
              <a:extLst>
                <a:ext uri="{FF2B5EF4-FFF2-40B4-BE49-F238E27FC236}">
                  <a16:creationId xmlns:a16="http://schemas.microsoft.com/office/drawing/2014/main" id="{A509C558-353C-4047-9DE5-B452C7754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389" y="4724400"/>
              <a:ext cx="115423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Morango</a:t>
              </a:r>
            </a:p>
          </p:txBody>
        </p:sp>
      </p:grpSp>
      <p:grpSp>
        <p:nvGrpSpPr>
          <p:cNvPr id="11270" name="Grupo 23">
            <a:extLst>
              <a:ext uri="{FF2B5EF4-FFF2-40B4-BE49-F238E27FC236}">
                <a16:creationId xmlns:a16="http://schemas.microsoft.com/office/drawing/2014/main" id="{EC05C930-1AB2-4482-A321-E38079A0D7F2}"/>
              </a:ext>
            </a:extLst>
          </p:cNvPr>
          <p:cNvGrpSpPr>
            <a:grpSpLocks/>
          </p:cNvGrpSpPr>
          <p:nvPr/>
        </p:nvGrpSpPr>
        <p:grpSpPr bwMode="auto">
          <a:xfrm>
            <a:off x="2020889" y="2708276"/>
            <a:ext cx="8150225" cy="1800225"/>
            <a:chOff x="539750" y="2708275"/>
            <a:chExt cx="8149500" cy="1800000"/>
          </a:xfrm>
        </p:grpSpPr>
        <p:pic>
          <p:nvPicPr>
            <p:cNvPr id="11272" name="Picture 21" descr="File:Rotting strawberry on white background.jpg">
              <a:extLst>
                <a:ext uri="{FF2B5EF4-FFF2-40B4-BE49-F238E27FC236}">
                  <a16:creationId xmlns:a16="http://schemas.microsoft.com/office/drawing/2014/main" id="{BCC889A3-CC76-4B06-92A3-655DBE98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9" y="2708275"/>
              <a:ext cx="2388461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7" descr="File:Verschimmeltes Brot 2008-12-07.JPG">
              <a:extLst>
                <a:ext uri="{FF2B5EF4-FFF2-40B4-BE49-F238E27FC236}">
                  <a16:creationId xmlns:a16="http://schemas.microsoft.com/office/drawing/2014/main" id="{23D45672-FA58-43CF-AEB2-A22A62C12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708275"/>
              <a:ext cx="2702218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9" descr="File:Schimmel-op-tomaat1079.jpg">
              <a:extLst>
                <a:ext uri="{FF2B5EF4-FFF2-40B4-BE49-F238E27FC236}">
                  <a16:creationId xmlns:a16="http://schemas.microsoft.com/office/drawing/2014/main" id="{C2804B57-5144-4603-AF34-8715BB901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744" y="2708275"/>
              <a:ext cx="2401268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Retângulo 18">
            <a:extLst>
              <a:ext uri="{FF2B5EF4-FFF2-40B4-BE49-F238E27FC236}">
                <a16:creationId xmlns:a16="http://schemas.microsoft.com/office/drawing/2014/main" id="{094C101F-4783-415C-86D6-B5C97EA4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28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Henry Mühlpfordt / GNU Free Documentation License / (B) Algont / GNU Free Documentation License / (C)  Kevin Payravi / GNU Free Documentation License.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FFB6100-CAD4-4651-A656-0DAB6BBF1370}"/>
              </a:ext>
            </a:extLst>
          </p:cNvPr>
          <p:cNvSpPr txBox="1"/>
          <p:nvPr/>
        </p:nvSpPr>
        <p:spPr>
          <a:xfrm>
            <a:off x="1991032" y="878829"/>
            <a:ext cx="9188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Roboto"/>
              </a:rPr>
              <a:t>Cordyceps: attack of the killer fungi - Planet Earth Attenborough BBC wildlife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BD6B19-5AFF-43C8-973E-49F7604FCF6C}"/>
              </a:ext>
            </a:extLst>
          </p:cNvPr>
          <p:cNvSpPr txBox="1"/>
          <p:nvPr/>
        </p:nvSpPr>
        <p:spPr>
          <a:xfrm>
            <a:off x="3535925" y="124816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https://www.youtube.com/watch?v=XuKjBIBBAL8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019FA3-73F4-4A3F-A2A6-39A3F1789BA1}"/>
              </a:ext>
            </a:extLst>
          </p:cNvPr>
          <p:cNvSpPr txBox="1"/>
          <p:nvPr/>
        </p:nvSpPr>
        <p:spPr>
          <a:xfrm>
            <a:off x="3046771" y="265439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O jardim de fungos das formigas cortadeiras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A85D81-6F8B-4BA3-AF9F-803846BF1387}"/>
              </a:ext>
            </a:extLst>
          </p:cNvPr>
          <p:cNvSpPr txBox="1"/>
          <p:nvPr/>
        </p:nvSpPr>
        <p:spPr>
          <a:xfrm>
            <a:off x="3046771" y="302373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https://www.youtube.com/watch?v=73jZswKicwM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4E76B9-9035-406A-AC5E-C6DFEC7F7AB2}"/>
              </a:ext>
            </a:extLst>
          </p:cNvPr>
          <p:cNvSpPr txBox="1"/>
          <p:nvPr/>
        </p:nvSpPr>
        <p:spPr>
          <a:xfrm>
            <a:off x="1369142" y="4429969"/>
            <a:ext cx="9453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Roboto"/>
              </a:rPr>
              <a:t>Wow! Fungi plant growth - The Private Life of Plants - David Attenborough - BBC wildlife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97ADF3-15F1-4BB4-94D9-0CB7DAC532FD}"/>
              </a:ext>
            </a:extLst>
          </p:cNvPr>
          <p:cNvSpPr txBox="1"/>
          <p:nvPr/>
        </p:nvSpPr>
        <p:spPr>
          <a:xfrm>
            <a:off x="3185036" y="4799301"/>
            <a:ext cx="6800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https://www.youtube.com/watch?v=puDkLFcCZyI</a:t>
            </a:r>
          </a:p>
        </p:txBody>
      </p:sp>
    </p:spTree>
    <p:extLst>
      <p:ext uri="{BB962C8B-B14F-4D97-AF65-F5344CB8AC3E}">
        <p14:creationId xmlns:p14="http://schemas.microsoft.com/office/powerpoint/2010/main" val="289476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FD3A8ADD-1383-4356-AE6C-18D5370F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845288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ASCOMICETOS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7" name="Retângulo 14">
            <a:extLst>
              <a:ext uri="{FF2B5EF4-FFF2-40B4-BE49-F238E27FC236}">
                <a16:creationId xmlns:a16="http://schemas.microsoft.com/office/drawing/2014/main" id="{81EE8B57-CBAA-4CB2-8328-BE1A45A7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52" y="1649544"/>
            <a:ext cx="442915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  <a:cs typeface="Arial" charset="0"/>
              </a:rPr>
              <a:t>São</a:t>
            </a:r>
            <a:r>
              <a:rPr lang="pt-BR" sz="2000" dirty="0">
                <a:solidFill>
                  <a:srgbClr val="102766"/>
                </a:solidFill>
                <a:latin typeface="Calibri"/>
                <a:cs typeface="Arial" charset="0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Calibri"/>
                <a:cs typeface="Arial" charset="0"/>
              </a:rPr>
              <a:t>terrestre, mas existem marinhos associados com algas, formando liquens.</a:t>
            </a:r>
            <a:endParaRPr lang="pt-BR" sz="2000" dirty="0">
              <a:solidFill>
                <a:srgbClr val="102766"/>
              </a:solidFill>
              <a:latin typeface="Calibri"/>
              <a:cs typeface="Arial" charset="0"/>
            </a:endParaRPr>
          </a:p>
        </p:txBody>
      </p:sp>
      <p:sp>
        <p:nvSpPr>
          <p:cNvPr id="18" name="Retângulo 14">
            <a:extLst>
              <a:ext uri="{FF2B5EF4-FFF2-40B4-BE49-F238E27FC236}">
                <a16:creationId xmlns:a16="http://schemas.microsoft.com/office/drawing/2014/main" id="{623A6471-837F-4786-8111-B0F72F05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80" y="2714620"/>
            <a:ext cx="442915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  <a:cs typeface="Arial" charset="0"/>
              </a:rPr>
              <a:t>Formam hifas septadas chamadas ascos, nos quais estão os esporos –ascósporos.</a:t>
            </a:r>
          </a:p>
        </p:txBody>
      </p:sp>
      <p:sp>
        <p:nvSpPr>
          <p:cNvPr id="19" name="Retângulo 14">
            <a:extLst>
              <a:ext uri="{FF2B5EF4-FFF2-40B4-BE49-F238E27FC236}">
                <a16:creationId xmlns:a16="http://schemas.microsoft.com/office/drawing/2014/main" id="{A9B632F7-9B76-47E9-8C1E-36C5BCFC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84" y="3714752"/>
            <a:ext cx="34195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  <a:cs typeface="Arial" charset="0"/>
              </a:rPr>
              <a:t>As leveduras são unicelulares.</a:t>
            </a:r>
            <a:endParaRPr lang="pt-BR" sz="2000" dirty="0">
              <a:solidFill>
                <a:srgbClr val="102766"/>
              </a:solidFill>
              <a:latin typeface="Calibri"/>
              <a:cs typeface="Arial" charset="0"/>
            </a:endParaRPr>
          </a:p>
        </p:txBody>
      </p:sp>
      <p:sp>
        <p:nvSpPr>
          <p:cNvPr id="20" name="Retângulo 14">
            <a:extLst>
              <a:ext uri="{FF2B5EF4-FFF2-40B4-BE49-F238E27FC236}">
                <a16:creationId xmlns:a16="http://schemas.microsoft.com/office/drawing/2014/main" id="{C9487596-1CF2-4D67-A2F4-F66A3AAB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50" y="4429132"/>
            <a:ext cx="34195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  <a:cs typeface="Arial" charset="0"/>
              </a:rPr>
              <a:t>São grande decompositores.</a:t>
            </a:r>
          </a:p>
        </p:txBody>
      </p:sp>
      <p:sp>
        <p:nvSpPr>
          <p:cNvPr id="21" name="Retângulo 14">
            <a:extLst>
              <a:ext uri="{FF2B5EF4-FFF2-40B4-BE49-F238E27FC236}">
                <a16:creationId xmlns:a16="http://schemas.microsoft.com/office/drawing/2014/main" id="{10BB815C-735B-4C37-ADF4-CFDBD8C2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78" y="5072075"/>
            <a:ext cx="521497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cs typeface="Arial" charset="0"/>
              </a:rPr>
              <a:t>São usados na indústria alimentícia através dos fermentos, na produção de pães, bolos, bebidas alcoólicas e combustíveis como o álcool. </a:t>
            </a:r>
          </a:p>
        </p:txBody>
      </p:sp>
      <p:sp>
        <p:nvSpPr>
          <p:cNvPr id="12307" name="Retângulo 7">
            <a:extLst>
              <a:ext uri="{FF2B5EF4-FFF2-40B4-BE49-F238E27FC236}">
                <a16:creationId xmlns:a16="http://schemas.microsoft.com/office/drawing/2014/main" id="{ACBCA57D-0441-4472-A48B-CCB56149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9" y="3643314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/>
              <a:t>Mochella</a:t>
            </a:r>
          </a:p>
        </p:txBody>
      </p:sp>
      <p:sp>
        <p:nvSpPr>
          <p:cNvPr id="12308" name="Retângulo 21">
            <a:extLst>
              <a:ext uri="{FF2B5EF4-FFF2-40B4-BE49-F238E27FC236}">
                <a16:creationId xmlns:a16="http://schemas.microsoft.com/office/drawing/2014/main" id="{BE4D93AE-F2BC-42A7-8980-F4D672AB11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82882" y="2275682"/>
            <a:ext cx="226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Imagem : Bernd Haynold / GNU Free</a:t>
            </a:r>
          </a:p>
          <a:p>
            <a:pPr eaLnBrk="1" hangingPunct="1"/>
            <a:r>
              <a:rPr lang="en-US" altLang="pt-BR" sz="1000"/>
              <a:t> Documentation License</a:t>
            </a:r>
          </a:p>
        </p:txBody>
      </p:sp>
      <p:pic>
        <p:nvPicPr>
          <p:cNvPr id="12309" name="Picture 28" descr="File:Morchella esculenta 270408.jpg">
            <a:extLst>
              <a:ext uri="{FF2B5EF4-FFF2-40B4-BE49-F238E27FC236}">
                <a16:creationId xmlns:a16="http://schemas.microsoft.com/office/drawing/2014/main" id="{DAA37FE6-82EC-49CD-AFA7-C5FCB722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9" y="1125538"/>
            <a:ext cx="19065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3">
            <a:extLst>
              <a:ext uri="{FF2B5EF4-FFF2-40B4-BE49-F238E27FC236}">
                <a16:creationId xmlns:a16="http://schemas.microsoft.com/office/drawing/2014/main" id="{BE1173B0-2C9E-4BEB-9D66-70FB5467D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857251"/>
            <a:ext cx="792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102766"/>
                </a:solidFill>
                <a:latin typeface="Calibri" panose="020F0502020204030204" pitchFamily="34" charset="0"/>
              </a:rPr>
              <a:t>ASCOMICETOS DE IMPORTÂNCIA ECONÔMICA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13316" name="Retângulo 11">
            <a:extLst>
              <a:ext uri="{FF2B5EF4-FFF2-40B4-BE49-F238E27FC236}">
                <a16:creationId xmlns:a16="http://schemas.microsoft.com/office/drawing/2014/main" id="{2303656A-431B-4B34-A35C-CDD1A35F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758157"/>
            <a:ext cx="321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Produção de antibióticos </a:t>
            </a:r>
          </a:p>
        </p:txBody>
      </p:sp>
      <p:grpSp>
        <p:nvGrpSpPr>
          <p:cNvPr id="13317" name="Grupo 25">
            <a:extLst>
              <a:ext uri="{FF2B5EF4-FFF2-40B4-BE49-F238E27FC236}">
                <a16:creationId xmlns:a16="http://schemas.microsoft.com/office/drawing/2014/main" id="{05C810AE-DD45-43CC-A3DA-054F9F1FD0BF}"/>
              </a:ext>
            </a:extLst>
          </p:cNvPr>
          <p:cNvGrpSpPr>
            <a:grpSpLocks/>
          </p:cNvGrpSpPr>
          <p:nvPr/>
        </p:nvGrpSpPr>
        <p:grpSpPr bwMode="auto">
          <a:xfrm>
            <a:off x="2855914" y="2597151"/>
            <a:ext cx="6480175" cy="2919413"/>
            <a:chOff x="1331913" y="2597646"/>
            <a:chExt cx="6480447" cy="2919586"/>
          </a:xfrm>
        </p:grpSpPr>
        <p:grpSp>
          <p:nvGrpSpPr>
            <p:cNvPr id="13318" name="Grupo 28">
              <a:extLst>
                <a:ext uri="{FF2B5EF4-FFF2-40B4-BE49-F238E27FC236}">
                  <a16:creationId xmlns:a16="http://schemas.microsoft.com/office/drawing/2014/main" id="{E3AF2F50-6E49-407B-8FAA-C987AED79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5117182"/>
              <a:ext cx="4014788" cy="400050"/>
              <a:chOff x="-6842" y="3557013"/>
              <a:chExt cx="4014779" cy="400100"/>
            </a:xfrm>
          </p:grpSpPr>
          <p:sp>
            <p:nvSpPr>
              <p:cNvPr id="19" name="Retângulo 4">
                <a:extLst>
                  <a:ext uri="{FF2B5EF4-FFF2-40B4-BE49-F238E27FC236}">
                    <a16:creationId xmlns:a16="http://schemas.microsoft.com/office/drawing/2014/main" id="{1E0E26F2-A305-4F6A-B17B-C90324D87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812" y="3556989"/>
                <a:ext cx="2262278" cy="400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i="1" dirty="0">
                    <a:cs typeface="Arial" charset="0"/>
                  </a:rPr>
                  <a:t>Penicillium notatum</a:t>
                </a:r>
              </a:p>
            </p:txBody>
          </p:sp>
          <p:sp>
            <p:nvSpPr>
              <p:cNvPr id="20" name="Retângulo 7">
                <a:extLst>
                  <a:ext uri="{FF2B5EF4-FFF2-40B4-BE49-F238E27FC236}">
                    <a16:creationId xmlns:a16="http://schemas.microsoft.com/office/drawing/2014/main" id="{267577E3-22F7-43D4-ACF7-46289EE13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588" y="3556989"/>
                <a:ext cx="1206548" cy="400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000" b="1" dirty="0">
                    <a:cs typeface="Arial" charset="0"/>
                  </a:rPr>
                  <a:t>Penicilina</a:t>
                </a:r>
              </a:p>
            </p:txBody>
          </p:sp>
          <p:sp>
            <p:nvSpPr>
              <p:cNvPr id="21" name="Seta para a direita 20">
                <a:extLst>
                  <a:ext uri="{FF2B5EF4-FFF2-40B4-BE49-F238E27FC236}">
                    <a16:creationId xmlns:a16="http://schemas.microsoft.com/office/drawing/2014/main" id="{B4BD8C42-2DF7-45FC-B686-8729A7A8B218}"/>
                  </a:ext>
                </a:extLst>
              </p:cNvPr>
              <p:cNvSpPr/>
              <p:nvPr/>
            </p:nvSpPr>
            <p:spPr>
              <a:xfrm>
                <a:off x="2441211" y="3628439"/>
                <a:ext cx="257185" cy="1857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3319" name="Picture 20" descr="File:Penicillium notatum.jpg">
              <a:extLst>
                <a:ext uri="{FF2B5EF4-FFF2-40B4-BE49-F238E27FC236}">
                  <a16:creationId xmlns:a16="http://schemas.microsoft.com/office/drawing/2014/main" id="{090A4E32-ADA8-40FE-BBD4-295C33AF5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597820"/>
              <a:ext cx="3240087" cy="243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22" descr="File:Aa syringe graduations.jpg">
              <a:extLst>
                <a:ext uri="{FF2B5EF4-FFF2-40B4-BE49-F238E27FC236}">
                  <a16:creationId xmlns:a16="http://schemas.microsoft.com/office/drawing/2014/main" id="{9927EDB2-2C6E-4C9E-90F6-29A2318F7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2597820"/>
              <a:ext cx="2449512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tângulo 20">
              <a:extLst>
                <a:ext uri="{FF2B5EF4-FFF2-40B4-BE49-F238E27FC236}">
                  <a16:creationId xmlns:a16="http://schemas.microsoft.com/office/drawing/2014/main" id="{09CCDE52-66A6-4C08-96EB-73A379AD31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34343" y="3467777"/>
              <a:ext cx="24481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pt-BR" sz="1000"/>
                <a:t>Imagens : (A) Crulina 98 / GNU Free Documentation License / (B) Anthony Appleyard / GNU Free Documentation License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F3B386-5D86-4E91-BC78-A2D001DBE046}"/>
              </a:ext>
            </a:extLst>
          </p:cNvPr>
          <p:cNvSpPr txBox="1"/>
          <p:nvPr/>
        </p:nvSpPr>
        <p:spPr>
          <a:xfrm>
            <a:off x="3230922" y="567369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 err="1">
                <a:effectLst/>
                <a:latin typeface="Roboto"/>
              </a:rPr>
              <a:t>iBahia</a:t>
            </a:r>
            <a:r>
              <a:rPr lang="pt-BR" b="0" i="0" dirty="0">
                <a:effectLst/>
                <a:latin typeface="Roboto"/>
              </a:rPr>
              <a:t> Educação - História - Descoberta da Penicilina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9C6A9C-90E8-4EFC-B4C9-E75ACE0003BD}"/>
              </a:ext>
            </a:extLst>
          </p:cNvPr>
          <p:cNvSpPr txBox="1"/>
          <p:nvPr/>
        </p:nvSpPr>
        <p:spPr>
          <a:xfrm>
            <a:off x="3575051" y="604302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https://www.youtube.com/watch?v=dsw2WkYrxAU</a:t>
            </a:r>
          </a:p>
        </p:txBody>
      </p:sp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455EE2C-ADCD-4AF5-BAFA-4659D5AFB397}"/>
              </a:ext>
            </a:extLst>
          </p:cNvPr>
          <p:cNvSpPr/>
          <p:nvPr/>
        </p:nvSpPr>
        <p:spPr>
          <a:xfrm>
            <a:off x="6672263" y="5732463"/>
            <a:ext cx="2197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Beauveria bassiana</a:t>
            </a:r>
          </a:p>
        </p:txBody>
      </p:sp>
      <p:sp>
        <p:nvSpPr>
          <p:cNvPr id="14340" name="Retângulo 5">
            <a:extLst>
              <a:ext uri="{FF2B5EF4-FFF2-40B4-BE49-F238E27FC236}">
                <a16:creationId xmlns:a16="http://schemas.microsoft.com/office/drawing/2014/main" id="{475033D0-40A0-4C16-812C-F2128C85F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357187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Controle biológico de pragas</a:t>
            </a:r>
            <a:endParaRPr lang="pt-BR" altLang="pt-BR" sz="2000" b="1">
              <a:latin typeface="Calibri" panose="020F0502020204030204" pitchFamily="34" charset="0"/>
            </a:endParaRPr>
          </a:p>
        </p:txBody>
      </p:sp>
      <p:sp>
        <p:nvSpPr>
          <p:cNvPr id="14341" name="Retângulo 17">
            <a:extLst>
              <a:ext uri="{FF2B5EF4-FFF2-40B4-BE49-F238E27FC236}">
                <a16:creationId xmlns:a16="http://schemas.microsoft.com/office/drawing/2014/main" id="{DF8743B4-6B4E-447A-A19C-02937077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1214438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Fungos de interesse médico </a:t>
            </a:r>
          </a:p>
        </p:txBody>
      </p:sp>
      <p:grpSp>
        <p:nvGrpSpPr>
          <p:cNvPr id="14342" name="Grupo 46">
            <a:extLst>
              <a:ext uri="{FF2B5EF4-FFF2-40B4-BE49-F238E27FC236}">
                <a16:creationId xmlns:a16="http://schemas.microsoft.com/office/drawing/2014/main" id="{2AEA16B8-942E-4DAB-9D45-07E0A73674CB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3000375"/>
            <a:ext cx="4000500" cy="400050"/>
            <a:chOff x="5072066" y="3429000"/>
            <a:chExt cx="4071934" cy="400174"/>
          </a:xfrm>
        </p:grpSpPr>
        <p:sp>
          <p:nvSpPr>
            <p:cNvPr id="14346" name="Retângulo 11">
              <a:extLst>
                <a:ext uri="{FF2B5EF4-FFF2-40B4-BE49-F238E27FC236}">
                  <a16:creationId xmlns:a16="http://schemas.microsoft.com/office/drawing/2014/main" id="{0FD4E57D-4A87-4D2B-B7EB-869B1B5D6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66" y="3429000"/>
              <a:ext cx="1977797" cy="40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000" i="1">
                  <a:latin typeface="Calibri" panose="020F0502020204030204" pitchFamily="34" charset="0"/>
                </a:rPr>
                <a:t>Candida albicans</a:t>
              </a:r>
              <a:endParaRPr lang="pt-BR" altLang="pt-BR" sz="2000">
                <a:latin typeface="Calibri" panose="020F0502020204030204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EFB0E5E-76D6-4ECC-93CB-CF2F9F4F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391" y="3429000"/>
              <a:ext cx="1856609" cy="4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Candidíase oral</a:t>
              </a:r>
            </a:p>
          </p:txBody>
        </p:sp>
        <p:sp>
          <p:nvSpPr>
            <p:cNvPr id="24" name="Seta para a direita 23">
              <a:extLst>
                <a:ext uri="{FF2B5EF4-FFF2-40B4-BE49-F238E27FC236}">
                  <a16:creationId xmlns:a16="http://schemas.microsoft.com/office/drawing/2014/main" id="{B102F279-7B37-4865-B423-3EAB6EF95E0B}"/>
                </a:ext>
              </a:extLst>
            </p:cNvPr>
            <p:cNvSpPr/>
            <p:nvPr/>
          </p:nvSpPr>
          <p:spPr>
            <a:xfrm>
              <a:off x="7038551" y="3597327"/>
              <a:ext cx="214908" cy="1889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4343" name="Picture 18" descr="File:CandidiasisFromCDCinJPEG03-18-06.JPG">
            <a:extLst>
              <a:ext uri="{FF2B5EF4-FFF2-40B4-BE49-F238E27FC236}">
                <a16:creationId xmlns:a16="http://schemas.microsoft.com/office/drawing/2014/main" id="{63391D1B-3969-4F22-8A2D-7FC11C60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28775"/>
            <a:ext cx="20891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0" descr="File:Beauveria bassiana 16552.jpg">
            <a:extLst>
              <a:ext uri="{FF2B5EF4-FFF2-40B4-BE49-F238E27FC236}">
                <a16:creationId xmlns:a16="http://schemas.microsoft.com/office/drawing/2014/main" id="{A2E39B65-C171-4C53-918A-F0D47B01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933826"/>
            <a:ext cx="25304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tângulo 18">
            <a:extLst>
              <a:ext uri="{FF2B5EF4-FFF2-40B4-BE49-F238E27FC236}">
                <a16:creationId xmlns:a16="http://schemas.microsoft.com/office/drawing/2014/main" id="{3A677063-DE29-4E33-886D-4ACA495B4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64579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Sol Silverman / U.S. Federal Government/Public Domain / (B) Danny Newman / Creative Commons Attribution-Share Alike 3.0 Unported.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6">
            <a:extLst>
              <a:ext uri="{FF2B5EF4-FFF2-40B4-BE49-F238E27FC236}">
                <a16:creationId xmlns:a16="http://schemas.microsoft.com/office/drawing/2014/main" id="{7CEF6EB4-56DA-4823-A0EC-3C7D4C284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082" y="587509"/>
            <a:ext cx="3929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102766"/>
                </a:solidFill>
                <a:cs typeface="Arial" charset="0"/>
              </a:rPr>
              <a:t>MICOLOGIA</a:t>
            </a:r>
          </a:p>
          <a:p>
            <a:pPr algn="ctr">
              <a:defRPr/>
            </a:pPr>
            <a:r>
              <a:rPr lang="pt-BR" sz="2400" dirty="0">
                <a:cs typeface="Arial" charset="0"/>
              </a:rPr>
              <a:t>Ciência que estuda os fungos</a:t>
            </a:r>
          </a:p>
        </p:txBody>
      </p:sp>
      <p:sp>
        <p:nvSpPr>
          <p:cNvPr id="4100" name="CaixaDeTexto 6">
            <a:extLst>
              <a:ext uri="{FF2B5EF4-FFF2-40B4-BE49-F238E27FC236}">
                <a16:creationId xmlns:a16="http://schemas.microsoft.com/office/drawing/2014/main" id="{A959679A-5DDF-4CAF-A722-E1898414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4078288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102766"/>
                </a:solidFill>
                <a:latin typeface="Calibri" panose="020F0502020204030204" pitchFamily="34" charset="0"/>
              </a:rPr>
              <a:t>FUNGOS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8D70DBB-73A2-419E-9ECF-7AD651F4E0B5}"/>
              </a:ext>
            </a:extLst>
          </p:cNvPr>
          <p:cNvSpPr/>
          <p:nvPr/>
        </p:nvSpPr>
        <p:spPr bwMode="auto">
          <a:xfrm>
            <a:off x="7596189" y="3143244"/>
            <a:ext cx="1785937" cy="6429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04F35D6-E2A5-4855-8843-B86D1EF9D823}"/>
              </a:ext>
            </a:extLst>
          </p:cNvPr>
          <p:cNvSpPr/>
          <p:nvPr/>
        </p:nvSpPr>
        <p:spPr bwMode="auto">
          <a:xfrm>
            <a:off x="7739063" y="4929180"/>
            <a:ext cx="2143151" cy="92868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50E034D-A4D7-488F-912B-AD1CACE79AB7}"/>
              </a:ext>
            </a:extLst>
          </p:cNvPr>
          <p:cNvSpPr/>
          <p:nvPr/>
        </p:nvSpPr>
        <p:spPr bwMode="auto">
          <a:xfrm>
            <a:off x="4810126" y="5429243"/>
            <a:ext cx="3000375" cy="10715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BFC11CC-38A5-41A0-8042-7F02C207B951}"/>
              </a:ext>
            </a:extLst>
          </p:cNvPr>
          <p:cNvSpPr/>
          <p:nvPr/>
        </p:nvSpPr>
        <p:spPr bwMode="auto">
          <a:xfrm>
            <a:off x="2952751" y="4929181"/>
            <a:ext cx="1928813" cy="71437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A9326B07-6274-45C7-86EA-E512EC4C78E9}"/>
              </a:ext>
            </a:extLst>
          </p:cNvPr>
          <p:cNvSpPr/>
          <p:nvPr/>
        </p:nvSpPr>
        <p:spPr bwMode="auto">
          <a:xfrm>
            <a:off x="2738439" y="3000373"/>
            <a:ext cx="2143116" cy="85724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241F723-3368-49AC-B4A2-65E7941A317F}"/>
              </a:ext>
            </a:extLst>
          </p:cNvPr>
          <p:cNvSpPr/>
          <p:nvPr/>
        </p:nvSpPr>
        <p:spPr bwMode="auto">
          <a:xfrm>
            <a:off x="5095876" y="2357431"/>
            <a:ext cx="2214563" cy="107156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Seta para baixo 34">
            <a:extLst>
              <a:ext uri="{FF2B5EF4-FFF2-40B4-BE49-F238E27FC236}">
                <a16:creationId xmlns:a16="http://schemas.microsoft.com/office/drawing/2014/main" id="{BF18C054-698C-4579-BA2A-6A9194A9B117}"/>
              </a:ext>
            </a:extLst>
          </p:cNvPr>
          <p:cNvSpPr/>
          <p:nvPr/>
        </p:nvSpPr>
        <p:spPr>
          <a:xfrm>
            <a:off x="6096001" y="4714875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Seta para cima 35">
            <a:extLst>
              <a:ext uri="{FF2B5EF4-FFF2-40B4-BE49-F238E27FC236}">
                <a16:creationId xmlns:a16="http://schemas.microsoft.com/office/drawing/2014/main" id="{6AFE1421-5FEF-4678-B8CE-F786D36A13E1}"/>
              </a:ext>
            </a:extLst>
          </p:cNvPr>
          <p:cNvSpPr/>
          <p:nvPr/>
        </p:nvSpPr>
        <p:spPr>
          <a:xfrm>
            <a:off x="6096001" y="3500438"/>
            <a:ext cx="214313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Seta em curva para a direita 38">
            <a:extLst>
              <a:ext uri="{FF2B5EF4-FFF2-40B4-BE49-F238E27FC236}">
                <a16:creationId xmlns:a16="http://schemas.microsoft.com/office/drawing/2014/main" id="{6FE69657-A82E-4819-A772-51E66E8FA71A}"/>
              </a:ext>
            </a:extLst>
          </p:cNvPr>
          <p:cNvSpPr/>
          <p:nvPr/>
        </p:nvSpPr>
        <p:spPr>
          <a:xfrm rot="8776011">
            <a:off x="5095875" y="3357564"/>
            <a:ext cx="357188" cy="714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eta em curva para a esquerda 39">
            <a:extLst>
              <a:ext uri="{FF2B5EF4-FFF2-40B4-BE49-F238E27FC236}">
                <a16:creationId xmlns:a16="http://schemas.microsoft.com/office/drawing/2014/main" id="{B8F4F7C9-3B61-4809-908F-D29110361FA2}"/>
              </a:ext>
            </a:extLst>
          </p:cNvPr>
          <p:cNvSpPr/>
          <p:nvPr/>
        </p:nvSpPr>
        <p:spPr>
          <a:xfrm rot="2586185">
            <a:off x="5095876" y="4810126"/>
            <a:ext cx="379413" cy="777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Seta em curva para cima 40">
            <a:extLst>
              <a:ext uri="{FF2B5EF4-FFF2-40B4-BE49-F238E27FC236}">
                <a16:creationId xmlns:a16="http://schemas.microsoft.com/office/drawing/2014/main" id="{F6DC6B64-5A3A-451C-88F5-DD6B0B6271FC}"/>
              </a:ext>
            </a:extLst>
          </p:cNvPr>
          <p:cNvSpPr/>
          <p:nvPr/>
        </p:nvSpPr>
        <p:spPr>
          <a:xfrm rot="1984255">
            <a:off x="6908800" y="4875213"/>
            <a:ext cx="871538" cy="3683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Seta em curva para cima 41">
            <a:extLst>
              <a:ext uri="{FF2B5EF4-FFF2-40B4-BE49-F238E27FC236}">
                <a16:creationId xmlns:a16="http://schemas.microsoft.com/office/drawing/2014/main" id="{DEA831B9-BD5D-4967-816A-B9D4DF376F91}"/>
              </a:ext>
            </a:extLst>
          </p:cNvPr>
          <p:cNvSpPr/>
          <p:nvPr/>
        </p:nvSpPr>
        <p:spPr>
          <a:xfrm rot="19044720" flipV="1">
            <a:off x="6675438" y="3457575"/>
            <a:ext cx="857250" cy="355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25" name="Retângulo 43">
            <a:extLst>
              <a:ext uri="{FF2B5EF4-FFF2-40B4-BE49-F238E27FC236}">
                <a16:creationId xmlns:a16="http://schemas.microsoft.com/office/drawing/2014/main" id="{0B960E99-CE2F-4ACA-9713-A323C7CF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168" y="1707485"/>
            <a:ext cx="571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CARACTERÍSTICAS DO REINO FUNGI</a:t>
            </a:r>
            <a:endParaRPr lang="pt-BR" altLang="pt-BR" sz="2000">
              <a:solidFill>
                <a:srgbClr val="000000"/>
              </a:solidFill>
            </a:endParaRPr>
          </a:p>
        </p:txBody>
      </p:sp>
      <p:sp>
        <p:nvSpPr>
          <p:cNvPr id="4126" name="CaixaDeTexto 6">
            <a:extLst>
              <a:ext uri="{FF2B5EF4-FFF2-40B4-BE49-F238E27FC236}">
                <a16:creationId xmlns:a16="http://schemas.microsoft.com/office/drawing/2014/main" id="{0909FBE5-15A6-4D1D-89CE-EF111672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6" y="2500314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SERES UNI OU MULTICELULARES</a:t>
            </a:r>
          </a:p>
        </p:txBody>
      </p:sp>
      <p:sp>
        <p:nvSpPr>
          <p:cNvPr id="4127" name="CaixaDeTexto 6">
            <a:extLst>
              <a:ext uri="{FF2B5EF4-FFF2-40B4-BE49-F238E27FC236}">
                <a16:creationId xmlns:a16="http://schemas.microsoft.com/office/drawing/2014/main" id="{CBEC6C93-F8E4-425B-B2E9-DDE637EC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6" y="3214688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</a:rPr>
              <a:t>pH: 4-7</a:t>
            </a:r>
          </a:p>
        </p:txBody>
      </p:sp>
      <p:sp>
        <p:nvSpPr>
          <p:cNvPr id="4128" name="CaixaDeTexto 6">
            <a:extLst>
              <a:ext uri="{FF2B5EF4-FFF2-40B4-BE49-F238E27FC236}">
                <a16:creationId xmlns:a16="http://schemas.microsoft.com/office/drawing/2014/main" id="{6371A49B-3275-4C4C-B2C9-CFFC5177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9" y="3214688"/>
            <a:ext cx="207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ACLOROFILADOS</a:t>
            </a:r>
          </a:p>
        </p:txBody>
      </p:sp>
      <p:sp>
        <p:nvSpPr>
          <p:cNvPr id="4129" name="CaixaDeTexto 6">
            <a:extLst>
              <a:ext uri="{FF2B5EF4-FFF2-40B4-BE49-F238E27FC236}">
                <a16:creationId xmlns:a16="http://schemas.microsoft.com/office/drawing/2014/main" id="{D8567BD5-A956-46A0-858D-27C75D22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1" y="5000626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RESERVA NITROGÊNIO</a:t>
            </a:r>
          </a:p>
        </p:txBody>
      </p:sp>
      <p:sp>
        <p:nvSpPr>
          <p:cNvPr id="4130" name="CaixaDeTexto 6">
            <a:extLst>
              <a:ext uri="{FF2B5EF4-FFF2-40B4-BE49-F238E27FC236}">
                <a16:creationId xmlns:a16="http://schemas.microsoft.com/office/drawing/2014/main" id="{F41FD36E-23F7-4382-BA05-9EE39A4C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5572126"/>
            <a:ext cx="254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PAREDE CELULAR RICA EM QUITINA</a:t>
            </a:r>
          </a:p>
        </p:txBody>
      </p:sp>
      <p:sp>
        <p:nvSpPr>
          <p:cNvPr id="4131" name="CaixaDeTexto 6">
            <a:extLst>
              <a:ext uri="{FF2B5EF4-FFF2-40B4-BE49-F238E27FC236}">
                <a16:creationId xmlns:a16="http://schemas.microsoft.com/office/drawing/2014/main" id="{DC2C40D3-B569-4517-87C6-305B458F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4" y="5072063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EUCARIONTES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1">
            <a:extLst>
              <a:ext uri="{FF2B5EF4-FFF2-40B4-BE49-F238E27FC236}">
                <a16:creationId xmlns:a16="http://schemas.microsoft.com/office/drawing/2014/main" id="{326EC443-0DCF-4494-B38D-648B2CD4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539" y="1065188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PRODUÇÃO DE ALIMENTOS </a:t>
            </a:r>
          </a:p>
        </p:txBody>
      </p:sp>
      <p:sp>
        <p:nvSpPr>
          <p:cNvPr id="15363" name="Retângulo 3">
            <a:extLst>
              <a:ext uri="{FF2B5EF4-FFF2-40B4-BE49-F238E27FC236}">
                <a16:creationId xmlns:a16="http://schemas.microsoft.com/office/drawing/2014/main" id="{200ACA69-41E1-42DD-8E91-50D83A0A9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219" y="608806"/>
            <a:ext cx="792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ASCOMICETOS DE IMPORTÂNCIA ECONÔMICA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5365" name="Retângulo 7">
            <a:extLst>
              <a:ext uri="{FF2B5EF4-FFF2-40B4-BE49-F238E27FC236}">
                <a16:creationId xmlns:a16="http://schemas.microsoft.com/office/drawing/2014/main" id="{38389548-A7B2-4E47-B525-3DB2DC9B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989138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QUEIJOS  </a:t>
            </a:r>
            <a:endParaRPr lang="pt-BR" altLang="pt-BR"/>
          </a:p>
        </p:txBody>
      </p:sp>
      <p:sp>
        <p:nvSpPr>
          <p:cNvPr id="15366" name="Retângulo 17">
            <a:extLst>
              <a:ext uri="{FF2B5EF4-FFF2-40B4-BE49-F238E27FC236}">
                <a16:creationId xmlns:a16="http://schemas.microsoft.com/office/drawing/2014/main" id="{293B688E-2FD8-4875-B507-011A7DFB1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989138"/>
            <a:ext cx="105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TRUFAS </a:t>
            </a:r>
            <a:endParaRPr lang="pt-BR" altLang="pt-BR"/>
          </a:p>
        </p:txBody>
      </p:sp>
      <p:grpSp>
        <p:nvGrpSpPr>
          <p:cNvPr id="15367" name="Grupo 23">
            <a:extLst>
              <a:ext uri="{FF2B5EF4-FFF2-40B4-BE49-F238E27FC236}">
                <a16:creationId xmlns:a16="http://schemas.microsoft.com/office/drawing/2014/main" id="{4F7DD9AC-EF60-4954-9682-90C13A388091}"/>
              </a:ext>
            </a:extLst>
          </p:cNvPr>
          <p:cNvGrpSpPr>
            <a:grpSpLocks/>
          </p:cNvGrpSpPr>
          <p:nvPr/>
        </p:nvGrpSpPr>
        <p:grpSpPr bwMode="auto">
          <a:xfrm>
            <a:off x="1895475" y="2438400"/>
            <a:ext cx="8401050" cy="2935288"/>
            <a:chOff x="107504" y="2087563"/>
            <a:chExt cx="8400190" cy="2935460"/>
          </a:xfrm>
        </p:grpSpPr>
        <p:sp>
          <p:nvSpPr>
            <p:cNvPr id="15369" name="Retângulo 3">
              <a:extLst>
                <a:ext uri="{FF2B5EF4-FFF2-40B4-BE49-F238E27FC236}">
                  <a16:creationId xmlns:a16="http://schemas.microsoft.com/office/drawing/2014/main" id="{4D729FB8-CBC9-4F77-A372-E41AA6E03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4653136"/>
              <a:ext cx="24828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000000"/>
                  </a:solidFill>
                  <a:latin typeface="Calibri" panose="020F0502020204030204" pitchFamily="34" charset="0"/>
                </a:rPr>
                <a:t> </a:t>
              </a:r>
              <a:r>
                <a:rPr lang="pt-BR" altLang="pt-BR" i="1">
                  <a:solidFill>
                    <a:srgbClr val="000000"/>
                  </a:solidFill>
                  <a:latin typeface="Calibri" panose="020F0502020204030204" pitchFamily="34" charset="0"/>
                </a:rPr>
                <a:t>Penicillium camemberti</a:t>
              </a:r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9E2FE68-6141-4E9E-A19A-905D6E6B86B4}"/>
                </a:ext>
              </a:extLst>
            </p:cNvPr>
            <p:cNvSpPr/>
            <p:nvPr/>
          </p:nvSpPr>
          <p:spPr>
            <a:xfrm>
              <a:off x="107504" y="4653113"/>
              <a:ext cx="2187351" cy="369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i="1" dirty="0">
                  <a:cs typeface="Arial" charset="0"/>
                </a:rPr>
                <a:t>Penicillium roqueforti</a:t>
              </a:r>
            </a:p>
          </p:txBody>
        </p:sp>
        <p:sp>
          <p:nvSpPr>
            <p:cNvPr id="15371" name="Retângulo 13">
              <a:extLst>
                <a:ext uri="{FF2B5EF4-FFF2-40B4-BE49-F238E27FC236}">
                  <a16:creationId xmlns:a16="http://schemas.microsoft.com/office/drawing/2014/main" id="{05E52765-3AC1-46DB-A265-6461BCA18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9493" y="4653136"/>
              <a:ext cx="2174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i="1">
                  <a:latin typeface="Calibri" panose="020F0502020204030204" pitchFamily="34" charset="0"/>
                </a:rPr>
                <a:t>Tuber melanosporum</a:t>
              </a:r>
              <a:endParaRPr lang="pt-BR" altLang="pt-BR">
                <a:latin typeface="Calibri" panose="020F0502020204030204" pitchFamily="34" charset="0"/>
              </a:endParaRPr>
            </a:p>
          </p:txBody>
        </p:sp>
        <p:pic>
          <p:nvPicPr>
            <p:cNvPr id="15372" name="Picture 20" descr="File:Blue Stilton Penicillium.jpg">
              <a:extLst>
                <a:ext uri="{FF2B5EF4-FFF2-40B4-BE49-F238E27FC236}">
                  <a16:creationId xmlns:a16="http://schemas.microsoft.com/office/drawing/2014/main" id="{76F442BB-F7EE-474D-8E7A-F2BC17094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087563"/>
              <a:ext cx="1952911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2" descr="File:Camembert.jpg">
              <a:extLst>
                <a:ext uri="{FF2B5EF4-FFF2-40B4-BE49-F238E27FC236}">
                  <a16:creationId xmlns:a16="http://schemas.microsoft.com/office/drawing/2014/main" id="{4D6F1C06-DACA-4E4A-A39E-82F7E5C9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597" y="2087563"/>
              <a:ext cx="2637828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4" descr="File:Panier de truffes.JPG">
              <a:extLst>
                <a:ext uri="{FF2B5EF4-FFF2-40B4-BE49-F238E27FC236}">
                  <a16:creationId xmlns:a16="http://schemas.microsoft.com/office/drawing/2014/main" id="{26CAB4D6-BDA5-473E-B8FE-914455C89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2" y="2087563"/>
              <a:ext cx="3359432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tângulo 20">
            <a:extLst>
              <a:ext uri="{FF2B5EF4-FFF2-40B4-BE49-F238E27FC236}">
                <a16:creationId xmlns:a16="http://schemas.microsoft.com/office/drawing/2014/main" id="{544EEBD2-B3A3-4669-8C3E-84DECAF7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579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 e B) Dominik Hundhammer / GNU Free Documentation License / (C) Véronique PAGNIER / GNU Free Documentation License.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1">
            <a:extLst>
              <a:ext uri="{FF2B5EF4-FFF2-40B4-BE49-F238E27FC236}">
                <a16:creationId xmlns:a16="http://schemas.microsoft.com/office/drawing/2014/main" id="{CC5FA0FE-89E8-47A6-97DB-0BE08DFF2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919267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PRODUÇÃO DE ALIMENTOS </a:t>
            </a:r>
          </a:p>
        </p:txBody>
      </p:sp>
      <p:sp>
        <p:nvSpPr>
          <p:cNvPr id="16387" name="Retângulo 3">
            <a:extLst>
              <a:ext uri="{FF2B5EF4-FFF2-40B4-BE49-F238E27FC236}">
                <a16:creationId xmlns:a16="http://schemas.microsoft.com/office/drawing/2014/main" id="{BEAC50F9-A79B-4627-B48B-B311FA17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17575"/>
            <a:ext cx="792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102766"/>
                </a:solidFill>
                <a:latin typeface="Calibri" panose="020F0502020204030204" pitchFamily="34" charset="0"/>
              </a:rPr>
              <a:t>ASCOMICETOS DE IMPORTÂNCIA ECONÔMICA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879670E-9C47-4862-9968-D491FE815C20}"/>
              </a:ext>
            </a:extLst>
          </p:cNvPr>
          <p:cNvSpPr/>
          <p:nvPr/>
        </p:nvSpPr>
        <p:spPr>
          <a:xfrm>
            <a:off x="5591176" y="3644900"/>
            <a:ext cx="1731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i="1" dirty="0">
                <a:cs typeface="Arial" charset="0"/>
              </a:rPr>
              <a:t>Aspergillus niger</a:t>
            </a:r>
          </a:p>
        </p:txBody>
      </p:sp>
      <p:sp>
        <p:nvSpPr>
          <p:cNvPr id="16390" name="Retângulo 15">
            <a:extLst>
              <a:ext uri="{FF2B5EF4-FFF2-40B4-BE49-F238E27FC236}">
                <a16:creationId xmlns:a16="http://schemas.microsoft.com/office/drawing/2014/main" id="{980DF755-7312-46F5-B56E-CFB8430A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2636838"/>
            <a:ext cx="143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t>Refrigerantes</a:t>
            </a:r>
          </a:p>
          <a:p>
            <a:pPr algn="ctr" eaLnBrk="1" hangingPunct="1"/>
            <a:r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t>Ácido cítrico</a:t>
            </a:r>
          </a:p>
        </p:txBody>
      </p:sp>
      <p:sp>
        <p:nvSpPr>
          <p:cNvPr id="16391" name="Retângulo 18">
            <a:extLst>
              <a:ext uri="{FF2B5EF4-FFF2-40B4-BE49-F238E27FC236}">
                <a16:creationId xmlns:a16="http://schemas.microsoft.com/office/drawing/2014/main" id="{7CFE8A58-B471-470F-9CFE-2D751873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1500188"/>
            <a:ext cx="110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BEBIDAS</a:t>
            </a:r>
            <a:endParaRPr lang="pt-BR" altLang="pt-BR"/>
          </a:p>
        </p:txBody>
      </p:sp>
      <p:sp>
        <p:nvSpPr>
          <p:cNvPr id="16392" name="Retângulo 20">
            <a:extLst>
              <a:ext uri="{FF2B5EF4-FFF2-40B4-BE49-F238E27FC236}">
                <a16:creationId xmlns:a16="http://schemas.microsoft.com/office/drawing/2014/main" id="{8877EAF0-B894-4568-93B4-71CB665A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3716339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t>Cerveja</a:t>
            </a:r>
            <a:endParaRPr lang="pt-BR" altLang="pt-BR"/>
          </a:p>
        </p:txBody>
      </p:sp>
      <p:sp>
        <p:nvSpPr>
          <p:cNvPr id="16393" name="Retângulo 21">
            <a:extLst>
              <a:ext uri="{FF2B5EF4-FFF2-40B4-BE49-F238E27FC236}">
                <a16:creationId xmlns:a16="http://schemas.microsoft.com/office/drawing/2014/main" id="{75BB6008-0391-4FFA-89D5-F844F69B6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716339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t>Vinho</a:t>
            </a: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5" name="Retângulo 6">
            <a:extLst>
              <a:ext uri="{FF2B5EF4-FFF2-40B4-BE49-F238E27FC236}">
                <a16:creationId xmlns:a16="http://schemas.microsoft.com/office/drawing/2014/main" id="{CCA5819B-920E-4232-9572-BF724767A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041900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Saccharomyces cerevisiae</a:t>
            </a:r>
          </a:p>
        </p:txBody>
      </p:sp>
      <p:sp>
        <p:nvSpPr>
          <p:cNvPr id="26" name="Retângulo 8">
            <a:extLst>
              <a:ext uri="{FF2B5EF4-FFF2-40B4-BE49-F238E27FC236}">
                <a16:creationId xmlns:a16="http://schemas.microsoft.com/office/drawing/2014/main" id="{B9E496B4-0349-4211-BEDB-D713BA0C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1" y="539908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cs typeface="Arial" charset="0"/>
              </a:rPr>
              <a:t>Produção de cerveja, </a:t>
            </a:r>
          </a:p>
          <a:p>
            <a:pPr algn="ctr">
              <a:defRPr/>
            </a:pPr>
            <a:r>
              <a:rPr lang="pt-BR" b="1" dirty="0">
                <a:cs typeface="Arial" charset="0"/>
              </a:rPr>
              <a:t>pão, etanol...</a:t>
            </a:r>
          </a:p>
        </p:txBody>
      </p:sp>
      <p:sp>
        <p:nvSpPr>
          <p:cNvPr id="16396" name="Retângulo 18">
            <a:extLst>
              <a:ext uri="{FF2B5EF4-FFF2-40B4-BE49-F238E27FC236}">
                <a16:creationId xmlns:a16="http://schemas.microsoft.com/office/drawing/2014/main" id="{B64C05E5-41ED-4E74-8139-BA9A344BF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26085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Biotecnologia</a:t>
            </a:r>
            <a:endParaRPr lang="pt-BR" altLang="pt-BR" sz="2000">
              <a:latin typeface="Calibri" panose="020F0502020204030204" pitchFamily="34" charset="0"/>
            </a:endParaRPr>
          </a:p>
        </p:txBody>
      </p:sp>
      <p:pic>
        <p:nvPicPr>
          <p:cNvPr id="16397" name="Picture 20" descr="Ficheiro:French taste of wines.JPG">
            <a:extLst>
              <a:ext uri="{FF2B5EF4-FFF2-40B4-BE49-F238E27FC236}">
                <a16:creationId xmlns:a16="http://schemas.microsoft.com/office/drawing/2014/main" id="{E74DF750-34FE-4D25-999B-2F506610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60576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2" descr="File:Lager beer in glass.jpg">
            <a:extLst>
              <a:ext uri="{FF2B5EF4-FFF2-40B4-BE49-F238E27FC236}">
                <a16:creationId xmlns:a16="http://schemas.microsoft.com/office/drawing/2014/main" id="{D81CF247-BFE0-4C4B-A577-4606DFA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060575"/>
            <a:ext cx="12604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4" descr="Ficheiro:Glass cola.jpg">
            <a:extLst>
              <a:ext uri="{FF2B5EF4-FFF2-40B4-BE49-F238E27FC236}">
                <a16:creationId xmlns:a16="http://schemas.microsoft.com/office/drawing/2014/main" id="{DC88CCCE-7182-4ED1-8F67-8BE796EA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2060575"/>
            <a:ext cx="20923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6" descr="File:S cerevisiae under DIC microscopy.jpg">
            <a:extLst>
              <a:ext uri="{FF2B5EF4-FFF2-40B4-BE49-F238E27FC236}">
                <a16:creationId xmlns:a16="http://schemas.microsoft.com/office/drawing/2014/main" id="{1117AC2B-8A2A-44EF-BA25-DE469286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4768851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tângulo 22">
            <a:extLst>
              <a:ext uri="{FF2B5EF4-FFF2-40B4-BE49-F238E27FC236}">
                <a16:creationId xmlns:a16="http://schemas.microsoft.com/office/drawing/2014/main" id="{3E088A5C-D194-41A1-A325-F8DD1BA5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6" y="6303964"/>
            <a:ext cx="3959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PRA / GNU Free Documention License / (B) Bjarki Sigursveinsson / Public Domain / (C) pic_p_ter / Public Domain / </a:t>
            </a:r>
            <a:br>
              <a:rPr lang="en-US" altLang="pt-BR" sz="1000"/>
            </a:br>
            <a:r>
              <a:rPr lang="en-US" altLang="pt-BR" sz="1000"/>
              <a:t>(D) Masur / Public Domain.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3">
            <a:extLst>
              <a:ext uri="{FF2B5EF4-FFF2-40B4-BE49-F238E27FC236}">
                <a16:creationId xmlns:a16="http://schemas.microsoft.com/office/drawing/2014/main" id="{8FF843AB-B796-4EEE-8FCF-C91B4F4B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9" y="591395"/>
            <a:ext cx="714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ASCOMICETOS DE IMPORTÂNCIA ECONÔMICA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7412" name="Retângulo 6">
            <a:extLst>
              <a:ext uri="{FF2B5EF4-FFF2-40B4-BE49-F238E27FC236}">
                <a16:creationId xmlns:a16="http://schemas.microsoft.com/office/drawing/2014/main" id="{4A0D817E-1878-4727-8F4B-DC34061B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6" y="2143125"/>
            <a:ext cx="221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>
                <a:latin typeface="Calibri" panose="020F0502020204030204" pitchFamily="34" charset="0"/>
              </a:rPr>
              <a:t>Trichoderma reesei </a:t>
            </a:r>
          </a:p>
        </p:txBody>
      </p:sp>
      <p:sp>
        <p:nvSpPr>
          <p:cNvPr id="17413" name="Retângulo 8">
            <a:extLst>
              <a:ext uri="{FF2B5EF4-FFF2-40B4-BE49-F238E27FC236}">
                <a16:creationId xmlns:a16="http://schemas.microsoft.com/office/drawing/2014/main" id="{DFB5FE71-B0F6-4642-92F8-6EADC1D1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1314450"/>
            <a:ext cx="421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Decomposição da matéria orgânica</a:t>
            </a:r>
            <a:endParaRPr lang="pt-BR" altLang="pt-BR" sz="2000" b="1">
              <a:latin typeface="Calibri" panose="020F050202020403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C2FFC22-CF3F-4650-ABB3-2BEC6D44F4F6}"/>
              </a:ext>
            </a:extLst>
          </p:cNvPr>
          <p:cNvSpPr/>
          <p:nvPr/>
        </p:nvSpPr>
        <p:spPr>
          <a:xfrm>
            <a:off x="6453188" y="2643188"/>
            <a:ext cx="2857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cs typeface="Arial" charset="0"/>
              </a:rPr>
              <a:t>Celulolíticos e ligninolíticos -decomposição em florestas </a:t>
            </a:r>
          </a:p>
        </p:txBody>
      </p:sp>
      <p:sp>
        <p:nvSpPr>
          <p:cNvPr id="17415" name="Retângulo 15">
            <a:extLst>
              <a:ext uri="{FF2B5EF4-FFF2-40B4-BE49-F238E27FC236}">
                <a16:creationId xmlns:a16="http://schemas.microsoft.com/office/drawing/2014/main" id="{12516CBB-2AB2-44DC-A342-9E09875F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357187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Micotoxinas</a:t>
            </a:r>
            <a:endParaRPr lang="pt-BR" altLang="pt-BR" sz="2000" b="1">
              <a:latin typeface="Calibri" panose="020F050202020403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0B7C835-187B-431F-AAFB-163DCE459A74}"/>
              </a:ext>
            </a:extLst>
          </p:cNvPr>
          <p:cNvSpPr/>
          <p:nvPr/>
        </p:nvSpPr>
        <p:spPr>
          <a:xfrm>
            <a:off x="4310063" y="4511676"/>
            <a:ext cx="1428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Aspergillus ochraceous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6630966-FE1D-444F-82E4-3D7FFAB39F08}"/>
              </a:ext>
            </a:extLst>
          </p:cNvPr>
          <p:cNvSpPr/>
          <p:nvPr/>
        </p:nvSpPr>
        <p:spPr>
          <a:xfrm>
            <a:off x="7981950" y="4572001"/>
            <a:ext cx="1785938" cy="67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i="1" dirty="0">
                <a:cs typeface="Arial" charset="0"/>
              </a:rPr>
              <a:t>A. parasiticus</a:t>
            </a:r>
          </a:p>
          <a:p>
            <a:pPr algn="ctr">
              <a:defRPr/>
            </a:pPr>
            <a:r>
              <a:rPr lang="pt-BR" b="1" dirty="0">
                <a:cs typeface="Arial" charset="0"/>
              </a:rPr>
              <a:t>Câncer do fígado</a:t>
            </a:r>
          </a:p>
        </p:txBody>
      </p:sp>
      <p:sp>
        <p:nvSpPr>
          <p:cNvPr id="17418" name="Retângulo 27">
            <a:extLst>
              <a:ext uri="{FF2B5EF4-FFF2-40B4-BE49-F238E27FC236}">
                <a16:creationId xmlns:a16="http://schemas.microsoft.com/office/drawing/2014/main" id="{0B9C594A-E405-4F2B-9604-DFF92033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5154614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00"/>
                </a:solidFill>
                <a:latin typeface="Calibri" panose="020F0502020204030204" pitchFamily="34" charset="0"/>
              </a:rPr>
              <a:t>Cereais</a:t>
            </a:r>
          </a:p>
        </p:txBody>
      </p:sp>
      <p:pic>
        <p:nvPicPr>
          <p:cNvPr id="17419" name="Picture 20" descr="File:Trichoderma.reesei.jpg">
            <a:extLst>
              <a:ext uri="{FF2B5EF4-FFF2-40B4-BE49-F238E27FC236}">
                <a16:creationId xmlns:a16="http://schemas.microsoft.com/office/drawing/2014/main" id="{3D07C0C0-320B-4E13-A8CD-D829248D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773238"/>
            <a:ext cx="13239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Ficheiro:Aspergillus niger 01.jpg">
            <a:extLst>
              <a:ext uri="{FF2B5EF4-FFF2-40B4-BE49-F238E27FC236}">
                <a16:creationId xmlns:a16="http://schemas.microsoft.com/office/drawing/2014/main" id="{62DFB9D8-A34A-412D-93A6-F6C42846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292601"/>
            <a:ext cx="26289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4" descr="File:Aspergillus.gif">
            <a:extLst>
              <a:ext uri="{FF2B5EF4-FFF2-40B4-BE49-F238E27FC236}">
                <a16:creationId xmlns:a16="http://schemas.microsoft.com/office/drawing/2014/main" id="{9F0C5418-9F57-4A0B-8737-F3143AAB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149726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tângulo 21">
            <a:extLst>
              <a:ext uri="{FF2B5EF4-FFF2-40B4-BE49-F238E27FC236}">
                <a16:creationId xmlns:a16="http://schemas.microsoft.com/office/drawing/2014/main" id="{E06C73BB-8DDD-486F-852E-1D19438E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404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US Department of Energy Office of Science / Public Domain / (B)  CDC / Dr. Lucille K. Georg/U.S. Federal Government/Public Domain / (C) Author Unknow / Uploaded by Zvesoulis / U.S. Federal Documentation/Public Domain.</a:t>
            </a: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3">
            <a:extLst>
              <a:ext uri="{FF2B5EF4-FFF2-40B4-BE49-F238E27FC236}">
                <a16:creationId xmlns:a16="http://schemas.microsoft.com/office/drawing/2014/main" id="{C4673A61-4B01-4313-99C2-56AFFE663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64" y="533644"/>
            <a:ext cx="2415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BASIDIOMICETOS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24" name="Retângulo 14">
            <a:extLst>
              <a:ext uri="{FF2B5EF4-FFF2-40B4-BE49-F238E27FC236}">
                <a16:creationId xmlns:a16="http://schemas.microsoft.com/office/drawing/2014/main" id="{F29103A4-1C66-4A2F-B3AF-6790FE76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80" y="1850871"/>
            <a:ext cx="350046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Podem ser encontrados nas formas miceliais e </a:t>
            </a:r>
            <a:r>
              <a:rPr lang="pt-BR" dirty="0" err="1">
                <a:solidFill>
                  <a:prstClr val="black"/>
                </a:solidFill>
                <a:cs typeface="Arial" charset="0"/>
              </a:rPr>
              <a:t>leveduriforme</a:t>
            </a:r>
            <a:r>
              <a:rPr lang="pt-BR" dirty="0">
                <a:solidFill>
                  <a:prstClr val="black"/>
                </a:solidFill>
                <a:cs typeface="Arial" charset="0"/>
              </a:rPr>
              <a:t>.</a:t>
            </a:r>
            <a:endParaRPr lang="pt-BR" dirty="0">
              <a:solidFill>
                <a:srgbClr val="102766"/>
              </a:solidFill>
              <a:cs typeface="Arial" charset="0"/>
            </a:endParaRPr>
          </a:p>
        </p:txBody>
      </p:sp>
      <p:sp>
        <p:nvSpPr>
          <p:cNvPr id="25" name="Retângulo 14">
            <a:extLst>
              <a:ext uri="{FF2B5EF4-FFF2-40B4-BE49-F238E27FC236}">
                <a16:creationId xmlns:a16="http://schemas.microsoft.com/office/drawing/2014/main" id="{F2B3534E-F22F-49F8-B21B-08232E060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14" y="1350804"/>
            <a:ext cx="220288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São cosmopolitas. </a:t>
            </a:r>
          </a:p>
        </p:txBody>
      </p:sp>
      <p:sp>
        <p:nvSpPr>
          <p:cNvPr id="27" name="Retângulo 14">
            <a:extLst>
              <a:ext uri="{FF2B5EF4-FFF2-40B4-BE49-F238E27FC236}">
                <a16:creationId xmlns:a16="http://schemas.microsoft.com/office/drawing/2014/main" id="{B4619626-9983-4802-A10D-846885AF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08" y="2636689"/>
            <a:ext cx="350046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Formam hifas septadas chamadas basídios e esporos –basidiósporo.</a:t>
            </a:r>
            <a:endParaRPr lang="pt-BR" dirty="0">
              <a:solidFill>
                <a:srgbClr val="102766"/>
              </a:solidFill>
              <a:cs typeface="Arial" charset="0"/>
            </a:endParaRPr>
          </a:p>
        </p:txBody>
      </p:sp>
      <p:sp>
        <p:nvSpPr>
          <p:cNvPr id="28" name="Retângulo 14">
            <a:extLst>
              <a:ext uri="{FF2B5EF4-FFF2-40B4-BE49-F238E27FC236}">
                <a16:creationId xmlns:a16="http://schemas.microsoft.com/office/drawing/2014/main" id="{772DD1F5-F909-4645-8CD9-40DE6453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299" y="3422507"/>
            <a:ext cx="3028971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Parede celular constituída por quitina.</a:t>
            </a:r>
          </a:p>
        </p:txBody>
      </p:sp>
      <p:sp>
        <p:nvSpPr>
          <p:cNvPr id="29" name="Retângulo 14">
            <a:extLst>
              <a:ext uri="{FF2B5EF4-FFF2-40B4-BE49-F238E27FC236}">
                <a16:creationId xmlns:a16="http://schemas.microsoft.com/office/drawing/2014/main" id="{EEA4447E-EC7C-4BCA-9A8A-5F9B5E76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26" y="4214819"/>
            <a:ext cx="268477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Os mutualistas formam micorrizas e liquens.</a:t>
            </a:r>
          </a:p>
        </p:txBody>
      </p:sp>
      <p:sp>
        <p:nvSpPr>
          <p:cNvPr id="30" name="Retângulo 14">
            <a:extLst>
              <a:ext uri="{FF2B5EF4-FFF2-40B4-BE49-F238E27FC236}">
                <a16:creationId xmlns:a16="http://schemas.microsoft.com/office/drawing/2014/main" id="{323B45F5-DB54-4909-A3BB-DBD996D7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2" y="4994143"/>
            <a:ext cx="3571899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prstClr val="black"/>
                </a:solidFill>
                <a:cs typeface="Arial" charset="0"/>
              </a:rPr>
              <a:t>Vivem em ambiente terrestre, pode ocorrer em ambiente aquático.</a:t>
            </a:r>
          </a:p>
        </p:txBody>
      </p:sp>
      <p:sp>
        <p:nvSpPr>
          <p:cNvPr id="31" name="Retângulo 14">
            <a:extLst>
              <a:ext uri="{FF2B5EF4-FFF2-40B4-BE49-F238E27FC236}">
                <a16:creationId xmlns:a16="http://schemas.microsoft.com/office/drawing/2014/main" id="{3020138D-D456-4DB1-B28B-B02D46BC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497" y="5779961"/>
            <a:ext cx="3992735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Arial" charset="0"/>
              </a:rPr>
              <a:t>São sapróbios, parasitas de animais, algas, vegetais e de outros fungos. </a:t>
            </a:r>
          </a:p>
        </p:txBody>
      </p:sp>
      <p:sp>
        <p:nvSpPr>
          <p:cNvPr id="18457" name="Retângulo 6">
            <a:extLst>
              <a:ext uri="{FF2B5EF4-FFF2-40B4-BE49-F238E27FC236}">
                <a16:creationId xmlns:a16="http://schemas.microsoft.com/office/drawing/2014/main" id="{399491E2-EF15-4868-A0C2-085455C3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052513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i="1">
                <a:latin typeface="Calibri" panose="020F0502020204030204" pitchFamily="34" charset="0"/>
              </a:rPr>
              <a:t>Amanita muscaria</a:t>
            </a:r>
            <a:endParaRPr lang="pt-BR" altLang="pt-BR" sz="2000" b="1">
              <a:latin typeface="Calibri" panose="020F0502020204030204" pitchFamily="34" charset="0"/>
            </a:endParaRPr>
          </a:p>
        </p:txBody>
      </p:sp>
      <p:pic>
        <p:nvPicPr>
          <p:cNvPr id="18458" name="Picture 37" descr="Ficheiro:Fly Agaric mushroom 04.jpg">
            <a:extLst>
              <a:ext uri="{FF2B5EF4-FFF2-40B4-BE49-F238E27FC236}">
                <a16:creationId xmlns:a16="http://schemas.microsoft.com/office/drawing/2014/main" id="{33CA5A0D-6179-4B01-93C8-7FC06671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4" y="1557339"/>
            <a:ext cx="30368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Retângulo 22">
            <a:extLst>
              <a:ext uri="{FF2B5EF4-FFF2-40B4-BE49-F238E27FC236}">
                <a16:creationId xmlns:a16="http://schemas.microsoft.com/office/drawing/2014/main" id="{CB3223CD-200F-49A0-B219-F80DA1755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3846514"/>
            <a:ext cx="30591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 : Tony Wills / Creative Commons Atribuição - Partilha nos Mesmos Termos  3.0 Não Adaptada.</a:t>
            </a:r>
            <a:endParaRPr lang="en-US" altLang="pt-BR" sz="1000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3">
            <a:extLst>
              <a:ext uri="{FF2B5EF4-FFF2-40B4-BE49-F238E27FC236}">
                <a16:creationId xmlns:a16="http://schemas.microsoft.com/office/drawing/2014/main" id="{B322BAFD-85B7-42F6-931F-AC74E412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950913"/>
            <a:ext cx="714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102766"/>
                </a:solidFill>
                <a:latin typeface="Calibri" panose="020F0502020204030204" pitchFamily="34" charset="0"/>
              </a:rPr>
              <a:t>BASIDIOMICETOS  DE IMPORTÂNCIA ECONÔMICA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D271D80-B9EE-40C1-8EA8-3E9D6E711271}"/>
              </a:ext>
            </a:extLst>
          </p:cNvPr>
          <p:cNvSpPr/>
          <p:nvPr/>
        </p:nvSpPr>
        <p:spPr>
          <a:xfrm>
            <a:off x="8780464" y="2162176"/>
            <a:ext cx="18875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Hemileia vastatrix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4371BB-D874-49AF-831E-FFD518A56D0D}"/>
              </a:ext>
            </a:extLst>
          </p:cNvPr>
          <p:cNvSpPr/>
          <p:nvPr/>
        </p:nvSpPr>
        <p:spPr>
          <a:xfrm>
            <a:off x="4419601" y="2162176"/>
            <a:ext cx="1357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Agaricus campestris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C3DB0CE-C53B-44F7-ADDC-6458207E63A2}"/>
              </a:ext>
            </a:extLst>
          </p:cNvPr>
          <p:cNvSpPr/>
          <p:nvPr/>
        </p:nvSpPr>
        <p:spPr>
          <a:xfrm>
            <a:off x="8780463" y="4449764"/>
            <a:ext cx="1592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i="1" dirty="0">
                <a:cs typeface="Arial" charset="0"/>
              </a:rPr>
              <a:t>Agaricus Blazei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CD68CE3-A717-48A8-9723-C6F2A02E9535}"/>
              </a:ext>
            </a:extLst>
          </p:cNvPr>
          <p:cNvSpPr/>
          <p:nvPr/>
        </p:nvSpPr>
        <p:spPr>
          <a:xfrm>
            <a:off x="4419600" y="1717675"/>
            <a:ext cx="14620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black"/>
                </a:solidFill>
                <a:cs typeface="Arial" charset="0"/>
              </a:rPr>
              <a:t>Comestíveis</a:t>
            </a:r>
          </a:p>
        </p:txBody>
      </p:sp>
      <p:sp>
        <p:nvSpPr>
          <p:cNvPr id="19464" name="Retângulo 13">
            <a:extLst>
              <a:ext uri="{FF2B5EF4-FFF2-40B4-BE49-F238E27FC236}">
                <a16:creationId xmlns:a16="http://schemas.microsoft.com/office/drawing/2014/main" id="{402839AE-15E2-444C-BC24-FC62D899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464" y="1717675"/>
            <a:ext cx="188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Fitopatogênicos </a:t>
            </a:r>
            <a:endParaRPr lang="pt-BR" altLang="pt-BR" sz="2000">
              <a:latin typeface="Calibri" panose="020F050202020403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CD57C86-C586-4A8F-B9C6-1653C9C3F176}"/>
              </a:ext>
            </a:extLst>
          </p:cNvPr>
          <p:cNvSpPr/>
          <p:nvPr/>
        </p:nvSpPr>
        <p:spPr>
          <a:xfrm>
            <a:off x="8780464" y="4122739"/>
            <a:ext cx="11271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cs typeface="Arial" charset="0"/>
              </a:rPr>
              <a:t>Medicinal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76FCFEE-1D0B-472A-9BFE-B422CE900222}"/>
              </a:ext>
            </a:extLst>
          </p:cNvPr>
          <p:cNvSpPr/>
          <p:nvPr/>
        </p:nvSpPr>
        <p:spPr>
          <a:xfrm>
            <a:off x="4419600" y="4449764"/>
            <a:ext cx="1214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cs typeface="Arial" charset="0"/>
              </a:rPr>
              <a:t>Pleurotus ostreatus</a:t>
            </a:r>
          </a:p>
        </p:txBody>
      </p:sp>
      <p:sp>
        <p:nvSpPr>
          <p:cNvPr id="19467" name="Retângulo 18">
            <a:extLst>
              <a:ext uri="{FF2B5EF4-FFF2-40B4-BE49-F238E27FC236}">
                <a16:creationId xmlns:a16="http://schemas.microsoft.com/office/drawing/2014/main" id="{951ED180-87AC-43D6-BC67-706DBF59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4092575"/>
            <a:ext cx="140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Calibri" panose="020F0502020204030204" pitchFamily="34" charset="0"/>
              </a:rPr>
              <a:t>Vitamina B</a:t>
            </a:r>
            <a:r>
              <a:rPr lang="pt-BR" altLang="pt-BR" sz="200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9468" name="Retângulo 20">
            <a:extLst>
              <a:ext uri="{FF2B5EF4-FFF2-40B4-BE49-F238E27FC236}">
                <a16:creationId xmlns:a16="http://schemas.microsoft.com/office/drawing/2014/main" id="{F7D3155B-3F8F-4F1E-9909-CB79B787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463" y="2865438"/>
            <a:ext cx="170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latin typeface="Calibri" panose="020F0502020204030204" pitchFamily="34" charset="0"/>
              </a:rPr>
              <a:t>Causa ferrugem no café</a:t>
            </a:r>
          </a:p>
        </p:txBody>
      </p:sp>
      <p:pic>
        <p:nvPicPr>
          <p:cNvPr id="19469" name="Picture 22" descr="Ficheiro:Agaricus campestris.jpg">
            <a:extLst>
              <a:ext uri="{FF2B5EF4-FFF2-40B4-BE49-F238E27FC236}">
                <a16:creationId xmlns:a16="http://schemas.microsoft.com/office/drawing/2014/main" id="{D3538890-E5E7-4548-BA92-94F784C0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773238"/>
            <a:ext cx="288131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4" descr="File:Hemileia vastatrix Leaf symptoms.png">
            <a:extLst>
              <a:ext uri="{FF2B5EF4-FFF2-40B4-BE49-F238E27FC236}">
                <a16:creationId xmlns:a16="http://schemas.microsoft.com/office/drawing/2014/main" id="{630A8BFD-71CA-4699-BC4A-8846AB4C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701801"/>
            <a:ext cx="28797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6" descr="File:Pleurotus ostreatus - lindsey.jpg">
            <a:extLst>
              <a:ext uri="{FF2B5EF4-FFF2-40B4-BE49-F238E27FC236}">
                <a16:creationId xmlns:a16="http://schemas.microsoft.com/office/drawing/2014/main" id="{525FCB45-1932-48DD-A604-A72E352E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052888"/>
            <a:ext cx="28813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8" descr="Ficheiro:Agaricus subrufescens.jpg">
            <a:extLst>
              <a:ext uri="{FF2B5EF4-FFF2-40B4-BE49-F238E27FC236}">
                <a16:creationId xmlns:a16="http://schemas.microsoft.com/office/drawing/2014/main" id="{48D3FF77-2523-4A5E-A9A9-A3B0B0E8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005264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Retângulo 24">
            <a:extLst>
              <a:ext uri="{FF2B5EF4-FFF2-40B4-BE49-F238E27FC236}">
                <a16:creationId xmlns:a16="http://schemas.microsoft.com/office/drawing/2014/main" id="{6051512F-7FEF-4A52-84A4-5ECA36C8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57950"/>
            <a:ext cx="925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 e D) Nathan Wilson / Creative Commons - Atribuição - Partilha nos Mesmos Termos 2.5 Genérica / (B) Carvalho et al. / Creative Commons Attribution 2.5 Generic / (C) James Lindsey / Creative Commons Attribution-Share Alike 2.5 Generic 3.0 Unported.</a:t>
            </a:r>
          </a:p>
        </p:txBody>
      </p:sp>
    </p:spTree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6">
            <a:extLst>
              <a:ext uri="{FF2B5EF4-FFF2-40B4-BE49-F238E27FC236}">
                <a16:creationId xmlns:a16="http://schemas.microsoft.com/office/drawing/2014/main" id="{45B94179-8B9B-473B-A850-CBB8FAA6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48113"/>
            <a:ext cx="323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Decompositores  de madeira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3" name="Retângulo 3">
            <a:extLst>
              <a:ext uri="{FF2B5EF4-FFF2-40B4-BE49-F238E27FC236}">
                <a16:creationId xmlns:a16="http://schemas.microsoft.com/office/drawing/2014/main" id="{CF16F9CF-70A2-44BC-8CE1-30089C87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687899"/>
            <a:ext cx="714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02766"/>
                </a:solidFill>
                <a:latin typeface="Calibri" panose="020F0502020204030204" pitchFamily="34" charset="0"/>
              </a:rPr>
              <a:t>BASIDIOMICETOS  DE IMPORTÂNCIA ECONÔMICA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  <p:sp>
        <p:nvSpPr>
          <p:cNvPr id="20485" name="Retângulo 4">
            <a:extLst>
              <a:ext uri="{FF2B5EF4-FFF2-40B4-BE49-F238E27FC236}">
                <a16:creationId xmlns:a16="http://schemas.microsoft.com/office/drawing/2014/main" id="{015066E4-A113-4215-8A10-A0B71D23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6167438"/>
            <a:ext cx="241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 </a:t>
            </a:r>
            <a:r>
              <a:rPr lang="en-US" altLang="pt-BR" i="1"/>
              <a:t>Amylostereum </a:t>
            </a:r>
          </a:p>
          <a:p>
            <a:pPr algn="ctr" eaLnBrk="1" hangingPunct="1"/>
            <a:r>
              <a:rPr lang="en-US" altLang="pt-BR" i="1"/>
              <a:t>areolatum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6E2B8A5-3D3A-40F3-A4DB-FF63DE91B2EB}"/>
              </a:ext>
            </a:extLst>
          </p:cNvPr>
          <p:cNvSpPr/>
          <p:nvPr/>
        </p:nvSpPr>
        <p:spPr>
          <a:xfrm>
            <a:off x="4460875" y="3429000"/>
            <a:ext cx="2571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i="1" dirty="0">
                <a:cs typeface="Arial" charset="0"/>
              </a:rPr>
              <a:t>Cryptococcus neoformans</a:t>
            </a:r>
          </a:p>
        </p:txBody>
      </p:sp>
      <p:sp>
        <p:nvSpPr>
          <p:cNvPr id="20487" name="Retângulo 13">
            <a:extLst>
              <a:ext uri="{FF2B5EF4-FFF2-40B4-BE49-F238E27FC236}">
                <a16:creationId xmlns:a16="http://schemas.microsoft.com/office/drawing/2014/main" id="{7F924417-ADF9-4295-8A77-1196C7B5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3429000"/>
            <a:ext cx="141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>
                <a:latin typeface="Calibri" panose="020F0502020204030204" pitchFamily="34" charset="0"/>
              </a:rPr>
              <a:t>Criptococose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C5CD21-C175-4E7C-A570-E1A94CA8F793}"/>
              </a:ext>
            </a:extLst>
          </p:cNvPr>
          <p:cNvSpPr/>
          <p:nvPr/>
        </p:nvSpPr>
        <p:spPr>
          <a:xfrm>
            <a:off x="5116514" y="1254125"/>
            <a:ext cx="35004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prstClr val="black"/>
                </a:solidFill>
                <a:cs typeface="Arial" charset="0"/>
              </a:rPr>
              <a:t>Fungos de interesse médico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95442F9-438D-4324-9BA5-9043341F8938}"/>
              </a:ext>
            </a:extLst>
          </p:cNvPr>
          <p:cNvSpPr/>
          <p:nvPr/>
        </p:nvSpPr>
        <p:spPr>
          <a:xfrm>
            <a:off x="2208213" y="3429000"/>
            <a:ext cx="19288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i="1" dirty="0">
                <a:cs typeface="Arial" charset="0"/>
              </a:rPr>
              <a:t>Boletus satanas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FE3975F-5181-42E3-827E-C4202CF56EFD}"/>
              </a:ext>
            </a:extLst>
          </p:cNvPr>
          <p:cNvSpPr/>
          <p:nvPr/>
        </p:nvSpPr>
        <p:spPr>
          <a:xfrm>
            <a:off x="2524125" y="1254125"/>
            <a:ext cx="1339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cs typeface="Arial" charset="0"/>
              </a:rPr>
              <a:t>Venenosos</a:t>
            </a:r>
          </a:p>
        </p:txBody>
      </p:sp>
      <p:sp>
        <p:nvSpPr>
          <p:cNvPr id="20491" name="Retângulo 21">
            <a:extLst>
              <a:ext uri="{FF2B5EF4-FFF2-40B4-BE49-F238E27FC236}">
                <a16:creationId xmlns:a16="http://schemas.microsoft.com/office/drawing/2014/main" id="{C45B4AD3-A41E-404D-AF02-7BB5BD317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4868864"/>
            <a:ext cx="174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Fungos  alucinógenos  </a:t>
            </a:r>
          </a:p>
        </p:txBody>
      </p:sp>
      <p:sp>
        <p:nvSpPr>
          <p:cNvPr id="20492" name="Retângulo 23">
            <a:extLst>
              <a:ext uri="{FF2B5EF4-FFF2-40B4-BE49-F238E27FC236}">
                <a16:creationId xmlns:a16="http://schemas.microsoft.com/office/drawing/2014/main" id="{7A4F156D-220C-417D-A3C4-DC5C598B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6165850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/>
              <a:t>Psilocybe mexicana</a:t>
            </a:r>
          </a:p>
        </p:txBody>
      </p:sp>
      <p:sp>
        <p:nvSpPr>
          <p:cNvPr id="20493" name="Retângulo 25">
            <a:extLst>
              <a:ext uri="{FF2B5EF4-FFF2-40B4-BE49-F238E27FC236}">
                <a16:creationId xmlns:a16="http://schemas.microsoft.com/office/drawing/2014/main" id="{6A56FAC3-4833-4175-B47B-2C35BE99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3948113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000000"/>
                </a:solidFill>
                <a:latin typeface="Calibri" panose="020F0502020204030204" pitchFamily="34" charset="0"/>
              </a:rPr>
              <a:t>Anti-depressivos</a:t>
            </a:r>
            <a:endParaRPr lang="pt-BR" altLang="pt-BR" sz="2000"/>
          </a:p>
        </p:txBody>
      </p:sp>
      <p:grpSp>
        <p:nvGrpSpPr>
          <p:cNvPr id="20494" name="Grupo 42">
            <a:extLst>
              <a:ext uri="{FF2B5EF4-FFF2-40B4-BE49-F238E27FC236}">
                <a16:creationId xmlns:a16="http://schemas.microsoft.com/office/drawing/2014/main" id="{516F51B3-AFAF-4547-8C5E-6D14BC4F28B5}"/>
              </a:ext>
            </a:extLst>
          </p:cNvPr>
          <p:cNvGrpSpPr>
            <a:grpSpLocks/>
          </p:cNvGrpSpPr>
          <p:nvPr/>
        </p:nvGrpSpPr>
        <p:grpSpPr bwMode="auto">
          <a:xfrm>
            <a:off x="2224089" y="1671639"/>
            <a:ext cx="7743825" cy="1800225"/>
            <a:chOff x="-36512" y="1672158"/>
            <a:chExt cx="7745211" cy="1800000"/>
          </a:xfrm>
        </p:grpSpPr>
        <p:pic>
          <p:nvPicPr>
            <p:cNvPr id="20498" name="Picture 21">
              <a:extLst>
                <a:ext uri="{FF2B5EF4-FFF2-40B4-BE49-F238E27FC236}">
                  <a16:creationId xmlns:a16="http://schemas.microsoft.com/office/drawing/2014/main" id="{FFE0DFB3-1CB1-4A54-A916-ED97FF298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3" t="10938" r="8984" b="1563"/>
            <a:stretch>
              <a:fillRect/>
            </a:stretch>
          </p:blipFill>
          <p:spPr bwMode="auto">
            <a:xfrm>
              <a:off x="-36512" y="1672158"/>
              <a:ext cx="1928572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26" descr="Ficheiro:Cryptococcus neoformans using a light India ink staining preparation PHIL 3771 lores.jpg">
              <a:extLst>
                <a:ext uri="{FF2B5EF4-FFF2-40B4-BE49-F238E27FC236}">
                  <a16:creationId xmlns:a16="http://schemas.microsoft.com/office/drawing/2014/main" id="{BF1663F2-45D9-4BED-B852-CC029F3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896" y="1672158"/>
              <a:ext cx="268631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28" descr="Ficheiro:Cryptococcosis of lung in patient with AIDS. Mucicarmine stain 962 lores.jpg">
              <a:extLst>
                <a:ext uri="{FF2B5EF4-FFF2-40B4-BE49-F238E27FC236}">
                  <a16:creationId xmlns:a16="http://schemas.microsoft.com/office/drawing/2014/main" id="{8558184C-94E3-4CF8-B481-89D42012F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672158"/>
              <a:ext cx="2704651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5" name="Picture 30" descr="File:Amylostereum areolatum 215390.jpg">
            <a:extLst>
              <a:ext uri="{FF2B5EF4-FFF2-40B4-BE49-F238E27FC236}">
                <a16:creationId xmlns:a16="http://schemas.microsoft.com/office/drawing/2014/main" id="{997A91B8-2368-4A79-A110-039D5763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365626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2" descr="File:Psilocybe.mexicana.two.jpg">
            <a:extLst>
              <a:ext uri="{FF2B5EF4-FFF2-40B4-BE49-F238E27FC236}">
                <a16:creationId xmlns:a16="http://schemas.microsoft.com/office/drawing/2014/main" id="{43E03809-5BD3-4E2D-A00F-42760294D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365626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tângulo 28">
            <a:extLst>
              <a:ext uri="{FF2B5EF4-FFF2-40B4-BE49-F238E27FC236}">
                <a16:creationId xmlns:a16="http://schemas.microsoft.com/office/drawing/2014/main" id="{CD920891-60F2-426C-856E-741CB88B83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09782" y="4599782"/>
            <a:ext cx="3500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Bernypisa / GNU Free Documentation License / (B e C) CDC/Dr. Leanor Haley / U.S. Federal Government/Public Domain / (D) Gerhard Koller / Creative Commons Atribuição-Partilha nos Termos da Mesma Licença 3.0 Unported / (E) Cactu / Creative Commons Attribution-Share Alike 3.0 Unported.</a:t>
            </a:r>
          </a:p>
        </p:txBody>
      </p:sp>
    </p:spTree>
  </p:cSld>
  <p:clrMapOvr>
    <a:masterClrMapping/>
  </p:clrMapOvr>
  <p:transition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3">
            <a:extLst>
              <a:ext uri="{FF2B5EF4-FFF2-40B4-BE49-F238E27FC236}">
                <a16:creationId xmlns:a16="http://schemas.microsoft.com/office/drawing/2014/main" id="{E8EDB498-DB56-40DF-B21A-8B9B05AD5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571479"/>
            <a:ext cx="714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02766"/>
                </a:solidFill>
                <a:latin typeface="Calibri" panose="020F0502020204030204" pitchFamily="34" charset="0"/>
              </a:rPr>
              <a:t>DEUTEROMICETOS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  <p:sp>
        <p:nvSpPr>
          <p:cNvPr id="8" name="Retângulo 14">
            <a:extLst>
              <a:ext uri="{FF2B5EF4-FFF2-40B4-BE49-F238E27FC236}">
                <a16:creationId xmlns:a16="http://schemas.microsoft.com/office/drawing/2014/main" id="{B577DC05-EFEA-440F-9EAE-EFEBEA0C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80" y="1428736"/>
            <a:ext cx="250033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São fungos imperfeitos.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43183F8E-9363-4E87-8AD7-1A1E1DF0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70" y="2071678"/>
            <a:ext cx="235745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São cosmopolitas.</a:t>
            </a:r>
          </a:p>
        </p:txBody>
      </p:sp>
      <p:sp>
        <p:nvSpPr>
          <p:cNvPr id="12" name="Retângulo 14">
            <a:extLst>
              <a:ext uri="{FF2B5EF4-FFF2-40B4-BE49-F238E27FC236}">
                <a16:creationId xmlns:a16="http://schemas.microsoft.com/office/drawing/2014/main" id="{B5A870DA-4E40-479C-921F-1A738462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22" y="2714621"/>
            <a:ext cx="53578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Podem ser unicelulares (leveduras) e a grande maioria são multicelulares com hifas ramificadas e septadas.</a:t>
            </a:r>
          </a:p>
        </p:txBody>
      </p:sp>
      <p:sp>
        <p:nvSpPr>
          <p:cNvPr id="14" name="Retângulo 14">
            <a:extLst>
              <a:ext uri="{FF2B5EF4-FFF2-40B4-BE49-F238E27FC236}">
                <a16:creationId xmlns:a16="http://schemas.microsoft.com/office/drawing/2014/main" id="{DABF5A9D-F910-409F-83D3-854A6BC8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12" y="3500439"/>
            <a:ext cx="53578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Arial" charset="0"/>
              </a:rPr>
              <a:t>Vivem em ambiente terrestre, podendo ocorrer em ambiente aquático águas continentais e marinho.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92E6F79-DBA0-4600-9689-AE7053EB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40" y="5059932"/>
            <a:ext cx="391956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Arial" charset="0"/>
              </a:rPr>
              <a:t>Não apresentam reprodução sexuada</a:t>
            </a:r>
            <a:r>
              <a:rPr lang="pt-BR" dirty="0">
                <a:solidFill>
                  <a:srgbClr val="102766"/>
                </a:solidFill>
                <a:cs typeface="Arial" charset="0"/>
              </a:rPr>
              <a:t>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1F37EB7-40A3-4934-A3D5-54926368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26" y="4286257"/>
            <a:ext cx="52054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Arial" charset="0"/>
              </a:rPr>
              <a:t>A atividade decompositora no solo é importante nos processos de reciclagem de nutrientes e fertilização.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FAAB2F5-650E-46D3-8B0F-41C03F31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0" y="5640190"/>
            <a:ext cx="471490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Arial" charset="0"/>
              </a:rPr>
              <a:t>São sapróbios, parasitas de animais, algas, vegetais e outros fungos.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>
            <a:extLst>
              <a:ext uri="{FF2B5EF4-FFF2-40B4-BE49-F238E27FC236}">
                <a16:creationId xmlns:a16="http://schemas.microsoft.com/office/drawing/2014/main" id="{3E96BBF3-69DF-41F1-B46D-192AD747E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596902"/>
            <a:ext cx="318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02766"/>
                </a:solidFill>
                <a:latin typeface="Calibri" panose="020F0502020204030204" pitchFamily="34" charset="0"/>
              </a:rPr>
              <a:t>REPRODUÇÃO NOS FUNGOS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F2AA30FA-EEC5-4AFB-A8E6-2CCBF4B3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6" y="1357314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Tipos de esporos Assexuais:</a:t>
            </a:r>
          </a:p>
          <a:p>
            <a:pPr>
              <a:defRPr/>
            </a:pPr>
            <a:endParaRPr lang="pt-BR" sz="2000" b="1" dirty="0"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2000" b="1" dirty="0">
                <a:cs typeface="Arial" charset="0"/>
              </a:rPr>
              <a:t> Esporangiósporos: esporos </a:t>
            </a:r>
            <a:r>
              <a:rPr lang="pt-BR" sz="2000" b="1" u="sng" dirty="0">
                <a:cs typeface="Arial" charset="0"/>
              </a:rPr>
              <a:t>internos</a:t>
            </a:r>
            <a:r>
              <a:rPr lang="pt-BR" sz="2000" b="1" dirty="0">
                <a:cs typeface="Arial" charset="0"/>
              </a:rPr>
              <a:t> produzidos por 			             mitose em  esporângios (Zigomicetos)</a:t>
            </a:r>
          </a:p>
        </p:txBody>
      </p:sp>
      <p:pic>
        <p:nvPicPr>
          <p:cNvPr id="27653" name="Picture 15" descr="File:Mortierella Mitospor straight113.jpg">
            <a:extLst>
              <a:ext uri="{FF2B5EF4-FFF2-40B4-BE49-F238E27FC236}">
                <a16:creationId xmlns:a16="http://schemas.microsoft.com/office/drawing/2014/main" id="{53326FF8-A289-482C-8C0B-FA56892A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9" b="7295"/>
          <a:stretch>
            <a:fillRect/>
          </a:stretch>
        </p:blipFill>
        <p:spPr bwMode="auto">
          <a:xfrm>
            <a:off x="3792539" y="3357564"/>
            <a:ext cx="1622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8">
            <a:extLst>
              <a:ext uri="{FF2B5EF4-FFF2-40B4-BE49-F238E27FC236}">
                <a16:creationId xmlns:a16="http://schemas.microsoft.com/office/drawing/2014/main" id="{7E1ABFEB-95F8-4705-BA6E-D55FEADD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6" y="3643314"/>
            <a:ext cx="428625" cy="428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C3737A6F-4BEE-47BC-AD86-1ACC0A49B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8689" y="3000375"/>
            <a:ext cx="2428875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25D17B43-5992-40DC-A358-2090A349C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1" y="4071939"/>
            <a:ext cx="2500313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976DAEAC-EA81-4C0F-B3DE-ACB48B5D2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5386388"/>
            <a:ext cx="2254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00" b="1" dirty="0">
                <a:cs typeface="Arial" charset="0"/>
              </a:rPr>
              <a:t>Esporangiósporos</a:t>
            </a:r>
          </a:p>
        </p:txBody>
      </p:sp>
      <p:sp>
        <p:nvSpPr>
          <p:cNvPr id="75" name="Text Box 13">
            <a:extLst>
              <a:ext uri="{FF2B5EF4-FFF2-40B4-BE49-F238E27FC236}">
                <a16:creationId xmlns:a16="http://schemas.microsoft.com/office/drawing/2014/main" id="{45536642-B0A4-4DF5-933A-0E6DA239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9" y="3857626"/>
            <a:ext cx="1476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00" b="1" dirty="0">
                <a:cs typeface="Arial" charset="0"/>
              </a:rPr>
              <a:t>Esporângio</a:t>
            </a:r>
          </a:p>
        </p:txBody>
      </p:sp>
      <p:sp>
        <p:nvSpPr>
          <p:cNvPr id="27659" name="Retângulo 15">
            <a:extLst>
              <a:ext uri="{FF2B5EF4-FFF2-40B4-BE49-F238E27FC236}">
                <a16:creationId xmlns:a16="http://schemas.microsoft.com/office/drawing/2014/main" id="{9E5E13E0-D94A-4FBF-8661-C7C3C760487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08957" y="4907757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Imagem : Master of fungi/Creative Commons</a:t>
            </a:r>
          </a:p>
          <a:p>
            <a:pPr eaLnBrk="1" hangingPunct="1"/>
            <a:r>
              <a:rPr lang="en-US" altLang="pt-BR" sz="1000"/>
              <a:t> Attribution-Share Alike 3.0 Unported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BBBD23E2-1128-4745-B01F-98543C21EC4C}"/>
              </a:ext>
            </a:extLst>
          </p:cNvPr>
          <p:cNvSpPr/>
          <p:nvPr/>
        </p:nvSpPr>
        <p:spPr>
          <a:xfrm>
            <a:off x="7248526" y="3068639"/>
            <a:ext cx="1800225" cy="17287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C5157B92-478D-4DED-BC48-8F78BC1B9FAB}"/>
              </a:ext>
            </a:extLst>
          </p:cNvPr>
          <p:cNvSpPr/>
          <p:nvPr/>
        </p:nvSpPr>
        <p:spPr>
          <a:xfrm>
            <a:off x="7608889" y="3357564"/>
            <a:ext cx="142875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E75D6D94-CBAC-4F8D-8B83-D37AB03BD348}"/>
              </a:ext>
            </a:extLst>
          </p:cNvPr>
          <p:cNvSpPr/>
          <p:nvPr/>
        </p:nvSpPr>
        <p:spPr>
          <a:xfrm>
            <a:off x="7824789" y="3213101"/>
            <a:ext cx="142875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2DA5351F-EE29-4C8B-96D6-A93592F0345C}"/>
              </a:ext>
            </a:extLst>
          </p:cNvPr>
          <p:cNvSpPr/>
          <p:nvPr/>
        </p:nvSpPr>
        <p:spPr>
          <a:xfrm>
            <a:off x="7751763" y="3357564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BCAE4B21-B3D8-4B1C-A23E-DC689FBEA887}"/>
              </a:ext>
            </a:extLst>
          </p:cNvPr>
          <p:cNvSpPr/>
          <p:nvPr/>
        </p:nvSpPr>
        <p:spPr>
          <a:xfrm>
            <a:off x="7464426" y="3429001"/>
            <a:ext cx="144463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3F709AA5-137F-454B-81EF-808BB9B719EA}"/>
              </a:ext>
            </a:extLst>
          </p:cNvPr>
          <p:cNvSpPr/>
          <p:nvPr/>
        </p:nvSpPr>
        <p:spPr>
          <a:xfrm>
            <a:off x="7680326" y="3500438"/>
            <a:ext cx="144463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87205CB6-ED38-4A4E-A078-F637490BFDA0}"/>
              </a:ext>
            </a:extLst>
          </p:cNvPr>
          <p:cNvSpPr/>
          <p:nvPr/>
        </p:nvSpPr>
        <p:spPr>
          <a:xfrm>
            <a:off x="7535863" y="3644901"/>
            <a:ext cx="144462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F8FC1D96-F1F1-4677-B4BD-09B400DABF64}"/>
              </a:ext>
            </a:extLst>
          </p:cNvPr>
          <p:cNvSpPr/>
          <p:nvPr/>
        </p:nvSpPr>
        <p:spPr>
          <a:xfrm>
            <a:off x="7319963" y="3789363"/>
            <a:ext cx="144462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710A3511-FDED-4A15-878E-5491D182070C}"/>
              </a:ext>
            </a:extLst>
          </p:cNvPr>
          <p:cNvSpPr/>
          <p:nvPr/>
        </p:nvSpPr>
        <p:spPr>
          <a:xfrm>
            <a:off x="7464426" y="3284538"/>
            <a:ext cx="144463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07ED96B0-81C9-4230-966B-7A308A5C4441}"/>
              </a:ext>
            </a:extLst>
          </p:cNvPr>
          <p:cNvSpPr/>
          <p:nvPr/>
        </p:nvSpPr>
        <p:spPr>
          <a:xfrm>
            <a:off x="7319963" y="3573464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E2242D1C-2246-44E3-9858-FB6F46BCA482}"/>
              </a:ext>
            </a:extLst>
          </p:cNvPr>
          <p:cNvSpPr/>
          <p:nvPr/>
        </p:nvSpPr>
        <p:spPr>
          <a:xfrm>
            <a:off x="7535863" y="3933826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F4F6487A-C66F-4B6F-8C52-7B77D26108D4}"/>
              </a:ext>
            </a:extLst>
          </p:cNvPr>
          <p:cNvSpPr/>
          <p:nvPr/>
        </p:nvSpPr>
        <p:spPr>
          <a:xfrm>
            <a:off x="7688263" y="4086226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74271F51-6041-4FB8-96B0-C52A3FDE7BB4}"/>
              </a:ext>
            </a:extLst>
          </p:cNvPr>
          <p:cNvSpPr/>
          <p:nvPr/>
        </p:nvSpPr>
        <p:spPr>
          <a:xfrm>
            <a:off x="7840663" y="4238626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D72885C8-5444-4EAD-B432-A5F66F77F6A0}"/>
              </a:ext>
            </a:extLst>
          </p:cNvPr>
          <p:cNvSpPr/>
          <p:nvPr/>
        </p:nvSpPr>
        <p:spPr>
          <a:xfrm>
            <a:off x="7824789" y="4005263"/>
            <a:ext cx="142875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44FAB308-53AC-4E55-B216-DBD3EAAA0163}"/>
              </a:ext>
            </a:extLst>
          </p:cNvPr>
          <p:cNvSpPr/>
          <p:nvPr/>
        </p:nvSpPr>
        <p:spPr>
          <a:xfrm>
            <a:off x="7680326" y="3644901"/>
            <a:ext cx="144463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4227FEB1-B5DE-465F-B4D4-9A5E9E047703}"/>
              </a:ext>
            </a:extLst>
          </p:cNvPr>
          <p:cNvSpPr/>
          <p:nvPr/>
        </p:nvSpPr>
        <p:spPr>
          <a:xfrm>
            <a:off x="8040689" y="3860801"/>
            <a:ext cx="142875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E1B245C4-6A87-4128-BC3D-C222FDAC954C}"/>
              </a:ext>
            </a:extLst>
          </p:cNvPr>
          <p:cNvSpPr/>
          <p:nvPr/>
        </p:nvSpPr>
        <p:spPr>
          <a:xfrm>
            <a:off x="8040689" y="4221163"/>
            <a:ext cx="142875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8E0F7D23-A1E2-4243-AF4B-816AC2B9DABB}"/>
              </a:ext>
            </a:extLst>
          </p:cNvPr>
          <p:cNvSpPr/>
          <p:nvPr/>
        </p:nvSpPr>
        <p:spPr>
          <a:xfrm>
            <a:off x="7391401" y="4005263"/>
            <a:ext cx="144463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E3B70493-92AD-4990-9F0B-9B08950769FC}"/>
              </a:ext>
            </a:extLst>
          </p:cNvPr>
          <p:cNvSpPr/>
          <p:nvPr/>
        </p:nvSpPr>
        <p:spPr>
          <a:xfrm>
            <a:off x="7967663" y="4005263"/>
            <a:ext cx="144462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D3EE945E-9C33-4DB0-A299-A2FA690582B0}"/>
              </a:ext>
            </a:extLst>
          </p:cNvPr>
          <p:cNvSpPr/>
          <p:nvPr/>
        </p:nvSpPr>
        <p:spPr>
          <a:xfrm>
            <a:off x="7535863" y="4292601"/>
            <a:ext cx="144462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2E20BB56-150F-4AA7-9873-067688FED25E}"/>
              </a:ext>
            </a:extLst>
          </p:cNvPr>
          <p:cNvSpPr/>
          <p:nvPr/>
        </p:nvSpPr>
        <p:spPr>
          <a:xfrm>
            <a:off x="7464426" y="4149726"/>
            <a:ext cx="144463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5C8521B1-3928-4053-A823-6DA2A556B00B}"/>
              </a:ext>
            </a:extLst>
          </p:cNvPr>
          <p:cNvSpPr/>
          <p:nvPr/>
        </p:nvSpPr>
        <p:spPr>
          <a:xfrm>
            <a:off x="7680326" y="4292601"/>
            <a:ext cx="144463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CC30452B-D8D7-48C0-A241-3A7ECF7C316F}"/>
              </a:ext>
            </a:extLst>
          </p:cNvPr>
          <p:cNvSpPr/>
          <p:nvPr/>
        </p:nvSpPr>
        <p:spPr>
          <a:xfrm>
            <a:off x="7824789" y="3716338"/>
            <a:ext cx="142875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B70DB9AE-7E19-47F0-9E70-22D41FD5FDA1}"/>
              </a:ext>
            </a:extLst>
          </p:cNvPr>
          <p:cNvSpPr/>
          <p:nvPr/>
        </p:nvSpPr>
        <p:spPr>
          <a:xfrm>
            <a:off x="8112126" y="3644901"/>
            <a:ext cx="144463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FD8B906B-9EF9-4E1C-AE8B-C0AE384F7C2F}"/>
              </a:ext>
            </a:extLst>
          </p:cNvPr>
          <p:cNvSpPr/>
          <p:nvPr/>
        </p:nvSpPr>
        <p:spPr>
          <a:xfrm>
            <a:off x="7751763" y="3933826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D2D50650-DB50-4E9C-9B35-C2741568331C}"/>
              </a:ext>
            </a:extLst>
          </p:cNvPr>
          <p:cNvSpPr/>
          <p:nvPr/>
        </p:nvSpPr>
        <p:spPr>
          <a:xfrm>
            <a:off x="8183563" y="4076701"/>
            <a:ext cx="144462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435CAF19-702F-4413-8B79-8D5B67785A10}"/>
              </a:ext>
            </a:extLst>
          </p:cNvPr>
          <p:cNvSpPr/>
          <p:nvPr/>
        </p:nvSpPr>
        <p:spPr>
          <a:xfrm>
            <a:off x="8256589" y="4365626"/>
            <a:ext cx="142875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192BB517-E33E-4B71-B3D1-780DD7E87E3A}"/>
              </a:ext>
            </a:extLst>
          </p:cNvPr>
          <p:cNvSpPr/>
          <p:nvPr/>
        </p:nvSpPr>
        <p:spPr>
          <a:xfrm>
            <a:off x="7967663" y="3429001"/>
            <a:ext cx="144462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C4B62EBA-01D4-4AC6-950A-C3B28002871C}"/>
              </a:ext>
            </a:extLst>
          </p:cNvPr>
          <p:cNvSpPr/>
          <p:nvPr/>
        </p:nvSpPr>
        <p:spPr>
          <a:xfrm>
            <a:off x="8183563" y="3357564"/>
            <a:ext cx="144462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359AEED1-8EA4-448D-91AA-3D33163C23EC}"/>
              </a:ext>
            </a:extLst>
          </p:cNvPr>
          <p:cNvSpPr/>
          <p:nvPr/>
        </p:nvSpPr>
        <p:spPr>
          <a:xfrm>
            <a:off x="8328026" y="3500438"/>
            <a:ext cx="144463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0BBFAC12-154B-437B-832A-4D9F244C85A4}"/>
              </a:ext>
            </a:extLst>
          </p:cNvPr>
          <p:cNvSpPr/>
          <p:nvPr/>
        </p:nvSpPr>
        <p:spPr>
          <a:xfrm>
            <a:off x="8183563" y="3860801"/>
            <a:ext cx="144462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56B32ECF-9CDB-4E04-9A68-BCA2A460883B}"/>
              </a:ext>
            </a:extLst>
          </p:cNvPr>
          <p:cNvSpPr/>
          <p:nvPr/>
        </p:nvSpPr>
        <p:spPr>
          <a:xfrm>
            <a:off x="7967663" y="3789363"/>
            <a:ext cx="144462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724991B2-A592-4A9F-A50C-AC03D4C9DFBD}"/>
              </a:ext>
            </a:extLst>
          </p:cNvPr>
          <p:cNvSpPr/>
          <p:nvPr/>
        </p:nvSpPr>
        <p:spPr>
          <a:xfrm>
            <a:off x="7896226" y="3573464"/>
            <a:ext cx="144463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D233AB24-E5D2-4868-8E58-1A81DA7C04E1}"/>
              </a:ext>
            </a:extLst>
          </p:cNvPr>
          <p:cNvSpPr/>
          <p:nvPr/>
        </p:nvSpPr>
        <p:spPr>
          <a:xfrm>
            <a:off x="7608889" y="3789363"/>
            <a:ext cx="142875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DF5352E1-C830-4C34-BAB6-59D802BA4583}"/>
              </a:ext>
            </a:extLst>
          </p:cNvPr>
          <p:cNvSpPr/>
          <p:nvPr/>
        </p:nvSpPr>
        <p:spPr>
          <a:xfrm>
            <a:off x="8040689" y="3141664"/>
            <a:ext cx="142875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292BCA40-ED68-4180-B546-B6F9934824FD}"/>
              </a:ext>
            </a:extLst>
          </p:cNvPr>
          <p:cNvSpPr/>
          <p:nvPr/>
        </p:nvSpPr>
        <p:spPr>
          <a:xfrm>
            <a:off x="8129589" y="3517901"/>
            <a:ext cx="142875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F432FCBD-0C20-44BF-BF39-1B7D1A3AC4DC}"/>
              </a:ext>
            </a:extLst>
          </p:cNvPr>
          <p:cNvSpPr/>
          <p:nvPr/>
        </p:nvSpPr>
        <p:spPr>
          <a:xfrm>
            <a:off x="8281989" y="3670301"/>
            <a:ext cx="142875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E437073C-0655-486A-8132-43A01676C4D5}"/>
              </a:ext>
            </a:extLst>
          </p:cNvPr>
          <p:cNvSpPr/>
          <p:nvPr/>
        </p:nvSpPr>
        <p:spPr>
          <a:xfrm>
            <a:off x="7967663" y="3284538"/>
            <a:ext cx="144462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55292F43-3AAA-43E3-8AFC-EE1F467B0826}"/>
              </a:ext>
            </a:extLst>
          </p:cNvPr>
          <p:cNvSpPr/>
          <p:nvPr/>
        </p:nvSpPr>
        <p:spPr>
          <a:xfrm>
            <a:off x="8256589" y="3213101"/>
            <a:ext cx="142875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EE759701-CE9F-4960-B928-789FDD4EAA94}"/>
              </a:ext>
            </a:extLst>
          </p:cNvPr>
          <p:cNvSpPr/>
          <p:nvPr/>
        </p:nvSpPr>
        <p:spPr>
          <a:xfrm>
            <a:off x="8328026" y="3357564"/>
            <a:ext cx="144463" cy="142875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0E1A8C5B-A806-4585-B250-3F96167B8326}"/>
              </a:ext>
            </a:extLst>
          </p:cNvPr>
          <p:cNvSpPr/>
          <p:nvPr/>
        </p:nvSpPr>
        <p:spPr>
          <a:xfrm>
            <a:off x="8183563" y="3068638"/>
            <a:ext cx="144462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887DD71B-537E-4460-95D5-25455C9512B0}"/>
              </a:ext>
            </a:extLst>
          </p:cNvPr>
          <p:cNvSpPr/>
          <p:nvPr/>
        </p:nvSpPr>
        <p:spPr>
          <a:xfrm>
            <a:off x="7896226" y="3068638"/>
            <a:ext cx="144463" cy="144462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8E11DCF9-936B-4D09-B6D1-9C2E8E5DDE40}"/>
              </a:ext>
            </a:extLst>
          </p:cNvPr>
          <p:cNvSpPr/>
          <p:nvPr/>
        </p:nvSpPr>
        <p:spPr>
          <a:xfrm>
            <a:off x="7680326" y="3213101"/>
            <a:ext cx="144463" cy="144463"/>
          </a:xfrm>
          <a:prstGeom prst="ellipse">
            <a:avLst/>
          </a:prstGeom>
          <a:solidFill>
            <a:srgbClr val="D3D3D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0" name="Forma livre 119">
            <a:extLst>
              <a:ext uri="{FF2B5EF4-FFF2-40B4-BE49-F238E27FC236}">
                <a16:creationId xmlns:a16="http://schemas.microsoft.com/office/drawing/2014/main" id="{B62099CF-214B-4382-8B1D-674174A6C863}"/>
              </a:ext>
            </a:extLst>
          </p:cNvPr>
          <p:cNvSpPr/>
          <p:nvPr/>
        </p:nvSpPr>
        <p:spPr>
          <a:xfrm>
            <a:off x="8256588" y="3141664"/>
            <a:ext cx="863600" cy="1698625"/>
          </a:xfrm>
          <a:custGeom>
            <a:avLst/>
            <a:gdLst>
              <a:gd name="connsiteX0" fmla="*/ 0 w 1584176"/>
              <a:gd name="connsiteY0" fmla="*/ 828092 h 1656184"/>
              <a:gd name="connsiteX1" fmla="*/ 219693 w 1584176"/>
              <a:gd name="connsiteY1" fmla="*/ 255696 h 1656184"/>
              <a:gd name="connsiteX2" fmla="*/ 792090 w 1584176"/>
              <a:gd name="connsiteY2" fmla="*/ 1 h 1656184"/>
              <a:gd name="connsiteX3" fmla="*/ 1364486 w 1584176"/>
              <a:gd name="connsiteY3" fmla="*/ 255698 h 1656184"/>
              <a:gd name="connsiteX4" fmla="*/ 1584177 w 1584176"/>
              <a:gd name="connsiteY4" fmla="*/ 828094 h 1656184"/>
              <a:gd name="connsiteX5" fmla="*/ 1364485 w 1584176"/>
              <a:gd name="connsiteY5" fmla="*/ 1400490 h 1656184"/>
              <a:gd name="connsiteX6" fmla="*/ 792089 w 1584176"/>
              <a:gd name="connsiteY6" fmla="*/ 1656186 h 1656184"/>
              <a:gd name="connsiteX7" fmla="*/ 219693 w 1584176"/>
              <a:gd name="connsiteY7" fmla="*/ 1400489 h 1656184"/>
              <a:gd name="connsiteX8" fmla="*/ 1 w 1584176"/>
              <a:gd name="connsiteY8" fmla="*/ 828093 h 1656184"/>
              <a:gd name="connsiteX9" fmla="*/ 0 w 1584176"/>
              <a:gd name="connsiteY9" fmla="*/ 828092 h 1656184"/>
              <a:gd name="connsiteX0" fmla="*/ 0 w 1584178"/>
              <a:gd name="connsiteY0" fmla="*/ 881485 h 1709579"/>
              <a:gd name="connsiteX1" fmla="*/ 648072 w 1584178"/>
              <a:gd name="connsiteY1" fmla="*/ 629457 h 1709579"/>
              <a:gd name="connsiteX2" fmla="*/ 792090 w 1584178"/>
              <a:gd name="connsiteY2" fmla="*/ 53394 h 1709579"/>
              <a:gd name="connsiteX3" fmla="*/ 1364486 w 1584178"/>
              <a:gd name="connsiteY3" fmla="*/ 309091 h 1709579"/>
              <a:gd name="connsiteX4" fmla="*/ 1584177 w 1584178"/>
              <a:gd name="connsiteY4" fmla="*/ 881487 h 1709579"/>
              <a:gd name="connsiteX5" fmla="*/ 1364485 w 1584178"/>
              <a:gd name="connsiteY5" fmla="*/ 1453883 h 1709579"/>
              <a:gd name="connsiteX6" fmla="*/ 792089 w 1584178"/>
              <a:gd name="connsiteY6" fmla="*/ 1709579 h 1709579"/>
              <a:gd name="connsiteX7" fmla="*/ 219693 w 1584178"/>
              <a:gd name="connsiteY7" fmla="*/ 1453882 h 1709579"/>
              <a:gd name="connsiteX8" fmla="*/ 1 w 1584178"/>
              <a:gd name="connsiteY8" fmla="*/ 881486 h 1709579"/>
              <a:gd name="connsiteX9" fmla="*/ 0 w 1584178"/>
              <a:gd name="connsiteY9" fmla="*/ 881485 h 1709579"/>
              <a:gd name="connsiteX0" fmla="*/ 0 w 1584178"/>
              <a:gd name="connsiteY0" fmla="*/ 881485 h 1709579"/>
              <a:gd name="connsiteX1" fmla="*/ 648072 w 1584178"/>
              <a:gd name="connsiteY1" fmla="*/ 629457 h 1709579"/>
              <a:gd name="connsiteX2" fmla="*/ 792088 w 1584178"/>
              <a:gd name="connsiteY2" fmla="*/ 53394 h 1709579"/>
              <a:gd name="connsiteX3" fmla="*/ 1364486 w 1584178"/>
              <a:gd name="connsiteY3" fmla="*/ 309091 h 1709579"/>
              <a:gd name="connsiteX4" fmla="*/ 1584177 w 1584178"/>
              <a:gd name="connsiteY4" fmla="*/ 881487 h 1709579"/>
              <a:gd name="connsiteX5" fmla="*/ 1364485 w 1584178"/>
              <a:gd name="connsiteY5" fmla="*/ 1453883 h 1709579"/>
              <a:gd name="connsiteX6" fmla="*/ 792089 w 1584178"/>
              <a:gd name="connsiteY6" fmla="*/ 1709579 h 1709579"/>
              <a:gd name="connsiteX7" fmla="*/ 219693 w 1584178"/>
              <a:gd name="connsiteY7" fmla="*/ 1453882 h 1709579"/>
              <a:gd name="connsiteX8" fmla="*/ 1 w 1584178"/>
              <a:gd name="connsiteY8" fmla="*/ 881486 h 1709579"/>
              <a:gd name="connsiteX9" fmla="*/ 0 w 1584178"/>
              <a:gd name="connsiteY9" fmla="*/ 881485 h 1709579"/>
              <a:gd name="connsiteX0" fmla="*/ 0 w 1584178"/>
              <a:gd name="connsiteY0" fmla="*/ 828091 h 1656185"/>
              <a:gd name="connsiteX1" fmla="*/ 648072 w 1584178"/>
              <a:gd name="connsiteY1" fmla="*/ 576063 h 1656185"/>
              <a:gd name="connsiteX2" fmla="*/ 792088 w 1584178"/>
              <a:gd name="connsiteY2" fmla="*/ 0 h 1656185"/>
              <a:gd name="connsiteX3" fmla="*/ 1364486 w 1584178"/>
              <a:gd name="connsiteY3" fmla="*/ 255697 h 1656185"/>
              <a:gd name="connsiteX4" fmla="*/ 1584177 w 1584178"/>
              <a:gd name="connsiteY4" fmla="*/ 828093 h 1656185"/>
              <a:gd name="connsiteX5" fmla="*/ 1364485 w 1584178"/>
              <a:gd name="connsiteY5" fmla="*/ 1400489 h 1656185"/>
              <a:gd name="connsiteX6" fmla="*/ 792089 w 1584178"/>
              <a:gd name="connsiteY6" fmla="*/ 1656185 h 1656185"/>
              <a:gd name="connsiteX7" fmla="*/ 219693 w 1584178"/>
              <a:gd name="connsiteY7" fmla="*/ 1400488 h 1656185"/>
              <a:gd name="connsiteX8" fmla="*/ 1 w 1584178"/>
              <a:gd name="connsiteY8" fmla="*/ 828092 h 1656185"/>
              <a:gd name="connsiteX9" fmla="*/ 0 w 1584178"/>
              <a:gd name="connsiteY9" fmla="*/ 828091 h 1656185"/>
              <a:gd name="connsiteX0" fmla="*/ 576063 w 1584177"/>
              <a:gd name="connsiteY0" fmla="*/ 1368152 h 1656185"/>
              <a:gd name="connsiteX1" fmla="*/ 648071 w 1584177"/>
              <a:gd name="connsiteY1" fmla="*/ 576063 h 1656185"/>
              <a:gd name="connsiteX2" fmla="*/ 792087 w 1584177"/>
              <a:gd name="connsiteY2" fmla="*/ 0 h 1656185"/>
              <a:gd name="connsiteX3" fmla="*/ 1364485 w 1584177"/>
              <a:gd name="connsiteY3" fmla="*/ 255697 h 1656185"/>
              <a:gd name="connsiteX4" fmla="*/ 1584176 w 1584177"/>
              <a:gd name="connsiteY4" fmla="*/ 828093 h 1656185"/>
              <a:gd name="connsiteX5" fmla="*/ 1364484 w 1584177"/>
              <a:gd name="connsiteY5" fmla="*/ 1400489 h 1656185"/>
              <a:gd name="connsiteX6" fmla="*/ 792088 w 1584177"/>
              <a:gd name="connsiteY6" fmla="*/ 1656185 h 1656185"/>
              <a:gd name="connsiteX7" fmla="*/ 219692 w 1584177"/>
              <a:gd name="connsiteY7" fmla="*/ 1400488 h 1656185"/>
              <a:gd name="connsiteX8" fmla="*/ 0 w 1584177"/>
              <a:gd name="connsiteY8" fmla="*/ 828092 h 1656185"/>
              <a:gd name="connsiteX9" fmla="*/ 576063 w 1584177"/>
              <a:gd name="connsiteY9" fmla="*/ 1368152 h 1656185"/>
              <a:gd name="connsiteX0" fmla="*/ 497369 w 1505483"/>
              <a:gd name="connsiteY0" fmla="*/ 1368152 h 1656185"/>
              <a:gd name="connsiteX1" fmla="*/ 569377 w 1505483"/>
              <a:gd name="connsiteY1" fmla="*/ 576063 h 1656185"/>
              <a:gd name="connsiteX2" fmla="*/ 713393 w 1505483"/>
              <a:gd name="connsiteY2" fmla="*/ 0 h 1656185"/>
              <a:gd name="connsiteX3" fmla="*/ 1285791 w 1505483"/>
              <a:gd name="connsiteY3" fmla="*/ 255697 h 1656185"/>
              <a:gd name="connsiteX4" fmla="*/ 1505482 w 1505483"/>
              <a:gd name="connsiteY4" fmla="*/ 828093 h 1656185"/>
              <a:gd name="connsiteX5" fmla="*/ 1285790 w 1505483"/>
              <a:gd name="connsiteY5" fmla="*/ 1400489 h 1656185"/>
              <a:gd name="connsiteX6" fmla="*/ 713394 w 1505483"/>
              <a:gd name="connsiteY6" fmla="*/ 1656185 h 1656185"/>
              <a:gd name="connsiteX7" fmla="*/ 140998 w 1505483"/>
              <a:gd name="connsiteY7" fmla="*/ 1400488 h 1656185"/>
              <a:gd name="connsiteX8" fmla="*/ 281345 w 1505483"/>
              <a:gd name="connsiteY8" fmla="*/ 1296144 h 1656185"/>
              <a:gd name="connsiteX9" fmla="*/ 497369 w 1505483"/>
              <a:gd name="connsiteY9" fmla="*/ 1368152 h 1656185"/>
              <a:gd name="connsiteX0" fmla="*/ 357022 w 1365136"/>
              <a:gd name="connsiteY0" fmla="*/ 1368152 h 1675490"/>
              <a:gd name="connsiteX1" fmla="*/ 429030 w 1365136"/>
              <a:gd name="connsiteY1" fmla="*/ 576063 h 1675490"/>
              <a:gd name="connsiteX2" fmla="*/ 573046 w 1365136"/>
              <a:gd name="connsiteY2" fmla="*/ 0 h 1675490"/>
              <a:gd name="connsiteX3" fmla="*/ 1145444 w 1365136"/>
              <a:gd name="connsiteY3" fmla="*/ 255697 h 1675490"/>
              <a:gd name="connsiteX4" fmla="*/ 1365135 w 1365136"/>
              <a:gd name="connsiteY4" fmla="*/ 828093 h 1675490"/>
              <a:gd name="connsiteX5" fmla="*/ 1145443 w 1365136"/>
              <a:gd name="connsiteY5" fmla="*/ 1400489 h 1675490"/>
              <a:gd name="connsiteX6" fmla="*/ 573047 w 1365136"/>
              <a:gd name="connsiteY6" fmla="*/ 1656185 h 1675490"/>
              <a:gd name="connsiteX7" fmla="*/ 140998 w 1365136"/>
              <a:gd name="connsiteY7" fmla="*/ 1512168 h 1675490"/>
              <a:gd name="connsiteX8" fmla="*/ 140998 w 1365136"/>
              <a:gd name="connsiteY8" fmla="*/ 1296144 h 1675490"/>
              <a:gd name="connsiteX9" fmla="*/ 357022 w 1365136"/>
              <a:gd name="connsiteY9" fmla="*/ 1368152 h 1675490"/>
              <a:gd name="connsiteX0" fmla="*/ 216024 w 1224138"/>
              <a:gd name="connsiteY0" fmla="*/ 1368152 h 1747497"/>
              <a:gd name="connsiteX1" fmla="*/ 288032 w 1224138"/>
              <a:gd name="connsiteY1" fmla="*/ 576063 h 1747497"/>
              <a:gd name="connsiteX2" fmla="*/ 432048 w 1224138"/>
              <a:gd name="connsiteY2" fmla="*/ 0 h 1747497"/>
              <a:gd name="connsiteX3" fmla="*/ 1004446 w 1224138"/>
              <a:gd name="connsiteY3" fmla="*/ 255697 h 1747497"/>
              <a:gd name="connsiteX4" fmla="*/ 1224137 w 1224138"/>
              <a:gd name="connsiteY4" fmla="*/ 828093 h 1747497"/>
              <a:gd name="connsiteX5" fmla="*/ 1004445 w 1224138"/>
              <a:gd name="connsiteY5" fmla="*/ 1400489 h 1747497"/>
              <a:gd name="connsiteX6" fmla="*/ 432049 w 1224138"/>
              <a:gd name="connsiteY6" fmla="*/ 1656185 h 1747497"/>
              <a:gd name="connsiteX7" fmla="*/ 144015 w 1224138"/>
              <a:gd name="connsiteY7" fmla="*/ 1584175 h 1747497"/>
              <a:gd name="connsiteX8" fmla="*/ 0 w 1224138"/>
              <a:gd name="connsiteY8" fmla="*/ 1296144 h 1747497"/>
              <a:gd name="connsiteX9" fmla="*/ 216024 w 1224138"/>
              <a:gd name="connsiteY9" fmla="*/ 1368152 h 1747497"/>
              <a:gd name="connsiteX0" fmla="*/ 213007 w 1221121"/>
              <a:gd name="connsiteY0" fmla="*/ 1368152 h 1747497"/>
              <a:gd name="connsiteX1" fmla="*/ 285015 w 1221121"/>
              <a:gd name="connsiteY1" fmla="*/ 576063 h 1747497"/>
              <a:gd name="connsiteX2" fmla="*/ 429031 w 1221121"/>
              <a:gd name="connsiteY2" fmla="*/ 0 h 1747497"/>
              <a:gd name="connsiteX3" fmla="*/ 1001429 w 1221121"/>
              <a:gd name="connsiteY3" fmla="*/ 255697 h 1747497"/>
              <a:gd name="connsiteX4" fmla="*/ 1221120 w 1221121"/>
              <a:gd name="connsiteY4" fmla="*/ 828093 h 1747497"/>
              <a:gd name="connsiteX5" fmla="*/ 1001428 w 1221121"/>
              <a:gd name="connsiteY5" fmla="*/ 1400489 h 1747497"/>
              <a:gd name="connsiteX6" fmla="*/ 429032 w 1221121"/>
              <a:gd name="connsiteY6" fmla="*/ 1656185 h 1747497"/>
              <a:gd name="connsiteX7" fmla="*/ 140998 w 1221121"/>
              <a:gd name="connsiteY7" fmla="*/ 1584175 h 1747497"/>
              <a:gd name="connsiteX8" fmla="*/ 213007 w 1221121"/>
              <a:gd name="connsiteY8" fmla="*/ 1440160 h 1747497"/>
              <a:gd name="connsiteX9" fmla="*/ 213007 w 1221121"/>
              <a:gd name="connsiteY9" fmla="*/ 1368152 h 1747497"/>
              <a:gd name="connsiteX0" fmla="*/ 213006 w 1221120"/>
              <a:gd name="connsiteY0" fmla="*/ 1368152 h 1747498"/>
              <a:gd name="connsiteX1" fmla="*/ 285014 w 1221120"/>
              <a:gd name="connsiteY1" fmla="*/ 576063 h 1747498"/>
              <a:gd name="connsiteX2" fmla="*/ 429030 w 1221120"/>
              <a:gd name="connsiteY2" fmla="*/ 0 h 1747498"/>
              <a:gd name="connsiteX3" fmla="*/ 1001428 w 1221120"/>
              <a:gd name="connsiteY3" fmla="*/ 255697 h 1747498"/>
              <a:gd name="connsiteX4" fmla="*/ 1221119 w 1221120"/>
              <a:gd name="connsiteY4" fmla="*/ 828093 h 1747498"/>
              <a:gd name="connsiteX5" fmla="*/ 1001427 w 1221120"/>
              <a:gd name="connsiteY5" fmla="*/ 1400489 h 1747498"/>
              <a:gd name="connsiteX6" fmla="*/ 429031 w 1221120"/>
              <a:gd name="connsiteY6" fmla="*/ 1656185 h 1747498"/>
              <a:gd name="connsiteX7" fmla="*/ 140998 w 1221120"/>
              <a:gd name="connsiteY7" fmla="*/ 1584176 h 1747498"/>
              <a:gd name="connsiteX8" fmla="*/ 213006 w 1221120"/>
              <a:gd name="connsiteY8" fmla="*/ 1440160 h 1747498"/>
              <a:gd name="connsiteX9" fmla="*/ 213006 w 1221120"/>
              <a:gd name="connsiteY9" fmla="*/ 1368152 h 1747498"/>
              <a:gd name="connsiteX0" fmla="*/ 213006 w 1221120"/>
              <a:gd name="connsiteY0" fmla="*/ 1368152 h 1747498"/>
              <a:gd name="connsiteX1" fmla="*/ 285014 w 1221120"/>
              <a:gd name="connsiteY1" fmla="*/ 576063 h 1747498"/>
              <a:gd name="connsiteX2" fmla="*/ 429030 w 1221120"/>
              <a:gd name="connsiteY2" fmla="*/ 0 h 1747498"/>
              <a:gd name="connsiteX3" fmla="*/ 1001428 w 1221120"/>
              <a:gd name="connsiteY3" fmla="*/ 255697 h 1747498"/>
              <a:gd name="connsiteX4" fmla="*/ 1221119 w 1221120"/>
              <a:gd name="connsiteY4" fmla="*/ 828093 h 1747498"/>
              <a:gd name="connsiteX5" fmla="*/ 1001427 w 1221120"/>
              <a:gd name="connsiteY5" fmla="*/ 1400489 h 1747498"/>
              <a:gd name="connsiteX6" fmla="*/ 429031 w 1221120"/>
              <a:gd name="connsiteY6" fmla="*/ 1656185 h 1747498"/>
              <a:gd name="connsiteX7" fmla="*/ 140998 w 1221120"/>
              <a:gd name="connsiteY7" fmla="*/ 1584176 h 1747498"/>
              <a:gd name="connsiteX8" fmla="*/ 213006 w 1221120"/>
              <a:gd name="connsiteY8" fmla="*/ 1440160 h 1747498"/>
              <a:gd name="connsiteX9" fmla="*/ 213006 w 1221120"/>
              <a:gd name="connsiteY9" fmla="*/ 1368152 h 1747498"/>
              <a:gd name="connsiteX0" fmla="*/ 68991 w 1077105"/>
              <a:gd name="connsiteY0" fmla="*/ 1368152 h 1819505"/>
              <a:gd name="connsiteX1" fmla="*/ 140999 w 1077105"/>
              <a:gd name="connsiteY1" fmla="*/ 576063 h 1819505"/>
              <a:gd name="connsiteX2" fmla="*/ 285015 w 1077105"/>
              <a:gd name="connsiteY2" fmla="*/ 0 h 1819505"/>
              <a:gd name="connsiteX3" fmla="*/ 857413 w 1077105"/>
              <a:gd name="connsiteY3" fmla="*/ 255697 h 1819505"/>
              <a:gd name="connsiteX4" fmla="*/ 1077104 w 1077105"/>
              <a:gd name="connsiteY4" fmla="*/ 828093 h 1819505"/>
              <a:gd name="connsiteX5" fmla="*/ 857412 w 1077105"/>
              <a:gd name="connsiteY5" fmla="*/ 1400489 h 1819505"/>
              <a:gd name="connsiteX6" fmla="*/ 285016 w 1077105"/>
              <a:gd name="connsiteY6" fmla="*/ 1656185 h 1819505"/>
              <a:gd name="connsiteX7" fmla="*/ 140998 w 1077105"/>
              <a:gd name="connsiteY7" fmla="*/ 1656183 h 1819505"/>
              <a:gd name="connsiteX8" fmla="*/ 68991 w 1077105"/>
              <a:gd name="connsiteY8" fmla="*/ 1440160 h 1819505"/>
              <a:gd name="connsiteX9" fmla="*/ 68991 w 1077105"/>
              <a:gd name="connsiteY9" fmla="*/ 1368152 h 1819505"/>
              <a:gd name="connsiteX0" fmla="*/ 68990 w 1077104"/>
              <a:gd name="connsiteY0" fmla="*/ 1368152 h 1819505"/>
              <a:gd name="connsiteX1" fmla="*/ 140998 w 1077104"/>
              <a:gd name="connsiteY1" fmla="*/ 576063 h 1819505"/>
              <a:gd name="connsiteX2" fmla="*/ 285014 w 1077104"/>
              <a:gd name="connsiteY2" fmla="*/ 0 h 1819505"/>
              <a:gd name="connsiteX3" fmla="*/ 857412 w 1077104"/>
              <a:gd name="connsiteY3" fmla="*/ 255697 h 1819505"/>
              <a:gd name="connsiteX4" fmla="*/ 1077103 w 1077104"/>
              <a:gd name="connsiteY4" fmla="*/ 828093 h 1819505"/>
              <a:gd name="connsiteX5" fmla="*/ 857411 w 1077104"/>
              <a:gd name="connsiteY5" fmla="*/ 1400489 h 1819505"/>
              <a:gd name="connsiteX6" fmla="*/ 285015 w 1077104"/>
              <a:gd name="connsiteY6" fmla="*/ 1656185 h 1819505"/>
              <a:gd name="connsiteX7" fmla="*/ 140997 w 1077104"/>
              <a:gd name="connsiteY7" fmla="*/ 1656183 h 1819505"/>
              <a:gd name="connsiteX8" fmla="*/ 68990 w 1077104"/>
              <a:gd name="connsiteY8" fmla="*/ 1440160 h 1819505"/>
              <a:gd name="connsiteX9" fmla="*/ 68990 w 1077104"/>
              <a:gd name="connsiteY9" fmla="*/ 1368152 h 1819505"/>
              <a:gd name="connsiteX0" fmla="*/ 68990 w 1077104"/>
              <a:gd name="connsiteY0" fmla="*/ 1368152 h 1698801"/>
              <a:gd name="connsiteX1" fmla="*/ 140998 w 1077104"/>
              <a:gd name="connsiteY1" fmla="*/ 576063 h 1698801"/>
              <a:gd name="connsiteX2" fmla="*/ 285014 w 1077104"/>
              <a:gd name="connsiteY2" fmla="*/ 0 h 1698801"/>
              <a:gd name="connsiteX3" fmla="*/ 857412 w 1077104"/>
              <a:gd name="connsiteY3" fmla="*/ 255697 h 1698801"/>
              <a:gd name="connsiteX4" fmla="*/ 1077103 w 1077104"/>
              <a:gd name="connsiteY4" fmla="*/ 828093 h 1698801"/>
              <a:gd name="connsiteX5" fmla="*/ 857411 w 1077104"/>
              <a:gd name="connsiteY5" fmla="*/ 1400489 h 1698801"/>
              <a:gd name="connsiteX6" fmla="*/ 285015 w 1077104"/>
              <a:gd name="connsiteY6" fmla="*/ 1656185 h 1698801"/>
              <a:gd name="connsiteX7" fmla="*/ 140997 w 1077104"/>
              <a:gd name="connsiteY7" fmla="*/ 1656183 h 1698801"/>
              <a:gd name="connsiteX8" fmla="*/ 68990 w 1077104"/>
              <a:gd name="connsiteY8" fmla="*/ 1440160 h 1698801"/>
              <a:gd name="connsiteX9" fmla="*/ 68990 w 1077104"/>
              <a:gd name="connsiteY9" fmla="*/ 1368152 h 1698801"/>
              <a:gd name="connsiteX0" fmla="*/ 68990 w 1077104"/>
              <a:gd name="connsiteY0" fmla="*/ 1368152 h 1686799"/>
              <a:gd name="connsiteX1" fmla="*/ 140998 w 1077104"/>
              <a:gd name="connsiteY1" fmla="*/ 576063 h 1686799"/>
              <a:gd name="connsiteX2" fmla="*/ 285014 w 1077104"/>
              <a:gd name="connsiteY2" fmla="*/ 0 h 1686799"/>
              <a:gd name="connsiteX3" fmla="*/ 857412 w 1077104"/>
              <a:gd name="connsiteY3" fmla="*/ 255697 h 1686799"/>
              <a:gd name="connsiteX4" fmla="*/ 1077103 w 1077104"/>
              <a:gd name="connsiteY4" fmla="*/ 828093 h 1686799"/>
              <a:gd name="connsiteX5" fmla="*/ 857411 w 1077104"/>
              <a:gd name="connsiteY5" fmla="*/ 1400489 h 1686799"/>
              <a:gd name="connsiteX6" fmla="*/ 285015 w 1077104"/>
              <a:gd name="connsiteY6" fmla="*/ 1656185 h 1686799"/>
              <a:gd name="connsiteX7" fmla="*/ 140996 w 1077104"/>
              <a:gd name="connsiteY7" fmla="*/ 1584175 h 1686799"/>
              <a:gd name="connsiteX8" fmla="*/ 68990 w 1077104"/>
              <a:gd name="connsiteY8" fmla="*/ 1440160 h 1686799"/>
              <a:gd name="connsiteX9" fmla="*/ 68990 w 1077104"/>
              <a:gd name="connsiteY9" fmla="*/ 1368152 h 1686799"/>
              <a:gd name="connsiteX0" fmla="*/ 68990 w 1077104"/>
              <a:gd name="connsiteY0" fmla="*/ 1368152 h 1686799"/>
              <a:gd name="connsiteX1" fmla="*/ 140998 w 1077104"/>
              <a:gd name="connsiteY1" fmla="*/ 576063 h 1686799"/>
              <a:gd name="connsiteX2" fmla="*/ 285014 w 1077104"/>
              <a:gd name="connsiteY2" fmla="*/ 0 h 1686799"/>
              <a:gd name="connsiteX3" fmla="*/ 857412 w 1077104"/>
              <a:gd name="connsiteY3" fmla="*/ 255697 h 1686799"/>
              <a:gd name="connsiteX4" fmla="*/ 1077103 w 1077104"/>
              <a:gd name="connsiteY4" fmla="*/ 828093 h 1686799"/>
              <a:gd name="connsiteX5" fmla="*/ 857411 w 1077104"/>
              <a:gd name="connsiteY5" fmla="*/ 1400489 h 1686799"/>
              <a:gd name="connsiteX6" fmla="*/ 285015 w 1077104"/>
              <a:gd name="connsiteY6" fmla="*/ 1656185 h 1686799"/>
              <a:gd name="connsiteX7" fmla="*/ 140996 w 1077104"/>
              <a:gd name="connsiteY7" fmla="*/ 1584175 h 1686799"/>
              <a:gd name="connsiteX8" fmla="*/ 140996 w 1077104"/>
              <a:gd name="connsiteY8" fmla="*/ 1512167 h 1686799"/>
              <a:gd name="connsiteX9" fmla="*/ 68990 w 1077104"/>
              <a:gd name="connsiteY9" fmla="*/ 1368152 h 1686799"/>
              <a:gd name="connsiteX0" fmla="*/ 68990 w 1077104"/>
              <a:gd name="connsiteY0" fmla="*/ 1368152 h 1686799"/>
              <a:gd name="connsiteX1" fmla="*/ 140998 w 1077104"/>
              <a:gd name="connsiteY1" fmla="*/ 576063 h 1686799"/>
              <a:gd name="connsiteX2" fmla="*/ 285014 w 1077104"/>
              <a:gd name="connsiteY2" fmla="*/ 0 h 1686799"/>
              <a:gd name="connsiteX3" fmla="*/ 857412 w 1077104"/>
              <a:gd name="connsiteY3" fmla="*/ 255697 h 1686799"/>
              <a:gd name="connsiteX4" fmla="*/ 1077103 w 1077104"/>
              <a:gd name="connsiteY4" fmla="*/ 828093 h 1686799"/>
              <a:gd name="connsiteX5" fmla="*/ 857411 w 1077104"/>
              <a:gd name="connsiteY5" fmla="*/ 1400489 h 1686799"/>
              <a:gd name="connsiteX6" fmla="*/ 285015 w 1077104"/>
              <a:gd name="connsiteY6" fmla="*/ 1656185 h 1686799"/>
              <a:gd name="connsiteX7" fmla="*/ 140996 w 1077104"/>
              <a:gd name="connsiteY7" fmla="*/ 1584175 h 1686799"/>
              <a:gd name="connsiteX8" fmla="*/ 140996 w 1077104"/>
              <a:gd name="connsiteY8" fmla="*/ 1512167 h 1686799"/>
              <a:gd name="connsiteX9" fmla="*/ 68990 w 1077104"/>
              <a:gd name="connsiteY9" fmla="*/ 1368152 h 1686799"/>
              <a:gd name="connsiteX0" fmla="*/ 68990 w 1077104"/>
              <a:gd name="connsiteY0" fmla="*/ 1368152 h 1698801"/>
              <a:gd name="connsiteX1" fmla="*/ 140998 w 1077104"/>
              <a:gd name="connsiteY1" fmla="*/ 576063 h 1698801"/>
              <a:gd name="connsiteX2" fmla="*/ 285014 w 1077104"/>
              <a:gd name="connsiteY2" fmla="*/ 0 h 1698801"/>
              <a:gd name="connsiteX3" fmla="*/ 857412 w 1077104"/>
              <a:gd name="connsiteY3" fmla="*/ 255697 h 1698801"/>
              <a:gd name="connsiteX4" fmla="*/ 1077103 w 1077104"/>
              <a:gd name="connsiteY4" fmla="*/ 828093 h 1698801"/>
              <a:gd name="connsiteX5" fmla="*/ 857411 w 1077104"/>
              <a:gd name="connsiteY5" fmla="*/ 1400489 h 1698801"/>
              <a:gd name="connsiteX6" fmla="*/ 285015 w 1077104"/>
              <a:gd name="connsiteY6" fmla="*/ 1656185 h 1698801"/>
              <a:gd name="connsiteX7" fmla="*/ 213004 w 1077104"/>
              <a:gd name="connsiteY7" fmla="*/ 1656183 h 1698801"/>
              <a:gd name="connsiteX8" fmla="*/ 140996 w 1077104"/>
              <a:gd name="connsiteY8" fmla="*/ 1512167 h 1698801"/>
              <a:gd name="connsiteX9" fmla="*/ 68990 w 1077104"/>
              <a:gd name="connsiteY9" fmla="*/ 1368152 h 16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7104" h="1698801">
                <a:moveTo>
                  <a:pt x="68990" y="1368152"/>
                </a:moveTo>
                <a:cubicBezTo>
                  <a:pt x="68990" y="1154897"/>
                  <a:pt x="0" y="730170"/>
                  <a:pt x="140998" y="576063"/>
                </a:cubicBezTo>
                <a:cubicBezTo>
                  <a:pt x="290427" y="412741"/>
                  <a:pt x="165612" y="53394"/>
                  <a:pt x="285014" y="0"/>
                </a:cubicBezTo>
                <a:cubicBezTo>
                  <a:pt x="387993" y="1120"/>
                  <a:pt x="707983" y="92375"/>
                  <a:pt x="857412" y="255697"/>
                </a:cubicBezTo>
                <a:cubicBezTo>
                  <a:pt x="998409" y="409804"/>
                  <a:pt x="1077104" y="614838"/>
                  <a:pt x="1077103" y="828093"/>
                </a:cubicBezTo>
                <a:cubicBezTo>
                  <a:pt x="1077103" y="1041348"/>
                  <a:pt x="998409" y="1246382"/>
                  <a:pt x="857411" y="1400489"/>
                </a:cubicBezTo>
                <a:cubicBezTo>
                  <a:pt x="707982" y="1563811"/>
                  <a:pt x="392416" y="1613569"/>
                  <a:pt x="285015" y="1656185"/>
                </a:cubicBezTo>
                <a:cubicBezTo>
                  <a:pt x="177614" y="1698801"/>
                  <a:pt x="207837" y="1670553"/>
                  <a:pt x="213004" y="1656183"/>
                </a:cubicBezTo>
                <a:cubicBezTo>
                  <a:pt x="205442" y="1637145"/>
                  <a:pt x="142266" y="1495897"/>
                  <a:pt x="140996" y="1512167"/>
                </a:cubicBezTo>
                <a:lnTo>
                  <a:pt x="68990" y="13681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1" name="Forma livre 120">
            <a:extLst>
              <a:ext uri="{FF2B5EF4-FFF2-40B4-BE49-F238E27FC236}">
                <a16:creationId xmlns:a16="http://schemas.microsoft.com/office/drawing/2014/main" id="{714B7993-6229-4D83-8D41-3AFF7E06B902}"/>
              </a:ext>
            </a:extLst>
          </p:cNvPr>
          <p:cNvSpPr/>
          <p:nvPr/>
        </p:nvSpPr>
        <p:spPr>
          <a:xfrm>
            <a:off x="7216775" y="3213100"/>
            <a:ext cx="611188" cy="1582738"/>
          </a:xfrm>
          <a:custGeom>
            <a:avLst/>
            <a:gdLst>
              <a:gd name="connsiteX0" fmla="*/ 267368 w 612274"/>
              <a:gd name="connsiteY0" fmla="*/ 1361574 h 1569453"/>
              <a:gd name="connsiteX1" fmla="*/ 62831 w 612274"/>
              <a:gd name="connsiteY1" fmla="*/ 1068806 h 1569453"/>
              <a:gd name="connsiteX2" fmla="*/ 34758 w 612274"/>
              <a:gd name="connsiteY2" fmla="*/ 551448 h 1569453"/>
              <a:gd name="connsiteX3" fmla="*/ 271379 w 612274"/>
              <a:gd name="connsiteY3" fmla="*/ 90237 h 1569453"/>
              <a:gd name="connsiteX4" fmla="*/ 439821 w 612274"/>
              <a:gd name="connsiteY4" fmla="*/ 10027 h 1569453"/>
              <a:gd name="connsiteX5" fmla="*/ 447842 w 612274"/>
              <a:gd name="connsiteY5" fmla="*/ 30079 h 1569453"/>
              <a:gd name="connsiteX6" fmla="*/ 275389 w 612274"/>
              <a:gd name="connsiteY6" fmla="*/ 150395 h 1569453"/>
              <a:gd name="connsiteX7" fmla="*/ 183147 w 612274"/>
              <a:gd name="connsiteY7" fmla="*/ 687806 h 1569453"/>
              <a:gd name="connsiteX8" fmla="*/ 275389 w 612274"/>
              <a:gd name="connsiteY8" fmla="*/ 1108911 h 1569453"/>
              <a:gd name="connsiteX9" fmla="*/ 299452 w 612274"/>
              <a:gd name="connsiteY9" fmla="*/ 1257300 h 1569453"/>
              <a:gd name="connsiteX10" fmla="*/ 431800 w 612274"/>
              <a:gd name="connsiteY10" fmla="*/ 1301416 h 1569453"/>
              <a:gd name="connsiteX11" fmla="*/ 491958 w 612274"/>
              <a:gd name="connsiteY11" fmla="*/ 1357564 h 1569453"/>
              <a:gd name="connsiteX12" fmla="*/ 600242 w 612274"/>
              <a:gd name="connsiteY12" fmla="*/ 1509964 h 1569453"/>
              <a:gd name="connsiteX13" fmla="*/ 564147 w 612274"/>
              <a:gd name="connsiteY13" fmla="*/ 1566111 h 1569453"/>
              <a:gd name="connsiteX14" fmla="*/ 483937 w 612274"/>
              <a:gd name="connsiteY14" fmla="*/ 1530016 h 1569453"/>
              <a:gd name="connsiteX15" fmla="*/ 267368 w 612274"/>
              <a:gd name="connsiteY15" fmla="*/ 1361574 h 15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2274" h="1569453">
                <a:moveTo>
                  <a:pt x="267368" y="1361574"/>
                </a:moveTo>
                <a:cubicBezTo>
                  <a:pt x="197184" y="1284706"/>
                  <a:pt x="101599" y="1203827"/>
                  <a:pt x="62831" y="1068806"/>
                </a:cubicBezTo>
                <a:cubicBezTo>
                  <a:pt x="24063" y="933785"/>
                  <a:pt x="0" y="714543"/>
                  <a:pt x="34758" y="551448"/>
                </a:cubicBezTo>
                <a:cubicBezTo>
                  <a:pt x="69516" y="388353"/>
                  <a:pt x="203869" y="180474"/>
                  <a:pt x="271379" y="90237"/>
                </a:cubicBezTo>
                <a:cubicBezTo>
                  <a:pt x="338889" y="0"/>
                  <a:pt x="410411" y="20053"/>
                  <a:pt x="439821" y="10027"/>
                </a:cubicBezTo>
                <a:cubicBezTo>
                  <a:pt x="469231" y="1"/>
                  <a:pt x="475247" y="6684"/>
                  <a:pt x="447842" y="30079"/>
                </a:cubicBezTo>
                <a:cubicBezTo>
                  <a:pt x="420437" y="53474"/>
                  <a:pt x="319505" y="40774"/>
                  <a:pt x="275389" y="150395"/>
                </a:cubicBezTo>
                <a:cubicBezTo>
                  <a:pt x="231273" y="260016"/>
                  <a:pt x="183147" y="528053"/>
                  <a:pt x="183147" y="687806"/>
                </a:cubicBezTo>
                <a:cubicBezTo>
                  <a:pt x="183147" y="847559"/>
                  <a:pt x="256005" y="1013995"/>
                  <a:pt x="275389" y="1108911"/>
                </a:cubicBezTo>
                <a:cubicBezTo>
                  <a:pt x="294773" y="1203827"/>
                  <a:pt x="273384" y="1225216"/>
                  <a:pt x="299452" y="1257300"/>
                </a:cubicBezTo>
                <a:cubicBezTo>
                  <a:pt x="325520" y="1289384"/>
                  <a:pt x="399716" y="1284705"/>
                  <a:pt x="431800" y="1301416"/>
                </a:cubicBezTo>
                <a:cubicBezTo>
                  <a:pt x="463884" y="1318127"/>
                  <a:pt x="463884" y="1322806"/>
                  <a:pt x="491958" y="1357564"/>
                </a:cubicBezTo>
                <a:cubicBezTo>
                  <a:pt x="520032" y="1392322"/>
                  <a:pt x="588211" y="1475206"/>
                  <a:pt x="600242" y="1509964"/>
                </a:cubicBezTo>
                <a:cubicBezTo>
                  <a:pt x="612274" y="1544722"/>
                  <a:pt x="583531" y="1562769"/>
                  <a:pt x="564147" y="1566111"/>
                </a:cubicBezTo>
                <a:cubicBezTo>
                  <a:pt x="544763" y="1569453"/>
                  <a:pt x="534069" y="1564774"/>
                  <a:pt x="483937" y="1530016"/>
                </a:cubicBezTo>
                <a:cubicBezTo>
                  <a:pt x="433806" y="1495258"/>
                  <a:pt x="337552" y="1438442"/>
                  <a:pt x="267368" y="13615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" name="Forma livre 121">
            <a:extLst>
              <a:ext uri="{FF2B5EF4-FFF2-40B4-BE49-F238E27FC236}">
                <a16:creationId xmlns:a16="http://schemas.microsoft.com/office/drawing/2014/main" id="{B3A27C78-6A3E-43F4-8174-76BE943A8BEB}"/>
              </a:ext>
            </a:extLst>
          </p:cNvPr>
          <p:cNvSpPr/>
          <p:nvPr/>
        </p:nvSpPr>
        <p:spPr>
          <a:xfrm>
            <a:off x="7310439" y="4567239"/>
            <a:ext cx="377825" cy="422275"/>
          </a:xfrm>
          <a:custGeom>
            <a:avLst/>
            <a:gdLst>
              <a:gd name="connsiteX0" fmla="*/ 376990 w 376990"/>
              <a:gd name="connsiteY0" fmla="*/ 152400 h 421106"/>
              <a:gd name="connsiteX1" fmla="*/ 332874 w 376990"/>
              <a:gd name="connsiteY1" fmla="*/ 312822 h 421106"/>
              <a:gd name="connsiteX2" fmla="*/ 316832 w 376990"/>
              <a:gd name="connsiteY2" fmla="*/ 413085 h 421106"/>
              <a:gd name="connsiteX3" fmla="*/ 0 w 376990"/>
              <a:gd name="connsiteY3" fmla="*/ 421106 h 421106"/>
              <a:gd name="connsiteX4" fmla="*/ 32085 w 376990"/>
              <a:gd name="connsiteY4" fmla="*/ 316832 h 421106"/>
              <a:gd name="connsiteX5" fmla="*/ 88232 w 376990"/>
              <a:gd name="connsiteY5" fmla="*/ 172453 h 421106"/>
              <a:gd name="connsiteX6" fmla="*/ 164432 w 376990"/>
              <a:gd name="connsiteY6" fmla="*/ 40106 h 421106"/>
              <a:gd name="connsiteX7" fmla="*/ 184485 w 376990"/>
              <a:gd name="connsiteY7" fmla="*/ 0 h 421106"/>
              <a:gd name="connsiteX8" fmla="*/ 376990 w 376990"/>
              <a:gd name="connsiteY8" fmla="*/ 152400 h 42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990" h="421106">
                <a:moveTo>
                  <a:pt x="376990" y="152400"/>
                </a:moveTo>
                <a:lnTo>
                  <a:pt x="332874" y="312822"/>
                </a:lnTo>
                <a:lnTo>
                  <a:pt x="316832" y="413085"/>
                </a:lnTo>
                <a:lnTo>
                  <a:pt x="0" y="421106"/>
                </a:lnTo>
                <a:lnTo>
                  <a:pt x="32085" y="316832"/>
                </a:lnTo>
                <a:lnTo>
                  <a:pt x="88232" y="172453"/>
                </a:lnTo>
                <a:lnTo>
                  <a:pt x="164432" y="40106"/>
                </a:lnTo>
                <a:lnTo>
                  <a:pt x="184485" y="0"/>
                </a:lnTo>
                <a:lnTo>
                  <a:pt x="376990" y="152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" name="Forma livre 122">
            <a:extLst>
              <a:ext uri="{FF2B5EF4-FFF2-40B4-BE49-F238E27FC236}">
                <a16:creationId xmlns:a16="http://schemas.microsoft.com/office/drawing/2014/main" id="{DBEBE15E-AE54-420D-AC05-A0674A89B7D6}"/>
              </a:ext>
            </a:extLst>
          </p:cNvPr>
          <p:cNvSpPr/>
          <p:nvPr/>
        </p:nvSpPr>
        <p:spPr>
          <a:xfrm>
            <a:off x="7439025" y="4391025"/>
            <a:ext cx="1017588" cy="477838"/>
          </a:xfrm>
          <a:custGeom>
            <a:avLst/>
            <a:gdLst>
              <a:gd name="connsiteX0" fmla="*/ 31224 w 1017736"/>
              <a:gd name="connsiteY0" fmla="*/ 11895 h 434898"/>
              <a:gd name="connsiteX1" fmla="*/ 236407 w 1017736"/>
              <a:gd name="connsiteY1" fmla="*/ 101105 h 434898"/>
              <a:gd name="connsiteX2" fmla="*/ 602167 w 1017736"/>
              <a:gd name="connsiteY2" fmla="*/ 29737 h 434898"/>
              <a:gd name="connsiteX3" fmla="*/ 767205 w 1017736"/>
              <a:gd name="connsiteY3" fmla="*/ 60961 h 434898"/>
              <a:gd name="connsiteX4" fmla="*/ 954545 w 1017736"/>
              <a:gd name="connsiteY4" fmla="*/ 252762 h 434898"/>
              <a:gd name="connsiteX5" fmla="*/ 959006 w 1017736"/>
              <a:gd name="connsiteY5" fmla="*/ 373195 h 434898"/>
              <a:gd name="connsiteX6" fmla="*/ 602167 w 1017736"/>
              <a:gd name="connsiteY6" fmla="*/ 431181 h 434898"/>
              <a:gd name="connsiteX7" fmla="*/ 392524 w 1017736"/>
              <a:gd name="connsiteY7" fmla="*/ 395497 h 434898"/>
              <a:gd name="connsiteX8" fmla="*/ 312235 w 1017736"/>
              <a:gd name="connsiteY8" fmla="*/ 373195 h 434898"/>
              <a:gd name="connsiteX9" fmla="*/ 205183 w 1017736"/>
              <a:gd name="connsiteY9" fmla="*/ 341972 h 434898"/>
              <a:gd name="connsiteX10" fmla="*/ 49066 w 1017736"/>
              <a:gd name="connsiteY10" fmla="*/ 172473 h 434898"/>
              <a:gd name="connsiteX11" fmla="*/ 31224 w 1017736"/>
              <a:gd name="connsiteY11" fmla="*/ 11895 h 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736" h="434898">
                <a:moveTo>
                  <a:pt x="31224" y="11895"/>
                </a:moveTo>
                <a:cubicBezTo>
                  <a:pt x="62448" y="0"/>
                  <a:pt x="141250" y="98131"/>
                  <a:pt x="236407" y="101105"/>
                </a:cubicBezTo>
                <a:cubicBezTo>
                  <a:pt x="331564" y="104079"/>
                  <a:pt x="513701" y="36428"/>
                  <a:pt x="602167" y="29737"/>
                </a:cubicBezTo>
                <a:cubicBezTo>
                  <a:pt x="690633" y="23046"/>
                  <a:pt x="708475" y="23790"/>
                  <a:pt x="767205" y="60961"/>
                </a:cubicBezTo>
                <a:cubicBezTo>
                  <a:pt x="825935" y="98132"/>
                  <a:pt x="922578" y="200723"/>
                  <a:pt x="954545" y="252762"/>
                </a:cubicBezTo>
                <a:cubicBezTo>
                  <a:pt x="986512" y="304801"/>
                  <a:pt x="1017736" y="343459"/>
                  <a:pt x="959006" y="373195"/>
                </a:cubicBezTo>
                <a:cubicBezTo>
                  <a:pt x="900276" y="402931"/>
                  <a:pt x="696580" y="427464"/>
                  <a:pt x="602167" y="431181"/>
                </a:cubicBezTo>
                <a:cubicBezTo>
                  <a:pt x="507754" y="434898"/>
                  <a:pt x="440846" y="405161"/>
                  <a:pt x="392524" y="395497"/>
                </a:cubicBezTo>
                <a:cubicBezTo>
                  <a:pt x="344202" y="385833"/>
                  <a:pt x="312235" y="373195"/>
                  <a:pt x="312235" y="373195"/>
                </a:cubicBezTo>
                <a:cubicBezTo>
                  <a:pt x="281012" y="364274"/>
                  <a:pt x="249045" y="375426"/>
                  <a:pt x="205183" y="341972"/>
                </a:cubicBezTo>
                <a:cubicBezTo>
                  <a:pt x="161322" y="308518"/>
                  <a:pt x="79546" y="227486"/>
                  <a:pt x="49066" y="172473"/>
                </a:cubicBezTo>
                <a:cubicBezTo>
                  <a:pt x="18586" y="117460"/>
                  <a:pt x="0" y="23790"/>
                  <a:pt x="31224" y="11895"/>
                </a:cubicBezTo>
                <a:close/>
              </a:path>
            </a:pathLst>
          </a:custGeom>
          <a:solidFill>
            <a:srgbClr val="D3D3D3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4" name="Line 12">
            <a:extLst>
              <a:ext uri="{FF2B5EF4-FFF2-40B4-BE49-F238E27FC236}">
                <a16:creationId xmlns:a16="http://schemas.microsoft.com/office/drawing/2014/main" id="{4423256A-1CA9-4B7D-B4AC-B259D926A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1" y="3929064"/>
            <a:ext cx="785813" cy="1500187"/>
          </a:xfrm>
          <a:prstGeom prst="line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3">
            <a:extLst>
              <a:ext uri="{FF2B5EF4-FFF2-40B4-BE49-F238E27FC236}">
                <a16:creationId xmlns:a16="http://schemas.microsoft.com/office/drawing/2014/main" id="{729A9227-129C-4226-8B5D-A8031B35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696912"/>
            <a:ext cx="318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02766"/>
                </a:solidFill>
                <a:latin typeface="Calibri" panose="020F0502020204030204" pitchFamily="34" charset="0"/>
              </a:rPr>
              <a:t>REPRODUÇÃO NOS FUNGOS</a:t>
            </a:r>
            <a:endParaRPr lang="pt-BR" altLang="pt-BR" sz="2000" dirty="0">
              <a:solidFill>
                <a:srgbClr val="000000"/>
              </a:solidFill>
            </a:endParaRP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CC0C0D52-F686-43DC-981C-5A8FA241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1357314"/>
            <a:ext cx="742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Tipos de esporos Assexuais: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000" b="1" dirty="0">
                <a:cs typeface="Arial" charset="0"/>
              </a:rPr>
              <a:t> Conídios (“poeira”  em grego): esporos </a:t>
            </a:r>
            <a:r>
              <a:rPr lang="pt-BR" sz="2000" b="1" u="sng" dirty="0">
                <a:cs typeface="Arial" charset="0"/>
              </a:rPr>
              <a:t>externos</a:t>
            </a:r>
            <a:r>
              <a:rPr lang="pt-BR" sz="2000" b="1" dirty="0">
                <a:cs typeface="Arial" charset="0"/>
              </a:rPr>
              <a:t> produzidos sobre conidióforos </a:t>
            </a:r>
          </a:p>
          <a:p>
            <a:pPr>
              <a:defRPr/>
            </a:pPr>
            <a:endParaRPr lang="pt-BR" sz="2000" b="1" dirty="0">
              <a:cs typeface="Arial" charset="0"/>
            </a:endParaRPr>
          </a:p>
        </p:txBody>
      </p:sp>
      <p:pic>
        <p:nvPicPr>
          <p:cNvPr id="28677" name="Picture 17" descr="Ficheiro:Hyaloperonospora-parasitica-conidiophore.jpg">
            <a:extLst>
              <a:ext uri="{FF2B5EF4-FFF2-40B4-BE49-F238E27FC236}">
                <a16:creationId xmlns:a16="http://schemas.microsoft.com/office/drawing/2014/main" id="{041C0D32-C67C-46F4-B895-3E84385C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20938"/>
            <a:ext cx="34940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6BBB5FD5-2148-4A76-BC07-10E45B99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2714625"/>
            <a:ext cx="110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Conídios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E3EFEB5E-01C6-4958-9CCB-191329CA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4357688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>
                <a:cs typeface="Arial" charset="0"/>
              </a:rPr>
              <a:t>Conidióforo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FF412AEE-D237-48A0-88DE-E52FC34F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9" y="5786438"/>
            <a:ext cx="1836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1" dirty="0">
                <a:cs typeface="Arial" charset="0"/>
              </a:rPr>
              <a:t>Aspergillus</a:t>
            </a:r>
            <a:r>
              <a:rPr lang="pt-BR" sz="1400" b="1" i="1" dirty="0">
                <a:latin typeface="Arial" charset="0"/>
                <a:cs typeface="Arial" charset="0"/>
              </a:rPr>
              <a:t> niger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6DBBB8-0C32-4055-8491-E7E48875C309}"/>
              </a:ext>
            </a:extLst>
          </p:cNvPr>
          <p:cNvCxnSpPr/>
          <p:nvPr/>
        </p:nvCxnSpPr>
        <p:spPr>
          <a:xfrm flipH="1" flipV="1">
            <a:off x="6738938" y="4572001"/>
            <a:ext cx="130175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EE222008-C232-4615-8566-170E3F4DB81B}"/>
              </a:ext>
            </a:extLst>
          </p:cNvPr>
          <p:cNvCxnSpPr/>
          <p:nvPr/>
        </p:nvCxnSpPr>
        <p:spPr>
          <a:xfrm rot="10800000" flipV="1">
            <a:off x="6667500" y="2643188"/>
            <a:ext cx="1714500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9AB5B8A-D530-49C0-9DFD-99671BEA2882}"/>
              </a:ext>
            </a:extLst>
          </p:cNvPr>
          <p:cNvCxnSpPr/>
          <p:nvPr/>
        </p:nvCxnSpPr>
        <p:spPr>
          <a:xfrm flipV="1">
            <a:off x="4310064" y="2928938"/>
            <a:ext cx="1000125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1BDE860C-D1BE-40E2-8581-3FE2ACEE5CB5}"/>
              </a:ext>
            </a:extLst>
          </p:cNvPr>
          <p:cNvCxnSpPr>
            <a:endCxn id="20" idx="1"/>
          </p:cNvCxnSpPr>
          <p:nvPr/>
        </p:nvCxnSpPr>
        <p:spPr>
          <a:xfrm flipV="1">
            <a:off x="3503613" y="4557713"/>
            <a:ext cx="16637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52F56ABD-0DE1-4786-8D76-B59835FE0C73}"/>
              </a:ext>
            </a:extLst>
          </p:cNvPr>
          <p:cNvSpPr/>
          <p:nvPr/>
        </p:nvSpPr>
        <p:spPr>
          <a:xfrm>
            <a:off x="2809876" y="5243513"/>
            <a:ext cx="13954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1" dirty="0">
                <a:cs typeface="Arial" charset="0"/>
              </a:rPr>
              <a:t>Penicillium</a:t>
            </a:r>
            <a:r>
              <a:rPr lang="pt-BR" sz="2000" i="1" dirty="0">
                <a:cs typeface="Arial" charset="0"/>
              </a:rPr>
              <a:t> </a:t>
            </a:r>
          </a:p>
        </p:txBody>
      </p:sp>
      <p:pic>
        <p:nvPicPr>
          <p:cNvPr id="28686" name="Picture 18" descr="Ficheiro:Conidium.png">
            <a:extLst>
              <a:ext uri="{FF2B5EF4-FFF2-40B4-BE49-F238E27FC236}">
                <a16:creationId xmlns:a16="http://schemas.microsoft.com/office/drawing/2014/main" id="{B613D712-15AB-4FC2-97DF-25A6CAFF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924175"/>
            <a:ext cx="1320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Retângulo 22">
            <a:extLst>
              <a:ext uri="{FF2B5EF4-FFF2-40B4-BE49-F238E27FC236}">
                <a16:creationId xmlns:a16="http://schemas.microsoft.com/office/drawing/2014/main" id="{3D463564-7D71-4746-824C-82CDB20F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03964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Imagens : (A) Rasbak/GNU Free Documentation License / (B) Emmanuel Boutet/Creative Commons - Atribuição - Partilha nos Mesmos Termos 2.5 Genérica.</a:t>
            </a:r>
            <a:endParaRPr lang="en-US" altLang="pt-BR" sz="1000"/>
          </a:p>
        </p:txBody>
      </p:sp>
    </p:spTree>
  </p:cSld>
  <p:clrMapOvr>
    <a:masterClrMapping/>
  </p:clrMapOvr>
  <p:transition>
    <p:cut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4">
            <a:extLst>
              <a:ext uri="{FF2B5EF4-FFF2-40B4-BE49-F238E27FC236}">
                <a16:creationId xmlns:a16="http://schemas.microsoft.com/office/drawing/2014/main" id="{6AE1E8B3-26F5-4EE0-8B88-EF43599B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9" y="904875"/>
            <a:ext cx="318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REPRODUÇÃO NOS FUNGOS</a:t>
            </a:r>
            <a:endParaRPr lang="pt-BR" altLang="pt-BR" sz="2000">
              <a:solidFill>
                <a:srgbClr val="000000"/>
              </a:solidFill>
            </a:endParaRPr>
          </a:p>
        </p:txBody>
      </p:sp>
      <p:sp>
        <p:nvSpPr>
          <p:cNvPr id="26628" name="Retângulo 9">
            <a:extLst>
              <a:ext uri="{FF2B5EF4-FFF2-40B4-BE49-F238E27FC236}">
                <a16:creationId xmlns:a16="http://schemas.microsoft.com/office/drawing/2014/main" id="{8F44963F-E0CF-4FCD-A3AE-6931B058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15001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Esporos de origem Sexuada</a:t>
            </a:r>
          </a:p>
        </p:txBody>
      </p:sp>
      <p:grpSp>
        <p:nvGrpSpPr>
          <p:cNvPr id="29701" name="Grupo 16">
            <a:extLst>
              <a:ext uri="{FF2B5EF4-FFF2-40B4-BE49-F238E27FC236}">
                <a16:creationId xmlns:a16="http://schemas.microsoft.com/office/drawing/2014/main" id="{779960B3-9E6B-4462-9756-7D7FC4AD564C}"/>
              </a:ext>
            </a:extLst>
          </p:cNvPr>
          <p:cNvGrpSpPr>
            <a:grpSpLocks/>
          </p:cNvGrpSpPr>
          <p:nvPr/>
        </p:nvGrpSpPr>
        <p:grpSpPr bwMode="auto">
          <a:xfrm>
            <a:off x="1703389" y="2214563"/>
            <a:ext cx="8713787" cy="3230562"/>
            <a:chOff x="179340" y="2214563"/>
            <a:chExt cx="8713140" cy="3230381"/>
          </a:xfrm>
        </p:grpSpPr>
        <p:sp>
          <p:nvSpPr>
            <p:cNvPr id="21509" name="Retângulo 10">
              <a:extLst>
                <a:ext uri="{FF2B5EF4-FFF2-40B4-BE49-F238E27FC236}">
                  <a16:creationId xmlns:a16="http://schemas.microsoft.com/office/drawing/2014/main" id="{DFD52A82-BF37-4FF8-873E-E736A427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40" y="2214563"/>
              <a:ext cx="3312866" cy="70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Ascósporos em </a:t>
              </a:r>
            </a:p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Ascos </a:t>
              </a:r>
            </a:p>
          </p:txBody>
        </p:sp>
        <p:sp>
          <p:nvSpPr>
            <p:cNvPr id="21510" name="Retângulo 11">
              <a:extLst>
                <a:ext uri="{FF2B5EF4-FFF2-40B4-BE49-F238E27FC236}">
                  <a16:creationId xmlns:a16="http://schemas.microsoft.com/office/drawing/2014/main" id="{4BB360E1-EF80-424B-B177-BFCDD9E1C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206" y="2214563"/>
              <a:ext cx="2303292" cy="70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Basidiósporos em</a:t>
              </a:r>
            </a:p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Um Basídio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7CB32B4-CF4B-466E-8A29-941805485C86}"/>
                </a:ext>
              </a:extLst>
            </p:cNvPr>
            <p:cNvSpPr/>
            <p:nvPr/>
          </p:nvSpPr>
          <p:spPr>
            <a:xfrm>
              <a:off x="5795498" y="2220913"/>
              <a:ext cx="3096982" cy="70798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cs typeface="Arial" charset="0"/>
                </a:rPr>
                <a:t>Zigósporos em Zigosporângios</a:t>
              </a:r>
            </a:p>
          </p:txBody>
        </p:sp>
        <p:grpSp>
          <p:nvGrpSpPr>
            <p:cNvPr id="29707" name="Grupo 15">
              <a:extLst>
                <a:ext uri="{FF2B5EF4-FFF2-40B4-BE49-F238E27FC236}">
                  <a16:creationId xmlns:a16="http://schemas.microsoft.com/office/drawing/2014/main" id="{C3EFF12B-5AED-4961-A571-BD35A1974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40" y="2924944"/>
              <a:ext cx="5349763" cy="2520000"/>
              <a:chOff x="1" y="2924944"/>
              <a:chExt cx="5349763" cy="2520000"/>
            </a:xfrm>
          </p:grpSpPr>
          <p:pic>
            <p:nvPicPr>
              <p:cNvPr id="29708" name="Picture 14" descr="File:Morelasci.jpg">
                <a:extLst>
                  <a:ext uri="{FF2B5EF4-FFF2-40B4-BE49-F238E27FC236}">
                    <a16:creationId xmlns:a16="http://schemas.microsoft.com/office/drawing/2014/main" id="{B28A2372-B1D3-47ED-A035-B897F5A2C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924944"/>
                <a:ext cx="3365609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16" descr="File:Panellus stipticus hymenium xsection.jpg">
                <a:extLst>
                  <a:ext uri="{FF2B5EF4-FFF2-40B4-BE49-F238E27FC236}">
                    <a16:creationId xmlns:a16="http://schemas.microsoft.com/office/drawing/2014/main" id="{AAF9C351-CF51-45A8-AE78-9CDA0A3718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454"/>
              <a:stretch>
                <a:fillRect/>
              </a:stretch>
            </p:blipFill>
            <p:spPr bwMode="auto">
              <a:xfrm>
                <a:off x="3667968" y="2924944"/>
                <a:ext cx="1681796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9702" name="Retângulo 22">
            <a:extLst>
              <a:ext uri="{FF2B5EF4-FFF2-40B4-BE49-F238E27FC236}">
                <a16:creationId xmlns:a16="http://schemas.microsoft.com/office/drawing/2014/main" id="{10BD07C7-86B8-4E9B-BF1F-F570A4B8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039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Imagens : (A) Peter G. Werner / GNU Free Documentation License / (B) MEM Johnson / Public domain (C) Christian Gottfried / Public Domain.</a:t>
            </a:r>
            <a:endParaRPr lang="en-US" altLang="pt-BR" sz="1000"/>
          </a:p>
        </p:txBody>
      </p:sp>
      <p:pic>
        <p:nvPicPr>
          <p:cNvPr id="29703" name="Picture 20" descr="http://upload.wikimedia.org/wikipedia/commons/0/0a/Zygomycete717.jpg">
            <a:extLst>
              <a:ext uri="{FF2B5EF4-FFF2-40B4-BE49-F238E27FC236}">
                <a16:creationId xmlns:a16="http://schemas.microsoft.com/office/drawing/2014/main" id="{C41785C1-58F0-4E77-A19D-BFCC939B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2924175"/>
            <a:ext cx="3186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43">
            <a:extLst>
              <a:ext uri="{FF2B5EF4-FFF2-40B4-BE49-F238E27FC236}">
                <a16:creationId xmlns:a16="http://schemas.microsoft.com/office/drawing/2014/main" id="{E44350E3-6FC1-4B87-B491-B26BC253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294" y="688329"/>
            <a:ext cx="571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CARACTERÍSTICAS DO REINO FUNGI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A88D523-4AC2-4590-A779-9FE9BB8B6EF5}"/>
              </a:ext>
            </a:extLst>
          </p:cNvPr>
          <p:cNvSpPr/>
          <p:nvPr/>
        </p:nvSpPr>
        <p:spPr bwMode="auto">
          <a:xfrm>
            <a:off x="2595536" y="4000500"/>
            <a:ext cx="2357437" cy="234473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49180A4-E710-430E-8135-0ED33BD7D7FB}"/>
              </a:ext>
            </a:extLst>
          </p:cNvPr>
          <p:cNvSpPr/>
          <p:nvPr/>
        </p:nvSpPr>
        <p:spPr bwMode="auto">
          <a:xfrm>
            <a:off x="6667472" y="3714750"/>
            <a:ext cx="3357618" cy="278608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2946899-1E4E-49AE-8F11-05DEEF9A85C6}"/>
              </a:ext>
            </a:extLst>
          </p:cNvPr>
          <p:cNvSpPr/>
          <p:nvPr/>
        </p:nvSpPr>
        <p:spPr bwMode="auto">
          <a:xfrm>
            <a:off x="7381884" y="1643062"/>
            <a:ext cx="1928812" cy="15716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01CF606-694D-4BDD-B79E-FFBCC20C422D}"/>
              </a:ext>
            </a:extLst>
          </p:cNvPr>
          <p:cNvSpPr/>
          <p:nvPr/>
        </p:nvSpPr>
        <p:spPr bwMode="auto">
          <a:xfrm>
            <a:off x="2238349" y="1857376"/>
            <a:ext cx="2357437" cy="15001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5136" name="CaixaDeTexto 6">
            <a:extLst>
              <a:ext uri="{FF2B5EF4-FFF2-40B4-BE49-F238E27FC236}">
                <a16:creationId xmlns:a16="http://schemas.microsoft.com/office/drawing/2014/main" id="{2E71069A-EF00-475C-94AE-4A568676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86126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102766"/>
                </a:solidFill>
                <a:latin typeface="Calibri" panose="020F0502020204030204" pitchFamily="34" charset="0"/>
              </a:rPr>
              <a:t>FUNGOS</a:t>
            </a:r>
          </a:p>
        </p:txBody>
      </p:sp>
      <p:sp>
        <p:nvSpPr>
          <p:cNvPr id="39" name="Seta em curva para a direita 38">
            <a:extLst>
              <a:ext uri="{FF2B5EF4-FFF2-40B4-BE49-F238E27FC236}">
                <a16:creationId xmlns:a16="http://schemas.microsoft.com/office/drawing/2014/main" id="{11B13C68-4C5E-430D-B194-6518D921DDFF}"/>
              </a:ext>
            </a:extLst>
          </p:cNvPr>
          <p:cNvSpPr/>
          <p:nvPr/>
        </p:nvSpPr>
        <p:spPr>
          <a:xfrm rot="8776011">
            <a:off x="4906964" y="2540001"/>
            <a:ext cx="357187" cy="714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Seta em curva para a esquerda 39">
            <a:extLst>
              <a:ext uri="{FF2B5EF4-FFF2-40B4-BE49-F238E27FC236}">
                <a16:creationId xmlns:a16="http://schemas.microsoft.com/office/drawing/2014/main" id="{9A428E7D-E0EF-4F46-A54D-822CDDC7FBFB}"/>
              </a:ext>
            </a:extLst>
          </p:cNvPr>
          <p:cNvSpPr/>
          <p:nvPr/>
        </p:nvSpPr>
        <p:spPr>
          <a:xfrm rot="3142044">
            <a:off x="5146676" y="3913188"/>
            <a:ext cx="379412" cy="8556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Seta em curva para cima 40">
            <a:extLst>
              <a:ext uri="{FF2B5EF4-FFF2-40B4-BE49-F238E27FC236}">
                <a16:creationId xmlns:a16="http://schemas.microsoft.com/office/drawing/2014/main" id="{49022993-F42F-4A98-99EC-09B25576B4BC}"/>
              </a:ext>
            </a:extLst>
          </p:cNvPr>
          <p:cNvSpPr/>
          <p:nvPr/>
        </p:nvSpPr>
        <p:spPr>
          <a:xfrm rot="1984255">
            <a:off x="5918200" y="4138613"/>
            <a:ext cx="876300" cy="392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Seta em curva para cima 41">
            <a:extLst>
              <a:ext uri="{FF2B5EF4-FFF2-40B4-BE49-F238E27FC236}">
                <a16:creationId xmlns:a16="http://schemas.microsoft.com/office/drawing/2014/main" id="{6794C5DE-7F77-4D3E-A720-E5A3F23DC6D0}"/>
              </a:ext>
            </a:extLst>
          </p:cNvPr>
          <p:cNvSpPr/>
          <p:nvPr/>
        </p:nvSpPr>
        <p:spPr>
          <a:xfrm rot="19044720" flipV="1">
            <a:off x="6532563" y="2743200"/>
            <a:ext cx="857250" cy="355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CaixaDeTexto 6">
            <a:extLst>
              <a:ext uri="{FF2B5EF4-FFF2-40B4-BE49-F238E27FC236}">
                <a16:creationId xmlns:a16="http://schemas.microsoft.com/office/drawing/2014/main" id="{82FE70AD-7367-4A02-9077-E6AEBDE0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2357438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Heterotrótofos</a:t>
            </a:r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2DE700B7-BCF8-4C0F-89CC-1D5FEE978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071689"/>
            <a:ext cx="1808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Nutrem-se por absorção</a:t>
            </a:r>
          </a:p>
        </p:txBody>
      </p:sp>
      <p:sp>
        <p:nvSpPr>
          <p:cNvPr id="22" name="CaixaDeTexto 6">
            <a:extLst>
              <a:ext uri="{FF2B5EF4-FFF2-40B4-BE49-F238E27FC236}">
                <a16:creationId xmlns:a16="http://schemas.microsoft.com/office/drawing/2014/main" id="{F405152C-9865-4E6C-B6EB-D17B350E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929064"/>
            <a:ext cx="30289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Oxigênio</a:t>
            </a:r>
          </a:p>
          <a:p>
            <a:pPr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Aeróbios (maioria)</a:t>
            </a:r>
          </a:p>
          <a:p>
            <a:pPr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Anaeróbios facultativos: fermentação.</a:t>
            </a:r>
          </a:p>
          <a:p>
            <a:pPr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Anaeróbios obrigatórios: fermentativos obrigatórios.</a:t>
            </a:r>
          </a:p>
        </p:txBody>
      </p:sp>
      <p:sp>
        <p:nvSpPr>
          <p:cNvPr id="15" name="CaixaDeTexto 6">
            <a:extLst>
              <a:ext uri="{FF2B5EF4-FFF2-40B4-BE49-F238E27FC236}">
                <a16:creationId xmlns:a16="http://schemas.microsoft.com/office/drawing/2014/main" id="{22200EC7-02CB-42C7-8015-C2775B6F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4071939"/>
            <a:ext cx="22812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  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Temperatura de crescimento</a:t>
            </a:r>
          </a:p>
          <a:p>
            <a:pPr algn="ctr"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    Ótima: 25-30ºC</a:t>
            </a:r>
          </a:p>
          <a:p>
            <a:pPr algn="ctr"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 Mínima: 10ºC</a:t>
            </a:r>
          </a:p>
          <a:p>
            <a:pPr algn="ctr">
              <a:defRPr/>
            </a:pPr>
            <a:r>
              <a:rPr lang="pt-BR" sz="2000" dirty="0">
                <a:solidFill>
                  <a:srgbClr val="102766"/>
                </a:solidFill>
                <a:cs typeface="Arial" charset="0"/>
              </a:rPr>
              <a:t> Máxima: 40ºC</a:t>
            </a: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tângulo 4">
            <a:extLst>
              <a:ext uri="{FF2B5EF4-FFF2-40B4-BE49-F238E27FC236}">
                <a16:creationId xmlns:a16="http://schemas.microsoft.com/office/drawing/2014/main" id="{A7BB4317-2142-4389-AEE0-A582AA17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30" y="500041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cs typeface="Arial" charset="0"/>
              </a:rPr>
              <a:t>OUTRAS APLICAÇÕES DOS FUNGOS</a:t>
            </a:r>
            <a:endParaRPr lang="pt-BR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430C547-46EB-41F9-BE68-FF4563623BF9}"/>
              </a:ext>
            </a:extLst>
          </p:cNvPr>
          <p:cNvSpPr/>
          <p:nvPr/>
        </p:nvSpPr>
        <p:spPr>
          <a:xfrm>
            <a:off x="2952729" y="1500175"/>
            <a:ext cx="6000771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cs typeface="Arial" charset="0"/>
              </a:rPr>
              <a:t>Destruição de produtos: madeira, postes, estradas de ferro, navios, casas, tecidos, lentes, discos e podem atuar no controle biológico de pragas.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8FFB957-06F7-4BD7-9D3A-BC52041D03EC}"/>
              </a:ext>
            </a:extLst>
          </p:cNvPr>
          <p:cNvSpPr/>
          <p:nvPr/>
        </p:nvSpPr>
        <p:spPr>
          <a:xfrm>
            <a:off x="3595671" y="2714621"/>
            <a:ext cx="4372537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pt-BR" b="1" dirty="0">
                <a:cs typeface="Arial" charset="0"/>
              </a:rPr>
              <a:t>Produção de alimentos</a:t>
            </a:r>
          </a:p>
          <a:p>
            <a:pPr marL="342900" indent="-342900" eaLnBrk="0" hangingPunct="0">
              <a:defRPr/>
            </a:pPr>
            <a:r>
              <a:rPr lang="pt-BR" dirty="0">
                <a:cs typeface="Arial" charset="0"/>
              </a:rPr>
              <a:t>queijos, salsichas, pão, cerveja, bebidas, etc.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4693348-0148-4C6C-94D9-60397FB22CAD}"/>
              </a:ext>
            </a:extLst>
          </p:cNvPr>
          <p:cNvSpPr/>
          <p:nvPr/>
        </p:nvSpPr>
        <p:spPr>
          <a:xfrm>
            <a:off x="4238613" y="3714752"/>
            <a:ext cx="184786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t-BR" dirty="0">
                <a:cs typeface="Arial" charset="0"/>
              </a:rPr>
              <a:t>Biodegradação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8260E3B-A4FC-4A01-B6B7-9E82BE18B87B}"/>
              </a:ext>
            </a:extLst>
          </p:cNvPr>
          <p:cNvSpPr/>
          <p:nvPr/>
        </p:nvSpPr>
        <p:spPr>
          <a:xfrm>
            <a:off x="4810117" y="4500570"/>
            <a:ext cx="184786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cs typeface="Arial" charset="0"/>
              </a:rPr>
              <a:t>Biotecnologia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16C1F4A-671C-4B3C-8F8D-F7EE4CA38E62}"/>
              </a:ext>
            </a:extLst>
          </p:cNvPr>
          <p:cNvSpPr/>
          <p:nvPr/>
        </p:nvSpPr>
        <p:spPr>
          <a:xfrm>
            <a:off x="5095869" y="5157630"/>
            <a:ext cx="4857783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cs typeface="Arial" charset="0"/>
              </a:rPr>
              <a:t>Produtos de valor industrial</a:t>
            </a:r>
            <a:r>
              <a:rPr lang="pt-BR" dirty="0">
                <a:cs typeface="Arial" charset="0"/>
              </a:rPr>
              <a:t>: álcool, ergosterol, Cortisona, enzimas, ácidos orgânicos,vitaminas B, reguladores de crescimento de plantas, surfactantes.</a:t>
            </a: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tângulo 4">
            <a:extLst>
              <a:ext uri="{FF2B5EF4-FFF2-40B4-BE49-F238E27FC236}">
                <a16:creationId xmlns:a16="http://schemas.microsoft.com/office/drawing/2014/main" id="{E935BE6E-7933-4B17-A0B7-3BE66A8B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2" y="377030"/>
            <a:ext cx="209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CURIOSIDADES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E7CEF7-4FB6-4047-BFEB-26702A8EB2DA}"/>
              </a:ext>
            </a:extLst>
          </p:cNvPr>
          <p:cNvSpPr/>
          <p:nvPr/>
        </p:nvSpPr>
        <p:spPr>
          <a:xfrm>
            <a:off x="2024063" y="1381289"/>
            <a:ext cx="5500687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FUNGOS CARNÍVOROS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Há aproximadamente 50 espécies de fungos carnívoros. </a:t>
            </a:r>
          </a:p>
          <a:p>
            <a:pPr>
              <a:defRPr/>
            </a:pPr>
            <a:r>
              <a:rPr lang="pt-BR" i="1" dirty="0">
                <a:cs typeface="Arial" charset="0"/>
              </a:rPr>
              <a:t>Arthrobotryx anchonia </a:t>
            </a:r>
            <a:r>
              <a:rPr lang="pt-BR" dirty="0">
                <a:cs typeface="Arial" charset="0"/>
              </a:rPr>
              <a:t>captura nematoides, através de armadilhas em forma de anel que estrangulam a presa.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577A33C-700B-4A67-8B7C-E870C1245315}"/>
              </a:ext>
            </a:extLst>
          </p:cNvPr>
          <p:cNvSpPr/>
          <p:nvPr/>
        </p:nvSpPr>
        <p:spPr>
          <a:xfrm>
            <a:off x="2024064" y="3357564"/>
            <a:ext cx="5500687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cs typeface="Arial" charset="0"/>
              </a:rPr>
              <a:t>      A MAIOR CRIATURA DO PLANETA É UM FUNGO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Descoberta apenas em 1996: ele cresce sob o solo da Floresta Nacional de Malheur, no Estado do Oregon, Estados Unidos.</a:t>
            </a:r>
          </a:p>
          <a:p>
            <a:pPr algn="just">
              <a:defRPr/>
            </a:pPr>
            <a:r>
              <a:rPr lang="pt-BR" i="1" dirty="0">
                <a:cs typeface="Arial" charset="0"/>
              </a:rPr>
              <a:t>Armillaria ostoyae</a:t>
            </a:r>
            <a:r>
              <a:rPr lang="pt-BR" dirty="0">
                <a:cs typeface="Arial" charset="0"/>
              </a:rPr>
              <a:t> ou "cogumelo do mel", seus filamentos cresceram durante um período estimado de 2.400 anos. Ele ocupa 880 hectares - o equivalente a 1.220 campos de futebol. "Ele ainda cresce de 70 centímetros a 1,20 metro por ano", diz o engenheiro agrônomo João Lúcio de Azevedo, da USP.</a:t>
            </a:r>
          </a:p>
        </p:txBody>
      </p:sp>
      <p:pic>
        <p:nvPicPr>
          <p:cNvPr id="31750" name="Picture 13" descr="File:20100828 005957 Fungus.jpg">
            <a:extLst>
              <a:ext uri="{FF2B5EF4-FFF2-40B4-BE49-F238E27FC236}">
                <a16:creationId xmlns:a16="http://schemas.microsoft.com/office/drawing/2014/main" id="{0418BA9A-5F49-43EF-9931-7B1126F5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1412875"/>
            <a:ext cx="28797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File:Armillaria ostoyae MO.jpg">
            <a:extLst>
              <a:ext uri="{FF2B5EF4-FFF2-40B4-BE49-F238E27FC236}">
                <a16:creationId xmlns:a16="http://schemas.microsoft.com/office/drawing/2014/main" id="{40928838-BC81-4AB1-A040-C631AD89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3500439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tângulo 13">
            <a:extLst>
              <a:ext uri="{FF2B5EF4-FFF2-40B4-BE49-F238E27FC236}">
                <a16:creationId xmlns:a16="http://schemas.microsoft.com/office/drawing/2014/main" id="{893A06A6-B2F2-443F-B13A-62FB71B13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5691189"/>
            <a:ext cx="291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000"/>
              <a:t>Imagens : (A) Bob Blaylock/GNU Free Documentation License / (B) Alan Rockefeller/Creative Commons Attribution-Share Alike 3.0 Unported.</a:t>
            </a:r>
          </a:p>
        </p:txBody>
      </p:sp>
      <p:sp>
        <p:nvSpPr>
          <p:cNvPr id="31753" name="CaixaDeTexto 8">
            <a:extLst>
              <a:ext uri="{FF2B5EF4-FFF2-40B4-BE49-F238E27FC236}">
                <a16:creationId xmlns:a16="http://schemas.microsoft.com/office/drawing/2014/main" id="{0CEAACB2-DA0E-4E76-B247-1D2664053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6357938"/>
            <a:ext cx="6286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200"/>
              <a:t>http://mundoestranho.abril.com.br/materia/qual-eo-maior-ser-vivo</a:t>
            </a:r>
          </a:p>
        </p:txBody>
      </p:sp>
    </p:spTree>
  </p:cSld>
  <p:clrMapOvr>
    <a:masterClrMapping/>
  </p:clrMapOvr>
  <p:transition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62E83B-1CF5-4075-9640-BED65F95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26" t="27301" r="27056" b="28807"/>
          <a:stretch/>
        </p:blipFill>
        <p:spPr>
          <a:xfrm>
            <a:off x="4557251" y="225551"/>
            <a:ext cx="7315201" cy="66324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8C372C-A9D5-46F1-9145-7291E76A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" y="1951100"/>
            <a:ext cx="3566959" cy="19724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844D96-7AEE-4F88-A8B4-D47A698B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47" y="4496093"/>
            <a:ext cx="2964075" cy="19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4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95E9541-2419-43F1-8B8E-B1FB8B04643A}"/>
              </a:ext>
            </a:extLst>
          </p:cNvPr>
          <p:cNvSpPr txBox="1"/>
          <p:nvPr/>
        </p:nvSpPr>
        <p:spPr>
          <a:xfrm>
            <a:off x="3167216" y="173999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https://www.youtube.com/watch?v=wqrOUj4gaVI&amp;t=114s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788D22-4033-4979-A609-BD69DFB41B9C}"/>
              </a:ext>
            </a:extLst>
          </p:cNvPr>
          <p:cNvSpPr txBox="1"/>
          <p:nvPr/>
        </p:nvSpPr>
        <p:spPr>
          <a:xfrm>
            <a:off x="3993126" y="137066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O ataque silencioso dos fungos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9CD780-408D-44C5-9DA9-A771DF55CEE9}"/>
              </a:ext>
            </a:extLst>
          </p:cNvPr>
          <p:cNvSpPr txBox="1"/>
          <p:nvPr/>
        </p:nvSpPr>
        <p:spPr>
          <a:xfrm>
            <a:off x="3046771" y="292724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https://www.youtube.com/watch?v=LBi3gLdO-VY&amp;t=56s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B76212-8B53-45F7-A727-014609DF49F2}"/>
              </a:ext>
            </a:extLst>
          </p:cNvPr>
          <p:cNvSpPr txBox="1"/>
          <p:nvPr/>
        </p:nvSpPr>
        <p:spPr>
          <a:xfrm>
            <a:off x="1880419" y="2557911"/>
            <a:ext cx="8672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Veja a segunda parte da reportagem sobre doença rara causada por fungos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98C369-CCD8-42E2-9AA3-C69BEFD5243D}"/>
              </a:ext>
            </a:extLst>
          </p:cNvPr>
          <p:cNvSpPr txBox="1"/>
          <p:nvPr/>
        </p:nvSpPr>
        <p:spPr>
          <a:xfrm>
            <a:off x="3329448" y="411495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https://www.youtube.com/watch?v=L5EJ6V0YID4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0DB701-E2A6-411F-8720-43B0206CA0EE}"/>
              </a:ext>
            </a:extLst>
          </p:cNvPr>
          <p:cNvSpPr txBox="1"/>
          <p:nvPr/>
        </p:nvSpPr>
        <p:spPr>
          <a:xfrm>
            <a:off x="2764094" y="374562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Doença do pombo é causada por fungo e pode ser fatal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BE5EA7-A67D-47D4-A02A-AB82CE6F5A37}"/>
              </a:ext>
            </a:extLst>
          </p:cNvPr>
          <p:cNvSpPr txBox="1"/>
          <p:nvPr/>
        </p:nvSpPr>
        <p:spPr>
          <a:xfrm>
            <a:off x="3167216" y="567199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https://www.youtube.com/watch?v=dsw2WkYrxAU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3EA9BB6-EA9D-4655-B92B-7E3B70F59B52}"/>
              </a:ext>
            </a:extLst>
          </p:cNvPr>
          <p:cNvSpPr txBox="1"/>
          <p:nvPr/>
        </p:nvSpPr>
        <p:spPr>
          <a:xfrm>
            <a:off x="2926326" y="534047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 err="1">
                <a:effectLst/>
                <a:latin typeface="Roboto"/>
              </a:rPr>
              <a:t>iBahia</a:t>
            </a:r>
            <a:r>
              <a:rPr lang="pt-BR" b="0" i="0" dirty="0">
                <a:effectLst/>
                <a:latin typeface="Roboto"/>
              </a:rPr>
              <a:t> Educação - História - Descoberta da Penicilina</a:t>
            </a:r>
          </a:p>
        </p:txBody>
      </p:sp>
    </p:spTree>
    <p:extLst>
      <p:ext uri="{BB962C8B-B14F-4D97-AF65-F5344CB8AC3E}">
        <p14:creationId xmlns:p14="http://schemas.microsoft.com/office/powerpoint/2010/main" val="863049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3">
            <a:extLst>
              <a:ext uri="{FF2B5EF4-FFF2-40B4-BE49-F238E27FC236}">
                <a16:creationId xmlns:a16="http://schemas.microsoft.com/office/drawing/2014/main" id="{3B20ABEE-E11D-4FAB-9BCE-F3D08FF4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0DF66B-5B20-4FFB-BF84-581898F2FF60}" type="slidenum">
              <a:rPr lang="pt-BR" altLang="pt-BR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t-BR" altLang="pt-BR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CaixaDeTexto 2">
            <a:extLst>
              <a:ext uri="{FF2B5EF4-FFF2-40B4-BE49-F238E27FC236}">
                <a16:creationId xmlns:a16="http://schemas.microsoft.com/office/drawing/2014/main" id="{0646F75F-1838-44D2-836C-DBCD05E4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586" y="2173520"/>
            <a:ext cx="74502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6600" dirty="0">
                <a:solidFill>
                  <a:srgbClr val="FF0000"/>
                </a:solidFill>
              </a:rPr>
              <a:t>Obrigado!!!</a:t>
            </a:r>
          </a:p>
        </p:txBody>
      </p:sp>
      <p:sp>
        <p:nvSpPr>
          <p:cNvPr id="68615" name="CaixaDeTexto 3">
            <a:extLst>
              <a:ext uri="{FF2B5EF4-FFF2-40B4-BE49-F238E27FC236}">
                <a16:creationId xmlns:a16="http://schemas.microsoft.com/office/drawing/2014/main" id="{1F01D459-D261-4C21-BF1D-B69ABAC9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568" y="4919049"/>
            <a:ext cx="5630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002060"/>
                </a:solidFill>
              </a:rPr>
              <a:t>Prof. Dr. Gilivã A. Fridrich</a:t>
            </a:r>
          </a:p>
          <a:p>
            <a:pPr algn="ctr" eaLnBrk="1" hangingPunct="1"/>
            <a:r>
              <a:rPr lang="pt-BR" altLang="pt-BR" sz="2800" b="1">
                <a:solidFill>
                  <a:srgbClr val="002060"/>
                </a:solidFill>
              </a:rPr>
              <a:t>e-mail: profgilivan@gmail.com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ângulo 21">
            <a:extLst>
              <a:ext uri="{FF2B5EF4-FFF2-40B4-BE49-F238E27FC236}">
                <a16:creationId xmlns:a16="http://schemas.microsoft.com/office/drawing/2014/main" id="{E742A37E-FEA4-4283-A9E0-2DAB61DCA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555034"/>
            <a:ext cx="349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ESTRUTURA DOS FUNGOS</a:t>
            </a:r>
            <a:endParaRPr lang="pt-BR" altLang="pt-BR" sz="2400" dirty="0">
              <a:solidFill>
                <a:srgbClr val="00000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C9E4708-6ABE-47D1-AB62-967CBB131ECF}"/>
              </a:ext>
            </a:extLst>
          </p:cNvPr>
          <p:cNvSpPr/>
          <p:nvPr/>
        </p:nvSpPr>
        <p:spPr>
          <a:xfrm>
            <a:off x="1990399" y="1714496"/>
            <a:ext cx="2214563" cy="107156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9188EC1-B562-4A6C-A153-F81D8CCDA4D5}"/>
              </a:ext>
            </a:extLst>
          </p:cNvPr>
          <p:cNvSpPr/>
          <p:nvPr/>
        </p:nvSpPr>
        <p:spPr>
          <a:xfrm>
            <a:off x="4944784" y="1538294"/>
            <a:ext cx="2286000" cy="10001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4" name="Retângulo 12">
            <a:extLst>
              <a:ext uri="{FF2B5EF4-FFF2-40B4-BE49-F238E27FC236}">
                <a16:creationId xmlns:a16="http://schemas.microsoft.com/office/drawing/2014/main" id="{3B4D2737-197B-4E6E-8B9B-6D3CC6FFC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57376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FUNGOS UNICELULARES </a:t>
            </a:r>
            <a:endParaRPr lang="pt-BR" altLang="pt-BR"/>
          </a:p>
        </p:txBody>
      </p:sp>
      <p:sp>
        <p:nvSpPr>
          <p:cNvPr id="26" name="Seta para baixo 25">
            <a:extLst>
              <a:ext uri="{FF2B5EF4-FFF2-40B4-BE49-F238E27FC236}">
                <a16:creationId xmlns:a16="http://schemas.microsoft.com/office/drawing/2014/main" id="{14B78FC6-FB64-4298-AF45-7A0C140702F8}"/>
              </a:ext>
            </a:extLst>
          </p:cNvPr>
          <p:cNvSpPr/>
          <p:nvPr/>
        </p:nvSpPr>
        <p:spPr>
          <a:xfrm>
            <a:off x="2919413" y="2857500"/>
            <a:ext cx="214312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6" name="Retângulo 14">
            <a:extLst>
              <a:ext uri="{FF2B5EF4-FFF2-40B4-BE49-F238E27FC236}">
                <a16:creationId xmlns:a16="http://schemas.microsoft.com/office/drawing/2014/main" id="{34D9D83A-5365-4184-AC25-AE2FBED8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813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LEVEDURAS</a:t>
            </a:r>
            <a:endParaRPr lang="pt-BR" altLang="pt-BR"/>
          </a:p>
        </p:txBody>
      </p:sp>
      <p:sp>
        <p:nvSpPr>
          <p:cNvPr id="29" name="Seta para baixo 28">
            <a:extLst>
              <a:ext uri="{FF2B5EF4-FFF2-40B4-BE49-F238E27FC236}">
                <a16:creationId xmlns:a16="http://schemas.microsoft.com/office/drawing/2014/main" id="{4F6512A1-DFAF-44A5-9EE4-FDE04BFCB3E0}"/>
              </a:ext>
            </a:extLst>
          </p:cNvPr>
          <p:cNvSpPr/>
          <p:nvPr/>
        </p:nvSpPr>
        <p:spPr>
          <a:xfrm>
            <a:off x="6016626" y="2643189"/>
            <a:ext cx="214313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8" name="Retângulo 16">
            <a:extLst>
              <a:ext uri="{FF2B5EF4-FFF2-40B4-BE49-F238E27FC236}">
                <a16:creationId xmlns:a16="http://schemas.microsoft.com/office/drawing/2014/main" id="{06DA979A-5FDA-4B5E-8D0A-8FF204F0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1" y="2681288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Células longas: HIFAS</a:t>
            </a:r>
            <a:endParaRPr lang="pt-BR" altLang="pt-BR" sz="2000"/>
          </a:p>
        </p:txBody>
      </p:sp>
      <p:sp>
        <p:nvSpPr>
          <p:cNvPr id="6159" name="Retângulo 18">
            <a:extLst>
              <a:ext uri="{FF2B5EF4-FFF2-40B4-BE49-F238E27FC236}">
                <a16:creationId xmlns:a16="http://schemas.microsoft.com/office/drawing/2014/main" id="{BA0ECE6A-AFAA-46A5-962C-DA469910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7623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MICÉLIO</a:t>
            </a:r>
            <a:endParaRPr lang="pt-BR" altLang="pt-BR"/>
          </a:p>
        </p:txBody>
      </p:sp>
      <p:sp>
        <p:nvSpPr>
          <p:cNvPr id="32" name="Seta para baixo 31">
            <a:extLst>
              <a:ext uri="{FF2B5EF4-FFF2-40B4-BE49-F238E27FC236}">
                <a16:creationId xmlns:a16="http://schemas.microsoft.com/office/drawing/2014/main" id="{3FF99C0B-A4CD-45DB-B2C8-AF3E73FAA115}"/>
              </a:ext>
            </a:extLst>
          </p:cNvPr>
          <p:cNvSpPr/>
          <p:nvPr/>
        </p:nvSpPr>
        <p:spPr>
          <a:xfrm rot="19037475">
            <a:off x="7959726" y="4918076"/>
            <a:ext cx="377825" cy="60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Seta para baixo 32">
            <a:extLst>
              <a:ext uri="{FF2B5EF4-FFF2-40B4-BE49-F238E27FC236}">
                <a16:creationId xmlns:a16="http://schemas.microsoft.com/office/drawing/2014/main" id="{7C9861AF-2E89-488B-8ECD-D69E87DD5AB7}"/>
              </a:ext>
            </a:extLst>
          </p:cNvPr>
          <p:cNvSpPr/>
          <p:nvPr/>
        </p:nvSpPr>
        <p:spPr>
          <a:xfrm>
            <a:off x="2919413" y="3681414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2" name="Retângulo 36">
            <a:extLst>
              <a:ext uri="{FF2B5EF4-FFF2-40B4-BE49-F238E27FC236}">
                <a16:creationId xmlns:a16="http://schemas.microsoft.com/office/drawing/2014/main" id="{38D7AFFF-8F0C-4F11-81EA-4D451409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6237288"/>
            <a:ext cx="127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Cenocítica</a:t>
            </a: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163" name="Retângulo 37">
            <a:extLst>
              <a:ext uri="{FF2B5EF4-FFF2-40B4-BE49-F238E27FC236}">
                <a16:creationId xmlns:a16="http://schemas.microsoft.com/office/drawing/2014/main" id="{700B50DE-5D06-4A9A-B6FC-4E048D665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45795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Septada</a:t>
            </a: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164" name="CaixaDeTexto 6">
            <a:extLst>
              <a:ext uri="{FF2B5EF4-FFF2-40B4-BE49-F238E27FC236}">
                <a16:creationId xmlns:a16="http://schemas.microsoft.com/office/drawing/2014/main" id="{33DDFEAD-9A5B-409E-972F-D4B0278AE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1609726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FUNGOS MULTICELULARES</a:t>
            </a:r>
          </a:p>
        </p:txBody>
      </p:sp>
      <p:pic>
        <p:nvPicPr>
          <p:cNvPr id="6165" name="Picture 28" descr="Ficheiro:S cerevisiae under DIC microscopy.jpg">
            <a:extLst>
              <a:ext uri="{FF2B5EF4-FFF2-40B4-BE49-F238E27FC236}">
                <a16:creationId xmlns:a16="http://schemas.microsoft.com/office/drawing/2014/main" id="{6D1487FA-3BE7-44C4-8123-35A828DB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13238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Rectângulo 23">
            <a:extLst>
              <a:ext uri="{FF2B5EF4-FFF2-40B4-BE49-F238E27FC236}">
                <a16:creationId xmlns:a16="http://schemas.microsoft.com/office/drawing/2014/main" id="{EBC49DA0-F683-4E6D-9908-527AEF5A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6496051"/>
            <a:ext cx="2036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 : Masur / Public Domain</a:t>
            </a:r>
          </a:p>
        </p:txBody>
      </p:sp>
      <p:pic>
        <p:nvPicPr>
          <p:cNvPr id="6167" name="Picture 30" descr="File:20100815 1818 Mold.jpg">
            <a:extLst>
              <a:ext uri="{FF2B5EF4-FFF2-40B4-BE49-F238E27FC236}">
                <a16:creationId xmlns:a16="http://schemas.microsoft.com/office/drawing/2014/main" id="{D9F02734-159C-4059-86F8-2F4CE221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4246564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Rectângulo 25">
            <a:extLst>
              <a:ext uri="{FF2B5EF4-FFF2-40B4-BE49-F238E27FC236}">
                <a16:creationId xmlns:a16="http://schemas.microsoft.com/office/drawing/2014/main" id="{80963632-F27C-4914-A55F-71206F99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1" y="6119813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 : Bob Blaylock/GNU </a:t>
            </a:r>
          </a:p>
          <a:p>
            <a:pPr eaLnBrk="1" hangingPunct="1"/>
            <a:r>
              <a:rPr lang="pt-BR" altLang="pt-BR" sz="1000"/>
              <a:t>Free Documentation License</a:t>
            </a:r>
          </a:p>
        </p:txBody>
      </p:sp>
      <p:pic>
        <p:nvPicPr>
          <p:cNvPr id="6169" name="Picture 28" descr="File:Scoliciosporum chlorococcum-9.jpg">
            <a:extLst>
              <a:ext uri="{FF2B5EF4-FFF2-40B4-BE49-F238E27FC236}">
                <a16:creationId xmlns:a16="http://schemas.microsoft.com/office/drawing/2014/main" id="{B61C4A14-9267-4BDE-BC0F-7DDE4D45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357564"/>
            <a:ext cx="29527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4587E07-47E2-4E60-985D-15E49FC8B781}"/>
              </a:ext>
            </a:extLst>
          </p:cNvPr>
          <p:cNvCxnSpPr>
            <a:stCxn id="6162" idx="0"/>
          </p:cNvCxnSpPr>
          <p:nvPr/>
        </p:nvCxnSpPr>
        <p:spPr>
          <a:xfrm flipH="1" flipV="1">
            <a:off x="5087938" y="4005264"/>
            <a:ext cx="63500" cy="223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9275292D-07CE-41C2-A9AE-F27E32EFB5B0}"/>
              </a:ext>
            </a:extLst>
          </p:cNvPr>
          <p:cNvCxnSpPr>
            <a:stCxn id="6163" idx="0"/>
          </p:cNvCxnSpPr>
          <p:nvPr/>
        </p:nvCxnSpPr>
        <p:spPr>
          <a:xfrm flipH="1" flipV="1">
            <a:off x="5951539" y="4292600"/>
            <a:ext cx="1533525" cy="2165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72" name="Retângulo 30">
            <a:extLst>
              <a:ext uri="{FF2B5EF4-FFF2-40B4-BE49-F238E27FC236}">
                <a16:creationId xmlns:a16="http://schemas.microsoft.com/office/drawing/2014/main" id="{0774EC55-F644-46EF-BBD6-72F1A620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805488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1000"/>
              <a:t>Imagem: Ed Uebel / GNU Free Documentation License.</a:t>
            </a:r>
            <a:endParaRPr lang="pt-BR" altLang="pt-BR" sz="1000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39514C0E-8395-4776-88DE-BE2E8C11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15888"/>
            <a:ext cx="560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+mj-lt"/>
                <a:cs typeface="Arial" charset="0"/>
              </a:rPr>
              <a:t>Ciências, 7º Ano do Ensino Fundamental 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cs typeface="Arial" charset="0"/>
              </a:rPr>
              <a:t>Descrição das várias características do reino Fungi </a:t>
            </a:r>
          </a:p>
        </p:txBody>
      </p:sp>
      <p:sp>
        <p:nvSpPr>
          <p:cNvPr id="7171" name="Retângulo 21">
            <a:extLst>
              <a:ext uri="{FF2B5EF4-FFF2-40B4-BE49-F238E27FC236}">
                <a16:creationId xmlns:a16="http://schemas.microsoft.com/office/drawing/2014/main" id="{34E5EE67-B6E5-4FE5-9E98-5911774D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019" y="487361"/>
            <a:ext cx="360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102766"/>
                </a:solidFill>
                <a:latin typeface="Calibri" panose="020F0502020204030204" pitchFamily="34" charset="0"/>
              </a:rPr>
              <a:t>ONDE VIVEM OS FUNGOS?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7172" name="Retângulo 14">
            <a:extLst>
              <a:ext uri="{FF2B5EF4-FFF2-40B4-BE49-F238E27FC236}">
                <a16:creationId xmlns:a16="http://schemas.microsoft.com/office/drawing/2014/main" id="{0217AC0B-713C-4A0E-A171-B0001966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6863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Água doce e salgada</a:t>
            </a:r>
            <a:endParaRPr lang="pt-BR" altLang="pt-BR"/>
          </a:p>
        </p:txBody>
      </p:sp>
      <p:sp>
        <p:nvSpPr>
          <p:cNvPr id="7173" name="Retângulo 14">
            <a:extLst>
              <a:ext uri="{FF2B5EF4-FFF2-40B4-BE49-F238E27FC236}">
                <a16:creationId xmlns:a16="http://schemas.microsoft.com/office/drawing/2014/main" id="{A96B4AA8-7D35-40F4-8ACB-C3B402D6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06863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Solo</a:t>
            </a:r>
            <a:endParaRPr lang="pt-BR" altLang="pt-BR"/>
          </a:p>
        </p:txBody>
      </p:sp>
      <p:sp>
        <p:nvSpPr>
          <p:cNvPr id="7174" name="Retângulo 14">
            <a:extLst>
              <a:ext uri="{FF2B5EF4-FFF2-40B4-BE49-F238E27FC236}">
                <a16:creationId xmlns:a16="http://schemas.microsoft.com/office/drawing/2014/main" id="{78657E2A-2171-46D0-885E-8C25723B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6" y="3068638"/>
            <a:ext cx="192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Matéria orgânica </a:t>
            </a:r>
          </a:p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em decomposição</a:t>
            </a:r>
            <a:endParaRPr lang="pt-BR" altLang="pt-BR"/>
          </a:p>
        </p:txBody>
      </p:sp>
      <p:sp>
        <p:nvSpPr>
          <p:cNvPr id="7175" name="Retângulo 19">
            <a:extLst>
              <a:ext uri="{FF2B5EF4-FFF2-40B4-BE49-F238E27FC236}">
                <a16:creationId xmlns:a16="http://schemas.microsoft.com/office/drawing/2014/main" id="{BE2D42DB-84A2-4113-982A-6E68B51A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3413125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102766"/>
                </a:solidFill>
                <a:latin typeface="Calibri" panose="020F0502020204030204" pitchFamily="34" charset="0"/>
              </a:rPr>
              <a:t>PARASITANDO</a:t>
            </a:r>
            <a:endParaRPr lang="pt-BR" altLang="pt-BR"/>
          </a:p>
        </p:txBody>
      </p:sp>
      <p:sp>
        <p:nvSpPr>
          <p:cNvPr id="7176" name="Retângulo 14">
            <a:extLst>
              <a:ext uri="{FF2B5EF4-FFF2-40B4-BE49-F238E27FC236}">
                <a16:creationId xmlns:a16="http://schemas.microsoft.com/office/drawing/2014/main" id="{297FDC65-501F-4395-ADB6-9C0E26AF4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4" y="54451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Plantas</a:t>
            </a:r>
            <a:endParaRPr lang="pt-BR" altLang="pt-BR"/>
          </a:p>
        </p:txBody>
      </p:sp>
      <p:sp>
        <p:nvSpPr>
          <p:cNvPr id="7177" name="Retângulo 14">
            <a:extLst>
              <a:ext uri="{FF2B5EF4-FFF2-40B4-BE49-F238E27FC236}">
                <a16:creationId xmlns:a16="http://schemas.microsoft.com/office/drawing/2014/main" id="{6BAE02E7-AA74-4631-9DD9-9416C800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45125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Animais</a:t>
            </a:r>
            <a:endParaRPr lang="pt-BR" altLang="pt-BR"/>
          </a:p>
        </p:txBody>
      </p:sp>
      <p:sp>
        <p:nvSpPr>
          <p:cNvPr id="7178" name="Retângulo 14">
            <a:extLst>
              <a:ext uri="{FF2B5EF4-FFF2-40B4-BE49-F238E27FC236}">
                <a16:creationId xmlns:a16="http://schemas.microsoft.com/office/drawing/2014/main" id="{ED5D5342-7C79-4A72-B6A0-DBA94810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4" y="54451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102766"/>
                </a:solidFill>
                <a:latin typeface="Calibri" panose="020F0502020204030204" pitchFamily="34" charset="0"/>
              </a:rPr>
              <a:t>Homem</a:t>
            </a:r>
            <a:endParaRPr lang="pt-BR" altLang="pt-BR"/>
          </a:p>
        </p:txBody>
      </p:sp>
      <p:pic>
        <p:nvPicPr>
          <p:cNvPr id="7179" name="Picture 23" descr="Ficheiro:Water droplet blue bg05.jpg">
            <a:extLst>
              <a:ext uri="{FF2B5EF4-FFF2-40B4-BE49-F238E27FC236}">
                <a16:creationId xmlns:a16="http://schemas.microsoft.com/office/drawing/2014/main" id="{79971CE8-1E74-41CD-8274-C4724C57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643063"/>
            <a:ext cx="2159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1" descr="File:Devon Culm Subsoil - geograph.org.uk - 344702.jpg">
            <a:extLst>
              <a:ext uri="{FF2B5EF4-FFF2-40B4-BE49-F238E27FC236}">
                <a16:creationId xmlns:a16="http://schemas.microsoft.com/office/drawing/2014/main" id="{9396B04D-4C49-4B7E-958F-D65D28F1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>
            <a:fillRect/>
          </a:stretch>
        </p:blipFill>
        <p:spPr bwMode="auto">
          <a:xfrm>
            <a:off x="5432426" y="1643063"/>
            <a:ext cx="18716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3" descr="File:DSC01904.JPG">
            <a:extLst>
              <a:ext uri="{FF2B5EF4-FFF2-40B4-BE49-F238E27FC236}">
                <a16:creationId xmlns:a16="http://schemas.microsoft.com/office/drawing/2014/main" id="{FA8785A7-D87F-4C01-B0E0-E2173B31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643063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5" descr="Ficheiro:Lobaria pulmonaria 010108a.jpg">
            <a:extLst>
              <a:ext uri="{FF2B5EF4-FFF2-40B4-BE49-F238E27FC236}">
                <a16:creationId xmlns:a16="http://schemas.microsoft.com/office/drawing/2014/main" id="{B79681C7-6ABD-4756-9CC7-F124DF7F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4000501"/>
            <a:ext cx="19526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7" descr="File:Brahman Baby.jpg">
            <a:extLst>
              <a:ext uri="{FF2B5EF4-FFF2-40B4-BE49-F238E27FC236}">
                <a16:creationId xmlns:a16="http://schemas.microsoft.com/office/drawing/2014/main" id="{4EB294AB-77AC-4E44-9FE7-90A05171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4000501"/>
            <a:ext cx="19129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9" descr="File:4809 lores.jpg">
            <a:extLst>
              <a:ext uri="{FF2B5EF4-FFF2-40B4-BE49-F238E27FC236}">
                <a16:creationId xmlns:a16="http://schemas.microsoft.com/office/drawing/2014/main" id="{B784FC05-1323-4281-B24C-D80C5D8B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000501"/>
            <a:ext cx="2163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ângulo 30">
            <a:extLst>
              <a:ext uri="{FF2B5EF4-FFF2-40B4-BE49-F238E27FC236}">
                <a16:creationId xmlns:a16="http://schemas.microsoft.com/office/drawing/2014/main" id="{103EC0FB-4747-4C00-881C-F9EBB0362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9" y="6043614"/>
            <a:ext cx="7858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Imagens : (A) fir0002 / GNU Free Documentation License / (B) David Brinicomb / Creative Commons Attribution-Share Alike 2.0 Generic / (C) Jplauriente / Creative Commons Attribution 3.0 Unported / (D) Bernd Haynold / GNU Free Documentation License / Lea Maimone / Creative Commons Attribution-Share Alike 2.0 Generic / (F) Author unknow / Uploaded by M.violante/Public Domain.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4E7373A-BAD5-4A01-B756-DE515056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br>
              <a:rPr lang="pt-BR" altLang="pt-BR"/>
            </a:br>
            <a:r>
              <a:rPr lang="pt-BR" altLang="pt-BR" b="1" u="sng"/>
              <a:t>Modos de Vida:</a:t>
            </a:r>
            <a:br>
              <a:rPr lang="pt-BR" altLang="pt-BR" b="1"/>
            </a:br>
            <a:r>
              <a:rPr lang="pt-BR" altLang="pt-BR" sz="2800" b="1"/>
              <a:t>1) Decompositores</a:t>
            </a:r>
            <a:br>
              <a:rPr lang="pt-BR" altLang="pt-BR" sz="2800" b="1"/>
            </a:br>
            <a:endParaRPr lang="pt-BR" altLang="pt-BR" sz="2800" b="1"/>
          </a:p>
        </p:txBody>
      </p:sp>
      <p:pic>
        <p:nvPicPr>
          <p:cNvPr id="6147" name="Picture 3" descr="180933792">
            <a:extLst>
              <a:ext uri="{FF2B5EF4-FFF2-40B4-BE49-F238E27FC236}">
                <a16:creationId xmlns:a16="http://schemas.microsoft.com/office/drawing/2014/main" id="{1B16E754-29A6-424A-A01A-6A3AFCBC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708275"/>
            <a:ext cx="23447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38966375-2D38-446F-922D-5209C0345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60213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Móveis</a:t>
            </a:r>
          </a:p>
        </p:txBody>
      </p:sp>
      <p:pic>
        <p:nvPicPr>
          <p:cNvPr id="6151" name="Picture 7" descr="fungi_rot2">
            <a:extLst>
              <a:ext uri="{FF2B5EF4-FFF2-40B4-BE49-F238E27FC236}">
                <a16:creationId xmlns:a16="http://schemas.microsoft.com/office/drawing/2014/main" id="{AA6DAC7B-F80E-413A-9211-DF0F3092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860801"/>
            <a:ext cx="3505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fungi_rot3">
            <a:extLst>
              <a:ext uri="{FF2B5EF4-FFF2-40B4-BE49-F238E27FC236}">
                <a16:creationId xmlns:a16="http://schemas.microsoft.com/office/drawing/2014/main" id="{928013A5-D898-433E-9F23-E13FC8D7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557338"/>
            <a:ext cx="38100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S11">
            <a:extLst>
              <a:ext uri="{FF2B5EF4-FFF2-40B4-BE49-F238E27FC236}">
                <a16:creationId xmlns:a16="http://schemas.microsoft.com/office/drawing/2014/main" id="{E17FAEBF-6FA3-4EBF-87ED-CD632D51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2209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65073083">
            <a:extLst>
              <a:ext uri="{FF2B5EF4-FFF2-40B4-BE49-F238E27FC236}">
                <a16:creationId xmlns:a16="http://schemas.microsoft.com/office/drawing/2014/main" id="{43328A3F-A4DE-4AEF-A7D6-1A94A56C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mofo">
            <a:extLst>
              <a:ext uri="{FF2B5EF4-FFF2-40B4-BE49-F238E27FC236}">
                <a16:creationId xmlns:a16="http://schemas.microsoft.com/office/drawing/2014/main" id="{295177A8-2BC7-4B8A-B46B-F7C8FF2BC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076701"/>
            <a:ext cx="2895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818C2DC5-A1E2-4D43-A542-FB7CA492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068638"/>
            <a:ext cx="163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CD e DVD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219D028-9E5D-41D8-98EE-8705A969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Papéis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4773368-1A7D-43E7-A77A-AE034FA2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124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Fotos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40A26BB6-D255-401C-8AFD-0BE4095AC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Alimentos</a:t>
            </a:r>
          </a:p>
        </p:txBody>
      </p:sp>
      <p:pic>
        <p:nvPicPr>
          <p:cNvPr id="7179" name="Picture 11" descr="~wp0011">
            <a:extLst>
              <a:ext uri="{FF2B5EF4-FFF2-40B4-BE49-F238E27FC236}">
                <a16:creationId xmlns:a16="http://schemas.microsoft.com/office/drawing/2014/main" id="{8171740A-35C5-4F24-8C1C-345C1895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33400"/>
            <a:ext cx="216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hizop1">
            <a:extLst>
              <a:ext uri="{FF2B5EF4-FFF2-40B4-BE49-F238E27FC236}">
                <a16:creationId xmlns:a16="http://schemas.microsoft.com/office/drawing/2014/main" id="{C6383D81-16CF-4A33-9430-24FD48EA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226218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ZYGO001B">
            <a:extLst>
              <a:ext uri="{FF2B5EF4-FFF2-40B4-BE49-F238E27FC236}">
                <a16:creationId xmlns:a16="http://schemas.microsoft.com/office/drawing/2014/main" id="{FCE1BE11-7285-4990-B0E4-2B2FE475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C6542667-60D7-4D62-8B68-BECF6CCA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62601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i="1"/>
              <a:t>Rhizopus stolonifer</a:t>
            </a:r>
            <a:r>
              <a:rPr lang="pt-BR" altLang="pt-BR" sz="2000"/>
              <a:t> </a:t>
            </a:r>
            <a:r>
              <a:rPr lang="pt-BR" altLang="pt-BR" sz="2000" b="1"/>
              <a:t>(bolor preto do pão)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1941</Words>
  <Application>Microsoft Office PowerPoint</Application>
  <PresentationFormat>Widescreen</PresentationFormat>
  <Paragraphs>279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Agency FB</vt:lpstr>
      <vt:lpstr>Arial</vt:lpstr>
      <vt:lpstr>Bahnschrift</vt:lpstr>
      <vt:lpstr>Calibri</vt:lpstr>
      <vt:lpstr>Calibri Light</vt:lpstr>
      <vt:lpstr>Roboto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Modos de Vida: 1) Decompositores </vt:lpstr>
      <vt:lpstr>Apresentação do PowerPoint</vt:lpstr>
      <vt:lpstr>Apresentação do PowerPoint</vt:lpstr>
      <vt:lpstr>2) Parasitas: micoses, frieiras, candidíases, etc. </vt:lpstr>
      <vt:lpstr>Apresentação do PowerPoint</vt:lpstr>
      <vt:lpstr>3) Predadores</vt:lpstr>
      <vt:lpstr>  4) Mutualísticos   </vt:lpstr>
      <vt:lpstr>Apresentação do PowerPoint</vt:lpstr>
      <vt:lpstr>Importância Econômica: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Chytridiomycotas(quitridiomicetos), são os prováveis ancestrais dos fungos. Seus esporos são flagelados e vivem em meio aquático e em solos úmidos próximos a represas, rios e lagos. Vivem da absorção da matéria orgânica que decompõe e, muitas vezes, parasitam algas,  protozoários, outros fungos, plantas e animais. Algumas espécies causam considerável  prejuízo em plantas de cultivo (alfafa e milho).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Gilivan</dc:creator>
  <cp:lastModifiedBy>Gilivan</cp:lastModifiedBy>
  <cp:revision>36</cp:revision>
  <dcterms:created xsi:type="dcterms:W3CDTF">2020-08-03T02:38:37Z</dcterms:created>
  <dcterms:modified xsi:type="dcterms:W3CDTF">2020-11-16T22:41:18Z</dcterms:modified>
</cp:coreProperties>
</file>