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4"/>
  </p:notesMasterIdLst>
  <p:sldIdLst>
    <p:sldId id="256" r:id="rId2"/>
    <p:sldId id="257" r:id="rId3"/>
    <p:sldId id="258" r:id="rId4"/>
    <p:sldId id="259" r:id="rId5"/>
    <p:sldId id="365" r:id="rId6"/>
    <p:sldId id="363" r:id="rId7"/>
    <p:sldId id="364" r:id="rId8"/>
    <p:sldId id="260" r:id="rId9"/>
    <p:sldId id="261" r:id="rId10"/>
    <p:sldId id="262" r:id="rId11"/>
    <p:sldId id="263" r:id="rId12"/>
    <p:sldId id="264" r:id="rId13"/>
    <p:sldId id="265" r:id="rId14"/>
    <p:sldId id="266" r:id="rId15"/>
    <p:sldId id="267" r:id="rId16"/>
    <p:sldId id="268" r:id="rId17"/>
    <p:sldId id="270" r:id="rId18"/>
    <p:sldId id="272" r:id="rId19"/>
    <p:sldId id="275" r:id="rId20"/>
    <p:sldId id="276" r:id="rId21"/>
    <p:sldId id="277" r:id="rId22"/>
    <p:sldId id="271" r:id="rId23"/>
    <p:sldId id="366" r:id="rId24"/>
    <p:sldId id="284" r:id="rId25"/>
    <p:sldId id="285" r:id="rId26"/>
    <p:sldId id="286" r:id="rId27"/>
    <p:sldId id="287" r:id="rId28"/>
    <p:sldId id="288" r:id="rId29"/>
    <p:sldId id="289" r:id="rId30"/>
    <p:sldId id="290" r:id="rId31"/>
    <p:sldId id="292" r:id="rId32"/>
    <p:sldId id="293" r:id="rId33"/>
    <p:sldId id="295" r:id="rId34"/>
    <p:sldId id="299" r:id="rId35"/>
    <p:sldId id="296" r:id="rId36"/>
    <p:sldId id="297" r:id="rId37"/>
    <p:sldId id="298" r:id="rId38"/>
    <p:sldId id="300" r:id="rId39"/>
    <p:sldId id="301" r:id="rId40"/>
    <p:sldId id="303" r:id="rId41"/>
    <p:sldId id="304" r:id="rId42"/>
    <p:sldId id="305" r:id="rId43"/>
    <p:sldId id="306" r:id="rId44"/>
    <p:sldId id="307" r:id="rId45"/>
    <p:sldId id="308" r:id="rId46"/>
    <p:sldId id="309" r:id="rId47"/>
    <p:sldId id="310" r:id="rId48"/>
    <p:sldId id="311" r:id="rId49"/>
    <p:sldId id="314" r:id="rId50"/>
    <p:sldId id="316" r:id="rId51"/>
    <p:sldId id="318" r:id="rId52"/>
    <p:sldId id="320" r:id="rId53"/>
    <p:sldId id="321" r:id="rId54"/>
    <p:sldId id="322" r:id="rId55"/>
    <p:sldId id="323" r:id="rId56"/>
    <p:sldId id="324" r:id="rId57"/>
    <p:sldId id="325" r:id="rId58"/>
    <p:sldId id="326" r:id="rId59"/>
    <p:sldId id="327" r:id="rId60"/>
    <p:sldId id="341" r:id="rId61"/>
    <p:sldId id="328" r:id="rId62"/>
    <p:sldId id="329" r:id="rId63"/>
    <p:sldId id="330" r:id="rId64"/>
    <p:sldId id="331" r:id="rId65"/>
    <p:sldId id="335" r:id="rId66"/>
    <p:sldId id="332" r:id="rId67"/>
    <p:sldId id="343" r:id="rId68"/>
    <p:sldId id="347" r:id="rId69"/>
    <p:sldId id="358" r:id="rId70"/>
    <p:sldId id="359" r:id="rId71"/>
    <p:sldId id="360" r:id="rId72"/>
    <p:sldId id="362" r:id="rId73"/>
  </p:sldIdLst>
  <p:sldSz cx="12192000" cy="6858000"/>
  <p:notesSz cx="9144000" cy="6858000"/>
  <p:embeddedFontLst>
    <p:embeddedFont>
      <p:font typeface="Arial Black" panose="020B0A04020102020204" pitchFamily="34" charset="0"/>
      <p:bold r:id="rId75"/>
    </p:embeddedFont>
    <p:embeddedFont>
      <p:font typeface="Georgia" panose="02040502050405020303" pitchFamily="18" charset="0"/>
      <p:regular r:id="rId76"/>
      <p:bold r:id="rId77"/>
      <p:italic r:id="rId78"/>
      <p:boldItalic r:id="rId79"/>
    </p:embeddedFont>
    <p:embeddedFont>
      <p:font typeface="Calibri" panose="020F0502020204030204"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4" roundtripDataSignature="AMtx7mgXwAZ/XFg2rswFS2xDllSoMfUP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43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103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91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5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48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10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65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2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94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1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6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5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21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208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96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92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10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63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4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74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99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02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78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4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0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24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4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012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423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29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800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960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03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209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4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41</a:t>
            </a:fld>
            <a:endParaRPr/>
          </a:p>
        </p:txBody>
      </p:sp>
    </p:spTree>
    <p:extLst>
      <p:ext uri="{BB962C8B-B14F-4D97-AF65-F5344CB8AC3E}">
        <p14:creationId xmlns:p14="http://schemas.microsoft.com/office/powerpoint/2010/main" val="1583235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5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42</a:t>
            </a:fld>
            <a:endParaRPr/>
          </a:p>
        </p:txBody>
      </p:sp>
    </p:spTree>
    <p:extLst>
      <p:ext uri="{BB962C8B-B14F-4D97-AF65-F5344CB8AC3E}">
        <p14:creationId xmlns:p14="http://schemas.microsoft.com/office/powerpoint/2010/main" val="2860484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5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5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43</a:t>
            </a:fld>
            <a:endParaRPr/>
          </a:p>
        </p:txBody>
      </p:sp>
    </p:spTree>
    <p:extLst>
      <p:ext uri="{BB962C8B-B14F-4D97-AF65-F5344CB8AC3E}">
        <p14:creationId xmlns:p14="http://schemas.microsoft.com/office/powerpoint/2010/main" val="183897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242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5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5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44</a:t>
            </a:fld>
            <a:endParaRPr/>
          </a:p>
        </p:txBody>
      </p:sp>
    </p:spTree>
    <p:extLst>
      <p:ext uri="{BB962C8B-B14F-4D97-AF65-F5344CB8AC3E}">
        <p14:creationId xmlns:p14="http://schemas.microsoft.com/office/powerpoint/2010/main" val="2649763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5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5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45</a:t>
            </a:fld>
            <a:endParaRPr/>
          </a:p>
        </p:txBody>
      </p:sp>
    </p:spTree>
    <p:extLst>
      <p:ext uri="{BB962C8B-B14F-4D97-AF65-F5344CB8AC3E}">
        <p14:creationId xmlns:p14="http://schemas.microsoft.com/office/powerpoint/2010/main" val="2239496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5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5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46</a:t>
            </a:fld>
            <a:endParaRPr/>
          </a:p>
        </p:txBody>
      </p:sp>
    </p:spTree>
    <p:extLst>
      <p:ext uri="{BB962C8B-B14F-4D97-AF65-F5344CB8AC3E}">
        <p14:creationId xmlns:p14="http://schemas.microsoft.com/office/powerpoint/2010/main" val="2601537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47</a:t>
            </a:fld>
            <a:endParaRPr/>
          </a:p>
        </p:txBody>
      </p:sp>
    </p:spTree>
    <p:extLst>
      <p:ext uri="{BB962C8B-B14F-4D97-AF65-F5344CB8AC3E}">
        <p14:creationId xmlns:p14="http://schemas.microsoft.com/office/powerpoint/2010/main" val="998497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5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820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5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5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49</a:t>
            </a:fld>
            <a:endParaRPr/>
          </a:p>
        </p:txBody>
      </p:sp>
    </p:spTree>
    <p:extLst>
      <p:ext uri="{BB962C8B-B14F-4D97-AF65-F5344CB8AC3E}">
        <p14:creationId xmlns:p14="http://schemas.microsoft.com/office/powerpoint/2010/main" val="164808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6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6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50</a:t>
            </a:fld>
            <a:endParaRPr/>
          </a:p>
        </p:txBody>
      </p:sp>
    </p:spTree>
    <p:extLst>
      <p:ext uri="{BB962C8B-B14F-4D97-AF65-F5344CB8AC3E}">
        <p14:creationId xmlns:p14="http://schemas.microsoft.com/office/powerpoint/2010/main" val="3567630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6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51</a:t>
            </a:fld>
            <a:endParaRPr/>
          </a:p>
        </p:txBody>
      </p:sp>
    </p:spTree>
    <p:extLst>
      <p:ext uri="{BB962C8B-B14F-4D97-AF65-F5344CB8AC3E}">
        <p14:creationId xmlns:p14="http://schemas.microsoft.com/office/powerpoint/2010/main" val="2297618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6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6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6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52</a:t>
            </a:fld>
            <a:endParaRPr/>
          </a:p>
        </p:txBody>
      </p:sp>
    </p:spTree>
    <p:extLst>
      <p:ext uri="{BB962C8B-B14F-4D97-AF65-F5344CB8AC3E}">
        <p14:creationId xmlns:p14="http://schemas.microsoft.com/office/powerpoint/2010/main" val="2442636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6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53</a:t>
            </a:fld>
            <a:endParaRPr/>
          </a:p>
        </p:txBody>
      </p:sp>
    </p:spTree>
    <p:extLst>
      <p:ext uri="{BB962C8B-B14F-4D97-AF65-F5344CB8AC3E}">
        <p14:creationId xmlns:p14="http://schemas.microsoft.com/office/powerpoint/2010/main" val="382232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063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6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6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6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54</a:t>
            </a:fld>
            <a:endParaRPr/>
          </a:p>
        </p:txBody>
      </p:sp>
    </p:spTree>
    <p:extLst>
      <p:ext uri="{BB962C8B-B14F-4D97-AF65-F5344CB8AC3E}">
        <p14:creationId xmlns:p14="http://schemas.microsoft.com/office/powerpoint/2010/main" val="3392199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6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55</a:t>
            </a:fld>
            <a:endParaRPr/>
          </a:p>
        </p:txBody>
      </p:sp>
    </p:spTree>
    <p:extLst>
      <p:ext uri="{BB962C8B-B14F-4D97-AF65-F5344CB8AC3E}">
        <p14:creationId xmlns:p14="http://schemas.microsoft.com/office/powerpoint/2010/main" val="3450321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6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6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6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56</a:t>
            </a:fld>
            <a:endParaRPr/>
          </a:p>
        </p:txBody>
      </p:sp>
    </p:spTree>
    <p:extLst>
      <p:ext uri="{BB962C8B-B14F-4D97-AF65-F5344CB8AC3E}">
        <p14:creationId xmlns:p14="http://schemas.microsoft.com/office/powerpoint/2010/main" val="3535886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7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7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57</a:t>
            </a:fld>
            <a:endParaRPr/>
          </a:p>
        </p:txBody>
      </p:sp>
    </p:spTree>
    <p:extLst>
      <p:ext uri="{BB962C8B-B14F-4D97-AF65-F5344CB8AC3E}">
        <p14:creationId xmlns:p14="http://schemas.microsoft.com/office/powerpoint/2010/main" val="382704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7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421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7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7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998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8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8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1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7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602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7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7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705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7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16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4612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7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7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4019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8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8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612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7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922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8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198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9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9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62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1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511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0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10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917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0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10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491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0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10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68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74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94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94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5"/>
        <p:cNvGrpSpPr/>
        <p:nvPr/>
      </p:nvGrpSpPr>
      <p:grpSpPr>
        <a:xfrm>
          <a:off x="0" y="0"/>
          <a:ext cx="0" cy="0"/>
          <a:chOff x="0" y="0"/>
          <a:chExt cx="0" cy="0"/>
        </a:xfrm>
      </p:grpSpPr>
      <p:sp>
        <p:nvSpPr>
          <p:cNvPr id="16" name="Google Shape;16;p10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0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119"/>
          <p:cNvSpPr txBox="1">
            <a:spLocks noGrp="1"/>
          </p:cNvSpPr>
          <p:nvPr>
            <p:ph type="title"/>
          </p:nvPr>
        </p:nvSpPr>
        <p:spPr>
          <a:xfrm rot="5400000">
            <a:off x="10688637" y="1371606"/>
            <a:ext cx="5851525" cy="3657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9"/>
          <p:cNvSpPr txBox="1">
            <a:spLocks noGrp="1"/>
          </p:cNvSpPr>
          <p:nvPr>
            <p:ph type="body" idx="1"/>
          </p:nvPr>
        </p:nvSpPr>
        <p:spPr>
          <a:xfrm rot="5400000">
            <a:off x="3271838" y="-2184394"/>
            <a:ext cx="5851525" cy="1076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1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1"/>
        <p:cNvGrpSpPr/>
        <p:nvPr/>
      </p:nvGrpSpPr>
      <p:grpSpPr>
        <a:xfrm>
          <a:off x="0" y="0"/>
          <a:ext cx="0" cy="0"/>
          <a:chOff x="0" y="0"/>
          <a:chExt cx="0" cy="0"/>
        </a:xfrm>
      </p:grpSpPr>
      <p:sp>
        <p:nvSpPr>
          <p:cNvPr id="22" name="Google Shape;22;p110"/>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1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34"/>
        <p:cNvGrpSpPr/>
        <p:nvPr/>
      </p:nvGrpSpPr>
      <p:grpSpPr>
        <a:xfrm>
          <a:off x="0" y="0"/>
          <a:ext cx="0" cy="0"/>
          <a:chOff x="0" y="0"/>
          <a:chExt cx="0" cy="0"/>
        </a:xfrm>
      </p:grpSpPr>
      <p:sp>
        <p:nvSpPr>
          <p:cNvPr id="35" name="Google Shape;35;p11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8"/>
        <p:cNvGrpSpPr/>
        <p:nvPr/>
      </p:nvGrpSpPr>
      <p:grpSpPr>
        <a:xfrm>
          <a:off x="0" y="0"/>
          <a:ext cx="0" cy="0"/>
          <a:chOff x="0" y="0"/>
          <a:chExt cx="0" cy="0"/>
        </a:xfrm>
      </p:grpSpPr>
      <p:sp>
        <p:nvSpPr>
          <p:cNvPr id="39" name="Google Shape;39;p113"/>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1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11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1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1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1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14"/>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14"/>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1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3"/>
        <p:cNvGrpSpPr/>
        <p:nvPr/>
      </p:nvGrpSpPr>
      <p:grpSpPr>
        <a:xfrm>
          <a:off x="0" y="0"/>
          <a:ext cx="0" cy="0"/>
          <a:chOff x="0" y="0"/>
          <a:chExt cx="0" cy="0"/>
        </a:xfrm>
      </p:grpSpPr>
      <p:sp>
        <p:nvSpPr>
          <p:cNvPr id="54" name="Google Shape;54;p1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116"/>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6"/>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16"/>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1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11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7"/>
          <p:cNvSpPr>
            <a:spLocks noGrp="1"/>
          </p:cNvSpPr>
          <p:nvPr>
            <p:ph type="pic" idx="2"/>
          </p:nvPr>
        </p:nvSpPr>
        <p:spPr>
          <a:xfrm>
            <a:off x="2389717" y="612775"/>
            <a:ext cx="7315200" cy="4114800"/>
          </a:xfrm>
          <a:prstGeom prst="rect">
            <a:avLst/>
          </a:prstGeom>
          <a:noFill/>
          <a:ln>
            <a:noFill/>
          </a:ln>
        </p:spPr>
      </p:sp>
      <p:sp>
        <p:nvSpPr>
          <p:cNvPr id="68" name="Google Shape;68;p11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1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8"/>
          <p:cNvSpPr txBox="1">
            <a:spLocks noGrp="1"/>
          </p:cNvSpPr>
          <p:nvPr>
            <p:ph type="body" idx="1"/>
          </p:nvPr>
        </p:nvSpPr>
        <p:spPr>
          <a:xfrm rot="5400000">
            <a:off x="3833019" y="-162321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p4VVdpprni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youtube.com/watch?v=wcYqdegW6SQ" TargetMode="External"/><Relationship Id="rId4" Type="http://schemas.openxmlformats.org/officeDocument/2006/relationships/hyperlink" Target="https://www.youtube.com/watch?v=J4XwKLi187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999744" y="740391"/>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b="1" dirty="0">
                <a:solidFill>
                  <a:srgbClr val="C00000"/>
                </a:solidFill>
              </a:rPr>
              <a:t>Enfermagem: Quem Cuida Também Precisa de Cuidados</a:t>
            </a:r>
            <a:r>
              <a:rPr lang="pt-BR" dirty="0"/>
              <a:t/>
            </a:r>
            <a:br>
              <a:rPr lang="pt-BR" dirty="0"/>
            </a:br>
            <a:endParaRPr/>
          </a:p>
        </p:txBody>
      </p:sp>
      <p:pic>
        <p:nvPicPr>
          <p:cNvPr id="89" name="Google Shape;89;p1" descr="C:\Users\www\Desktop\ae475b95b99a58d1ab623830ff2786cf.jpg"/>
          <p:cNvPicPr preferRelativeResize="0"/>
          <p:nvPr/>
        </p:nvPicPr>
        <p:blipFill rotWithShape="1">
          <a:blip r:embed="rId3">
            <a:alphaModFix/>
          </a:blip>
          <a:srcRect/>
          <a:stretch/>
        </p:blipFill>
        <p:spPr>
          <a:xfrm>
            <a:off x="1709427" y="1637730"/>
            <a:ext cx="8843749" cy="4974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pt-BR" dirty="0"/>
              <a:t>   53% da equipe de enfermagem afirmam sofrer de adoecimento mental decorrente do </a:t>
            </a:r>
            <a:r>
              <a:rPr lang="pt-BR" dirty="0" smtClean="0"/>
              <a:t>trabalho;</a:t>
            </a:r>
          </a:p>
          <a:p>
            <a:pPr marL="342900" lvl="0" indent="-342900" algn="just" rtl="0">
              <a:spcBef>
                <a:spcPts val="0"/>
              </a:spcBef>
              <a:spcAft>
                <a:spcPts val="0"/>
              </a:spcAft>
              <a:buClr>
                <a:schemeClr val="dk1"/>
              </a:buClr>
              <a:buSzPts val="3200"/>
              <a:buNone/>
            </a:pPr>
            <a:r>
              <a:rPr lang="pt-BR" dirty="0" smtClean="0"/>
              <a:t>   37</a:t>
            </a:r>
            <a:r>
              <a:rPr lang="pt-BR" dirty="0"/>
              <a:t>% desses participantes acima afirmam já ter pensando em se ferir </a:t>
            </a:r>
            <a:r>
              <a:rPr lang="pt-BR" dirty="0" smtClean="0"/>
              <a:t>devido ao adoecimento mental;</a:t>
            </a:r>
          </a:p>
          <a:p>
            <a:pPr marL="342900" lvl="0" indent="-342900" algn="just" rtl="0">
              <a:spcBef>
                <a:spcPts val="0"/>
              </a:spcBef>
              <a:spcAft>
                <a:spcPts val="0"/>
              </a:spcAft>
              <a:buClr>
                <a:schemeClr val="dk1"/>
              </a:buClr>
              <a:buSzPts val="3200"/>
              <a:buNone/>
            </a:pPr>
            <a:r>
              <a:rPr lang="pt-BR" dirty="0" smtClean="0"/>
              <a:t>   60% do total atuam ou atuaram na rede pública, o que reforça o cenário de sucateamento do SUS.</a:t>
            </a:r>
          </a:p>
          <a:p>
            <a:pPr marL="342900" lvl="0" indent="-342900" algn="just" rtl="0">
              <a:spcBef>
                <a:spcPts val="0"/>
              </a:spcBef>
              <a:spcAft>
                <a:spcPts val="0"/>
              </a:spcAft>
              <a:buClr>
                <a:schemeClr val="dk1"/>
              </a:buClr>
              <a:buSzPts val="3200"/>
              <a:buNone/>
            </a:pPr>
            <a:r>
              <a:rPr lang="pt-BR" dirty="0" smtClean="0"/>
              <a:t> </a:t>
            </a:r>
            <a:r>
              <a:rPr lang="pt-BR" dirty="0"/>
              <a:t/>
            </a:r>
            <a:br>
              <a:rPr lang="pt-BR" dirty="0"/>
            </a:br>
            <a:r>
              <a:rPr lang="pt-BR" dirty="0"/>
              <a:t/>
            </a:r>
            <a:br>
              <a:rPr lang="pt-BR" dirty="0"/>
            </a:br>
            <a:endParaRPr dirty="0"/>
          </a:p>
        </p:txBody>
      </p:sp>
      <p:sp>
        <p:nvSpPr>
          <p:cNvPr id="122" name="Google Shape;122;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Dados estatísticos </a:t>
            </a:r>
            <a:endParaRPr>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body" idx="1"/>
          </p:nvPr>
        </p:nvSpPr>
        <p:spPr>
          <a:xfrm>
            <a:off x="609600" y="794657"/>
            <a:ext cx="10972800" cy="533151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chemeClr val="dk1"/>
              </a:buClr>
              <a:buSzPct val="100000"/>
              <a:buNone/>
            </a:pPr>
            <a:r>
              <a:rPr lang="pt-BR" dirty="0"/>
              <a:t>  </a:t>
            </a:r>
            <a:r>
              <a:rPr lang="pt-BR" dirty="0" smtClean="0"/>
              <a:t>           Ansiedade</a:t>
            </a:r>
            <a:r>
              <a:rPr lang="pt-BR" dirty="0"/>
              <a:t>, depressão, </a:t>
            </a:r>
            <a:r>
              <a:rPr lang="pt-BR" dirty="0" err="1"/>
              <a:t>burnout</a:t>
            </a:r>
            <a:r>
              <a:rPr lang="pt-BR" dirty="0"/>
              <a:t>, estresse e síndrome do pânico são os sofrimentos psíquicos mais </a:t>
            </a:r>
            <a:r>
              <a:rPr lang="pt-BR" dirty="0" smtClean="0"/>
              <a:t>recorrentes.</a:t>
            </a:r>
          </a:p>
          <a:p>
            <a:pPr marL="342900" lvl="0" indent="-342900" algn="just" rtl="0">
              <a:spcBef>
                <a:spcPts val="0"/>
              </a:spcBef>
              <a:spcAft>
                <a:spcPts val="0"/>
              </a:spcAft>
              <a:buClr>
                <a:schemeClr val="dk1"/>
              </a:buClr>
              <a:buSzPct val="100000"/>
              <a:buNone/>
            </a:pPr>
            <a:r>
              <a:rPr lang="pt-BR" dirty="0"/>
              <a:t/>
            </a:r>
            <a:br>
              <a:rPr lang="pt-BR" dirty="0"/>
            </a:br>
            <a:r>
              <a:rPr lang="pt-BR" dirty="0" smtClean="0"/>
              <a:t>         Os </a:t>
            </a:r>
            <a:r>
              <a:rPr lang="pt-BR" dirty="0"/>
              <a:t>principais fatores para o adoecimento são sobrecarga, condições e jornada de trabalho, além do clima organizacional e a falta de local para </a:t>
            </a:r>
            <a:r>
              <a:rPr lang="pt-BR" dirty="0" smtClean="0"/>
              <a:t>descanso;</a:t>
            </a:r>
            <a:endParaRPr dirty="0"/>
          </a:p>
          <a:p>
            <a:pPr marL="342900" lvl="0" indent="-342900" algn="just" rtl="0">
              <a:spcBef>
                <a:spcPts val="592"/>
              </a:spcBef>
              <a:spcAft>
                <a:spcPts val="0"/>
              </a:spcAft>
              <a:buClr>
                <a:schemeClr val="dk1"/>
              </a:buClr>
              <a:buSzPct val="100000"/>
              <a:buNone/>
            </a:pPr>
            <a:r>
              <a:rPr lang="pt-BR" dirty="0"/>
              <a:t>  </a:t>
            </a:r>
            <a:r>
              <a:rPr lang="pt-BR" dirty="0" smtClean="0"/>
              <a:t>           60</a:t>
            </a:r>
            <a:r>
              <a:rPr lang="pt-BR" dirty="0"/>
              <a:t>% daqueles que afirmam sofrer de adoecimento mental procuraram algum tipo de ajuda, geralmente tratamento especializado ou apoio de familiares e amigos</a:t>
            </a:r>
            <a:br>
              <a:rPr lang="pt-BR" dirty="0"/>
            </a:br>
            <a:r>
              <a:rPr lang="pt-BR" dirty="0" smtClean="0"/>
              <a:t>         E </a:t>
            </a:r>
            <a:r>
              <a:rPr lang="pt-BR" dirty="0"/>
              <a:t>os 40% que não procuraram </a:t>
            </a:r>
            <a:r>
              <a:rPr lang="pt-BR" dirty="0" smtClean="0"/>
              <a:t>ajuda, </a:t>
            </a:r>
            <a:r>
              <a:rPr lang="pt-BR" dirty="0"/>
              <a:t>não o fizeram por medo, vergonha ou não saber o que fazer, o que denota falta de informação e diálogo sobre o </a:t>
            </a:r>
            <a:r>
              <a:rPr lang="pt-BR" dirty="0" smtClean="0"/>
              <a:t>tema.</a:t>
            </a:r>
            <a:endParaRPr dirty="0"/>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Cuidar de si para cuidar do outro.</a:t>
            </a:r>
            <a:endParaRPr>
              <a:solidFill>
                <a:srgbClr val="C00000"/>
              </a:solidFill>
            </a:endParaRPr>
          </a:p>
        </p:txBody>
      </p:sp>
      <p:sp>
        <p:nvSpPr>
          <p:cNvPr id="133" name="Google Shape;133;p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spcBef>
                <a:spcPts val="0"/>
              </a:spcBef>
              <a:spcAft>
                <a:spcPts val="0"/>
              </a:spcAft>
              <a:buClr>
                <a:schemeClr val="dk1"/>
              </a:buClr>
              <a:buSzPct val="100000"/>
              <a:buNone/>
            </a:pPr>
            <a:r>
              <a:rPr lang="pt-BR" dirty="0"/>
              <a:t>• Fazer controle médico e odontológico mediante consultas/exames ;</a:t>
            </a:r>
            <a:endParaRPr dirty="0"/>
          </a:p>
          <a:p>
            <a:pPr marL="342900" lvl="0" indent="-342900" algn="just" rtl="0">
              <a:spcBef>
                <a:spcPts val="448"/>
              </a:spcBef>
              <a:spcAft>
                <a:spcPts val="0"/>
              </a:spcAft>
              <a:buClr>
                <a:schemeClr val="dk1"/>
              </a:buClr>
              <a:buSzPct val="100000"/>
              <a:buNone/>
            </a:pPr>
            <a:r>
              <a:rPr lang="pt-BR" dirty="0"/>
              <a:t>• Alimentar-se adequadamente para suprir as necessidades do organismo, manter uma boa saúde e alimentar-se bem para repor o desgaste;</a:t>
            </a:r>
            <a:endParaRPr dirty="0"/>
          </a:p>
          <a:p>
            <a:pPr marL="342900" lvl="0" indent="-342900" algn="just" rtl="0">
              <a:spcBef>
                <a:spcPts val="448"/>
              </a:spcBef>
              <a:spcAft>
                <a:spcPts val="0"/>
              </a:spcAft>
              <a:buClr>
                <a:schemeClr val="dk1"/>
              </a:buClr>
              <a:buSzPct val="100000"/>
              <a:buNone/>
            </a:pPr>
            <a:r>
              <a:rPr lang="pt-BR" dirty="0"/>
              <a:t>• Praticar exercícios físicos – praticar exercícios ajudava-os a relaxar e repor as energias, aliviando o desgaste;</a:t>
            </a:r>
            <a:endParaRPr dirty="0"/>
          </a:p>
          <a:p>
            <a:pPr marL="342900" lvl="0" indent="-342900" algn="just" rtl="0">
              <a:spcBef>
                <a:spcPts val="448"/>
              </a:spcBef>
              <a:spcAft>
                <a:spcPts val="0"/>
              </a:spcAft>
              <a:buClr>
                <a:schemeClr val="dk1"/>
              </a:buClr>
              <a:buSzPct val="100000"/>
              <a:buNone/>
            </a:pPr>
            <a:r>
              <a:rPr lang="pt-BR" dirty="0"/>
              <a:t>• Fazer coisas de que gosta - realizar atividades que proporcionassem prazer, descontração e relaxamento;</a:t>
            </a:r>
            <a:endParaRPr dirty="0"/>
          </a:p>
          <a:p>
            <a:pPr marL="342900" lvl="0" indent="-342900" algn="just" rtl="0">
              <a:spcBef>
                <a:spcPts val="448"/>
              </a:spcBef>
              <a:spcAft>
                <a:spcPts val="0"/>
              </a:spcAft>
              <a:buClr>
                <a:schemeClr val="dk1"/>
              </a:buClr>
              <a:buSzPct val="100000"/>
              <a:buNone/>
            </a:pPr>
            <a:r>
              <a:rPr lang="pt-BR" dirty="0"/>
              <a:t>• Preocupar-se com a </a:t>
            </a:r>
            <a:r>
              <a:rPr lang="pt-BR" dirty="0" err="1"/>
              <a:t>auto-imagem</a:t>
            </a:r>
            <a:r>
              <a:rPr lang="pt-BR" dirty="0"/>
              <a:t> – a preocupação com a aparência, capricho com o corpo e o gostar de si;</a:t>
            </a:r>
            <a:endParaRPr dirty="0"/>
          </a:p>
          <a:p>
            <a:pPr marL="342900" lvl="0" indent="-342900" algn="just" rtl="0">
              <a:spcBef>
                <a:spcPts val="448"/>
              </a:spcBef>
              <a:spcAft>
                <a:spcPts val="0"/>
              </a:spcAft>
              <a:buClr>
                <a:schemeClr val="dk1"/>
              </a:buClr>
              <a:buSzPct val="100000"/>
              <a:buNone/>
            </a:pPr>
            <a:r>
              <a:rPr lang="pt-BR" dirty="0"/>
              <a:t>• Relacionar-se – compartilhar experiências e entender as pessoas com as quais se convive;</a:t>
            </a:r>
            <a:endParaRPr dirty="0"/>
          </a:p>
          <a:p>
            <a:pPr marL="342900" lvl="0" indent="-342900" algn="just" rtl="0">
              <a:spcBef>
                <a:spcPts val="448"/>
              </a:spcBef>
              <a:spcAft>
                <a:spcPts val="0"/>
              </a:spcAft>
              <a:buClr>
                <a:schemeClr val="dk1"/>
              </a:buClr>
              <a:buSzPct val="100000"/>
              <a:buNone/>
            </a:pPr>
            <a:r>
              <a:rPr lang="pt-BR" dirty="0"/>
              <a:t>• Estabelecer prioridades – é necessário se organizar e redefinir metas;</a:t>
            </a:r>
            <a:endParaRPr dirty="0"/>
          </a:p>
          <a:p>
            <a:pPr marL="342900" lvl="0" indent="-342900" algn="just" rtl="0">
              <a:spcBef>
                <a:spcPts val="448"/>
              </a:spcBef>
              <a:spcAft>
                <a:spcPts val="0"/>
              </a:spcAft>
              <a:buClr>
                <a:schemeClr val="dk1"/>
              </a:buClr>
              <a:buSzPct val="100000"/>
              <a:buNone/>
            </a:pPr>
            <a:r>
              <a:rPr lang="pt-BR" dirty="0"/>
              <a:t>• Adequar sono e repouso – é necessário para que seja possível repor as energias, prevenir o cansaço e o desgaste.</a:t>
            </a:r>
            <a:endParaRPr dirty="0"/>
          </a:p>
          <a:p>
            <a:pPr marL="342900" lvl="0" indent="-342900" algn="just" rtl="0">
              <a:spcBef>
                <a:spcPts val="448"/>
              </a:spcBef>
              <a:spcAft>
                <a:spcPts val="0"/>
              </a:spcAft>
              <a:buClr>
                <a:schemeClr val="dk1"/>
              </a:buClr>
              <a:buSzPct val="100000"/>
              <a:buNone/>
            </a:pPr>
            <a:r>
              <a:rPr lang="pt-BR" dirty="0"/>
              <a:t>• Preocupar-se com seu próprio estado emocional, afetivo, espiritual, mental e psicológico</a:t>
            </a:r>
            <a:endParaRPr dirty="0"/>
          </a:p>
          <a:p>
            <a:pPr marL="342900" lvl="0" indent="-200660" algn="just" rtl="0">
              <a:spcBef>
                <a:spcPts val="448"/>
              </a:spcBef>
              <a:spcAft>
                <a:spcPts val="0"/>
              </a:spcAft>
              <a:buClr>
                <a:schemeClr val="dk1"/>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ctrTitle"/>
          </p:nvPr>
        </p:nvSpPr>
        <p:spPr>
          <a:xfrm>
            <a:off x="914400" y="1292218"/>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b="1" dirty="0">
                <a:solidFill>
                  <a:srgbClr val="C00000"/>
                </a:solidFill>
              </a:rPr>
              <a:t>Humanização da Assistência  </a:t>
            </a:r>
            <a:endParaRPr b="1">
              <a:solidFill>
                <a:srgbClr val="C00000"/>
              </a:solidFill>
            </a:endParaRPr>
          </a:p>
        </p:txBody>
      </p:sp>
      <p:pic>
        <p:nvPicPr>
          <p:cNvPr id="139" name="Google Shape;139;p10"/>
          <p:cNvPicPr preferRelativeResize="0"/>
          <p:nvPr/>
        </p:nvPicPr>
        <p:blipFill rotWithShape="1">
          <a:blip r:embed="rId3">
            <a:alphaModFix/>
          </a:blip>
          <a:srcRect t="10180" b="7903"/>
          <a:stretch/>
        </p:blipFill>
        <p:spPr>
          <a:xfrm>
            <a:off x="4054929" y="2786742"/>
            <a:ext cx="4544786" cy="37229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624417" y="908051"/>
            <a:ext cx="10972800" cy="77787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400"/>
              <a:buFont typeface="Arial"/>
              <a:buNone/>
            </a:pPr>
            <a:r>
              <a:rPr lang="pt-BR" dirty="0">
                <a:solidFill>
                  <a:srgbClr val="C00000"/>
                </a:solidFill>
                <a:latin typeface="Calibri" pitchFamily="34" charset="0"/>
                <a:ea typeface="Arial"/>
                <a:cs typeface="Arial"/>
                <a:sym typeface="Arial"/>
              </a:rPr>
              <a:t>O que é Humanização? </a:t>
            </a:r>
            <a:endParaRPr>
              <a:solidFill>
                <a:srgbClr val="C00000"/>
              </a:solidFill>
              <a:latin typeface="Calibri" pitchFamily="34" charset="0"/>
            </a:endParaRPr>
          </a:p>
        </p:txBody>
      </p:sp>
      <p:sp>
        <p:nvSpPr>
          <p:cNvPr id="145" name="Google Shape;145;p11"/>
          <p:cNvSpPr txBox="1">
            <a:spLocks noGrp="1"/>
          </p:cNvSpPr>
          <p:nvPr>
            <p:ph type="body" idx="1"/>
          </p:nvPr>
        </p:nvSpPr>
        <p:spPr>
          <a:xfrm>
            <a:off x="719667" y="2205038"/>
            <a:ext cx="10972800" cy="381635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accent3"/>
              </a:buClr>
              <a:buSzPts val="3200"/>
              <a:buFont typeface="Georgia"/>
              <a:buNone/>
            </a:pPr>
            <a:r>
              <a:rPr lang="pt-BR" dirty="0">
                <a:latin typeface="Calibri" pitchFamily="34" charset="0"/>
                <a:ea typeface="Arial"/>
                <a:cs typeface="Arial"/>
                <a:sym typeface="Arial"/>
              </a:rPr>
              <a:t>Humanizar (segundo o dicionário Aurélio): </a:t>
            </a:r>
            <a:endParaRPr>
              <a:latin typeface="Calibri" pitchFamily="34" charset="0"/>
            </a:endParaRPr>
          </a:p>
          <a:p>
            <a:pPr marL="0" lvl="0" indent="0" algn="just" rtl="0">
              <a:spcBef>
                <a:spcPts val="640"/>
              </a:spcBef>
              <a:spcAft>
                <a:spcPts val="0"/>
              </a:spcAft>
              <a:buClr>
                <a:schemeClr val="accent3"/>
              </a:buClr>
              <a:buSzPts val="3200"/>
              <a:buFont typeface="Georgia"/>
              <a:buNone/>
            </a:pPr>
            <a:endParaRPr>
              <a:latin typeface="Calibri" pitchFamily="34" charset="0"/>
              <a:ea typeface="Arial"/>
              <a:cs typeface="Arial"/>
              <a:sym typeface="Arial"/>
            </a:endParaRPr>
          </a:p>
          <a:p>
            <a:pPr marL="514350" lvl="0" indent="-514350" algn="just" rtl="0">
              <a:spcBef>
                <a:spcPts val="640"/>
              </a:spcBef>
              <a:spcAft>
                <a:spcPts val="0"/>
              </a:spcAft>
              <a:buClr>
                <a:schemeClr val="accent3"/>
              </a:buClr>
              <a:buSzPts val="3200"/>
              <a:buNone/>
            </a:pPr>
            <a:r>
              <a:rPr lang="pt-BR" dirty="0">
                <a:latin typeface="Calibri" pitchFamily="34" charset="0"/>
                <a:ea typeface="Arial"/>
                <a:cs typeface="Arial"/>
                <a:sym typeface="Arial"/>
              </a:rPr>
              <a:t>Adoçar; suavizar; civilizar. </a:t>
            </a:r>
            <a:endParaRPr>
              <a:latin typeface="Calibri" pitchFamily="34" charset="0"/>
            </a:endParaRPr>
          </a:p>
          <a:p>
            <a:pPr marL="514350" lvl="0" indent="-311150" algn="just" rtl="0">
              <a:spcBef>
                <a:spcPts val="640"/>
              </a:spcBef>
              <a:spcAft>
                <a:spcPts val="0"/>
              </a:spcAft>
              <a:buClr>
                <a:schemeClr val="accent3"/>
              </a:buClr>
              <a:buSzPts val="3200"/>
              <a:buFont typeface="Georgia"/>
              <a:buNone/>
            </a:pPr>
            <a:endParaRPr>
              <a:latin typeface="Calibri" pitchFamily="34" charset="0"/>
              <a:ea typeface="Arial"/>
              <a:cs typeface="Arial"/>
              <a:sym typeface="Arial"/>
            </a:endParaRPr>
          </a:p>
          <a:p>
            <a:pPr marL="514350" lvl="0" indent="-514350" algn="just" rtl="0">
              <a:spcBef>
                <a:spcPts val="640"/>
              </a:spcBef>
              <a:spcAft>
                <a:spcPts val="0"/>
              </a:spcAft>
              <a:buClr>
                <a:schemeClr val="accent3"/>
              </a:buClr>
              <a:buSzPts val="3200"/>
              <a:buNone/>
            </a:pPr>
            <a:r>
              <a:rPr lang="pt-BR" dirty="0">
                <a:latin typeface="Calibri" pitchFamily="34" charset="0"/>
                <a:ea typeface="Arial"/>
                <a:cs typeface="Arial"/>
                <a:sym typeface="Arial"/>
              </a:rPr>
              <a:t>Tornar-se humano; compadecer-se.</a:t>
            </a:r>
            <a:endParaRPr>
              <a:latin typeface="Calibri" pitchFamily="34" charset="0"/>
            </a:endParaRPr>
          </a:p>
          <a:p>
            <a:pPr marL="514350" lvl="0" indent="-311150" algn="just" rtl="0">
              <a:spcBef>
                <a:spcPts val="640"/>
              </a:spcBef>
              <a:spcAft>
                <a:spcPts val="0"/>
              </a:spcAft>
              <a:buClr>
                <a:schemeClr val="accent3"/>
              </a:buClr>
              <a:buSzPts val="3200"/>
              <a:buFont typeface="Georgia"/>
              <a:buNone/>
            </a:pPr>
            <a:endParaRPr>
              <a:latin typeface="Arial"/>
              <a:ea typeface="Arial"/>
              <a:cs typeface="Arial"/>
              <a:sym typeface="Arial"/>
            </a:endParaRPr>
          </a:p>
          <a:p>
            <a:pPr marL="0" lvl="0" indent="0" algn="just" rtl="0">
              <a:spcBef>
                <a:spcPts val="640"/>
              </a:spcBef>
              <a:spcAft>
                <a:spcPts val="0"/>
              </a:spcAft>
              <a:buClr>
                <a:schemeClr val="accent3"/>
              </a:buClr>
              <a:buSzPts val="3200"/>
              <a:buFont typeface="Georgia"/>
              <a:buNone/>
            </a:pPr>
            <a:endParaRPr>
              <a:latin typeface="Arial"/>
              <a:ea typeface="Arial"/>
              <a:cs typeface="Arial"/>
              <a:sym typeface="Arial"/>
            </a:endParaRPr>
          </a:p>
          <a:p>
            <a:pPr marL="0" lvl="0" indent="0" algn="just" rtl="0">
              <a:spcBef>
                <a:spcPts val="640"/>
              </a:spcBef>
              <a:spcAft>
                <a:spcPts val="0"/>
              </a:spcAft>
              <a:buClr>
                <a:schemeClr val="accent3"/>
              </a:buClr>
              <a:buSzPts val="3200"/>
              <a:buFont typeface="Georgia"/>
              <a:buNone/>
            </a:pP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body" idx="1"/>
          </p:nvPr>
        </p:nvSpPr>
        <p:spPr>
          <a:xfrm>
            <a:off x="685312" y="2046592"/>
            <a:ext cx="10913533" cy="504031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0"/>
              </a:spcBef>
              <a:spcAft>
                <a:spcPts val="0"/>
              </a:spcAft>
              <a:buClr>
                <a:schemeClr val="dk1"/>
              </a:buClr>
              <a:buSzPts val="2400"/>
              <a:buFont typeface="Noto Sans Symbols"/>
              <a:buNone/>
            </a:pPr>
            <a:r>
              <a:rPr lang="pt-BR" sz="2800" dirty="0">
                <a:latin typeface="Calibri" pitchFamily="34" charset="0"/>
              </a:rPr>
              <a:t>Um processo vivencial que permeia toda a atividade do local e das pessoas que ali trabalham, dando ao paciente o tratamento que merece como pessoa humana, dentro das circunstâncias peculiares em que cada um se encontra no momento de sua internação.</a:t>
            </a:r>
            <a:endParaRPr sz="2800" dirty="0">
              <a:latin typeface="Calibri" pitchFamily="34" charset="0"/>
            </a:endParaRPr>
          </a:p>
          <a:p>
            <a:pPr marL="342900" lvl="0" indent="-342900" algn="r" rtl="0">
              <a:lnSpc>
                <a:spcPct val="90000"/>
              </a:lnSpc>
              <a:spcBef>
                <a:spcPts val="480"/>
              </a:spcBef>
              <a:spcAft>
                <a:spcPts val="0"/>
              </a:spcAft>
              <a:buClr>
                <a:schemeClr val="dk1"/>
              </a:buClr>
              <a:buSzPts val="2400"/>
              <a:buFont typeface="Noto Sans Symbols"/>
              <a:buNone/>
            </a:pPr>
            <a:endParaRPr sz="2400" b="1" dirty="0"/>
          </a:p>
        </p:txBody>
      </p:sp>
      <p:sp>
        <p:nvSpPr>
          <p:cNvPr id="151" name="Google Shape;151;p12"/>
          <p:cNvSpPr/>
          <p:nvPr/>
        </p:nvSpPr>
        <p:spPr>
          <a:xfrm>
            <a:off x="1417679" y="586593"/>
            <a:ext cx="9448800" cy="71913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pt-BR" sz="3600" b="0" i="0" u="none" strike="noStrike" cap="none" dirty="0">
                <a:solidFill>
                  <a:srgbClr val="C00000"/>
                </a:solidFill>
                <a:latin typeface="Calibri"/>
                <a:ea typeface="Calibri"/>
                <a:cs typeface="Calibri"/>
                <a:sym typeface="Calibri"/>
              </a:rPr>
              <a:t>Humanização é:</a:t>
            </a:r>
            <a:endParaRPr>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3200"/>
              <a:buFont typeface="Noto Sans Symbols"/>
              <a:buNone/>
            </a:pPr>
            <a:r>
              <a:rPr lang="pt-BR"/>
              <a:t>Humanização e cuidado são indissociáveis. Entende-se por humano a natureza humana, bondosa, humanitária, que tem o mesmo sentido de humanidade, no qual se incluiu benevolência, clemência, compaixão.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ctrTitle"/>
          </p:nvPr>
        </p:nvSpPr>
        <p:spPr>
          <a:xfrm>
            <a:off x="828874" y="2117177"/>
            <a:ext cx="9875520" cy="14721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sz="4000"/>
              <a:t>Humanizar o sus requer estratégias que são construídas entre os trabalhadores, usuários e gestores dos serviços de saúde.</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7"/>
          <p:cNvSpPr txBox="1">
            <a:spLocks noGrp="1"/>
          </p:cNvSpPr>
          <p:nvPr>
            <p:ph type="title"/>
          </p:nvPr>
        </p:nvSpPr>
        <p:spPr>
          <a:xfrm>
            <a:off x="814917" y="620713"/>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Black"/>
              <a:buNone/>
            </a:pPr>
            <a:r>
              <a:rPr lang="pt-BR" sz="3600" dirty="0">
                <a:solidFill>
                  <a:srgbClr val="C00000"/>
                </a:solidFill>
                <a:latin typeface="Calibri" pitchFamily="34" charset="0"/>
                <a:ea typeface="Arial Black"/>
                <a:cs typeface="Arial Black"/>
                <a:sym typeface="Arial Black"/>
              </a:rPr>
              <a:t>HUMANIZAÇÃO = COMUNICAÇÃO </a:t>
            </a:r>
            <a:endParaRPr>
              <a:solidFill>
                <a:srgbClr val="C00000"/>
              </a:solidFill>
              <a:latin typeface="Calibri" pitchFamily="34" charset="0"/>
            </a:endParaRPr>
          </a:p>
        </p:txBody>
      </p:sp>
      <p:sp>
        <p:nvSpPr>
          <p:cNvPr id="178" name="Google Shape;178;p17"/>
          <p:cNvSpPr txBox="1">
            <a:spLocks noGrp="1"/>
          </p:cNvSpPr>
          <p:nvPr>
            <p:ph type="body" idx="1"/>
          </p:nvPr>
        </p:nvSpPr>
        <p:spPr>
          <a:xfrm>
            <a:off x="239184" y="1989139"/>
            <a:ext cx="11521016" cy="4389437"/>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r>
              <a:rPr lang="pt-BR" sz="3200" dirty="0">
                <a:solidFill>
                  <a:schemeClr val="tx1"/>
                </a:solidFill>
                <a:latin typeface="Calibri" pitchFamily="34" charset="0"/>
                <a:ea typeface="Arial"/>
                <a:cs typeface="Arial"/>
                <a:sym typeface="Arial"/>
              </a:rPr>
              <a:t>Sem comunicação, </a:t>
            </a:r>
            <a:r>
              <a:rPr lang="pt-BR" sz="3200" dirty="0">
                <a:latin typeface="Calibri" pitchFamily="34" charset="0"/>
                <a:ea typeface="Arial"/>
                <a:cs typeface="Arial"/>
                <a:sym typeface="Arial"/>
              </a:rPr>
              <a:t>não há humanização !!! </a:t>
            </a:r>
            <a:endParaRPr dirty="0">
              <a:latin typeface="Calibri" pitchFamily="34" charset="0"/>
            </a:endParaRPr>
          </a:p>
          <a:p>
            <a:pPr marL="342900" lvl="0" indent="-139700" algn="l" rtl="0">
              <a:spcBef>
                <a:spcPts val="640"/>
              </a:spcBef>
              <a:spcAft>
                <a:spcPts val="0"/>
              </a:spcAft>
              <a:buClr>
                <a:schemeClr val="dk1"/>
              </a:buClr>
              <a:buSzPts val="3200"/>
              <a:buNone/>
            </a:pPr>
            <a:endParaRPr sz="3200" b="1" dirty="0">
              <a:solidFill>
                <a:srgbClr val="C00000"/>
              </a:solidFill>
              <a:latin typeface="Arial"/>
              <a:ea typeface="Arial"/>
              <a:cs typeface="Arial"/>
              <a:sym typeface="Arial"/>
            </a:endParaRPr>
          </a:p>
        </p:txBody>
      </p:sp>
      <p:sp>
        <p:nvSpPr>
          <p:cNvPr id="180" name="Google Shape;180;p17"/>
          <p:cNvSpPr/>
          <p:nvPr/>
        </p:nvSpPr>
        <p:spPr>
          <a:xfrm>
            <a:off x="5808133" y="3284538"/>
            <a:ext cx="60960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pt-BR" sz="1800" b="0" i="0" u="none" strike="noStrike" cap="none" dirty="0">
                <a:solidFill>
                  <a:schemeClr val="dk1"/>
                </a:solidFill>
                <a:latin typeface="Calibri"/>
                <a:ea typeface="Calibri"/>
                <a:cs typeface="Calibri"/>
                <a:sym typeface="Calibri"/>
              </a:rPr>
              <a:t> </a:t>
            </a:r>
            <a:r>
              <a:rPr lang="pt-BR" sz="2800" dirty="0">
                <a:solidFill>
                  <a:schemeClr val="dk1"/>
                </a:solidFill>
                <a:latin typeface="Calibri" pitchFamily="34" charset="0"/>
                <a:ea typeface="Calibri"/>
                <a:cs typeface="Calibri"/>
                <a:sym typeface="Calibri"/>
              </a:rPr>
              <a:t> </a:t>
            </a:r>
            <a:r>
              <a:rPr lang="pt-BR" sz="2800" b="0" i="0" u="none" strike="noStrike" cap="none" dirty="0" smtClean="0">
                <a:solidFill>
                  <a:schemeClr val="dk1"/>
                </a:solidFill>
                <a:latin typeface="Calibri" pitchFamily="34" charset="0"/>
                <a:ea typeface="Calibri"/>
                <a:cs typeface="Calibri"/>
                <a:sym typeface="Calibri"/>
              </a:rPr>
              <a:t> </a:t>
            </a:r>
            <a:r>
              <a:rPr lang="pt-BR" sz="2800" b="0" i="0" u="none" strike="noStrike" cap="none" dirty="0">
                <a:solidFill>
                  <a:schemeClr val="dk1"/>
                </a:solidFill>
                <a:latin typeface="Calibri" pitchFamily="34" charset="0"/>
                <a:ea typeface="Calibri"/>
                <a:cs typeface="Calibri"/>
                <a:sym typeface="Calibri"/>
              </a:rPr>
              <a:t>Grande parte dos problemas das pessoas que buscam serviços de saúde podem ser resolvida com uma boa escuta do que elas têm a </a:t>
            </a:r>
            <a:r>
              <a:rPr lang="pt-BR" sz="2800" b="0" i="0" u="none" strike="noStrike" cap="none" dirty="0" smtClean="0">
                <a:solidFill>
                  <a:schemeClr val="dk1"/>
                </a:solidFill>
                <a:latin typeface="Calibri" pitchFamily="34" charset="0"/>
                <a:ea typeface="Calibri"/>
                <a:cs typeface="Calibri"/>
                <a:sym typeface="Calibri"/>
              </a:rPr>
              <a:t>dizer.</a:t>
            </a:r>
            <a:endParaRPr sz="1600"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609601" y="333376"/>
            <a:ext cx="11055351" cy="10842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pt-BR" sz="3200" dirty="0">
                <a:solidFill>
                  <a:srgbClr val="C00000"/>
                </a:solidFill>
                <a:latin typeface="Calibri" pitchFamily="34" charset="0"/>
                <a:ea typeface="Arial"/>
                <a:cs typeface="Arial"/>
                <a:sym typeface="Arial"/>
              </a:rPr>
              <a:t>HUMANIZAR HOJE, SERIA IR CONTRA ... </a:t>
            </a:r>
            <a:endParaRPr>
              <a:solidFill>
                <a:srgbClr val="C00000"/>
              </a:solidFill>
              <a:latin typeface="Calibri" pitchFamily="34" charset="0"/>
            </a:endParaRPr>
          </a:p>
        </p:txBody>
      </p:sp>
      <p:sp>
        <p:nvSpPr>
          <p:cNvPr id="206" name="Google Shape;206;p20"/>
          <p:cNvSpPr txBox="1">
            <a:spLocks noGrp="1"/>
          </p:cNvSpPr>
          <p:nvPr>
            <p:ph type="body" idx="1"/>
          </p:nvPr>
        </p:nvSpPr>
        <p:spPr>
          <a:xfrm>
            <a:off x="239185" y="1557338"/>
            <a:ext cx="11713633" cy="499586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Clr>
                <a:schemeClr val="accent3"/>
              </a:buClr>
              <a:buSzPts val="2400"/>
              <a:buNone/>
            </a:pPr>
            <a:r>
              <a:rPr lang="pt-BR" sz="2800" dirty="0">
                <a:latin typeface="Calibri" pitchFamily="34" charset="0"/>
                <a:ea typeface="Arial"/>
                <a:cs typeface="Arial"/>
                <a:sym typeface="Arial"/>
              </a:rPr>
              <a:t>Filas</a:t>
            </a:r>
            <a:endParaRPr sz="3600" dirty="0">
              <a:latin typeface="Calibri" pitchFamily="34" charset="0"/>
            </a:endParaRPr>
          </a:p>
          <a:p>
            <a:pPr marL="274320" lvl="0" indent="-274320" algn="l" rtl="0">
              <a:spcBef>
                <a:spcPts val="480"/>
              </a:spcBef>
              <a:spcAft>
                <a:spcPts val="0"/>
              </a:spcAft>
              <a:buClr>
                <a:schemeClr val="accent3"/>
              </a:buClr>
              <a:buSzPts val="2400"/>
              <a:buNone/>
            </a:pPr>
            <a:r>
              <a:rPr lang="pt-BR" sz="2800" dirty="0">
                <a:latin typeface="Calibri" pitchFamily="34" charset="0"/>
                <a:ea typeface="Arial"/>
                <a:cs typeface="Arial"/>
                <a:sym typeface="Arial"/>
              </a:rPr>
              <a:t>Insensibilidade dos trabalhadores frente ao sofrimento das pessoas</a:t>
            </a:r>
            <a:endParaRPr sz="3600" dirty="0">
              <a:latin typeface="Calibri" pitchFamily="34" charset="0"/>
            </a:endParaRPr>
          </a:p>
          <a:p>
            <a:pPr marL="274320" lvl="0" indent="-274320" algn="l" rtl="0">
              <a:spcBef>
                <a:spcPts val="480"/>
              </a:spcBef>
              <a:spcAft>
                <a:spcPts val="0"/>
              </a:spcAft>
              <a:buClr>
                <a:schemeClr val="accent3"/>
              </a:buClr>
              <a:buSzPts val="2400"/>
              <a:buNone/>
            </a:pPr>
            <a:r>
              <a:rPr lang="pt-BR" sz="2800" dirty="0">
                <a:latin typeface="Calibri" pitchFamily="34" charset="0"/>
                <a:ea typeface="Arial"/>
                <a:cs typeface="Arial"/>
                <a:sym typeface="Arial"/>
              </a:rPr>
              <a:t>Tratamento desrespeitoso</a:t>
            </a:r>
            <a:endParaRPr sz="3600" dirty="0">
              <a:latin typeface="Calibri" pitchFamily="34" charset="0"/>
            </a:endParaRPr>
          </a:p>
          <a:p>
            <a:pPr marL="274320" lvl="0" indent="-274320" algn="l" rtl="0">
              <a:spcBef>
                <a:spcPts val="480"/>
              </a:spcBef>
              <a:spcAft>
                <a:spcPts val="0"/>
              </a:spcAft>
              <a:buClr>
                <a:schemeClr val="accent3"/>
              </a:buClr>
              <a:buSzPts val="2400"/>
              <a:buNone/>
            </a:pPr>
            <a:r>
              <a:rPr lang="pt-BR" sz="2800" dirty="0">
                <a:latin typeface="Calibri" pitchFamily="34" charset="0"/>
                <a:ea typeface="Arial"/>
                <a:cs typeface="Arial"/>
                <a:sym typeface="Arial"/>
              </a:rPr>
              <a:t>Isolamento das pessoas de suas redes familiares durante o atendimento/ procedimentos</a:t>
            </a:r>
            <a:endParaRPr sz="3600" dirty="0">
              <a:latin typeface="Calibri" pitchFamily="34" charset="0"/>
            </a:endParaRPr>
          </a:p>
          <a:p>
            <a:pPr marL="274320" lvl="0" indent="-274320" algn="l" rtl="0">
              <a:spcBef>
                <a:spcPts val="480"/>
              </a:spcBef>
              <a:spcAft>
                <a:spcPts val="0"/>
              </a:spcAft>
              <a:buClr>
                <a:schemeClr val="accent3"/>
              </a:buClr>
              <a:buSzPts val="2400"/>
              <a:buNone/>
            </a:pPr>
            <a:r>
              <a:rPr lang="pt-BR" sz="2800" dirty="0">
                <a:latin typeface="Calibri" pitchFamily="34" charset="0"/>
                <a:ea typeface="Arial"/>
                <a:cs typeface="Arial"/>
                <a:sym typeface="Arial"/>
              </a:rPr>
              <a:t>Gestão autoritária</a:t>
            </a:r>
            <a:endParaRPr sz="3600" dirty="0">
              <a:latin typeface="Calibri" pitchFamily="34" charset="0"/>
            </a:endParaRPr>
          </a:p>
          <a:p>
            <a:pPr marL="274320" lvl="0" indent="-274320" algn="l" rtl="0">
              <a:spcBef>
                <a:spcPts val="480"/>
              </a:spcBef>
              <a:spcAft>
                <a:spcPts val="0"/>
              </a:spcAft>
              <a:buClr>
                <a:schemeClr val="accent3"/>
              </a:buClr>
              <a:buSzPts val="2400"/>
              <a:buNone/>
            </a:pPr>
            <a:r>
              <a:rPr lang="pt-BR" sz="2800" dirty="0">
                <a:latin typeface="Calibri" pitchFamily="34" charset="0"/>
                <a:ea typeface="Arial"/>
                <a:cs typeface="Arial"/>
                <a:sym typeface="Arial"/>
              </a:rPr>
              <a:t>Deficiência nas condições de trabalho ( estrutural, equipamentos, recursos humanos) </a:t>
            </a:r>
            <a:endParaRPr sz="3600" dirty="0">
              <a:latin typeface="Calibri" pitchFamily="34" charset="0"/>
            </a:endParaRPr>
          </a:p>
          <a:p>
            <a:pPr marL="274320" lvl="0" indent="-274320" algn="l" rtl="0">
              <a:spcBef>
                <a:spcPts val="480"/>
              </a:spcBef>
              <a:spcAft>
                <a:spcPts val="0"/>
              </a:spcAft>
              <a:buClr>
                <a:schemeClr val="accent3"/>
              </a:buClr>
              <a:buSzPts val="2400"/>
              <a:buFont typeface="Arial"/>
              <a:buNone/>
            </a:pPr>
            <a:endParaRPr sz="24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O que é cuidar ?</a:t>
            </a:r>
            <a:endParaRPr>
              <a:solidFill>
                <a:srgbClr val="C00000"/>
              </a:solidFill>
            </a:endParaRPr>
          </a:p>
        </p:txBody>
      </p:sp>
      <p:sp>
        <p:nvSpPr>
          <p:cNvPr id="95" name="Google Shape;95;p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Clr>
                <a:schemeClr val="dk1"/>
              </a:buClr>
              <a:buSzPct val="100000"/>
              <a:buNone/>
            </a:pPr>
            <a:r>
              <a:rPr lang="pt-BR" dirty="0"/>
              <a:t>Cuidar é proporcionar bem-estar e </a:t>
            </a:r>
            <a:r>
              <a:rPr lang="pt-BR" dirty="0" smtClean="0"/>
              <a:t>zelar </a:t>
            </a:r>
            <a:r>
              <a:rPr lang="pt-BR" dirty="0"/>
              <a:t>pela boa qualidade de vida para as pessoas que nos cercam e para nós mesmos</a:t>
            </a:r>
            <a:r>
              <a:rPr lang="pt-BR" dirty="0" smtClean="0"/>
              <a:t>.</a:t>
            </a:r>
            <a:endParaRPr dirty="0"/>
          </a:p>
          <a:p>
            <a:pPr marL="0" lvl="0" indent="0" algn="just" rtl="0">
              <a:spcBef>
                <a:spcPts val="592"/>
              </a:spcBef>
              <a:spcAft>
                <a:spcPts val="0"/>
              </a:spcAft>
              <a:buClr>
                <a:schemeClr val="dk1"/>
              </a:buClr>
              <a:buSzPct val="100000"/>
              <a:buNone/>
            </a:pPr>
            <a:r>
              <a:rPr lang="pt-BR" dirty="0"/>
              <a:t>O ato de cuidar envolve verdadeiramente uma ação interativa, a qual está </a:t>
            </a:r>
            <a:r>
              <a:rPr lang="pt-BR" dirty="0" smtClean="0"/>
              <a:t>calçada </a:t>
            </a:r>
            <a:r>
              <a:rPr lang="pt-BR" dirty="0"/>
              <a:t>em valores e no conhecimento do ser que </a:t>
            </a:r>
            <a:r>
              <a:rPr lang="pt-BR" dirty="0" smtClean="0"/>
              <a:t>cuida para com </a:t>
            </a:r>
            <a:r>
              <a:rPr lang="pt-BR" dirty="0"/>
              <a:t>o ser que é cuidado. O cuidado ativa um comportamento de compaixão, de solidariedade, de ajuda, visando promover o bem e, no caso das profissões de saúde, visando ao bem-estar do paciente, à sua integridade moral e à sua dignidade como pessoa</a:t>
            </a:r>
            <a:endParaRPr dirty="0"/>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O que e a Política Nacional de Humanização?</a:t>
            </a:r>
            <a:endParaRPr>
              <a:solidFill>
                <a:srgbClr val="C00000"/>
              </a:solidFill>
            </a:endParaRPr>
          </a:p>
        </p:txBody>
      </p:sp>
      <p:sp>
        <p:nvSpPr>
          <p:cNvPr id="212" name="Google Shape;212;p2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just">
              <a:spcBef>
                <a:spcPts val="0"/>
              </a:spcBef>
              <a:buSzPts val="3200"/>
              <a:buNone/>
            </a:pPr>
            <a:r>
              <a:rPr lang="pt-BR" dirty="0"/>
              <a:t>Lançada em 2003, a Política Nacional de Humanização (PNH) busca pôr em prática os princípios do SUS </a:t>
            </a:r>
            <a:r>
              <a:rPr lang="pt-BR" dirty="0" smtClean="0"/>
              <a:t>(</a:t>
            </a:r>
            <a:r>
              <a:rPr lang="pt-BR" dirty="0" smtClean="0"/>
              <a:t> </a:t>
            </a:r>
            <a:r>
              <a:rPr lang="pt-BR" dirty="0"/>
              <a:t>universalidade</a:t>
            </a:r>
            <a:r>
              <a:rPr lang="pt-BR" dirty="0" smtClean="0"/>
              <a:t>, </a:t>
            </a:r>
            <a:r>
              <a:rPr lang="pt-BR" dirty="0"/>
              <a:t>integralidade e a </a:t>
            </a:r>
            <a:r>
              <a:rPr lang="pt-BR" dirty="0" smtClean="0"/>
              <a:t>equidade)  </a:t>
            </a:r>
            <a:r>
              <a:rPr lang="pt-BR" dirty="0" smtClean="0"/>
              <a:t>no </a:t>
            </a:r>
            <a:r>
              <a:rPr lang="pt-BR" dirty="0"/>
              <a:t>cotidiano dos serviços de saúde, produzindo mudanças nos modos de gerir e </a:t>
            </a:r>
            <a:r>
              <a:rPr lang="pt-BR" dirty="0" smtClean="0"/>
              <a:t>cuidar.</a:t>
            </a:r>
            <a:endParaRPr dirty="0"/>
          </a:p>
          <a:p>
            <a:pPr marL="0" lvl="0" indent="0" algn="just" rtl="0">
              <a:spcBef>
                <a:spcPts val="592"/>
              </a:spcBef>
              <a:spcAft>
                <a:spcPts val="0"/>
              </a:spcAft>
              <a:buClr>
                <a:schemeClr val="dk1"/>
              </a:buClr>
              <a:buSzPts val="3200"/>
              <a:buNone/>
            </a:pPr>
            <a:r>
              <a:rPr lang="pt-BR" dirty="0"/>
              <a:t>A PNH estimula a comunicação entre gestores, trabalhadores e usuários para construir processos coletivos de enfrentamento de relações de poder, trabalho e afeto que muitas vezes produzem atitudes e práticas desumanizadoras que inibem a autonomia e a </a:t>
            </a:r>
            <a:r>
              <a:rPr lang="pt-BR" dirty="0" err="1"/>
              <a:t>corresponsabilidade</a:t>
            </a:r>
            <a:r>
              <a:rPr lang="pt-BR" dirty="0"/>
              <a:t> dos profissionais de saúde em seu trabalho e dos usuários no cuidado de si.</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431800" y="981076"/>
            <a:ext cx="11049000" cy="1300163"/>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ct val="100000"/>
              <a:buFont typeface="Arial"/>
              <a:buNone/>
            </a:pPr>
            <a:r>
              <a:rPr lang="pt-BR" sz="3600" dirty="0">
                <a:solidFill>
                  <a:srgbClr val="C00000"/>
                </a:solidFill>
                <a:latin typeface="Calibri" pitchFamily="34" charset="0"/>
                <a:ea typeface="Arial"/>
                <a:cs typeface="Arial"/>
                <a:sym typeface="Arial"/>
              </a:rPr>
              <a:t>HUMANIZAÇÃO enquanto política: </a:t>
            </a:r>
            <a:r>
              <a:rPr lang="pt-BR" sz="3200" dirty="0">
                <a:latin typeface="Calibri" pitchFamily="34" charset="0"/>
                <a:ea typeface="Arial"/>
                <a:cs typeface="Arial"/>
                <a:sym typeface="Arial"/>
              </a:rPr>
              <a:t>humanizar significa transformar o modelo de gestão e assistência através de  novas relações </a:t>
            </a:r>
            <a:endParaRPr dirty="0">
              <a:latin typeface="Calibri" pitchFamily="34" charset="0"/>
            </a:endParaRPr>
          </a:p>
        </p:txBody>
      </p:sp>
      <p:sp>
        <p:nvSpPr>
          <p:cNvPr id="218" name="Google Shape;218;p22"/>
          <p:cNvSpPr/>
          <p:nvPr/>
        </p:nvSpPr>
        <p:spPr>
          <a:xfrm>
            <a:off x="4464051" y="3644900"/>
            <a:ext cx="7200900"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pt-BR" sz="2000" dirty="0">
                <a:solidFill>
                  <a:schemeClr val="dk1"/>
                </a:solidFill>
                <a:latin typeface="Calibri"/>
                <a:ea typeface="Calibri"/>
                <a:cs typeface="Calibri"/>
                <a:sym typeface="Calibri"/>
              </a:rPr>
              <a:t> </a:t>
            </a:r>
            <a:r>
              <a:rPr lang="pt-BR" sz="3600" dirty="0">
                <a:solidFill>
                  <a:schemeClr val="dk1"/>
                </a:solidFill>
                <a:latin typeface="Calibri"/>
                <a:ea typeface="Calibri"/>
                <a:cs typeface="Calibri"/>
                <a:sym typeface="Calibri"/>
              </a:rPr>
              <a:t>“Humanizar é verbo pessoal e intransferível, visto que ninguém pode ser humano em nosso lugar. </a:t>
            </a:r>
            <a:r>
              <a:rPr lang="pt-BR" sz="3200" dirty="0">
                <a:solidFill>
                  <a:schemeClr val="dk1"/>
                </a:solidFill>
                <a:latin typeface="Calibri"/>
                <a:ea typeface="Calibri"/>
                <a:cs typeface="Calibri"/>
                <a:sym typeface="Calibri"/>
              </a:rPr>
              <a:t>“</a:t>
            </a:r>
            <a:endParaRPr sz="3200" b="1" dirty="0">
              <a:solidFill>
                <a:srgbClr val="C00000"/>
              </a:solidFill>
              <a:latin typeface="Calibri"/>
              <a:ea typeface="Calibri"/>
              <a:cs typeface="Calibri"/>
              <a:sym typeface="Calibri"/>
            </a:endParaRPr>
          </a:p>
        </p:txBody>
      </p:sp>
      <p:pic>
        <p:nvPicPr>
          <p:cNvPr id="219" name="Google Shape;219;p22" descr="https://encrypted-tbn0.gstatic.com/images?q=tbn:ANd9GcQW7WAK1uRK-MI8bp7ZMieGJpNlmp-qZRZrOVdqmek9xjCmNyul"/>
          <p:cNvPicPr preferRelativeResize="0"/>
          <p:nvPr/>
        </p:nvPicPr>
        <p:blipFill rotWithShape="1">
          <a:blip r:embed="rId3">
            <a:alphaModFix/>
          </a:blip>
          <a:srcRect/>
          <a:stretch/>
        </p:blipFill>
        <p:spPr>
          <a:xfrm>
            <a:off x="1007435" y="2708920"/>
            <a:ext cx="3456384" cy="2501728"/>
          </a:xfrm>
          <a:prstGeom prst="rect">
            <a:avLst/>
          </a:prstGeom>
          <a:noFill/>
          <a:ln w="88900" cap="sq" cmpd="thickThin">
            <a:solidFill>
              <a:srgbClr val="C00000"/>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6"/>
          <p:cNvSpPr txBox="1">
            <a:spLocks noGrp="1"/>
          </p:cNvSpPr>
          <p:nvPr>
            <p:ph type="body" idx="1"/>
          </p:nvPr>
        </p:nvSpPr>
        <p:spPr>
          <a:xfrm>
            <a:off x="527051" y="692150"/>
            <a:ext cx="11233149" cy="57610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3"/>
              </a:buClr>
              <a:buSzPts val="3200"/>
              <a:buFont typeface="Arial"/>
              <a:buNone/>
            </a:pPr>
            <a:r>
              <a:rPr lang="pt-BR" dirty="0">
                <a:solidFill>
                  <a:schemeClr val="tx1"/>
                </a:solidFill>
              </a:rPr>
              <a:t> </a:t>
            </a:r>
            <a:r>
              <a:rPr lang="pt-BR" i="1" dirty="0">
                <a:solidFill>
                  <a:schemeClr val="tx1"/>
                </a:solidFill>
                <a:latin typeface="Calibri" pitchFamily="34" charset="0"/>
                <a:ea typeface="Arial"/>
                <a:cs typeface="Arial"/>
                <a:sym typeface="Arial"/>
              </a:rPr>
              <a:t>HUMANIZAR NÃO É SER BONZINHO, E SIM RESOLUTIVO! </a:t>
            </a:r>
            <a:endParaRPr>
              <a:solidFill>
                <a:schemeClr val="tx1"/>
              </a:solidFill>
              <a:latin typeface="Calibri" pitchFamily="34" charset="0"/>
            </a:endParaRPr>
          </a:p>
          <a:p>
            <a:pPr marL="274320" lvl="0" indent="-274320" algn="ctr" rtl="0">
              <a:spcBef>
                <a:spcPts val="640"/>
              </a:spcBef>
              <a:spcAft>
                <a:spcPts val="0"/>
              </a:spcAft>
              <a:buClr>
                <a:schemeClr val="accent3"/>
              </a:buClr>
              <a:buSzPts val="3200"/>
              <a:buFont typeface="Arial"/>
              <a:buNone/>
            </a:pPr>
            <a:endParaRPr lang="pt-BR" i="1" dirty="0" smtClean="0">
              <a:solidFill>
                <a:schemeClr val="tx1"/>
              </a:solidFill>
              <a:latin typeface="Calibri" pitchFamily="34" charset="0"/>
              <a:ea typeface="Arial"/>
              <a:cs typeface="Arial"/>
              <a:sym typeface="Arial"/>
            </a:endParaRPr>
          </a:p>
          <a:p>
            <a:pPr marL="274320" lvl="0" indent="-274320" algn="ctr" rtl="0">
              <a:spcBef>
                <a:spcPts val="640"/>
              </a:spcBef>
              <a:spcAft>
                <a:spcPts val="0"/>
              </a:spcAft>
              <a:buClr>
                <a:schemeClr val="accent3"/>
              </a:buClr>
              <a:buSzPts val="3200"/>
              <a:buFont typeface="Arial"/>
              <a:buNone/>
            </a:pPr>
            <a:r>
              <a:rPr lang="pt-BR" i="1" dirty="0" smtClean="0">
                <a:solidFill>
                  <a:schemeClr val="tx1"/>
                </a:solidFill>
                <a:latin typeface="Calibri" pitchFamily="34" charset="0"/>
                <a:ea typeface="Arial"/>
                <a:cs typeface="Arial"/>
                <a:sym typeface="Arial"/>
              </a:rPr>
              <a:t>Não </a:t>
            </a:r>
            <a:r>
              <a:rPr lang="pt-BR" i="1" dirty="0">
                <a:solidFill>
                  <a:schemeClr val="tx1"/>
                </a:solidFill>
                <a:latin typeface="Calibri" pitchFamily="34" charset="0"/>
                <a:ea typeface="Arial"/>
                <a:cs typeface="Arial"/>
                <a:sym typeface="Arial"/>
              </a:rPr>
              <a:t>é voluntariado! </a:t>
            </a:r>
            <a:endParaRPr>
              <a:solidFill>
                <a:schemeClr val="tx1"/>
              </a:solidFill>
              <a:latin typeface="Calibri" pitchFamily="34" charset="0"/>
            </a:endParaRPr>
          </a:p>
          <a:p>
            <a:pPr marL="274320" lvl="0" indent="-274320" algn="ctr" rtl="0">
              <a:spcBef>
                <a:spcPts val="720"/>
              </a:spcBef>
              <a:spcAft>
                <a:spcPts val="0"/>
              </a:spcAft>
              <a:buClr>
                <a:schemeClr val="accent3"/>
              </a:buClr>
              <a:buSzPts val="3200"/>
              <a:buFont typeface="Arial"/>
              <a:buNone/>
            </a:pPr>
            <a:r>
              <a:rPr lang="pt-BR" i="1" dirty="0">
                <a:solidFill>
                  <a:schemeClr val="tx1"/>
                </a:solidFill>
                <a:latin typeface="Calibri" pitchFamily="34" charset="0"/>
                <a:ea typeface="Arial"/>
                <a:cs typeface="Arial"/>
                <a:sym typeface="Arial"/>
              </a:rPr>
              <a:t>Não é bondade e sim qualidade</a:t>
            </a:r>
            <a:r>
              <a:rPr lang="pt-BR" sz="3600" i="1" dirty="0">
                <a:solidFill>
                  <a:schemeClr val="tx1"/>
                </a:solidFill>
                <a:latin typeface="Calibri" pitchFamily="34" charset="0"/>
                <a:ea typeface="Arial"/>
                <a:cs typeface="Arial"/>
                <a:sym typeface="Arial"/>
              </a:rPr>
              <a:t>! </a:t>
            </a:r>
            <a:endParaRPr sz="2800">
              <a:solidFill>
                <a:schemeClr val="tx1"/>
              </a:solidFill>
              <a:latin typeface="Calibri" pitchFamily="34" charset="0"/>
              <a:ea typeface="Arial"/>
              <a:cs typeface="Arial"/>
              <a:sym typeface="Arial"/>
            </a:endParaRPr>
          </a:p>
          <a:p>
            <a:pPr marL="3322638" lvl="0" indent="0" algn="just" rtl="0">
              <a:spcBef>
                <a:spcPts val="480"/>
              </a:spcBef>
              <a:spcAft>
                <a:spcPts val="0"/>
              </a:spcAft>
              <a:buClr>
                <a:schemeClr val="accent3"/>
              </a:buClr>
              <a:buSzPts val="2400"/>
              <a:buFont typeface="Noto Sans Symbols"/>
              <a:buNone/>
            </a:pPr>
            <a:endParaRPr lang="pt-BR" sz="2400" dirty="0" smtClean="0">
              <a:solidFill>
                <a:schemeClr val="tx1"/>
              </a:solidFill>
              <a:latin typeface="Calibri" pitchFamily="34" charset="0"/>
              <a:ea typeface="Arial"/>
              <a:cs typeface="Arial"/>
              <a:sym typeface="Arial"/>
            </a:endParaRPr>
          </a:p>
          <a:p>
            <a:pPr marL="3322638" lvl="0" indent="0" algn="just" rtl="0">
              <a:spcBef>
                <a:spcPts val="480"/>
              </a:spcBef>
              <a:spcAft>
                <a:spcPts val="0"/>
              </a:spcAft>
              <a:buClr>
                <a:schemeClr val="accent3"/>
              </a:buClr>
              <a:buSzPts val="2400"/>
              <a:buFont typeface="Noto Sans Symbols"/>
              <a:buNone/>
            </a:pPr>
            <a:endParaRPr sz="2400">
              <a:solidFill>
                <a:schemeClr val="tx1"/>
              </a:solidFill>
              <a:latin typeface="Calibri" pitchFamily="34" charset="0"/>
              <a:ea typeface="Arial"/>
              <a:cs typeface="Arial"/>
              <a:sym typeface="Arial"/>
            </a:endParaRPr>
          </a:p>
          <a:p>
            <a:pPr marL="3322638" lvl="0" indent="0" algn="just" rtl="0">
              <a:spcBef>
                <a:spcPts val="480"/>
              </a:spcBef>
              <a:spcAft>
                <a:spcPts val="0"/>
              </a:spcAft>
              <a:buClr>
                <a:schemeClr val="accent3"/>
              </a:buClr>
              <a:buSzPts val="2400"/>
              <a:buFont typeface="Noto Sans Symbols"/>
              <a:buNone/>
            </a:pPr>
            <a:r>
              <a:rPr lang="pt-BR" sz="2400" dirty="0">
                <a:solidFill>
                  <a:schemeClr val="tx1"/>
                </a:solidFill>
                <a:latin typeface="Calibri" pitchFamily="34" charset="0"/>
                <a:ea typeface="Arial"/>
                <a:cs typeface="Arial"/>
                <a:sym typeface="Arial"/>
              </a:rPr>
              <a:t>“</a:t>
            </a:r>
            <a:r>
              <a:rPr lang="pt-BR" sz="2800" dirty="0">
                <a:solidFill>
                  <a:schemeClr val="tx1"/>
                </a:solidFill>
                <a:latin typeface="Calibri" pitchFamily="34" charset="0"/>
                <a:ea typeface="Arial"/>
                <a:cs typeface="Arial"/>
                <a:sym typeface="Arial"/>
              </a:rPr>
              <a:t>a humanização no serviço de saúde não se reduz ao cuidado afetuoso, acolhedor ou a um jeito simpático de tratar o usuário, pois existe no país uma Política Nacional de Humanização (PNH, 2003).</a:t>
            </a:r>
            <a:endParaRPr>
              <a:solidFill>
                <a:schemeClr val="tx1"/>
              </a:solidFill>
              <a:latin typeface="Calibri" pitchFamily="34" charset="0"/>
            </a:endParaRPr>
          </a:p>
          <a:p>
            <a:pPr marL="274320" lvl="0" indent="-274320" algn="r" rtl="0">
              <a:spcBef>
                <a:spcPts val="400"/>
              </a:spcBef>
              <a:spcAft>
                <a:spcPts val="0"/>
              </a:spcAft>
              <a:buClr>
                <a:schemeClr val="accent3"/>
              </a:buClr>
              <a:buSzPts val="2000"/>
              <a:buFont typeface="Arial"/>
              <a:buNone/>
            </a:pPr>
            <a:endParaRPr sz="2000">
              <a:solidFill>
                <a:srgbClr val="002060"/>
              </a:solidFill>
            </a:endParaRPr>
          </a:p>
          <a:p>
            <a:pPr marL="274320" lvl="0" indent="-274320" algn="r" rtl="0">
              <a:spcBef>
                <a:spcPts val="400"/>
              </a:spcBef>
              <a:spcAft>
                <a:spcPts val="0"/>
              </a:spcAft>
              <a:buClr>
                <a:schemeClr val="accent3"/>
              </a:buClr>
              <a:buSzPts val="2000"/>
              <a:buFont typeface="Arial"/>
              <a:buNone/>
            </a:pPr>
            <a:endParaRPr sz="2000">
              <a:solidFill>
                <a:srgbClr val="002060"/>
              </a:solidFill>
            </a:endParaRPr>
          </a:p>
          <a:p>
            <a:pPr marL="274320" lvl="0" indent="-274320" algn="ctr" rtl="0">
              <a:spcBef>
                <a:spcPts val="560"/>
              </a:spcBef>
              <a:spcAft>
                <a:spcPts val="0"/>
              </a:spcAft>
              <a:buClr>
                <a:schemeClr val="accent3"/>
              </a:buClr>
              <a:buSzPts val="2800"/>
              <a:buFont typeface="Arial"/>
              <a:buNone/>
            </a:pPr>
            <a:endParaRPr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3662815"/>
            <a:ext cx="10363200" cy="1470025"/>
          </a:xfrm>
        </p:spPr>
        <p:txBody>
          <a:bodyPr>
            <a:normAutofit fontScale="90000"/>
          </a:bodyPr>
          <a:lstStyle/>
          <a:p>
            <a:pPr lvl="0" algn="just"/>
            <a:r>
              <a:rPr lang="pt-BR" dirty="0"/>
              <a:t> </a:t>
            </a:r>
            <a:r>
              <a:rPr lang="pt-BR" dirty="0" smtClean="0"/>
              <a:t>         </a:t>
            </a:r>
            <a:r>
              <a:rPr lang="pt-BR" sz="3100" dirty="0" smtClean="0"/>
              <a:t>A </a:t>
            </a:r>
            <a:r>
              <a:rPr lang="pt-BR" sz="3100" dirty="0"/>
              <a:t>partir da análise dos problemas e dificuldades em cada serviço de saúde e tomando por referência experiências bem-sucedidas de humanização, a PNH tem sido experimentada em todo o País. Existe um SUS que dá certo, e dele partem as orientações da Política Nacional de Humanização, traduzidas em seu método, princípios, diretrizes e </a:t>
            </a:r>
            <a:r>
              <a:rPr lang="pt-BR" sz="3100" dirty="0" smtClean="0"/>
              <a:t>dispositivos</a:t>
            </a:r>
            <a:br>
              <a:rPr lang="pt-BR" sz="3100" dirty="0" smtClean="0"/>
            </a:br>
            <a:r>
              <a:rPr lang="pt-BR" sz="3600" dirty="0"/>
              <a:t/>
            </a:r>
            <a:br>
              <a:rPr lang="pt-BR" sz="3600" dirty="0"/>
            </a:br>
            <a:endParaRPr lang="pt-BR" sz="3600" dirty="0"/>
          </a:p>
        </p:txBody>
      </p:sp>
      <p:pic>
        <p:nvPicPr>
          <p:cNvPr id="4" name="Picture 1" descr="r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702473"/>
            <a:ext cx="2260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21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a:spLocks noGrp="1"/>
          </p:cNvSpPr>
          <p:nvPr>
            <p:ph type="title"/>
          </p:nvPr>
        </p:nvSpPr>
        <p:spPr>
          <a:xfrm>
            <a:off x="624417" y="198438"/>
            <a:ext cx="1036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F3151"/>
              </a:buClr>
              <a:buSzPts val="3200"/>
              <a:buFont typeface="Calibri"/>
              <a:buNone/>
            </a:pPr>
            <a:r>
              <a:rPr lang="pt-BR" sz="3200" b="1" dirty="0">
                <a:solidFill>
                  <a:schemeClr val="tx1"/>
                </a:solidFill>
              </a:rPr>
              <a:t>EMBASAMENTO DA PNH:</a:t>
            </a:r>
            <a:endParaRPr sz="3200">
              <a:solidFill>
                <a:schemeClr val="tx1"/>
              </a:solidFill>
            </a:endParaRPr>
          </a:p>
        </p:txBody>
      </p:sp>
      <p:grpSp>
        <p:nvGrpSpPr>
          <p:cNvPr id="264" name="Google Shape;264;p29"/>
          <p:cNvGrpSpPr/>
          <p:nvPr/>
        </p:nvGrpSpPr>
        <p:grpSpPr>
          <a:xfrm>
            <a:off x="431371" y="1592830"/>
            <a:ext cx="11425268" cy="4789703"/>
            <a:chOff x="0" y="108046"/>
            <a:chExt cx="11425268" cy="4789703"/>
          </a:xfrm>
        </p:grpSpPr>
        <p:sp>
          <p:nvSpPr>
            <p:cNvPr id="266" name="Google Shape;266;p29"/>
            <p:cNvSpPr/>
            <p:nvPr/>
          </p:nvSpPr>
          <p:spPr>
            <a:xfrm>
              <a:off x="0" y="108046"/>
              <a:ext cx="8516178" cy="1044082"/>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txBox="1"/>
            <p:nvPr/>
          </p:nvSpPr>
          <p:spPr>
            <a:xfrm>
              <a:off x="50968" y="159014"/>
              <a:ext cx="8414242" cy="942146"/>
            </a:xfrm>
            <a:prstGeom prst="rect">
              <a:avLst/>
            </a:prstGeom>
            <a:noFill/>
            <a:ln>
              <a:noFill/>
            </a:ln>
          </p:spPr>
          <p:txBody>
            <a:bodyPr spcFirstLastPara="1" wrap="square" lIns="302275" tIns="0" rIns="302275" bIns="0" anchor="ctr" anchorCtr="0">
              <a:noAutofit/>
            </a:bodyPr>
            <a:lstStyle/>
            <a:p>
              <a:pPr marL="0" marR="0" lvl="0" indent="0" algn="l" rtl="0">
                <a:lnSpc>
                  <a:spcPct val="90000"/>
                </a:lnSpc>
                <a:spcBef>
                  <a:spcPts val="0"/>
                </a:spcBef>
                <a:spcAft>
                  <a:spcPts val="0"/>
                </a:spcAft>
                <a:buNone/>
              </a:pPr>
              <a:r>
                <a:rPr lang="pt-BR" sz="2800" b="1">
                  <a:solidFill>
                    <a:schemeClr val="lt1"/>
                  </a:solidFill>
                  <a:latin typeface="Arial"/>
                  <a:ea typeface="Arial"/>
                  <a:cs typeface="Arial"/>
                  <a:sym typeface="Arial"/>
                </a:rPr>
                <a:t>3 PRINCÍPIOS: </a:t>
              </a:r>
              <a:r>
                <a:rPr lang="pt-BR" sz="2800">
                  <a:solidFill>
                    <a:schemeClr val="lt1"/>
                  </a:solidFill>
                  <a:latin typeface="Arial"/>
                  <a:ea typeface="Arial"/>
                  <a:cs typeface="Arial"/>
                  <a:sym typeface="Arial"/>
                </a:rPr>
                <a:t>força que determina uma ação</a:t>
              </a:r>
              <a:endParaRPr sz="2800">
                <a:solidFill>
                  <a:schemeClr val="lt1"/>
                </a:solidFill>
                <a:latin typeface="Arial"/>
                <a:ea typeface="Arial"/>
                <a:cs typeface="Arial"/>
                <a:sym typeface="Arial"/>
              </a:endParaRPr>
            </a:p>
          </p:txBody>
        </p:sp>
        <p:sp>
          <p:nvSpPr>
            <p:cNvPr id="269" name="Google Shape;269;p29"/>
            <p:cNvSpPr/>
            <p:nvPr/>
          </p:nvSpPr>
          <p:spPr>
            <a:xfrm>
              <a:off x="1481548" y="1637707"/>
              <a:ext cx="8433402" cy="1073035"/>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txBox="1"/>
            <p:nvPr/>
          </p:nvSpPr>
          <p:spPr>
            <a:xfrm>
              <a:off x="1533929" y="1690088"/>
              <a:ext cx="8328640" cy="968273"/>
            </a:xfrm>
            <a:prstGeom prst="rect">
              <a:avLst/>
            </a:prstGeom>
            <a:noFill/>
            <a:ln>
              <a:noFill/>
            </a:ln>
          </p:spPr>
          <p:txBody>
            <a:bodyPr spcFirstLastPara="1" wrap="square" lIns="302275" tIns="0" rIns="302275" bIns="0" anchor="ctr" anchorCtr="0">
              <a:noAutofit/>
            </a:bodyPr>
            <a:lstStyle/>
            <a:p>
              <a:pPr marL="0" marR="0" lvl="0" indent="0" algn="l" rtl="0">
                <a:lnSpc>
                  <a:spcPct val="90000"/>
                </a:lnSpc>
                <a:spcBef>
                  <a:spcPts val="0"/>
                </a:spcBef>
                <a:spcAft>
                  <a:spcPts val="0"/>
                </a:spcAft>
                <a:buNone/>
              </a:pPr>
              <a:r>
                <a:rPr lang="pt-BR" sz="2800" b="1" dirty="0">
                  <a:solidFill>
                    <a:schemeClr val="lt1"/>
                  </a:solidFill>
                  <a:latin typeface="Arial"/>
                  <a:ea typeface="Arial"/>
                  <a:cs typeface="Arial"/>
                  <a:sym typeface="Arial"/>
                </a:rPr>
                <a:t>6 DIRETRIZES: </a:t>
              </a:r>
              <a:r>
                <a:rPr lang="pt-BR" sz="2800" b="0" dirty="0">
                  <a:solidFill>
                    <a:schemeClr val="lt1"/>
                  </a:solidFill>
                  <a:latin typeface="Arial"/>
                  <a:ea typeface="Arial"/>
                  <a:cs typeface="Arial"/>
                  <a:sym typeface="Arial"/>
                </a:rPr>
                <a:t>o caminho</a:t>
              </a:r>
              <a:r>
                <a:rPr lang="pt-BR" sz="2800" dirty="0">
                  <a:solidFill>
                    <a:schemeClr val="lt1"/>
                  </a:solidFill>
                  <a:latin typeface="Arial"/>
                  <a:ea typeface="Arial"/>
                  <a:cs typeface="Arial"/>
                  <a:sym typeface="Arial"/>
                </a:rPr>
                <a:t>, como se faz.</a:t>
              </a:r>
              <a:endParaRPr sz="2800" b="1">
                <a:solidFill>
                  <a:schemeClr val="lt1"/>
                </a:solidFill>
                <a:latin typeface="Arial"/>
                <a:ea typeface="Arial"/>
                <a:cs typeface="Arial"/>
                <a:sym typeface="Arial"/>
              </a:endParaRPr>
            </a:p>
          </p:txBody>
        </p:sp>
        <p:sp>
          <p:nvSpPr>
            <p:cNvPr id="272" name="Google Shape;272;p29"/>
            <p:cNvSpPr/>
            <p:nvPr/>
          </p:nvSpPr>
          <p:spPr>
            <a:xfrm>
              <a:off x="959174" y="3278268"/>
              <a:ext cx="10466094" cy="1619481"/>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txBox="1"/>
            <p:nvPr/>
          </p:nvSpPr>
          <p:spPr>
            <a:xfrm>
              <a:off x="1038231" y="3357325"/>
              <a:ext cx="10307980" cy="1461367"/>
            </a:xfrm>
            <a:prstGeom prst="rect">
              <a:avLst/>
            </a:prstGeom>
            <a:noFill/>
            <a:ln>
              <a:noFill/>
            </a:ln>
          </p:spPr>
          <p:txBody>
            <a:bodyPr spcFirstLastPara="1" wrap="square" lIns="302275" tIns="0" rIns="302275" bIns="0" anchor="ctr" anchorCtr="0">
              <a:noAutofit/>
            </a:bodyPr>
            <a:lstStyle/>
            <a:p>
              <a:pPr marL="0" marR="0" lvl="0" indent="0" algn="l" rtl="0">
                <a:lnSpc>
                  <a:spcPct val="90000"/>
                </a:lnSpc>
                <a:spcBef>
                  <a:spcPts val="0"/>
                </a:spcBef>
                <a:spcAft>
                  <a:spcPts val="0"/>
                </a:spcAft>
                <a:buNone/>
              </a:pPr>
              <a:r>
                <a:rPr lang="pt-BR" sz="2400" b="1">
                  <a:solidFill>
                    <a:schemeClr val="lt1"/>
                  </a:solidFill>
                  <a:latin typeface="Arial"/>
                  <a:ea typeface="Arial"/>
                  <a:cs typeface="Arial"/>
                  <a:sym typeface="Arial"/>
                </a:rPr>
                <a:t>VÁRIOS DISPOSITIVOS: </a:t>
              </a:r>
              <a:r>
                <a:rPr lang="pt-BR" sz="2400" b="0">
                  <a:solidFill>
                    <a:schemeClr val="lt1"/>
                  </a:solidFill>
                  <a:latin typeface="Arial"/>
                  <a:ea typeface="Arial"/>
                  <a:cs typeface="Arial"/>
                  <a:sym typeface="Arial"/>
                </a:rPr>
                <a:t>disparadores,</a:t>
              </a:r>
              <a:endParaRPr/>
            </a:p>
            <a:p>
              <a:pPr marL="0" marR="0" lvl="0" indent="0" algn="l" rtl="0">
                <a:lnSpc>
                  <a:spcPct val="90000"/>
                </a:lnSpc>
                <a:spcBef>
                  <a:spcPts val="840"/>
                </a:spcBef>
                <a:spcAft>
                  <a:spcPts val="0"/>
                </a:spcAft>
                <a:buNone/>
              </a:pPr>
              <a:r>
                <a:rPr lang="pt-BR" sz="2400" b="0">
                  <a:solidFill>
                    <a:schemeClr val="lt1"/>
                  </a:solidFill>
                  <a:latin typeface="Arial"/>
                  <a:ea typeface="Arial"/>
                  <a:cs typeface="Arial"/>
                  <a:sym typeface="Arial"/>
                </a:rPr>
                <a:t>ferramentas para  mudanças no processo de trabalho</a:t>
              </a:r>
              <a:endParaRPr sz="2400" b="0">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p:nvPr/>
        </p:nvSpPr>
        <p:spPr>
          <a:xfrm>
            <a:off x="571500" y="2357438"/>
            <a:ext cx="11334751" cy="34470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a:p>
        </p:txBody>
      </p:sp>
      <p:grpSp>
        <p:nvGrpSpPr>
          <p:cNvPr id="279" name="Google Shape;279;p30"/>
          <p:cNvGrpSpPr/>
          <p:nvPr/>
        </p:nvGrpSpPr>
        <p:grpSpPr>
          <a:xfrm>
            <a:off x="962866" y="1559994"/>
            <a:ext cx="10097618" cy="4751669"/>
            <a:chOff x="105249" y="219227"/>
            <a:chExt cx="10097618" cy="4751669"/>
          </a:xfrm>
        </p:grpSpPr>
        <p:sp>
          <p:nvSpPr>
            <p:cNvPr id="281" name="Google Shape;281;p30"/>
            <p:cNvSpPr txBox="1"/>
            <p:nvPr/>
          </p:nvSpPr>
          <p:spPr>
            <a:xfrm>
              <a:off x="4326853" y="219227"/>
              <a:ext cx="5870197" cy="1304307"/>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t" anchorCtr="0">
              <a:noAutofit/>
            </a:bodyPr>
            <a:lstStyle/>
            <a:p>
              <a:pPr marL="182563" marR="0" lvl="1" indent="-127000" algn="just" rtl="0">
                <a:lnSpc>
                  <a:spcPct val="90000"/>
                </a:lnSpc>
                <a:spcBef>
                  <a:spcPts val="0"/>
                </a:spcBef>
                <a:spcAft>
                  <a:spcPts val="0"/>
                </a:spcAft>
                <a:buClr>
                  <a:schemeClr val="dk1"/>
                </a:buClr>
                <a:buSzPts val="2000"/>
                <a:buFont typeface="Arial"/>
                <a:buChar char="•"/>
              </a:pPr>
              <a:r>
                <a:rPr lang="pt-BR" sz="2000" b="0" i="0" u="none" strike="noStrike" cap="none" dirty="0">
                  <a:solidFill>
                    <a:schemeClr val="dk1"/>
                  </a:solidFill>
                  <a:latin typeface="Arial"/>
                  <a:ea typeface="Arial"/>
                  <a:cs typeface="Arial"/>
                  <a:sym typeface="Arial"/>
                </a:rPr>
                <a:t>Reconhecer que as diferentes especialidades e suas práticas  e a  experiências daquele que é assistido podem produzir saúde de forma </a:t>
              </a:r>
              <a:r>
                <a:rPr lang="pt-BR" sz="2000" b="0" i="0" u="none" strike="noStrike" cap="none" dirty="0" err="1">
                  <a:solidFill>
                    <a:schemeClr val="dk1"/>
                  </a:solidFill>
                  <a:latin typeface="Arial"/>
                  <a:ea typeface="Arial"/>
                  <a:cs typeface="Arial"/>
                  <a:sym typeface="Arial"/>
                </a:rPr>
                <a:t>corresponsável</a:t>
              </a:r>
              <a:endParaRPr sz="2000" b="0" i="0" u="none" strike="noStrike" cap="none">
                <a:solidFill>
                  <a:schemeClr val="dk1"/>
                </a:solidFill>
                <a:latin typeface="Arial"/>
                <a:ea typeface="Arial"/>
                <a:cs typeface="Arial"/>
                <a:sym typeface="Arial"/>
              </a:endParaRPr>
            </a:p>
          </p:txBody>
        </p:sp>
        <p:sp>
          <p:nvSpPr>
            <p:cNvPr id="283" name="Google Shape;283;p30"/>
            <p:cNvSpPr txBox="1"/>
            <p:nvPr/>
          </p:nvSpPr>
          <p:spPr>
            <a:xfrm>
              <a:off x="105249" y="279575"/>
              <a:ext cx="4214045" cy="11273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83800" tIns="41900" rIns="83800" bIns="41900" anchor="ctr" anchorCtr="0">
              <a:noAutofit/>
            </a:bodyPr>
            <a:lstStyle/>
            <a:p>
              <a:pPr marL="0" marR="0" lvl="0" indent="0" algn="ctr" rtl="0">
                <a:lnSpc>
                  <a:spcPct val="90000"/>
                </a:lnSpc>
                <a:spcBef>
                  <a:spcPts val="0"/>
                </a:spcBef>
                <a:spcAft>
                  <a:spcPts val="0"/>
                </a:spcAft>
                <a:buNone/>
              </a:pPr>
              <a:r>
                <a:rPr lang="pt-BR" sz="2200" b="1" dirty="0">
                  <a:solidFill>
                    <a:schemeClr val="bg1"/>
                  </a:solidFill>
                  <a:latin typeface="Arial"/>
                  <a:ea typeface="Arial"/>
                  <a:cs typeface="Arial"/>
                  <a:sym typeface="Arial"/>
                </a:rPr>
                <a:t>Transversalidade: </a:t>
              </a:r>
              <a:endParaRPr sz="2200" b="1">
                <a:solidFill>
                  <a:schemeClr val="bg1"/>
                </a:solidFill>
                <a:latin typeface="Arial"/>
                <a:ea typeface="Arial"/>
                <a:cs typeface="Arial"/>
                <a:sym typeface="Arial"/>
              </a:endParaRPr>
            </a:p>
          </p:txBody>
        </p:sp>
        <p:sp>
          <p:nvSpPr>
            <p:cNvPr id="285" name="Google Shape;285;p30"/>
            <p:cNvSpPr txBox="1"/>
            <p:nvPr/>
          </p:nvSpPr>
          <p:spPr>
            <a:xfrm>
              <a:off x="4436663" y="2051166"/>
              <a:ext cx="5755377" cy="1111889"/>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t" anchorCtr="0">
              <a:noAutofit/>
            </a:bodyPr>
            <a:lstStyle/>
            <a:p>
              <a:pPr marL="182563" marR="0" lvl="1" indent="-127000" algn="just" rtl="0">
                <a:lnSpc>
                  <a:spcPct val="90000"/>
                </a:lnSpc>
                <a:spcBef>
                  <a:spcPts val="0"/>
                </a:spcBef>
                <a:spcAft>
                  <a:spcPts val="0"/>
                </a:spcAft>
                <a:buClr>
                  <a:schemeClr val="dk1"/>
                </a:buClr>
                <a:buSzPts val="2000"/>
                <a:buFont typeface="Arial"/>
                <a:buChar char="•"/>
              </a:pPr>
              <a:r>
                <a:rPr lang="pt-BR" sz="2000" b="0" i="0" u="none" strike="noStrike" cap="none" dirty="0">
                  <a:solidFill>
                    <a:schemeClr val="dk1"/>
                  </a:solidFill>
                  <a:latin typeface="Arial"/>
                  <a:ea typeface="Arial"/>
                  <a:cs typeface="Arial"/>
                  <a:sym typeface="Arial"/>
                </a:rPr>
                <a:t>O cuidado e a assistência não se limitam apenas a equipe de saúde e também a rede sócio-familiar nos tratamentos</a:t>
              </a:r>
              <a:r>
                <a:rPr lang="pt-BR" sz="2000" b="0" i="0" u="none" strike="noStrike" cap="none" dirty="0">
                  <a:solidFill>
                    <a:srgbClr val="3F3151"/>
                  </a:solidFill>
                  <a:latin typeface="Arial"/>
                  <a:ea typeface="Arial"/>
                  <a:cs typeface="Arial"/>
                  <a:sym typeface="Arial"/>
                </a:rPr>
                <a:t>.</a:t>
              </a:r>
              <a:endParaRPr sz="2000" b="0" i="0" u="none" strike="noStrike" cap="none">
                <a:solidFill>
                  <a:srgbClr val="3F3151"/>
                </a:solidFill>
                <a:latin typeface="Arial"/>
                <a:ea typeface="Arial"/>
                <a:cs typeface="Arial"/>
                <a:sym typeface="Arial"/>
              </a:endParaRPr>
            </a:p>
          </p:txBody>
        </p:sp>
        <p:sp>
          <p:nvSpPr>
            <p:cNvPr id="287" name="Google Shape;287;p30"/>
            <p:cNvSpPr txBox="1"/>
            <p:nvPr/>
          </p:nvSpPr>
          <p:spPr>
            <a:xfrm>
              <a:off x="127120" y="2043441"/>
              <a:ext cx="4276579" cy="11273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83800" tIns="41900" rIns="83800" bIns="41900" anchor="ctr" anchorCtr="0">
              <a:noAutofit/>
            </a:bodyPr>
            <a:lstStyle/>
            <a:p>
              <a:pPr marL="0" marR="0" lvl="0" indent="0" algn="ctr" rtl="0">
                <a:lnSpc>
                  <a:spcPct val="90000"/>
                </a:lnSpc>
                <a:spcBef>
                  <a:spcPts val="0"/>
                </a:spcBef>
                <a:spcAft>
                  <a:spcPts val="0"/>
                </a:spcAft>
                <a:buNone/>
              </a:pPr>
              <a:r>
                <a:rPr lang="pt-BR" sz="2200" b="1" dirty="0" err="1">
                  <a:solidFill>
                    <a:schemeClr val="lt1"/>
                  </a:solidFill>
                  <a:latin typeface="Arial"/>
                  <a:ea typeface="Arial"/>
                  <a:cs typeface="Arial"/>
                  <a:sym typeface="Arial"/>
                </a:rPr>
                <a:t>Indissociabilidade</a:t>
              </a:r>
              <a:r>
                <a:rPr lang="pt-BR" sz="2200" b="1" dirty="0">
                  <a:solidFill>
                    <a:schemeClr val="lt1"/>
                  </a:solidFill>
                  <a:latin typeface="Arial"/>
                  <a:ea typeface="Arial"/>
                  <a:cs typeface="Arial"/>
                  <a:sym typeface="Arial"/>
                </a:rPr>
                <a:t> entre gestão e atenção</a:t>
              </a:r>
              <a:endParaRPr sz="2200" b="1">
                <a:solidFill>
                  <a:schemeClr val="lt1"/>
                </a:solidFill>
                <a:latin typeface="Arial"/>
                <a:ea typeface="Arial"/>
                <a:cs typeface="Arial"/>
                <a:sym typeface="Arial"/>
              </a:endParaRPr>
            </a:p>
          </p:txBody>
        </p:sp>
        <p:sp>
          <p:nvSpPr>
            <p:cNvPr id="289" name="Google Shape;289;p30"/>
            <p:cNvSpPr txBox="1"/>
            <p:nvPr/>
          </p:nvSpPr>
          <p:spPr>
            <a:xfrm>
              <a:off x="4336506" y="3688823"/>
              <a:ext cx="5866361" cy="128207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1425" tIns="11425" rIns="11425" bIns="11425" anchor="t" anchorCtr="0">
              <a:noAutofit/>
            </a:bodyPr>
            <a:lstStyle/>
            <a:p>
              <a:pPr marL="182563" marR="0" lvl="1" indent="-114300" algn="just" rtl="0">
                <a:lnSpc>
                  <a:spcPct val="90000"/>
                </a:lnSpc>
                <a:spcBef>
                  <a:spcPts val="0"/>
                </a:spcBef>
                <a:spcAft>
                  <a:spcPts val="0"/>
                </a:spcAft>
                <a:buClr>
                  <a:schemeClr val="dk1"/>
                </a:buClr>
                <a:buSzPts val="1800"/>
                <a:buFont typeface="Arial"/>
                <a:buChar char="•"/>
              </a:pPr>
              <a:r>
                <a:rPr lang="pt-BR" sz="1800" b="0" i="0" u="none" strike="noStrike" cap="none" dirty="0">
                  <a:solidFill>
                    <a:schemeClr val="dk1"/>
                  </a:solidFill>
                  <a:latin typeface="Arial"/>
                  <a:ea typeface="Arial"/>
                  <a:cs typeface="Arial"/>
                  <a:sym typeface="Arial"/>
                </a:rPr>
                <a:t>Reconhece o indivíduo como legítimo cidadão de direitos</a:t>
              </a:r>
              <a:endParaRPr sz="1800" b="0" i="0" u="none" strike="noStrike" cap="none">
                <a:solidFill>
                  <a:schemeClr val="dk1"/>
                </a:solidFill>
                <a:latin typeface="Arial"/>
                <a:ea typeface="Arial"/>
                <a:cs typeface="Arial"/>
                <a:sym typeface="Arial"/>
              </a:endParaRPr>
            </a:p>
            <a:p>
              <a:pPr marL="182563" marR="0" lvl="1" indent="-114300" algn="just" rtl="0">
                <a:lnSpc>
                  <a:spcPct val="90000"/>
                </a:lnSpc>
                <a:spcBef>
                  <a:spcPts val="270"/>
                </a:spcBef>
                <a:spcAft>
                  <a:spcPts val="0"/>
                </a:spcAft>
                <a:buClr>
                  <a:schemeClr val="dk1"/>
                </a:buClr>
                <a:buSzPts val="1800"/>
                <a:buFont typeface="Arial"/>
                <a:buChar char="•"/>
              </a:pPr>
              <a:r>
                <a:rPr lang="pt-BR" sz="1800" b="0" i="0" u="none" strike="noStrike" cap="none" dirty="0">
                  <a:solidFill>
                    <a:schemeClr val="dk1"/>
                  </a:solidFill>
                  <a:latin typeface="Arial"/>
                  <a:ea typeface="Arial"/>
                  <a:cs typeface="Arial"/>
                  <a:sym typeface="Arial"/>
                </a:rPr>
                <a:t>Usuários não são pacientes</a:t>
              </a:r>
              <a:endParaRPr sz="1800" b="0" i="0" u="none" strike="noStrike" cap="none">
                <a:solidFill>
                  <a:schemeClr val="dk1"/>
                </a:solidFill>
                <a:latin typeface="Arial"/>
                <a:ea typeface="Arial"/>
                <a:cs typeface="Arial"/>
                <a:sym typeface="Arial"/>
              </a:endParaRPr>
            </a:p>
            <a:p>
              <a:pPr marL="182563" marR="0" lvl="1" indent="-114300" algn="just" rtl="0">
                <a:lnSpc>
                  <a:spcPct val="90000"/>
                </a:lnSpc>
                <a:spcBef>
                  <a:spcPts val="270"/>
                </a:spcBef>
                <a:spcAft>
                  <a:spcPts val="0"/>
                </a:spcAft>
                <a:buClr>
                  <a:schemeClr val="dk1"/>
                </a:buClr>
                <a:buSzPts val="1800"/>
                <a:buFont typeface="Arial"/>
                <a:buChar char="•"/>
              </a:pPr>
              <a:r>
                <a:rPr lang="pt-BR" sz="1800" b="0" i="0" u="none" strike="noStrike" cap="none" dirty="0">
                  <a:solidFill>
                    <a:schemeClr val="dk1"/>
                  </a:solidFill>
                  <a:latin typeface="Arial"/>
                  <a:ea typeface="Arial"/>
                  <a:cs typeface="Arial"/>
                  <a:sym typeface="Arial"/>
                </a:rPr>
                <a:t>Trabalhadores não apenas cumprem ordens/ autonomia e responsabilidades</a:t>
              </a:r>
              <a:endParaRPr sz="1800" b="0" i="0" u="none" strike="noStrike" cap="none">
                <a:solidFill>
                  <a:schemeClr val="dk1"/>
                </a:solidFill>
                <a:latin typeface="Arial"/>
                <a:ea typeface="Arial"/>
                <a:cs typeface="Arial"/>
                <a:sym typeface="Arial"/>
              </a:endParaRPr>
            </a:p>
          </p:txBody>
        </p:sp>
        <p:sp>
          <p:nvSpPr>
            <p:cNvPr id="291" name="Google Shape;291;p30"/>
            <p:cNvSpPr txBox="1"/>
            <p:nvPr/>
          </p:nvSpPr>
          <p:spPr>
            <a:xfrm>
              <a:off x="141189" y="3764348"/>
              <a:ext cx="4164038" cy="11273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76200" tIns="38100" rIns="76200" bIns="38100" anchor="ctr" anchorCtr="0">
              <a:noAutofit/>
            </a:bodyPr>
            <a:lstStyle/>
            <a:p>
              <a:pPr marL="0" marR="0" lvl="0" indent="0" algn="ctr" rtl="0">
                <a:lnSpc>
                  <a:spcPct val="90000"/>
                </a:lnSpc>
                <a:spcBef>
                  <a:spcPts val="0"/>
                </a:spcBef>
                <a:spcAft>
                  <a:spcPts val="0"/>
                </a:spcAft>
                <a:buNone/>
              </a:pPr>
              <a:r>
                <a:rPr lang="pt-BR" sz="2000" b="1" dirty="0" err="1">
                  <a:solidFill>
                    <a:schemeClr val="lt1"/>
                  </a:solidFill>
                  <a:latin typeface="Arial"/>
                  <a:ea typeface="Arial"/>
                  <a:cs typeface="Arial"/>
                  <a:sym typeface="Arial"/>
                </a:rPr>
                <a:t>Protagonismo</a:t>
              </a:r>
              <a:r>
                <a:rPr lang="pt-BR" sz="2000" b="1" dirty="0">
                  <a:solidFill>
                    <a:schemeClr val="lt1"/>
                  </a:solidFill>
                  <a:latin typeface="Arial"/>
                  <a:ea typeface="Arial"/>
                  <a:cs typeface="Arial"/>
                  <a:sym typeface="Arial"/>
                </a:rPr>
                <a:t>, </a:t>
              </a:r>
              <a:r>
                <a:rPr lang="pt-BR" sz="2000" b="1" dirty="0" err="1">
                  <a:solidFill>
                    <a:schemeClr val="lt1"/>
                  </a:solidFill>
                  <a:latin typeface="Arial"/>
                  <a:ea typeface="Arial"/>
                  <a:cs typeface="Arial"/>
                  <a:sym typeface="Arial"/>
                </a:rPr>
                <a:t>corresponsabilidade</a:t>
              </a:r>
              <a:r>
                <a:rPr lang="pt-BR" sz="2000" b="1" dirty="0">
                  <a:solidFill>
                    <a:schemeClr val="lt1"/>
                  </a:solidFill>
                  <a:latin typeface="Arial"/>
                  <a:ea typeface="Arial"/>
                  <a:cs typeface="Arial"/>
                  <a:sym typeface="Arial"/>
                </a:rPr>
                <a:t> e autonomia dos sujeitos e coletivos</a:t>
              </a:r>
              <a:endParaRPr sz="2000" b="1">
                <a:solidFill>
                  <a:schemeClr val="lt1"/>
                </a:solidFill>
                <a:latin typeface="Arial"/>
                <a:ea typeface="Arial"/>
                <a:cs typeface="Arial"/>
                <a:sym typeface="Arial"/>
              </a:endParaRPr>
            </a:p>
          </p:txBody>
        </p:sp>
      </p:grpSp>
      <p:sp>
        <p:nvSpPr>
          <p:cNvPr id="292" name="Google Shape;292;p30"/>
          <p:cNvSpPr txBox="1">
            <a:spLocks noGrp="1"/>
          </p:cNvSpPr>
          <p:nvPr>
            <p:ph type="title"/>
          </p:nvPr>
        </p:nvSpPr>
        <p:spPr>
          <a:xfrm>
            <a:off x="624417" y="188913"/>
            <a:ext cx="1036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7365D"/>
              </a:buClr>
              <a:buSzPts val="4400"/>
              <a:buFont typeface="Calibri"/>
              <a:buNone/>
            </a:pPr>
            <a:r>
              <a:rPr lang="pt-BR" dirty="0" smtClean="0">
                <a:solidFill>
                  <a:srgbClr val="C00000"/>
                </a:solidFill>
              </a:rPr>
              <a:t>PRINCÍPIOS</a:t>
            </a:r>
            <a:endParaRPr>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p:nvPr/>
        </p:nvSpPr>
        <p:spPr>
          <a:xfrm>
            <a:off x="571500" y="2357438"/>
            <a:ext cx="11334751" cy="34470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a:p>
        </p:txBody>
      </p:sp>
      <p:grpSp>
        <p:nvGrpSpPr>
          <p:cNvPr id="298" name="Google Shape;298;p31"/>
          <p:cNvGrpSpPr/>
          <p:nvPr/>
        </p:nvGrpSpPr>
        <p:grpSpPr>
          <a:xfrm>
            <a:off x="990515" y="1563875"/>
            <a:ext cx="10162547" cy="5026393"/>
            <a:chOff x="79091" y="79091"/>
            <a:chExt cx="10162547" cy="5026393"/>
          </a:xfrm>
        </p:grpSpPr>
        <p:sp>
          <p:nvSpPr>
            <p:cNvPr id="300" name="Google Shape;300;p31"/>
            <p:cNvSpPr txBox="1"/>
            <p:nvPr/>
          </p:nvSpPr>
          <p:spPr>
            <a:xfrm>
              <a:off x="4339682" y="202522"/>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5225" tIns="15225" rIns="15225" bIns="15225" anchor="t" anchorCtr="0">
              <a:noAutofit/>
            </a:bodyPr>
            <a:lstStyle/>
            <a:p>
              <a:pPr marL="182563" marR="0" lvl="1" indent="0" algn="just" rtl="0">
                <a:lnSpc>
                  <a:spcPct val="90000"/>
                </a:lnSpc>
                <a:spcBef>
                  <a:spcPts val="0"/>
                </a:spcBef>
                <a:spcAft>
                  <a:spcPts val="0"/>
                </a:spcAft>
                <a:buClr>
                  <a:schemeClr val="dk1"/>
                </a:buClr>
                <a:buSzPts val="2400"/>
                <a:buFont typeface="Calibri"/>
                <a:buNone/>
              </a:pPr>
              <a:endParaRPr sz="2400" b="0" i="0" u="none" strike="noStrike" cap="none">
                <a:solidFill>
                  <a:srgbClr val="3F3151"/>
                </a:solidFill>
                <a:latin typeface="Arial"/>
                <a:ea typeface="Arial"/>
                <a:cs typeface="Arial"/>
                <a:sym typeface="Arial"/>
              </a:endParaRPr>
            </a:p>
            <a:p>
              <a:pPr marL="182563" marR="0" lvl="1" indent="-139700" algn="just" rtl="0">
                <a:lnSpc>
                  <a:spcPct val="90000"/>
                </a:lnSpc>
                <a:spcBef>
                  <a:spcPts val="36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Recepção do usuário, acolher, receber, ouvir, ouvir, ouvir . </a:t>
              </a:r>
              <a:endParaRPr sz="2200" b="0" i="0" u="none" strike="noStrike" cap="none">
                <a:solidFill>
                  <a:schemeClr val="dk1"/>
                </a:solidFill>
                <a:latin typeface="Arial"/>
                <a:ea typeface="Arial"/>
                <a:cs typeface="Arial"/>
                <a:sym typeface="Arial"/>
              </a:endParaRPr>
            </a:p>
          </p:txBody>
        </p:sp>
        <p:sp>
          <p:nvSpPr>
            <p:cNvPr id="302" name="Google Shape;302;p31"/>
            <p:cNvSpPr txBox="1"/>
            <p:nvPr/>
          </p:nvSpPr>
          <p:spPr>
            <a:xfrm>
              <a:off x="79091" y="79091"/>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83800" tIns="41900" rIns="83800" bIns="41900" anchor="ctr" anchorCtr="0">
              <a:noAutofit/>
            </a:bodyPr>
            <a:lstStyle/>
            <a:p>
              <a:pPr marL="0" marR="0" lvl="0" indent="0" algn="ctr" rtl="0">
                <a:lnSpc>
                  <a:spcPct val="90000"/>
                </a:lnSpc>
                <a:spcBef>
                  <a:spcPts val="0"/>
                </a:spcBef>
                <a:spcAft>
                  <a:spcPts val="0"/>
                </a:spcAft>
                <a:buNone/>
              </a:pPr>
              <a:r>
                <a:rPr lang="pt-BR" sz="2200" b="1" dirty="0">
                  <a:solidFill>
                    <a:schemeClr val="lt1"/>
                  </a:solidFill>
                  <a:latin typeface="Arial"/>
                  <a:ea typeface="Arial"/>
                  <a:cs typeface="Arial"/>
                  <a:sym typeface="Arial"/>
                </a:rPr>
                <a:t>ACOLHIMENTO</a:t>
              </a:r>
              <a:endParaRPr sz="2200" b="1">
                <a:solidFill>
                  <a:schemeClr val="lt1"/>
                </a:solidFill>
                <a:latin typeface="Arial"/>
                <a:ea typeface="Arial"/>
                <a:cs typeface="Arial"/>
                <a:sym typeface="Arial"/>
              </a:endParaRPr>
            </a:p>
          </p:txBody>
        </p:sp>
        <p:sp>
          <p:nvSpPr>
            <p:cNvPr id="304" name="Google Shape;304;p31"/>
            <p:cNvSpPr txBox="1"/>
            <p:nvPr/>
          </p:nvSpPr>
          <p:spPr>
            <a:xfrm>
              <a:off x="4339682" y="2074737"/>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3950" tIns="13950" rIns="13950" bIns="13950" anchor="t" anchorCtr="0">
              <a:noAutofit/>
            </a:bodyPr>
            <a:lstStyle/>
            <a:p>
              <a:pPr marL="182563" marR="0" lvl="1" indent="-139700" algn="just" rtl="0">
                <a:lnSpc>
                  <a:spcPct val="90000"/>
                </a:lnSpc>
                <a:spcBef>
                  <a:spcPts val="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Inclusão de espaços coletivos</a:t>
              </a:r>
              <a:endParaRPr sz="2000" b="0" i="0" u="none" strike="noStrike" cap="none">
                <a:solidFill>
                  <a:schemeClr val="dk1"/>
                </a:solidFill>
                <a:latin typeface="Arial"/>
                <a:ea typeface="Arial"/>
                <a:cs typeface="Arial"/>
                <a:sym typeface="Arial"/>
              </a:endParaRPr>
            </a:p>
            <a:p>
              <a:pPr marL="182563" marR="0" lvl="1" indent="-139700" algn="just" rtl="0">
                <a:lnSpc>
                  <a:spcPct val="90000"/>
                </a:lnSpc>
                <a:spcBef>
                  <a:spcPts val="33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Inclui os usuários, seus familiares, trabalhadores e gestores de saúde.</a:t>
              </a:r>
              <a:endParaRPr sz="2200" b="0" i="0" u="none" strike="noStrike" cap="none">
                <a:solidFill>
                  <a:schemeClr val="dk1"/>
                </a:solidFill>
                <a:latin typeface="Arial"/>
                <a:ea typeface="Arial"/>
                <a:cs typeface="Arial"/>
                <a:sym typeface="Arial"/>
              </a:endParaRPr>
            </a:p>
          </p:txBody>
        </p:sp>
        <p:sp>
          <p:nvSpPr>
            <p:cNvPr id="306" name="Google Shape;306;p31"/>
            <p:cNvSpPr txBox="1"/>
            <p:nvPr/>
          </p:nvSpPr>
          <p:spPr>
            <a:xfrm>
              <a:off x="79091" y="1861289"/>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83800" tIns="41900" rIns="83800" bIns="41900" anchor="ctr" anchorCtr="0">
              <a:noAutofit/>
            </a:bodyPr>
            <a:lstStyle/>
            <a:p>
              <a:pPr marL="0" marR="0" lvl="0" indent="0" algn="ctr" rtl="0">
                <a:lnSpc>
                  <a:spcPct val="90000"/>
                </a:lnSpc>
                <a:spcBef>
                  <a:spcPts val="0"/>
                </a:spcBef>
                <a:spcAft>
                  <a:spcPts val="0"/>
                </a:spcAft>
                <a:buNone/>
              </a:pPr>
              <a:r>
                <a:rPr lang="pt-BR" sz="2200" b="1" dirty="0">
                  <a:solidFill>
                    <a:schemeClr val="lt1"/>
                  </a:solidFill>
                  <a:latin typeface="Arial"/>
                  <a:ea typeface="Arial"/>
                  <a:cs typeface="Arial"/>
                  <a:sym typeface="Arial"/>
                </a:rPr>
                <a:t>GESTÃO PARTICIPATIVA E CONGESTÃO</a:t>
              </a:r>
              <a:endParaRPr sz="2200" b="1">
                <a:solidFill>
                  <a:schemeClr val="lt1"/>
                </a:solidFill>
                <a:latin typeface="Arial"/>
                <a:ea typeface="Arial"/>
                <a:cs typeface="Arial"/>
                <a:sym typeface="Arial"/>
              </a:endParaRPr>
            </a:p>
          </p:txBody>
        </p:sp>
        <p:sp>
          <p:nvSpPr>
            <p:cNvPr id="308" name="Google Shape;308;p31"/>
            <p:cNvSpPr txBox="1"/>
            <p:nvPr/>
          </p:nvSpPr>
          <p:spPr>
            <a:xfrm>
              <a:off x="4339682" y="3766918"/>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3950" tIns="13950" rIns="13950" bIns="139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Ambiente acolhedor : confortável, tecnologias, estrutura</a:t>
              </a:r>
              <a:endParaRPr sz="2200" b="0" i="0" u="none" strike="noStrike" cap="none">
                <a:solidFill>
                  <a:schemeClr val="dk1"/>
                </a:solidFill>
                <a:latin typeface="Calibri"/>
                <a:ea typeface="Calibri"/>
                <a:cs typeface="Calibri"/>
                <a:sym typeface="Calibri"/>
              </a:endParaRPr>
            </a:p>
          </p:txBody>
        </p:sp>
        <p:sp>
          <p:nvSpPr>
            <p:cNvPr id="310" name="Google Shape;310;p31"/>
            <p:cNvSpPr txBox="1"/>
            <p:nvPr/>
          </p:nvSpPr>
          <p:spPr>
            <a:xfrm>
              <a:off x="79091" y="3643487"/>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76200" tIns="38100" rIns="76200" bIns="38100" anchor="ctr" anchorCtr="0">
              <a:noAutofit/>
            </a:bodyPr>
            <a:lstStyle/>
            <a:p>
              <a:pPr marL="0" marR="0" lvl="0" indent="0" algn="ctr" rtl="0">
                <a:lnSpc>
                  <a:spcPct val="90000"/>
                </a:lnSpc>
                <a:spcBef>
                  <a:spcPts val="0"/>
                </a:spcBef>
                <a:spcAft>
                  <a:spcPts val="0"/>
                </a:spcAft>
                <a:buNone/>
              </a:pPr>
              <a:r>
                <a:rPr lang="pt-BR" sz="2000" b="1" dirty="0">
                  <a:solidFill>
                    <a:schemeClr val="lt1"/>
                  </a:solidFill>
                  <a:latin typeface="Arial"/>
                  <a:ea typeface="Arial"/>
                  <a:cs typeface="Arial"/>
                  <a:sym typeface="Arial"/>
                </a:rPr>
                <a:t>AMBIÊNCIA</a:t>
              </a:r>
              <a:endParaRPr sz="2000" b="1">
                <a:solidFill>
                  <a:schemeClr val="lt1"/>
                </a:solidFill>
                <a:latin typeface="Arial"/>
                <a:ea typeface="Arial"/>
                <a:cs typeface="Arial"/>
                <a:sym typeface="Arial"/>
              </a:endParaRPr>
            </a:p>
          </p:txBody>
        </p:sp>
      </p:grpSp>
      <p:sp>
        <p:nvSpPr>
          <p:cNvPr id="311" name="Google Shape;311;p31"/>
          <p:cNvSpPr txBox="1">
            <a:spLocks noGrp="1"/>
          </p:cNvSpPr>
          <p:nvPr>
            <p:ph type="title"/>
          </p:nvPr>
        </p:nvSpPr>
        <p:spPr>
          <a:xfrm>
            <a:off x="624417" y="188913"/>
            <a:ext cx="1036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7365D"/>
              </a:buClr>
              <a:buSzPts val="4400"/>
              <a:buFont typeface="Calibri"/>
              <a:buNone/>
            </a:pPr>
            <a:r>
              <a:rPr lang="pt-BR" b="1" dirty="0">
                <a:solidFill>
                  <a:schemeClr val="tx1"/>
                </a:solidFill>
              </a:rPr>
              <a:t>DIRETRIZES: </a:t>
            </a:r>
            <a:endParaRPr b="1">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2"/>
          <p:cNvSpPr txBox="1"/>
          <p:nvPr/>
        </p:nvSpPr>
        <p:spPr>
          <a:xfrm>
            <a:off x="571500" y="2357438"/>
            <a:ext cx="11334751" cy="34470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pt-BR" sz="2800" b="1">
                <a:solidFill>
                  <a:schemeClr val="dk1"/>
                </a:solidFill>
                <a:latin typeface="Calibri"/>
                <a:ea typeface="Calibri"/>
                <a:cs typeface="Calibri"/>
                <a:sym typeface="Calibri"/>
              </a:rPr>
              <a:t> </a:t>
            </a:r>
            <a:endParaRPr/>
          </a:p>
        </p:txBody>
      </p:sp>
      <p:grpSp>
        <p:nvGrpSpPr>
          <p:cNvPr id="317" name="Google Shape;317;p32"/>
          <p:cNvGrpSpPr/>
          <p:nvPr/>
        </p:nvGrpSpPr>
        <p:grpSpPr>
          <a:xfrm>
            <a:off x="990515" y="1563875"/>
            <a:ext cx="10162547" cy="5026393"/>
            <a:chOff x="79091" y="79091"/>
            <a:chExt cx="10162547" cy="5026393"/>
          </a:xfrm>
        </p:grpSpPr>
        <p:sp>
          <p:nvSpPr>
            <p:cNvPr id="319" name="Google Shape;319;p32"/>
            <p:cNvSpPr txBox="1"/>
            <p:nvPr/>
          </p:nvSpPr>
          <p:spPr>
            <a:xfrm>
              <a:off x="4339682" y="202522"/>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3950" tIns="13950" rIns="13950" bIns="13950" anchor="t" anchorCtr="0">
              <a:noAutofit/>
            </a:bodyPr>
            <a:lstStyle/>
            <a:p>
              <a:pPr marL="182563" marR="0" lvl="1" indent="-139700" algn="just" rtl="0">
                <a:lnSpc>
                  <a:spcPct val="90000"/>
                </a:lnSpc>
                <a:spcBef>
                  <a:spcPts val="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Integração da equipe</a:t>
              </a:r>
              <a:endParaRPr sz="2200" b="0" i="0" u="none" strike="noStrike" cap="none">
                <a:solidFill>
                  <a:schemeClr val="dk1"/>
                </a:solidFill>
                <a:latin typeface="Arial"/>
                <a:ea typeface="Arial"/>
                <a:cs typeface="Arial"/>
                <a:sym typeface="Arial"/>
              </a:endParaRPr>
            </a:p>
            <a:p>
              <a:pPr marL="182563" marR="0" lvl="1" indent="-139700" algn="just" rtl="0">
                <a:lnSpc>
                  <a:spcPct val="90000"/>
                </a:lnSpc>
                <a:spcBef>
                  <a:spcPts val="33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Vínculos </a:t>
              </a:r>
              <a:endParaRPr sz="2200" b="0" i="0" u="none" strike="noStrike" cap="none">
                <a:solidFill>
                  <a:schemeClr val="dk1"/>
                </a:solidFill>
                <a:latin typeface="Arial"/>
                <a:ea typeface="Arial"/>
                <a:cs typeface="Arial"/>
                <a:sym typeface="Arial"/>
              </a:endParaRPr>
            </a:p>
            <a:p>
              <a:pPr marL="182563" marR="0" lvl="1" indent="-139700" algn="just" rtl="0">
                <a:lnSpc>
                  <a:spcPct val="90000"/>
                </a:lnSpc>
                <a:spcBef>
                  <a:spcPts val="33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Necessidades individuais </a:t>
              </a:r>
              <a:endParaRPr sz="2200" b="0" i="0" u="none" strike="noStrike" cap="none">
                <a:solidFill>
                  <a:schemeClr val="dk1"/>
                </a:solidFill>
                <a:latin typeface="Arial"/>
                <a:ea typeface="Arial"/>
                <a:cs typeface="Arial"/>
                <a:sym typeface="Arial"/>
              </a:endParaRPr>
            </a:p>
          </p:txBody>
        </p:sp>
        <p:sp>
          <p:nvSpPr>
            <p:cNvPr id="321" name="Google Shape;321;p32"/>
            <p:cNvSpPr txBox="1"/>
            <p:nvPr/>
          </p:nvSpPr>
          <p:spPr>
            <a:xfrm>
              <a:off x="79091" y="79091"/>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0">
              <a:noAutofit/>
            </a:bodyPr>
            <a:lstStyle/>
            <a:p>
              <a:pPr marL="182563" marR="0" lvl="0" indent="0" algn="just" rtl="0">
                <a:lnSpc>
                  <a:spcPct val="90000"/>
                </a:lnSpc>
                <a:spcBef>
                  <a:spcPts val="0"/>
                </a:spcBef>
                <a:spcAft>
                  <a:spcPts val="0"/>
                </a:spcAft>
                <a:buNone/>
              </a:pPr>
              <a:r>
                <a:rPr lang="pt-BR" sz="2400" b="1" dirty="0">
                  <a:solidFill>
                    <a:schemeClr val="lt1"/>
                  </a:solidFill>
                  <a:latin typeface="Arial"/>
                  <a:ea typeface="Arial"/>
                  <a:cs typeface="Arial"/>
                  <a:sym typeface="Arial"/>
                </a:rPr>
                <a:t>CLÍNICA AMPLIADA</a:t>
              </a:r>
              <a:endParaRPr sz="2400" b="1">
                <a:solidFill>
                  <a:schemeClr val="lt1"/>
                </a:solidFill>
                <a:latin typeface="Arial"/>
                <a:ea typeface="Arial"/>
                <a:cs typeface="Arial"/>
                <a:sym typeface="Arial"/>
              </a:endParaRPr>
            </a:p>
          </p:txBody>
        </p:sp>
        <p:sp>
          <p:nvSpPr>
            <p:cNvPr id="323" name="Google Shape;323;p32"/>
            <p:cNvSpPr txBox="1"/>
            <p:nvPr/>
          </p:nvSpPr>
          <p:spPr>
            <a:xfrm>
              <a:off x="4339682" y="1984720"/>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3950" tIns="13950" rIns="13950" bIns="13950" anchor="t" anchorCtr="0">
              <a:noAutofit/>
            </a:bodyPr>
            <a:lstStyle/>
            <a:p>
              <a:pPr marL="182563" marR="0" lvl="1" indent="-139700" algn="just" rtl="0">
                <a:lnSpc>
                  <a:spcPct val="90000"/>
                </a:lnSpc>
                <a:spcBef>
                  <a:spcPts val="0"/>
                </a:spcBef>
                <a:spcAft>
                  <a:spcPts val="0"/>
                </a:spcAft>
                <a:buClr>
                  <a:schemeClr val="dk1"/>
                </a:buClr>
                <a:buSzPts val="2200"/>
                <a:buFont typeface="Arial"/>
                <a:buChar char="•"/>
              </a:pPr>
              <a:r>
                <a:rPr lang="pt-BR" sz="2200" b="0" i="0" u="none" strike="noStrike" cap="none" dirty="0">
                  <a:solidFill>
                    <a:schemeClr val="dk1"/>
                  </a:solidFill>
                  <a:latin typeface="Arial"/>
                  <a:ea typeface="Arial"/>
                  <a:cs typeface="Arial"/>
                  <a:sym typeface="Arial"/>
                </a:rPr>
                <a:t>Valorização da experiência dos colaboradores e a inclusão desses nas discussões para melhoria no processo trabalho</a:t>
              </a:r>
              <a:endParaRPr sz="2200" b="0" i="0" u="none" strike="noStrike" cap="none">
                <a:solidFill>
                  <a:schemeClr val="dk1"/>
                </a:solidFill>
                <a:latin typeface="Arial"/>
                <a:ea typeface="Arial"/>
                <a:cs typeface="Arial"/>
                <a:sym typeface="Arial"/>
              </a:endParaRPr>
            </a:p>
          </p:txBody>
        </p:sp>
        <p:sp>
          <p:nvSpPr>
            <p:cNvPr id="325" name="Google Shape;325;p32"/>
            <p:cNvSpPr txBox="1"/>
            <p:nvPr/>
          </p:nvSpPr>
          <p:spPr>
            <a:xfrm>
              <a:off x="79091" y="1861289"/>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83800" tIns="41900" rIns="83800" bIns="41900" anchor="ctr" anchorCtr="0">
              <a:noAutofit/>
            </a:bodyPr>
            <a:lstStyle/>
            <a:p>
              <a:pPr marL="0" marR="0" lvl="0" indent="0" algn="ctr" rtl="0">
                <a:lnSpc>
                  <a:spcPct val="90000"/>
                </a:lnSpc>
                <a:spcBef>
                  <a:spcPts val="0"/>
                </a:spcBef>
                <a:spcAft>
                  <a:spcPts val="0"/>
                </a:spcAft>
                <a:buNone/>
              </a:pPr>
              <a:r>
                <a:rPr lang="pt-BR" sz="2200" b="1" dirty="0">
                  <a:solidFill>
                    <a:schemeClr val="lt1"/>
                  </a:solidFill>
                  <a:latin typeface="Arial"/>
                  <a:ea typeface="Arial"/>
                  <a:cs typeface="Arial"/>
                  <a:sym typeface="Arial"/>
                </a:rPr>
                <a:t> VALORIZAÇÃO DOS TRABALHADORES</a:t>
              </a:r>
              <a:endParaRPr sz="2200" b="1">
                <a:solidFill>
                  <a:schemeClr val="lt1"/>
                </a:solidFill>
                <a:latin typeface="Arial"/>
                <a:ea typeface="Arial"/>
                <a:cs typeface="Arial"/>
                <a:sym typeface="Arial"/>
              </a:endParaRPr>
            </a:p>
          </p:txBody>
        </p:sp>
        <p:sp>
          <p:nvSpPr>
            <p:cNvPr id="327" name="Google Shape;327;p32"/>
            <p:cNvSpPr txBox="1"/>
            <p:nvPr/>
          </p:nvSpPr>
          <p:spPr>
            <a:xfrm>
              <a:off x="4339682" y="3766918"/>
              <a:ext cx="5901956" cy="121513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3950" tIns="13950" rIns="13950" bIns="139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pt-BR" sz="2200" b="0" i="0" u="none" strike="noStrike" cap="none">
                  <a:solidFill>
                    <a:schemeClr val="dk1"/>
                  </a:solidFill>
                  <a:latin typeface="Arial"/>
                  <a:ea typeface="Arial"/>
                  <a:cs typeface="Arial"/>
                  <a:sym typeface="Arial"/>
                </a:rPr>
                <a:t>Garantia dos direitos legais do usuário, incentivando o conhecimento destes e assegurando seu cumprimento</a:t>
              </a:r>
              <a:endParaRPr sz="2200" b="0" i="0" u="none" strike="noStrike" cap="none">
                <a:solidFill>
                  <a:schemeClr val="dk1"/>
                </a:solidFill>
                <a:latin typeface="Arial"/>
                <a:ea typeface="Arial"/>
                <a:cs typeface="Arial"/>
                <a:sym typeface="Arial"/>
              </a:endParaRPr>
            </a:p>
          </p:txBody>
        </p:sp>
        <p:sp>
          <p:nvSpPr>
            <p:cNvPr id="329" name="Google Shape;329;p32"/>
            <p:cNvSpPr txBox="1"/>
            <p:nvPr/>
          </p:nvSpPr>
          <p:spPr>
            <a:xfrm>
              <a:off x="79091" y="3643487"/>
              <a:ext cx="4181500" cy="1461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76200" tIns="38100" rIns="76200" bIns="38100" anchor="ctr" anchorCtr="0">
              <a:noAutofit/>
            </a:bodyPr>
            <a:lstStyle/>
            <a:p>
              <a:pPr marL="0" marR="0" lvl="0" indent="0" algn="ctr" rtl="0">
                <a:lnSpc>
                  <a:spcPct val="90000"/>
                </a:lnSpc>
                <a:spcBef>
                  <a:spcPts val="0"/>
                </a:spcBef>
                <a:spcAft>
                  <a:spcPts val="0"/>
                </a:spcAft>
                <a:buNone/>
              </a:pPr>
              <a:r>
                <a:rPr lang="pt-BR" sz="2000" b="1" dirty="0">
                  <a:solidFill>
                    <a:schemeClr val="lt1"/>
                  </a:solidFill>
                  <a:latin typeface="Arial"/>
                  <a:ea typeface="Arial"/>
                  <a:cs typeface="Arial"/>
                  <a:sym typeface="Arial"/>
                </a:rPr>
                <a:t>DEFESA DOS DIREITOS DO USUÁRIO </a:t>
              </a:r>
              <a:endParaRPr sz="2000" b="1">
                <a:solidFill>
                  <a:schemeClr val="lt1"/>
                </a:solidFill>
                <a:latin typeface="Arial"/>
                <a:ea typeface="Arial"/>
                <a:cs typeface="Arial"/>
                <a:sym typeface="Arial"/>
              </a:endParaRPr>
            </a:p>
          </p:txBody>
        </p:sp>
      </p:grpSp>
      <p:sp>
        <p:nvSpPr>
          <p:cNvPr id="330" name="Google Shape;330;p32"/>
          <p:cNvSpPr txBox="1">
            <a:spLocks noGrp="1"/>
          </p:cNvSpPr>
          <p:nvPr>
            <p:ph type="title"/>
          </p:nvPr>
        </p:nvSpPr>
        <p:spPr>
          <a:xfrm>
            <a:off x="624417" y="188913"/>
            <a:ext cx="1036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7365D"/>
              </a:buClr>
              <a:buSzPts val="4400"/>
              <a:buFont typeface="Calibri"/>
              <a:buNone/>
            </a:pPr>
            <a:r>
              <a:rPr lang="pt-BR" b="1" dirty="0">
                <a:solidFill>
                  <a:schemeClr val="tx1"/>
                </a:solidFill>
              </a:rPr>
              <a:t>DIRETRIZES: </a:t>
            </a:r>
            <a:endParaRPr b="1">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431801" y="836613"/>
            <a:ext cx="11425767"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pt-BR" sz="3200" b="1" dirty="0">
                <a:solidFill>
                  <a:srgbClr val="C00000"/>
                </a:solidFill>
                <a:latin typeface="Arial"/>
                <a:ea typeface="Arial"/>
                <a:cs typeface="Arial"/>
                <a:sym typeface="Arial"/>
              </a:rPr>
              <a:t>Como Humanizar...</a:t>
            </a:r>
            <a:endParaRPr>
              <a:solidFill>
                <a:srgbClr val="C00000"/>
              </a:solidFill>
            </a:endParaRPr>
          </a:p>
          <a:p>
            <a:pPr marL="0" marR="0" lvl="0" indent="0" algn="ctr" rtl="0">
              <a:lnSpc>
                <a:spcPct val="80000"/>
              </a:lnSpc>
              <a:spcBef>
                <a:spcPts val="640"/>
              </a:spcBef>
              <a:spcAft>
                <a:spcPts val="0"/>
              </a:spcAft>
              <a:buNone/>
            </a:pPr>
            <a:endParaRPr sz="3200" b="1">
              <a:solidFill>
                <a:schemeClr val="dk1"/>
              </a:solidFill>
              <a:latin typeface="Arial"/>
              <a:ea typeface="Arial"/>
              <a:cs typeface="Arial"/>
              <a:sym typeface="Arial"/>
            </a:endParaRPr>
          </a:p>
          <a:p>
            <a:pPr marL="0" marR="0" lvl="0" indent="0" algn="ctr" rtl="0">
              <a:lnSpc>
                <a:spcPct val="80000"/>
              </a:lnSpc>
              <a:spcBef>
                <a:spcPts val="640"/>
              </a:spcBef>
              <a:spcAft>
                <a:spcPts val="0"/>
              </a:spcAft>
              <a:buNone/>
            </a:pPr>
            <a:endParaRPr sz="3200" b="1">
              <a:solidFill>
                <a:schemeClr val="dk1"/>
              </a:solidFill>
              <a:latin typeface="Arial"/>
              <a:ea typeface="Arial"/>
              <a:cs typeface="Arial"/>
              <a:sym typeface="Arial"/>
            </a:endParaRPr>
          </a:p>
          <a:p>
            <a:pPr marL="0" marR="0" lvl="0" indent="0" algn="ctr" rtl="0">
              <a:spcBef>
                <a:spcPts val="640"/>
              </a:spcBef>
              <a:spcAft>
                <a:spcPts val="0"/>
              </a:spcAft>
              <a:buNone/>
            </a:pPr>
            <a:r>
              <a:rPr lang="pt-BR" sz="4400" dirty="0">
                <a:solidFill>
                  <a:schemeClr val="dk1"/>
                </a:solidFill>
                <a:latin typeface="Calibri" pitchFamily="34" charset="0"/>
                <a:sym typeface="Arial"/>
              </a:rPr>
              <a:t>Ambiente</a:t>
            </a:r>
            <a:endParaRPr sz="2000">
              <a:latin typeface="Calibri" pitchFamily="34" charset="0"/>
            </a:endParaRPr>
          </a:p>
          <a:p>
            <a:pPr marL="0" marR="0" lvl="0" indent="0" algn="ctr" rtl="0">
              <a:spcBef>
                <a:spcPts val="640"/>
              </a:spcBef>
              <a:spcAft>
                <a:spcPts val="0"/>
              </a:spcAft>
              <a:buNone/>
            </a:pPr>
            <a:r>
              <a:rPr lang="pt-BR" sz="4400" dirty="0">
                <a:solidFill>
                  <a:schemeClr val="dk1"/>
                </a:solidFill>
                <a:latin typeface="Calibri" pitchFamily="34" charset="0"/>
                <a:sym typeface="Arial"/>
              </a:rPr>
              <a:t>Paciente</a:t>
            </a:r>
            <a:endParaRPr sz="2000">
              <a:latin typeface="Calibri" pitchFamily="34" charset="0"/>
            </a:endParaRPr>
          </a:p>
          <a:p>
            <a:pPr marL="0" marR="0" lvl="0" indent="0" algn="ctr" rtl="0">
              <a:spcBef>
                <a:spcPts val="640"/>
              </a:spcBef>
              <a:spcAft>
                <a:spcPts val="0"/>
              </a:spcAft>
              <a:buNone/>
            </a:pPr>
            <a:r>
              <a:rPr lang="pt-BR" sz="4400" dirty="0">
                <a:solidFill>
                  <a:schemeClr val="dk1"/>
                </a:solidFill>
                <a:latin typeface="Calibri" pitchFamily="34" charset="0"/>
                <a:sym typeface="Arial"/>
              </a:rPr>
              <a:t>Família</a:t>
            </a:r>
            <a:endParaRPr sz="2000">
              <a:latin typeface="Calibri" pitchFamily="34" charset="0"/>
            </a:endParaRPr>
          </a:p>
          <a:p>
            <a:pPr marL="0" marR="0" lvl="0" indent="0" algn="ctr" rtl="0">
              <a:spcBef>
                <a:spcPts val="640"/>
              </a:spcBef>
              <a:spcAft>
                <a:spcPts val="0"/>
              </a:spcAft>
              <a:buNone/>
            </a:pPr>
            <a:r>
              <a:rPr lang="pt-BR" sz="4400" dirty="0">
                <a:solidFill>
                  <a:schemeClr val="dk1"/>
                </a:solidFill>
                <a:latin typeface="Calibri" pitchFamily="34" charset="0"/>
                <a:sym typeface="Arial"/>
              </a:rPr>
              <a:t>Equipe</a:t>
            </a:r>
            <a:endParaRPr sz="200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p:nvPr/>
        </p:nvSpPr>
        <p:spPr>
          <a:xfrm>
            <a:off x="1" y="260350"/>
            <a:ext cx="11664951" cy="12308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endParaRPr sz="2800" b="1" dirty="0">
              <a:solidFill>
                <a:srgbClr val="FFFF00"/>
              </a:solidFill>
              <a:latin typeface="Arial"/>
              <a:ea typeface="Arial"/>
              <a:cs typeface="Arial"/>
              <a:sym typeface="Arial"/>
            </a:endParaRPr>
          </a:p>
          <a:p>
            <a:pPr marL="0" marR="0" lvl="0" indent="0" algn="ctr" rtl="0">
              <a:lnSpc>
                <a:spcPct val="80000"/>
              </a:lnSpc>
              <a:spcBef>
                <a:spcPts val="560"/>
              </a:spcBef>
              <a:spcAft>
                <a:spcPts val="0"/>
              </a:spcAft>
              <a:buNone/>
            </a:pPr>
            <a:r>
              <a:rPr lang="pt-BR" sz="2800" dirty="0">
                <a:solidFill>
                  <a:srgbClr val="C00000"/>
                </a:solidFill>
                <a:latin typeface="Arial"/>
                <a:ea typeface="Arial"/>
                <a:cs typeface="Arial"/>
                <a:sym typeface="Arial"/>
              </a:rPr>
              <a:t>Ambiente</a:t>
            </a:r>
            <a:endParaRPr sz="2800" dirty="0">
              <a:solidFill>
                <a:srgbClr val="C00000"/>
              </a:solidFill>
            </a:endParaRPr>
          </a:p>
          <a:p>
            <a:pPr marL="0" marR="0" lvl="0" indent="0" algn="l" rtl="0">
              <a:lnSpc>
                <a:spcPct val="80000"/>
              </a:lnSpc>
              <a:spcBef>
                <a:spcPts val="560"/>
              </a:spcBef>
              <a:spcAft>
                <a:spcPts val="0"/>
              </a:spcAft>
              <a:buNone/>
            </a:pPr>
            <a:endParaRPr sz="2800" b="1" dirty="0">
              <a:solidFill>
                <a:schemeClr val="dk1"/>
              </a:solidFill>
              <a:latin typeface="Arial"/>
              <a:ea typeface="Arial"/>
              <a:cs typeface="Arial"/>
              <a:sym typeface="Arial"/>
            </a:endParaRPr>
          </a:p>
          <a:p>
            <a:pPr marL="179999" marR="0" lvl="0" indent="-137160" algn="l" rtl="0">
              <a:spcBef>
                <a:spcPts val="480"/>
              </a:spcBef>
              <a:spcAft>
                <a:spcPts val="0"/>
              </a:spcAft>
              <a:buClr>
                <a:schemeClr val="hlink"/>
              </a:buClr>
              <a:buSzPts val="2160"/>
            </a:pPr>
            <a:r>
              <a:rPr lang="pt-BR" sz="2800" dirty="0" smtClean="0">
                <a:solidFill>
                  <a:schemeClr val="dk1"/>
                </a:solidFill>
                <a:latin typeface="Calibri" pitchFamily="34" charset="0"/>
                <a:sym typeface="Arial"/>
              </a:rPr>
              <a:t>                        </a:t>
            </a:r>
            <a:r>
              <a:rPr lang="pt-BR" sz="2800" dirty="0">
                <a:solidFill>
                  <a:schemeClr val="dk1"/>
                </a:solidFill>
                <a:latin typeface="Calibri" pitchFamily="34" charset="0"/>
                <a:sym typeface="Arial"/>
              </a:rPr>
              <a:t>Iluminação – luz natural</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a:t>
            </a:r>
            <a:r>
              <a:rPr lang="pt-BR" sz="2800" dirty="0" smtClean="0">
                <a:solidFill>
                  <a:schemeClr val="dk1"/>
                </a:solidFill>
                <a:latin typeface="Calibri" pitchFamily="34" charset="0"/>
                <a:sym typeface="Arial"/>
              </a:rPr>
              <a:t>                       Controle </a:t>
            </a:r>
            <a:r>
              <a:rPr lang="pt-BR" sz="2800" dirty="0">
                <a:solidFill>
                  <a:schemeClr val="dk1"/>
                </a:solidFill>
                <a:latin typeface="Calibri" pitchFamily="34" charset="0"/>
                <a:sym typeface="Arial"/>
              </a:rPr>
              <a:t>do ruído (45 – 55 decibéis)</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smtClean="0">
                <a:solidFill>
                  <a:schemeClr val="dk1"/>
                </a:solidFill>
                <a:latin typeface="Calibri" pitchFamily="34" charset="0"/>
                <a:sym typeface="Arial"/>
              </a:rPr>
              <a:t>                         </a:t>
            </a:r>
            <a:r>
              <a:rPr lang="pt-BR" sz="2800" dirty="0">
                <a:solidFill>
                  <a:schemeClr val="dk1"/>
                </a:solidFill>
                <a:latin typeface="Calibri" pitchFamily="34" charset="0"/>
                <a:sym typeface="Arial"/>
              </a:rPr>
              <a:t>Ajuste de alarmes</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smtClean="0">
                <a:solidFill>
                  <a:schemeClr val="dk1"/>
                </a:solidFill>
                <a:latin typeface="Calibri" pitchFamily="34" charset="0"/>
                <a:sym typeface="Arial"/>
              </a:rPr>
              <a:t>                         </a:t>
            </a:r>
            <a:r>
              <a:rPr lang="pt-BR" sz="2800" dirty="0">
                <a:solidFill>
                  <a:schemeClr val="dk1"/>
                </a:solidFill>
                <a:latin typeface="Calibri" pitchFamily="34" charset="0"/>
                <a:sym typeface="Arial"/>
              </a:rPr>
              <a:t>Temperatura (20 – 23ºC)</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smtClean="0">
                <a:solidFill>
                  <a:schemeClr val="dk1"/>
                </a:solidFill>
                <a:latin typeface="Calibri" pitchFamily="34" charset="0"/>
                <a:sym typeface="Arial"/>
              </a:rPr>
              <a:t>                        </a:t>
            </a:r>
            <a:r>
              <a:rPr lang="pt-BR" sz="2800" dirty="0">
                <a:solidFill>
                  <a:schemeClr val="dk1"/>
                </a:solidFill>
                <a:latin typeface="Calibri" pitchFamily="34" charset="0"/>
                <a:sym typeface="Arial"/>
              </a:rPr>
              <a:t>Decoração – painel personalizado</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a:t>
            </a:r>
            <a:r>
              <a:rPr lang="pt-BR" sz="2800" dirty="0" smtClean="0">
                <a:solidFill>
                  <a:schemeClr val="dk1"/>
                </a:solidFill>
                <a:latin typeface="Calibri" pitchFamily="34" charset="0"/>
                <a:sym typeface="Arial"/>
              </a:rPr>
              <a:t>                       Privacidade </a:t>
            </a:r>
            <a:r>
              <a:rPr lang="pt-BR" sz="2800" dirty="0">
                <a:solidFill>
                  <a:schemeClr val="dk1"/>
                </a:solidFill>
                <a:latin typeface="Calibri" pitchFamily="34" charset="0"/>
                <a:sym typeface="Arial"/>
              </a:rPr>
              <a:t>durante os procedimentos</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a:t>
            </a:r>
            <a:r>
              <a:rPr lang="pt-BR" sz="2800" dirty="0" smtClean="0">
                <a:solidFill>
                  <a:schemeClr val="dk1"/>
                </a:solidFill>
                <a:latin typeface="Calibri" pitchFamily="34" charset="0"/>
                <a:sym typeface="Arial"/>
              </a:rPr>
              <a:t>                       Facilitar </a:t>
            </a:r>
            <a:r>
              <a:rPr lang="pt-BR" sz="2800" dirty="0">
                <a:solidFill>
                  <a:schemeClr val="dk1"/>
                </a:solidFill>
                <a:latin typeface="Calibri" pitchFamily="34" charset="0"/>
                <a:sym typeface="Arial"/>
              </a:rPr>
              <a:t>atividades que possam ser executadas durante a internação (música, filmes, </a:t>
            </a:r>
            <a:r>
              <a:rPr lang="pt-BR" sz="2800" dirty="0" err="1">
                <a:solidFill>
                  <a:schemeClr val="dk1"/>
                </a:solidFill>
                <a:latin typeface="Calibri" pitchFamily="34" charset="0"/>
                <a:sym typeface="Arial"/>
              </a:rPr>
              <a:t>tv</a:t>
            </a:r>
            <a:r>
              <a:rPr lang="pt-BR" sz="2800" dirty="0">
                <a:solidFill>
                  <a:schemeClr val="dk1"/>
                </a:solidFill>
                <a:latin typeface="Calibri" pitchFamily="34" charset="0"/>
                <a:sym typeface="Arial"/>
              </a:rPr>
              <a:t>, leitura, atividade manual...)</a:t>
            </a:r>
            <a:endParaRPr sz="2800" dirty="0">
              <a:latin typeface="Calibri" pitchFamily="34" charset="0"/>
            </a:endParaRPr>
          </a:p>
          <a:p>
            <a:pPr marL="179999" marR="0" lvl="0" indent="-137160" algn="l" rtl="0">
              <a:spcBef>
                <a:spcPts val="480"/>
              </a:spcBef>
              <a:spcAft>
                <a:spcPts val="0"/>
              </a:spcAft>
              <a:buClr>
                <a:schemeClr val="hlink"/>
              </a:buClr>
              <a:buSzPts val="2160"/>
            </a:pPr>
            <a:r>
              <a:rPr lang="pt-BR" sz="2800" dirty="0" smtClean="0">
                <a:solidFill>
                  <a:schemeClr val="dk1"/>
                </a:solidFill>
                <a:latin typeface="Calibri" pitchFamily="34" charset="0"/>
                <a:sym typeface="Arial"/>
              </a:rPr>
              <a:t>                        </a:t>
            </a:r>
            <a:endParaRPr sz="28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pt-BR" dirty="0"/>
              <a:t>   “A enfermagem é a base do cuidado, nós somos vistos como pessoas que são responsáveis por cuidar do bem-estar do próximo. Mas, e se nós só cuidarmos do outro, como o nosso bem-estar fica?”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p:nvPr/>
        </p:nvSpPr>
        <p:spPr>
          <a:xfrm>
            <a:off x="1308295" y="569839"/>
            <a:ext cx="10623943"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pt-BR" sz="2800" dirty="0">
                <a:solidFill>
                  <a:srgbClr val="C00000"/>
                </a:solidFill>
                <a:latin typeface="Calibri" pitchFamily="34" charset="0"/>
                <a:sym typeface="Arial"/>
              </a:rPr>
              <a:t>Paciente</a:t>
            </a:r>
            <a:endParaRPr sz="2800">
              <a:solidFill>
                <a:srgbClr val="C00000"/>
              </a:solidFill>
              <a:latin typeface="Calibri" pitchFamily="34" charset="0"/>
            </a:endParaRPr>
          </a:p>
          <a:p>
            <a:pPr marL="0" marR="0" lvl="0" indent="0" algn="ctr" rtl="0">
              <a:lnSpc>
                <a:spcPct val="80000"/>
              </a:lnSpc>
              <a:spcBef>
                <a:spcPts val="560"/>
              </a:spcBef>
              <a:spcAft>
                <a:spcPts val="0"/>
              </a:spcAft>
              <a:buNone/>
            </a:pPr>
            <a:endParaRPr sz="2800">
              <a:solidFill>
                <a:schemeClr val="dk1"/>
              </a:solidFill>
              <a:latin typeface="Calibri" pitchFamily="34" charset="0"/>
              <a:sym typeface="Arial"/>
            </a:endParaRPr>
          </a:p>
          <a:p>
            <a:pPr marL="0" marR="0" lvl="0" indent="0" algn="ctr" rtl="0">
              <a:lnSpc>
                <a:spcPct val="80000"/>
              </a:lnSpc>
              <a:spcBef>
                <a:spcPts val="560"/>
              </a:spcBef>
              <a:spcAft>
                <a:spcPts val="0"/>
              </a:spcAft>
              <a:buNone/>
            </a:pPr>
            <a:endParaRPr sz="2800">
              <a:solidFill>
                <a:schemeClr val="dk1"/>
              </a:solidFill>
              <a:latin typeface="Calibri" pitchFamily="34" charset="0"/>
              <a:sym typeface="Arial"/>
            </a:endParaRPr>
          </a:p>
          <a:p>
            <a:pPr marL="0" marR="0" lvl="0" indent="-137160" algn="l" rtl="0">
              <a:spcBef>
                <a:spcPts val="560"/>
              </a:spcBef>
              <a:spcAft>
                <a:spcPts val="0"/>
              </a:spcAft>
              <a:buClr>
                <a:schemeClr val="hlink"/>
              </a:buClr>
              <a:buSzPts val="2160"/>
            </a:pPr>
            <a:r>
              <a:rPr lang="pt-BR" sz="2800" dirty="0">
                <a:solidFill>
                  <a:schemeClr val="dk1"/>
                </a:solidFill>
                <a:latin typeface="Calibri" pitchFamily="34" charset="0"/>
                <a:sym typeface="Arial"/>
              </a:rPr>
              <a:t> Personalização (tratar pelo nome)</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Privacidade</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Tocar o paciente</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Valorizar necessidade de expressão e de </a:t>
            </a:r>
            <a:r>
              <a:rPr lang="pt-BR" sz="2800" dirty="0" smtClean="0">
                <a:solidFill>
                  <a:schemeClr val="dk1"/>
                </a:solidFill>
                <a:latin typeface="Calibri" pitchFamily="34" charset="0"/>
                <a:sym typeface="Arial"/>
              </a:rPr>
              <a:t>informação</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Valorizar pequenas atitudes, falas e desejos</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Controle da dor</a:t>
            </a:r>
            <a:endParaRPr sz="2800">
              <a:latin typeface="Calibri" pitchFamily="34" charset="0"/>
            </a:endParaRPr>
          </a:p>
          <a:p>
            <a:pPr marL="0" marR="0" lvl="0" indent="-160020" algn="l" rtl="0">
              <a:spcBef>
                <a:spcPts val="560"/>
              </a:spcBef>
              <a:spcAft>
                <a:spcPts val="0"/>
              </a:spcAft>
              <a:buClr>
                <a:schemeClr val="hlink"/>
              </a:buClr>
              <a:buSzPts val="2520"/>
            </a:pPr>
            <a:r>
              <a:rPr lang="pt-BR" sz="2800" dirty="0">
                <a:solidFill>
                  <a:schemeClr val="dk1"/>
                </a:solidFill>
                <a:latin typeface="Calibri" pitchFamily="34" charset="0"/>
                <a:sym typeface="Arial"/>
              </a:rPr>
              <a:t> Apoio psicológico / espiritual</a:t>
            </a:r>
            <a:endParaRPr sz="280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p:nvPr/>
        </p:nvSpPr>
        <p:spPr>
          <a:xfrm>
            <a:off x="766233" y="720285"/>
            <a:ext cx="11425767"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pt-BR" sz="3200" dirty="0">
                <a:solidFill>
                  <a:srgbClr val="C00000"/>
                </a:solidFill>
                <a:latin typeface="Calibri" pitchFamily="34" charset="0"/>
                <a:sym typeface="Arial"/>
              </a:rPr>
              <a:t>Família</a:t>
            </a:r>
            <a:endParaRPr sz="1600" dirty="0">
              <a:solidFill>
                <a:srgbClr val="C00000"/>
              </a:solidFill>
              <a:latin typeface="Calibri" pitchFamily="34" charset="0"/>
            </a:endParaRPr>
          </a:p>
          <a:p>
            <a:pPr marL="0" marR="0" lvl="0" indent="0" algn="l" rtl="0">
              <a:spcBef>
                <a:spcPts val="480"/>
              </a:spcBef>
              <a:spcAft>
                <a:spcPts val="0"/>
              </a:spcAft>
            </a:pPr>
            <a:endParaRPr sz="2800" dirty="0">
              <a:solidFill>
                <a:schemeClr val="dk1"/>
              </a:solidFill>
              <a:latin typeface="Calibri" pitchFamily="34" charset="0"/>
              <a:sym typeface="Arial"/>
            </a:endParaRPr>
          </a:p>
          <a:p>
            <a:pPr marL="0"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Extensão do paciente</a:t>
            </a:r>
            <a:endParaRPr sz="1600" dirty="0">
              <a:latin typeface="Calibri" pitchFamily="34" charset="0"/>
            </a:endParaRPr>
          </a:p>
          <a:p>
            <a:pPr marL="0"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Acesso ao paciente</a:t>
            </a:r>
            <a:endParaRPr sz="1600" dirty="0">
              <a:latin typeface="Calibri" pitchFamily="34" charset="0"/>
            </a:endParaRPr>
          </a:p>
          <a:p>
            <a:pPr marL="0" marR="0" lvl="0" indent="0" algn="l" rtl="0">
              <a:spcBef>
                <a:spcPts val="480"/>
              </a:spcBef>
              <a:spcAft>
                <a:spcPts val="0"/>
              </a:spcAft>
            </a:pPr>
            <a:r>
              <a:rPr lang="pt-BR" sz="2800" dirty="0">
                <a:solidFill>
                  <a:schemeClr val="dk1"/>
                </a:solidFill>
                <a:latin typeface="Calibri" pitchFamily="34" charset="0"/>
                <a:sym typeface="Arial"/>
              </a:rPr>
              <a:t>	1ª visita acompanhada</a:t>
            </a:r>
            <a:endParaRPr sz="1600" dirty="0">
              <a:latin typeface="Calibri" pitchFamily="34" charset="0"/>
            </a:endParaRPr>
          </a:p>
          <a:p>
            <a:pPr marL="0"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Folheto ou manual explicativo</a:t>
            </a:r>
            <a:endParaRPr sz="1600" dirty="0">
              <a:latin typeface="Calibri" pitchFamily="34" charset="0"/>
            </a:endParaRPr>
          </a:p>
          <a:p>
            <a:pPr marL="0" marR="0" lvl="0" indent="-137160" algn="l" rtl="0">
              <a:spcBef>
                <a:spcPts val="480"/>
              </a:spcBef>
              <a:spcAft>
                <a:spcPts val="0"/>
              </a:spcAft>
              <a:buClr>
                <a:schemeClr val="hlink"/>
              </a:buClr>
              <a:buSzPts val="2160"/>
            </a:pPr>
            <a:r>
              <a:rPr lang="pt-BR" sz="2800" dirty="0">
                <a:solidFill>
                  <a:schemeClr val="dk1"/>
                </a:solidFill>
                <a:latin typeface="Calibri" pitchFamily="34" charset="0"/>
                <a:sym typeface="Arial"/>
              </a:rPr>
              <a:t> Satisfazer necessidades da família</a:t>
            </a:r>
            <a:endParaRPr sz="1600" dirty="0">
              <a:latin typeface="Calibri" pitchFamily="34" charset="0"/>
            </a:endParaRPr>
          </a:p>
          <a:p>
            <a:pPr marL="0" marR="0" lvl="0" indent="0" algn="l" rtl="0">
              <a:spcBef>
                <a:spcPts val="480"/>
              </a:spcBef>
              <a:spcAft>
                <a:spcPts val="0"/>
              </a:spcAft>
            </a:pPr>
            <a:r>
              <a:rPr lang="pt-BR" sz="2800" dirty="0">
                <a:solidFill>
                  <a:schemeClr val="dk1"/>
                </a:solidFill>
                <a:latin typeface="Calibri" pitchFamily="34" charset="0"/>
                <a:sym typeface="Arial"/>
              </a:rPr>
              <a:t>	Informação, conforto e segurança</a:t>
            </a:r>
            <a:endParaRPr sz="1600" dirty="0">
              <a:latin typeface="Calibri" pitchFamily="34" charset="0"/>
            </a:endParaRPr>
          </a:p>
          <a:p>
            <a:pPr marL="0" marR="0" lvl="0" indent="0" algn="l" rtl="0">
              <a:spcBef>
                <a:spcPts val="480"/>
              </a:spcBef>
              <a:spcAft>
                <a:spcPts val="0"/>
              </a:spcAft>
            </a:pPr>
            <a:r>
              <a:rPr lang="pt-BR" sz="2800" dirty="0">
                <a:solidFill>
                  <a:schemeClr val="dk1"/>
                </a:solidFill>
                <a:latin typeface="Calibri" pitchFamily="34" charset="0"/>
                <a:sym typeface="Arial"/>
              </a:rPr>
              <a:t>	Reuniões com equipe multidisciplinar</a:t>
            </a:r>
            <a:endParaRPr sz="1600" dirty="0">
              <a:latin typeface="Calibri" pitchFamily="34" charset="0"/>
            </a:endParaRPr>
          </a:p>
          <a:p>
            <a:pPr marL="0" marR="0" lvl="0" indent="0" algn="l" rtl="0">
              <a:spcBef>
                <a:spcPts val="480"/>
              </a:spcBef>
              <a:spcAft>
                <a:spcPts val="0"/>
              </a:spcAft>
            </a:pPr>
            <a:r>
              <a:rPr lang="pt-BR" sz="2800" dirty="0">
                <a:solidFill>
                  <a:schemeClr val="dk1"/>
                </a:solidFill>
                <a:latin typeface="Calibri" pitchFamily="34" charset="0"/>
                <a:sym typeface="Arial"/>
              </a:rPr>
              <a:t>	Boletim médico / enfermagem</a:t>
            </a:r>
            <a:endParaRPr sz="1600" dirty="0">
              <a:latin typeface="Calibri" pitchFamily="34" charset="0"/>
            </a:endParaRPr>
          </a:p>
          <a:p>
            <a:pPr marL="0" marR="0" lvl="0" indent="0" algn="l" rtl="0">
              <a:spcBef>
                <a:spcPts val="480"/>
              </a:spcBef>
              <a:spcAft>
                <a:spcPts val="0"/>
              </a:spcAft>
              <a:buNone/>
            </a:pPr>
            <a:endParaRPr sz="2400" b="1"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p:nvPr/>
        </p:nvSpPr>
        <p:spPr>
          <a:xfrm>
            <a:off x="239185" y="404813"/>
            <a:ext cx="12289367"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pt-BR" sz="2800" dirty="0">
                <a:solidFill>
                  <a:srgbClr val="C00000"/>
                </a:solidFill>
                <a:latin typeface="Calibri" pitchFamily="34" charset="0"/>
                <a:sym typeface="Arial"/>
              </a:rPr>
              <a:t>Equipe</a:t>
            </a:r>
            <a:endParaRPr sz="2800" dirty="0">
              <a:solidFill>
                <a:srgbClr val="C00000"/>
              </a:solidFill>
              <a:latin typeface="Calibri" pitchFamily="34" charset="0"/>
            </a:endParaRPr>
          </a:p>
          <a:p>
            <a:pPr marL="0" marR="0" lvl="0" indent="0" algn="l" rtl="0">
              <a:lnSpc>
                <a:spcPct val="80000"/>
              </a:lnSpc>
              <a:spcBef>
                <a:spcPts val="480"/>
              </a:spcBef>
              <a:spcAft>
                <a:spcPts val="0"/>
              </a:spcAft>
              <a:buNone/>
            </a:pPr>
            <a:endParaRPr sz="2800" dirty="0">
              <a:solidFill>
                <a:schemeClr val="dk1"/>
              </a:solidFill>
              <a:latin typeface="Calibri" pitchFamily="34" charset="0"/>
              <a:sym typeface="Arial"/>
            </a:endParaRPr>
          </a:p>
          <a:p>
            <a:pPr marL="0" marR="0" lvl="0" indent="0" algn="l" rtl="0">
              <a:lnSpc>
                <a:spcPct val="80000"/>
              </a:lnSpc>
              <a:spcBef>
                <a:spcPts val="480"/>
              </a:spcBef>
              <a:spcAft>
                <a:spcPts val="0"/>
              </a:spcAft>
              <a:buNone/>
            </a:pPr>
            <a:r>
              <a:rPr lang="pt-BR" sz="2800" dirty="0">
                <a:solidFill>
                  <a:schemeClr val="dk1"/>
                </a:solidFill>
                <a:latin typeface="Calibri" pitchFamily="34" charset="0"/>
                <a:sym typeface="Arial"/>
              </a:rPr>
              <a:t> </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Conversar com paciente sobre os procedimentos antes de </a:t>
            </a:r>
            <a:endParaRPr sz="2800" dirty="0">
              <a:latin typeface="Calibri" pitchFamily="34" charset="0"/>
            </a:endParaRPr>
          </a:p>
          <a:p>
            <a:pPr marL="0" marR="0" lvl="0" indent="0" algn="l" rtl="0">
              <a:lnSpc>
                <a:spcPct val="80000"/>
              </a:lnSpc>
              <a:spcBef>
                <a:spcPts val="480"/>
              </a:spcBef>
              <a:spcAft>
                <a:spcPts val="0"/>
              </a:spcAft>
            </a:pPr>
            <a:r>
              <a:rPr lang="pt-BR" sz="2800" dirty="0">
                <a:solidFill>
                  <a:schemeClr val="dk1"/>
                </a:solidFill>
                <a:latin typeface="Calibri" pitchFamily="34" charset="0"/>
                <a:sym typeface="Arial"/>
              </a:rPr>
              <a:t>   sua realização</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Falar a verdade</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Nossas rotinas internas</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Postura individual e profissional </a:t>
            </a:r>
            <a:endParaRPr sz="2800" dirty="0">
              <a:latin typeface="Calibri" pitchFamily="34" charset="0"/>
            </a:endParaRPr>
          </a:p>
          <a:p>
            <a:pPr marL="0" marR="0" lvl="0" indent="0" algn="l" rtl="0">
              <a:lnSpc>
                <a:spcPct val="80000"/>
              </a:lnSpc>
              <a:spcBef>
                <a:spcPts val="480"/>
              </a:spcBef>
              <a:spcAft>
                <a:spcPts val="0"/>
              </a:spcAft>
            </a:pPr>
            <a:r>
              <a:rPr lang="pt-BR" sz="2800" dirty="0">
                <a:solidFill>
                  <a:schemeClr val="dk1"/>
                </a:solidFill>
                <a:latin typeface="Calibri" pitchFamily="34" charset="0"/>
                <a:sym typeface="Arial"/>
              </a:rPr>
              <a:t>              Choque de personalidades</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Trocar frustrações ou limitações </a:t>
            </a:r>
            <a:endParaRPr sz="2800" dirty="0">
              <a:latin typeface="Calibri" pitchFamily="34" charset="0"/>
            </a:endParaRPr>
          </a:p>
          <a:p>
            <a:pPr marL="0" marR="0" lvl="0" indent="-137160" algn="l" rtl="0">
              <a:lnSpc>
                <a:spcPct val="80000"/>
              </a:lnSpc>
              <a:spcBef>
                <a:spcPts val="480"/>
              </a:spcBef>
              <a:spcAft>
                <a:spcPts val="0"/>
              </a:spcAft>
              <a:buClr>
                <a:schemeClr val="hlink"/>
              </a:buClr>
              <a:buSzPts val="2160"/>
            </a:pPr>
            <a:r>
              <a:rPr lang="pt-BR" sz="2800" dirty="0">
                <a:solidFill>
                  <a:schemeClr val="dk1"/>
                </a:solidFill>
                <a:latin typeface="Calibri" pitchFamily="34" charset="0"/>
                <a:sym typeface="Arial"/>
              </a:rPr>
              <a:t> Apoio psicológico / grupos </a:t>
            </a:r>
            <a:r>
              <a:rPr lang="pt-BR" sz="2800" dirty="0" smtClean="0">
                <a:solidFill>
                  <a:schemeClr val="dk1"/>
                </a:solidFill>
                <a:latin typeface="Calibri" pitchFamily="34" charset="0"/>
                <a:sym typeface="Arial"/>
              </a:rPr>
              <a:t>de  </a:t>
            </a:r>
            <a:r>
              <a:rPr lang="pt-BR" sz="2800" dirty="0">
                <a:solidFill>
                  <a:schemeClr val="dk1"/>
                </a:solidFill>
                <a:latin typeface="Calibri" pitchFamily="34" charset="0"/>
                <a:sym typeface="Arial"/>
              </a:rPr>
              <a:t>discussão</a:t>
            </a:r>
            <a:endParaRPr sz="2800" dirty="0">
              <a:latin typeface="Calibri" pitchFamily="34" charset="0"/>
            </a:endParaRPr>
          </a:p>
          <a:p>
            <a:pPr marL="0" marR="0" lvl="0" indent="0" algn="l" rtl="0">
              <a:lnSpc>
                <a:spcPct val="80000"/>
              </a:lnSpc>
              <a:spcBef>
                <a:spcPts val="480"/>
              </a:spcBef>
              <a:spcAft>
                <a:spcPts val="0"/>
              </a:spcAft>
              <a:buNone/>
            </a:pPr>
            <a:r>
              <a:rPr lang="pt-BR" sz="2400" b="1" dirty="0">
                <a:solidFill>
                  <a:schemeClr val="dk1"/>
                </a:solidFill>
                <a:latin typeface="Arial"/>
                <a:ea typeface="Arial"/>
                <a:cs typeface="Arial"/>
                <a:sym typeface="Arial"/>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p:nvPr>
        </p:nvSpPr>
        <p:spPr>
          <a:xfrm>
            <a:off x="1488018" y="188913"/>
            <a:ext cx="9503833" cy="1511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pt-BR" sz="4000" dirty="0">
                <a:latin typeface="Calibri" pitchFamily="34" charset="0"/>
                <a:ea typeface="Arial"/>
                <a:cs typeface="Arial"/>
                <a:sym typeface="Arial"/>
              </a:rPr>
              <a:t>Construção de uma Cultura de Humanização</a:t>
            </a:r>
            <a:endParaRPr>
              <a:latin typeface="Calibri" pitchFamily="34" charset="0"/>
            </a:endParaRPr>
          </a:p>
        </p:txBody>
      </p:sp>
      <p:sp>
        <p:nvSpPr>
          <p:cNvPr id="376" name="Google Shape;376;p40"/>
          <p:cNvSpPr txBox="1">
            <a:spLocks noGrp="1"/>
          </p:cNvSpPr>
          <p:nvPr>
            <p:ph type="body" idx="1"/>
          </p:nvPr>
        </p:nvSpPr>
        <p:spPr>
          <a:xfrm>
            <a:off x="912284" y="1700214"/>
            <a:ext cx="11040533" cy="583247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Arial"/>
              <a:buNone/>
            </a:pPr>
            <a:r>
              <a:rPr lang="pt-BR" dirty="0"/>
              <a:t>   </a:t>
            </a:r>
            <a:endParaRPr/>
          </a:p>
          <a:p>
            <a:pPr marL="342900" lvl="0" indent="-342900" algn="ctr" rtl="0">
              <a:spcBef>
                <a:spcPts val="640"/>
              </a:spcBef>
              <a:spcAft>
                <a:spcPts val="0"/>
              </a:spcAft>
              <a:buClr>
                <a:srgbClr val="C00000"/>
              </a:buClr>
              <a:buSzPts val="3200"/>
              <a:buFont typeface="Arial"/>
              <a:buNone/>
            </a:pPr>
            <a:r>
              <a:rPr lang="pt-BR" sz="2800" dirty="0">
                <a:solidFill>
                  <a:srgbClr val="C00000"/>
                </a:solidFill>
                <a:latin typeface="Calibri" pitchFamily="34" charset="0"/>
                <a:ea typeface="Arial"/>
                <a:cs typeface="Arial"/>
                <a:sym typeface="Arial"/>
              </a:rPr>
              <a:t>MUDANÇA DE COMPORTAMENTO !!! </a:t>
            </a:r>
            <a:endParaRPr sz="2800">
              <a:latin typeface="Calibri" pitchFamily="34" charset="0"/>
            </a:endParaRPr>
          </a:p>
          <a:p>
            <a:pPr marL="342900" lvl="0" indent="-342900" algn="l" rtl="0">
              <a:spcBef>
                <a:spcPts val="640"/>
              </a:spcBef>
              <a:spcAft>
                <a:spcPts val="0"/>
              </a:spcAft>
              <a:buClr>
                <a:schemeClr val="dk1"/>
              </a:buClr>
              <a:buSzPts val="3200"/>
              <a:buFont typeface="Arial"/>
              <a:buNone/>
            </a:pPr>
            <a:endParaRPr>
              <a:latin typeface="Calibri" pitchFamily="34" charset="0"/>
              <a:ea typeface="Arial"/>
              <a:cs typeface="Arial"/>
              <a:sym typeface="Arial"/>
            </a:endParaRPr>
          </a:p>
          <a:p>
            <a:pPr marL="342900" lvl="0" indent="-342900" algn="l" rtl="0">
              <a:spcBef>
                <a:spcPts val="640"/>
              </a:spcBef>
              <a:spcAft>
                <a:spcPts val="0"/>
              </a:spcAft>
              <a:buClr>
                <a:schemeClr val="dk1"/>
              </a:buClr>
              <a:buSzPts val="3200"/>
              <a:buFont typeface="Arial"/>
              <a:buNone/>
            </a:pPr>
            <a:r>
              <a:rPr lang="pt-BR" dirty="0">
                <a:latin typeface="Calibri" pitchFamily="34" charset="0"/>
                <a:ea typeface="Arial"/>
                <a:cs typeface="Arial"/>
                <a:sym typeface="Arial"/>
              </a:rPr>
              <a:t>OUVIR</a:t>
            </a:r>
            <a:endParaRPr>
              <a:latin typeface="Calibri" pitchFamily="34" charset="0"/>
            </a:endParaRPr>
          </a:p>
          <a:p>
            <a:pPr marL="342900" lvl="0" indent="-342900" algn="l" rtl="0">
              <a:spcBef>
                <a:spcPts val="640"/>
              </a:spcBef>
              <a:spcAft>
                <a:spcPts val="0"/>
              </a:spcAft>
              <a:buClr>
                <a:schemeClr val="dk1"/>
              </a:buClr>
              <a:buSzPts val="3200"/>
              <a:buFont typeface="Arial"/>
              <a:buNone/>
            </a:pPr>
            <a:r>
              <a:rPr lang="pt-BR" dirty="0">
                <a:latin typeface="Calibri" pitchFamily="34" charset="0"/>
                <a:ea typeface="Arial"/>
                <a:cs typeface="Arial"/>
                <a:sym typeface="Arial"/>
              </a:rPr>
              <a:t>ESCUTAR</a:t>
            </a:r>
            <a:endParaRPr>
              <a:latin typeface="Calibri" pitchFamily="34" charset="0"/>
            </a:endParaRPr>
          </a:p>
          <a:p>
            <a:pPr marL="342900" lvl="0" indent="-342900" algn="l" rtl="0">
              <a:spcBef>
                <a:spcPts val="640"/>
              </a:spcBef>
              <a:spcAft>
                <a:spcPts val="0"/>
              </a:spcAft>
              <a:buClr>
                <a:schemeClr val="dk1"/>
              </a:buClr>
              <a:buSzPts val="3200"/>
              <a:buFont typeface="Arial"/>
              <a:buNone/>
            </a:pPr>
            <a:r>
              <a:rPr lang="pt-BR" dirty="0">
                <a:latin typeface="Calibri" pitchFamily="34" charset="0"/>
                <a:ea typeface="Arial"/>
                <a:cs typeface="Arial"/>
                <a:sym typeface="Arial"/>
              </a:rPr>
              <a:t>OLHAR                                RELACIONAMENTO    !!!</a:t>
            </a:r>
            <a:endParaRPr>
              <a:latin typeface="Calibri" pitchFamily="34" charset="0"/>
            </a:endParaRPr>
          </a:p>
          <a:p>
            <a:pPr marL="342900" lvl="0" indent="-342900" algn="l" rtl="0">
              <a:spcBef>
                <a:spcPts val="640"/>
              </a:spcBef>
              <a:spcAft>
                <a:spcPts val="0"/>
              </a:spcAft>
              <a:buClr>
                <a:schemeClr val="dk1"/>
              </a:buClr>
              <a:buSzPts val="3200"/>
              <a:buFont typeface="Arial"/>
              <a:buNone/>
            </a:pPr>
            <a:r>
              <a:rPr lang="pt-BR" dirty="0">
                <a:latin typeface="Calibri" pitchFamily="34" charset="0"/>
                <a:ea typeface="Arial"/>
                <a:cs typeface="Arial"/>
                <a:sym typeface="Arial"/>
              </a:rPr>
              <a:t>DIRECIONAR</a:t>
            </a:r>
            <a:endParaRPr>
              <a:latin typeface="Calibri" pitchFamily="34" charset="0"/>
            </a:endParaRPr>
          </a:p>
          <a:p>
            <a:pPr marL="342900" lvl="0" indent="-342900" algn="l" rtl="0">
              <a:spcBef>
                <a:spcPts val="640"/>
              </a:spcBef>
              <a:spcAft>
                <a:spcPts val="0"/>
              </a:spcAft>
              <a:buClr>
                <a:schemeClr val="dk1"/>
              </a:buClr>
              <a:buSzPts val="3200"/>
              <a:buFont typeface="Arial"/>
              <a:buNone/>
            </a:pPr>
            <a:r>
              <a:rPr lang="pt-BR" dirty="0">
                <a:latin typeface="Calibri" pitchFamily="34" charset="0"/>
                <a:ea typeface="Arial"/>
                <a:cs typeface="Arial"/>
                <a:sym typeface="Arial"/>
              </a:rPr>
              <a:t>INFORMAR </a:t>
            </a:r>
            <a:endParaRPr>
              <a:latin typeface="Calibri" pitchFamily="34" charset="0"/>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640"/>
              </a:spcBef>
              <a:spcAft>
                <a:spcPts val="0"/>
              </a:spcAft>
              <a:buClr>
                <a:schemeClr val="dk1"/>
              </a:buClr>
              <a:buSzPts val="3200"/>
              <a:buFont typeface="Arial"/>
              <a:buNone/>
            </a:pPr>
            <a:endParaRPr/>
          </a:p>
          <a:p>
            <a:pPr marL="342900" lvl="0" indent="17463" algn="l" rtl="0">
              <a:spcBef>
                <a:spcPts val="640"/>
              </a:spcBef>
              <a:spcAft>
                <a:spcPts val="0"/>
              </a:spcAft>
              <a:buClr>
                <a:schemeClr val="dk1"/>
              </a:buClr>
              <a:buSzPts val="3200"/>
              <a:buFont typeface="Arial"/>
              <a:buNone/>
            </a:pPr>
            <a:endParaRPr>
              <a:latin typeface="Arial"/>
              <a:ea typeface="Arial"/>
              <a:cs typeface="Arial"/>
              <a:sym typeface="Arial"/>
            </a:endParaRPr>
          </a:p>
        </p:txBody>
      </p:sp>
      <p:sp>
        <p:nvSpPr>
          <p:cNvPr id="377" name="Google Shape;377;p40"/>
          <p:cNvSpPr/>
          <p:nvPr/>
        </p:nvSpPr>
        <p:spPr>
          <a:xfrm>
            <a:off x="3276959" y="3190363"/>
            <a:ext cx="1248833" cy="3097212"/>
          </a:xfrm>
          <a:prstGeom prst="rightBrace">
            <a:avLst>
              <a:gd name="adj1" fmla="val 8333"/>
              <a:gd name="adj2" fmla="val 50000"/>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body" idx="1"/>
          </p:nvPr>
        </p:nvSpPr>
        <p:spPr>
          <a:xfrm>
            <a:off x="609600" y="404813"/>
            <a:ext cx="10972800" cy="57261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Noto Sans Symbols"/>
              <a:buNone/>
            </a:pPr>
            <a:endParaRPr/>
          </a:p>
          <a:p>
            <a:pPr marL="179999" lvl="0" indent="19050" algn="l" rtl="0">
              <a:spcBef>
                <a:spcPts val="640"/>
              </a:spcBef>
              <a:spcAft>
                <a:spcPts val="0"/>
              </a:spcAft>
              <a:buClr>
                <a:schemeClr val="dk1"/>
              </a:buClr>
              <a:buSzPts val="3200"/>
              <a:buFont typeface="Noto Sans Symbols"/>
              <a:buNone/>
            </a:pPr>
            <a:r>
              <a:rPr lang="pt-BR"/>
              <a:t>Fragmentos de entrevistas que demonstram o tratamento ético que é dispensado aos pacientes sob a ótica dos mesmos:</a:t>
            </a:r>
            <a:endParaRPr/>
          </a:p>
          <a:p>
            <a:pPr marL="342900" lvl="0" indent="-342900" algn="l" rtl="0">
              <a:spcBef>
                <a:spcPts val="640"/>
              </a:spcBef>
              <a:spcAft>
                <a:spcPts val="0"/>
              </a:spcAft>
              <a:buClr>
                <a:schemeClr val="dk1"/>
              </a:buClr>
              <a:buSzPts val="3200"/>
              <a:buFont typeface="Noto Sans Symbols"/>
              <a:buNone/>
            </a:pPr>
            <a:endParaRPr/>
          </a:p>
          <a:p>
            <a:pPr marL="342900" lvl="0" indent="-342900" algn="l" rtl="0">
              <a:spcBef>
                <a:spcPts val="640"/>
              </a:spcBef>
              <a:spcAft>
                <a:spcPts val="0"/>
              </a:spcAft>
              <a:buClr>
                <a:schemeClr val="dk1"/>
              </a:buClr>
              <a:buSzPts val="3200"/>
              <a:buFont typeface="Noto Sans Symbols"/>
              <a:buNone/>
            </a:pPr>
            <a:endParaRPr/>
          </a:p>
          <a:p>
            <a:pPr marL="179999" lvl="0" indent="0" algn="just" rtl="0">
              <a:spcBef>
                <a:spcPts val="640"/>
              </a:spcBef>
              <a:spcAft>
                <a:spcPts val="0"/>
              </a:spcAft>
              <a:buClr>
                <a:schemeClr val="dk1"/>
              </a:buClr>
              <a:buSzPts val="3200"/>
              <a:buFont typeface="Noto Sans Symbols"/>
              <a:buNone/>
            </a:pPr>
            <a:r>
              <a:rPr lang="pt-BR"/>
              <a:t>“quando me chamaram pelo meu nome, tive a certeza que sabiam o que estavam fazendo, isso me deixou mais tranquila”</a:t>
            </a:r>
            <a:endParaRPr/>
          </a:p>
          <a:p>
            <a:pPr marL="342900" lvl="0" indent="-342900" algn="l" rtl="0">
              <a:spcBef>
                <a:spcPts val="640"/>
              </a:spcBef>
              <a:spcAft>
                <a:spcPts val="0"/>
              </a:spcAft>
              <a:buClr>
                <a:schemeClr val="dk1"/>
              </a:buClr>
              <a:buSzPts val="3200"/>
              <a:buFont typeface="Noto Sans Symbols"/>
              <a:buNone/>
            </a:pPr>
            <a:endParaRPr/>
          </a:p>
          <a:p>
            <a:pPr marL="342900" lvl="0" indent="-342900" algn="l" rtl="0">
              <a:spcBef>
                <a:spcPts val="640"/>
              </a:spcBef>
              <a:spcAft>
                <a:spcPts val="0"/>
              </a:spcAft>
              <a:buClr>
                <a:schemeClr val="dk1"/>
              </a:buClr>
              <a:buSzPts val="3200"/>
              <a:buFont typeface="Noto Sans Symbols"/>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1"/>
          <p:cNvSpPr txBox="1">
            <a:spLocks noGrp="1"/>
          </p:cNvSpPr>
          <p:nvPr>
            <p:ph type="body" idx="1"/>
          </p:nvPr>
        </p:nvSpPr>
        <p:spPr>
          <a:xfrm>
            <a:off x="719667" y="1276350"/>
            <a:ext cx="10972800" cy="558165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Noto Sans Symbols"/>
              <a:buNone/>
            </a:pPr>
            <a:endParaRPr/>
          </a:p>
          <a:p>
            <a:pPr marL="342900" lvl="0" indent="-342900" algn="just" rtl="0">
              <a:spcBef>
                <a:spcPts val="640"/>
              </a:spcBef>
              <a:spcAft>
                <a:spcPts val="0"/>
              </a:spcAft>
              <a:buClr>
                <a:schemeClr val="dk1"/>
              </a:buClr>
              <a:buSzPts val="3200"/>
              <a:buFont typeface="Noto Sans Symbols"/>
              <a:buNone/>
            </a:pPr>
            <a:r>
              <a:rPr lang="pt-BR"/>
              <a:t>  “fui recebida com bom dia, mas depois me deixaram sozinha em uma sala e eu só ouvia conversas no corredor, senti medo, foi muito ruim, eu estava angustiada e as moças ficaram discutindo preço de celular”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body" idx="1"/>
          </p:nvPr>
        </p:nvSpPr>
        <p:spPr>
          <a:xfrm>
            <a:off x="624417" y="1621971"/>
            <a:ext cx="10972800" cy="4940755"/>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Font typeface="Noto Sans Symbols"/>
              <a:buNone/>
            </a:pPr>
            <a:r>
              <a:rPr lang="pt-BR" dirty="0"/>
              <a:t>“o paciente tem direito a ser identificado pelo nome e sobrenome. Não deve ser chamado pelo nome da doença ou do  agravo à saúde, ou ainda de forma genérica ou quaisquer outras formas impróprias, desrespeitosas ou preconceituosas</a:t>
            </a:r>
            <a:r>
              <a:rPr lang="pt-BR" dirty="0" smtClean="0"/>
              <a: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Font typeface="Noto Sans Symbols"/>
              <a:buNone/>
            </a:pPr>
            <a:r>
              <a:rPr lang="pt-BR" dirty="0"/>
              <a:t>  “O paciente é levado até a sala de cirurgia de forma fria, sem se estabelecer um diálogo ou mesmo uma relação de confiança profissional.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body" idx="1"/>
          </p:nvPr>
        </p:nvSpPr>
        <p:spPr>
          <a:xfrm>
            <a:off x="609600" y="692151"/>
            <a:ext cx="10972800" cy="5438775"/>
          </a:xfrm>
          <a:prstGeom prst="rect">
            <a:avLst/>
          </a:prstGeom>
          <a:noFill/>
          <a:ln>
            <a:noFill/>
          </a:ln>
        </p:spPr>
        <p:txBody>
          <a:bodyPr spcFirstLastPara="1" wrap="square" lIns="91425" tIns="45700" rIns="91425" bIns="45700" anchor="t" anchorCtr="0">
            <a:normAutofit/>
          </a:bodyPr>
          <a:lstStyle/>
          <a:p>
            <a:pPr marL="342900" algn="just">
              <a:lnSpc>
                <a:spcPct val="80000"/>
              </a:lnSpc>
              <a:spcBef>
                <a:spcPts val="0"/>
              </a:spcBef>
              <a:buSzPts val="2800"/>
              <a:buNone/>
            </a:pPr>
            <a:r>
              <a:rPr lang="pt-BR" sz="2800" dirty="0">
                <a:latin typeface="Calibri" pitchFamily="34" charset="0"/>
              </a:rPr>
              <a:t>Possíveis barreiras encontradas na relação enfermagem – paciente</a:t>
            </a:r>
            <a:endParaRPr sz="2800" dirty="0">
              <a:latin typeface="Calibri" pitchFamily="34" charset="0"/>
            </a:endParaRPr>
          </a:p>
          <a:p>
            <a:pPr marL="342900" algn="just">
              <a:lnSpc>
                <a:spcPct val="80000"/>
              </a:lnSpc>
              <a:spcBef>
                <a:spcPts val="560"/>
              </a:spcBef>
              <a:buSzPts val="2800"/>
              <a:buNone/>
            </a:pP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Aparência desleixada;</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Falha em sua identificação com o paciente;</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Pronúncia errada ou troca do nome do paciente;</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Demonstração de desinteresse pela história pessoal do paciente e por suas experiências de vida;</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Discussão de problemas pessoais, fofocas, com outros profissionais;</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Utilização de linguagem rude ou ofensiva;</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Desatenção às necessidades do paciente;</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Abandono do paciente em situações estressantes ou dolorosas;</a:t>
            </a:r>
            <a:endParaRPr sz="2800" dirty="0">
              <a:latin typeface="Calibri" pitchFamily="34" charset="0"/>
            </a:endParaRPr>
          </a:p>
          <a:p>
            <a:pPr marL="342900" lvl="0" indent="-342900" algn="l" rtl="0">
              <a:lnSpc>
                <a:spcPct val="80000"/>
              </a:lnSpc>
              <a:spcBef>
                <a:spcPts val="480"/>
              </a:spcBef>
              <a:spcAft>
                <a:spcPts val="0"/>
              </a:spcAft>
              <a:buClr>
                <a:schemeClr val="dk1"/>
              </a:buClr>
              <a:buSzPts val="2400"/>
              <a:buNone/>
            </a:pPr>
            <a:r>
              <a:rPr lang="pt-BR" sz="2800" dirty="0">
                <a:latin typeface="Calibri" pitchFamily="34" charset="0"/>
              </a:rPr>
              <a:t>Falha em cumprir promessas feitas.</a:t>
            </a:r>
            <a:endParaRPr sz="2800" dirty="0">
              <a:latin typeface="Calibri" pitchFamily="34" charset="0"/>
            </a:endParaRPr>
          </a:p>
          <a:p>
            <a:pPr marL="342900" lvl="0" indent="-190500" algn="l" rtl="0">
              <a:lnSpc>
                <a:spcPct val="80000"/>
              </a:lnSpc>
              <a:spcBef>
                <a:spcPts val="480"/>
              </a:spcBef>
              <a:spcAft>
                <a:spcPts val="0"/>
              </a:spcAft>
              <a:buClr>
                <a:schemeClr val="dk1"/>
              </a:buClr>
              <a:buSzPts val="2400"/>
              <a:buNone/>
            </a:pPr>
            <a:endParaRP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a:t>Humanização </a:t>
            </a:r>
            <a:endParaRPr/>
          </a:p>
        </p:txBody>
      </p:sp>
      <p:sp>
        <p:nvSpPr>
          <p:cNvPr id="408" name="Google Shape;408;p4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pt-BR" u="sng">
                <a:solidFill>
                  <a:schemeClr val="hlink"/>
                </a:solidFill>
                <a:hlinkClick r:id="rId3"/>
              </a:rPr>
              <a:t>https://www.youtube.com/watch?v=p4VVdpprnig</a:t>
            </a:r>
            <a:endParaRPr/>
          </a:p>
          <a:p>
            <a:pPr marL="342900" lvl="0" indent="-342900" algn="l" rtl="0">
              <a:spcBef>
                <a:spcPts val="640"/>
              </a:spcBef>
              <a:spcAft>
                <a:spcPts val="0"/>
              </a:spcAft>
              <a:buClr>
                <a:schemeClr val="dk1"/>
              </a:buClr>
              <a:buSzPts val="3200"/>
              <a:buChar char="•"/>
            </a:pPr>
            <a:r>
              <a:rPr lang="pt-BR" u="sng">
                <a:solidFill>
                  <a:schemeClr val="hlink"/>
                </a:solidFill>
                <a:hlinkClick r:id="rId4"/>
              </a:rPr>
              <a:t>https://www.youtube.com/watch?v=J4XwKLi187g</a:t>
            </a:r>
            <a:endParaRPr/>
          </a:p>
          <a:p>
            <a:pPr marL="342900" lvl="0" indent="-342900" algn="l" rtl="0">
              <a:spcBef>
                <a:spcPts val="640"/>
              </a:spcBef>
              <a:spcAft>
                <a:spcPts val="0"/>
              </a:spcAft>
              <a:buClr>
                <a:schemeClr val="dk1"/>
              </a:buClr>
              <a:buSzPts val="3200"/>
              <a:buChar char="•"/>
            </a:pPr>
            <a:r>
              <a:rPr lang="pt-BR" u="sng">
                <a:solidFill>
                  <a:schemeClr val="hlink"/>
                </a:solidFill>
                <a:hlinkClick r:id="rId5"/>
              </a:rPr>
              <a:t>https://www.youtube.com/watch?v=wcYqdegW6SQ</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pt-BR"/>
              <a:t>  Infelizmente, é cada vez mais comum lermos notícias sobre casos de problemas psicológicos e físicos dos profissionais da área da Enfermagem. Seja pela carga horária, o ambiente ou as condições de trabalho, o fato é que não somente as doenças provenientes do esforço diário, mas também da saúde mental afetam esses trabalhadores. Em situações mais extremas, alguns deles chegam até a cometer suicídio.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PACIENTE x USUÁRIO X CONSUMIDOR</a:t>
            </a:r>
            <a:endParaRPr>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PACIENTE x usuário x consumidor</a:t>
            </a:r>
            <a:endParaRPr>
              <a:solidFill>
                <a:srgbClr val="C00000"/>
              </a:solidFill>
            </a:endParaRPr>
          </a:p>
        </p:txBody>
      </p:sp>
      <p:sp>
        <p:nvSpPr>
          <p:cNvPr id="429" name="Google Shape;429;p4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C00000"/>
              </a:buClr>
              <a:buSzPts val="2800"/>
              <a:buFont typeface="Noto Sans Symbols"/>
              <a:buChar char="▪"/>
            </a:pPr>
            <a:r>
              <a:rPr lang="pt-BR" sz="2800" dirty="0">
                <a:solidFill>
                  <a:srgbClr val="C00000"/>
                </a:solidFill>
              </a:rPr>
              <a:t>PACIENTE</a:t>
            </a:r>
            <a:r>
              <a:rPr lang="pt-BR" sz="2800" dirty="0"/>
              <a:t>: </a:t>
            </a:r>
            <a:endParaRPr sz="2800"/>
          </a:p>
          <a:p>
            <a:pPr marL="269999" lvl="1" indent="-19050" algn="just" rtl="0">
              <a:spcBef>
                <a:spcPts val="560"/>
              </a:spcBef>
              <a:spcAft>
                <a:spcPts val="0"/>
              </a:spcAft>
              <a:buClr>
                <a:schemeClr val="dk1"/>
              </a:buClr>
              <a:buSzPts val="2800"/>
              <a:buNone/>
            </a:pPr>
            <a:r>
              <a:rPr lang="pt-BR" dirty="0"/>
              <a:t>Termo mais abrangente que abarca toda pessoa, a despeito da relação jurídica em que ela se insere. </a:t>
            </a:r>
            <a:endParaRPr/>
          </a:p>
          <a:p>
            <a:pPr marL="269999" lvl="1" indent="-19050" algn="just" rtl="0">
              <a:spcBef>
                <a:spcPts val="560"/>
              </a:spcBef>
              <a:spcAft>
                <a:spcPts val="0"/>
              </a:spcAft>
              <a:buClr>
                <a:schemeClr val="dk1"/>
              </a:buClr>
              <a:buSzPts val="2800"/>
              <a:buNone/>
            </a:pPr>
            <a:r>
              <a:rPr lang="pt-BR" dirty="0"/>
              <a:t>Expressão “direitos do paciente” envolve os direitos que todos os pacientes possuem independente de serem ou não usuários de determinado serviço de saúde. </a:t>
            </a:r>
            <a:endParaRPr/>
          </a:p>
          <a:p>
            <a:pPr marL="342900" lvl="0" indent="-190500" algn="just" rtl="0">
              <a:spcBef>
                <a:spcPts val="480"/>
              </a:spcBef>
              <a:spcAft>
                <a:spcPts val="0"/>
              </a:spcAft>
              <a:buClr>
                <a:schemeClr val="dk1"/>
              </a:buClr>
              <a:buSzPts val="2400"/>
              <a:buFont typeface="Noto Sans Symbols"/>
              <a:buNone/>
            </a:pP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PACIENTE x usuário x consumidor</a:t>
            </a:r>
            <a:endParaRPr>
              <a:solidFill>
                <a:srgbClr val="C00000"/>
              </a:solidFill>
            </a:endParaRPr>
          </a:p>
        </p:txBody>
      </p:sp>
      <p:sp>
        <p:nvSpPr>
          <p:cNvPr id="436" name="Google Shape;436;p50"/>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C00000"/>
              </a:buClr>
              <a:buSzPts val="2800"/>
              <a:buFont typeface="Noto Sans Symbols"/>
              <a:buChar char="▪"/>
            </a:pPr>
            <a:r>
              <a:rPr lang="pt-BR" sz="2800" dirty="0">
                <a:solidFill>
                  <a:srgbClr val="C00000"/>
                </a:solidFill>
              </a:rPr>
              <a:t>USUÁRIO</a:t>
            </a:r>
            <a:r>
              <a:rPr lang="pt-BR" sz="2800" dirty="0"/>
              <a:t>: </a:t>
            </a:r>
            <a:endParaRPr sz="2400" dirty="0"/>
          </a:p>
          <a:p>
            <a:pPr marL="360000" lvl="1" indent="-19050" algn="just" rtl="0">
              <a:spcBef>
                <a:spcPts val="560"/>
              </a:spcBef>
              <a:spcAft>
                <a:spcPts val="0"/>
              </a:spcAft>
              <a:buClr>
                <a:schemeClr val="dk1"/>
              </a:buClr>
              <a:buSzPts val="2800"/>
              <a:buNone/>
            </a:pPr>
            <a:r>
              <a:rPr lang="pt-BR" dirty="0"/>
              <a:t>Termo que se refere a alguém que faz uso de determinado serviço. </a:t>
            </a:r>
            <a:endParaRPr dirty="0"/>
          </a:p>
          <a:p>
            <a:pPr marL="360000" lvl="1" indent="-19050" algn="just" rtl="0">
              <a:spcBef>
                <a:spcPts val="560"/>
              </a:spcBef>
              <a:spcAft>
                <a:spcPts val="0"/>
              </a:spcAft>
              <a:buClr>
                <a:schemeClr val="dk1"/>
              </a:buClr>
              <a:buSzPts val="2800"/>
              <a:buNone/>
            </a:pPr>
            <a:r>
              <a:rPr lang="pt-BR" dirty="0"/>
              <a:t>A relação do usuário é com o serviço de saúde, conferindo caráter de impessoalidade por se relacionar com um ser inanimado. </a:t>
            </a:r>
            <a:endParaRPr dirty="0"/>
          </a:p>
          <a:p>
            <a:pPr marL="360000" lvl="1" indent="-19050" algn="just" rtl="0">
              <a:spcBef>
                <a:spcPts val="560"/>
              </a:spcBef>
              <a:spcAft>
                <a:spcPts val="0"/>
              </a:spcAft>
              <a:buClr>
                <a:schemeClr val="dk1"/>
              </a:buClr>
              <a:buSzPts val="2800"/>
              <a:buNone/>
            </a:pPr>
            <a:r>
              <a:rPr lang="pt-BR" dirty="0"/>
              <a:t>A expressão “direitos do usuário” comumente se refere ao conjunto de direitos daquele que faz uso de determinado serviço de saúde.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PACIENTE x usuário x consumidor</a:t>
            </a:r>
            <a:endParaRPr>
              <a:solidFill>
                <a:srgbClr val="C00000"/>
              </a:solidFill>
            </a:endParaRPr>
          </a:p>
        </p:txBody>
      </p:sp>
      <p:sp>
        <p:nvSpPr>
          <p:cNvPr id="443" name="Google Shape;443;p5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C00000"/>
              </a:buClr>
              <a:buSzPts val="2800"/>
              <a:buFont typeface="Noto Sans Symbols"/>
              <a:buChar char="▪"/>
            </a:pPr>
            <a:r>
              <a:rPr lang="pt-BR" sz="2800" dirty="0">
                <a:solidFill>
                  <a:srgbClr val="C00000"/>
                </a:solidFill>
              </a:rPr>
              <a:t>CONSUMIDOR</a:t>
            </a:r>
            <a:r>
              <a:rPr lang="pt-BR" sz="2800" dirty="0"/>
              <a:t>: </a:t>
            </a:r>
            <a:endParaRPr/>
          </a:p>
          <a:p>
            <a:pPr marL="360000" lvl="1" indent="-19050" algn="just" rtl="0">
              <a:spcBef>
                <a:spcPts val="560"/>
              </a:spcBef>
              <a:spcAft>
                <a:spcPts val="0"/>
              </a:spcAft>
              <a:buClr>
                <a:schemeClr val="dk1"/>
              </a:buClr>
              <a:buSzPts val="2800"/>
              <a:buNone/>
            </a:pPr>
            <a:r>
              <a:rPr lang="pt-BR" dirty="0"/>
              <a:t>Ocorre a caracterização do paciente como consumidor. </a:t>
            </a:r>
            <a:endParaRPr/>
          </a:p>
          <a:p>
            <a:pPr marL="360000" lvl="1" indent="-19050" algn="just" rtl="0">
              <a:spcBef>
                <a:spcPts val="560"/>
              </a:spcBef>
              <a:spcAft>
                <a:spcPts val="0"/>
              </a:spcAft>
              <a:buClr>
                <a:schemeClr val="dk1"/>
              </a:buClr>
              <a:buSzPts val="2800"/>
              <a:buNone/>
            </a:pPr>
            <a:r>
              <a:rPr lang="pt-BR" dirty="0"/>
              <a:t>Serviços e bens de saúde são fornecidos como mercadorias precedidas de remuneração e escolhas de consumo pautadas no </a:t>
            </a:r>
            <a:r>
              <a:rPr lang="pt-BR" dirty="0" err="1"/>
              <a:t>autointeresse</a:t>
            </a:r>
            <a:r>
              <a:rPr lang="pt-BR" dirty="0"/>
              <a:t>. </a:t>
            </a:r>
            <a:endParaRPr/>
          </a:p>
          <a:p>
            <a:pPr marL="360000" lvl="1" indent="-19050" algn="just" rtl="0">
              <a:spcBef>
                <a:spcPts val="560"/>
              </a:spcBef>
              <a:spcAft>
                <a:spcPts val="0"/>
              </a:spcAft>
              <a:buClr>
                <a:schemeClr val="dk1"/>
              </a:buClr>
              <a:buSzPts val="2800"/>
              <a:buNone/>
            </a:pPr>
            <a:r>
              <a:rPr lang="pt-BR" dirty="0"/>
              <a:t>Na ótica dos direitos humanos, os serviços e bens de saúde são elementos constitutivos do direito humano à saúde, cuja lógica jurídica de acesso é distinta daquela do consumidor baseada no </a:t>
            </a:r>
            <a:r>
              <a:rPr lang="pt-BR" dirty="0" err="1"/>
              <a:t>autointeresse</a:t>
            </a:r>
            <a:r>
              <a:rPr lang="pt-BR" dirty="0"/>
              <a: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dirty="0">
                <a:solidFill>
                  <a:srgbClr val="C00000"/>
                </a:solidFill>
              </a:rPr>
              <a:t>PRINCÍPIOS GERAIS DOS DIREITOS HUMANOS DOS PACIENTES</a:t>
            </a:r>
            <a:endParaRPr>
              <a:solidFill>
                <a:srgbClr val="C00000"/>
              </a:solidFill>
            </a:endParaRPr>
          </a:p>
        </p:txBody>
      </p:sp>
      <p:sp>
        <p:nvSpPr>
          <p:cNvPr id="450" name="Google Shape;450;p5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None/>
            </a:pPr>
            <a:r>
              <a:rPr lang="pt-BR" sz="2800" dirty="0"/>
              <a:t>Direito à Vida;</a:t>
            </a:r>
            <a:endParaRPr sz="2800"/>
          </a:p>
          <a:p>
            <a:pPr marL="342900" lvl="0" indent="-342900" algn="just" rtl="0">
              <a:spcBef>
                <a:spcPts val="560"/>
              </a:spcBef>
              <a:spcAft>
                <a:spcPts val="0"/>
              </a:spcAft>
              <a:buClr>
                <a:schemeClr val="dk1"/>
              </a:buClr>
              <a:buSzPts val="2800"/>
              <a:buNone/>
            </a:pPr>
            <a:r>
              <a:rPr lang="pt-BR" sz="2800" dirty="0"/>
              <a:t>Direito a não ser submetido à Tortura, Tratamento Desumano ou Degradante;</a:t>
            </a:r>
            <a:endParaRPr sz="2800"/>
          </a:p>
          <a:p>
            <a:pPr marL="342900" lvl="0" indent="-342900" algn="just" rtl="0">
              <a:spcBef>
                <a:spcPts val="560"/>
              </a:spcBef>
              <a:spcAft>
                <a:spcPts val="0"/>
              </a:spcAft>
              <a:buClr>
                <a:schemeClr val="dk1"/>
              </a:buClr>
              <a:buSzPts val="2800"/>
              <a:buNone/>
            </a:pPr>
            <a:r>
              <a:rPr lang="pt-BR" sz="2800" dirty="0"/>
              <a:t>Direito ao Respeito pela Vida Privada;</a:t>
            </a:r>
            <a:endParaRPr sz="2800"/>
          </a:p>
          <a:p>
            <a:pPr marL="342900" lvl="0" indent="-342900" algn="just" rtl="0">
              <a:spcBef>
                <a:spcPts val="560"/>
              </a:spcBef>
              <a:spcAft>
                <a:spcPts val="0"/>
              </a:spcAft>
              <a:buClr>
                <a:schemeClr val="dk1"/>
              </a:buClr>
              <a:buSzPts val="2800"/>
              <a:buNone/>
            </a:pPr>
            <a:r>
              <a:rPr lang="pt-BR" sz="2800" dirty="0"/>
              <a:t>Direito à Liberdade;</a:t>
            </a:r>
            <a:endParaRPr/>
          </a:p>
          <a:p>
            <a:pPr marL="342900" lvl="0" indent="-342900" algn="just" rtl="0">
              <a:spcBef>
                <a:spcPts val="560"/>
              </a:spcBef>
              <a:spcAft>
                <a:spcPts val="0"/>
              </a:spcAft>
              <a:buClr>
                <a:schemeClr val="dk1"/>
              </a:buClr>
              <a:buSzPts val="2800"/>
              <a:buNone/>
            </a:pPr>
            <a:r>
              <a:rPr lang="pt-BR" sz="2800" dirty="0"/>
              <a:t>Direito à Segurança Pessoal;</a:t>
            </a:r>
            <a:endParaRPr/>
          </a:p>
          <a:p>
            <a:pPr marL="342900" lvl="0" indent="-342900" algn="just" rtl="0">
              <a:spcBef>
                <a:spcPts val="560"/>
              </a:spcBef>
              <a:spcAft>
                <a:spcPts val="0"/>
              </a:spcAft>
              <a:buClr>
                <a:schemeClr val="dk1"/>
              </a:buClr>
              <a:buSzPts val="2800"/>
              <a:buNone/>
            </a:pPr>
            <a:r>
              <a:rPr lang="pt-BR" sz="2800" dirty="0"/>
              <a:t>Direito à Informação;</a:t>
            </a:r>
            <a:endParaRPr/>
          </a:p>
          <a:p>
            <a:pPr marL="342900" lvl="0" indent="-342900" algn="just" rtl="0">
              <a:spcBef>
                <a:spcPts val="560"/>
              </a:spcBef>
              <a:spcAft>
                <a:spcPts val="0"/>
              </a:spcAft>
              <a:buClr>
                <a:schemeClr val="dk1"/>
              </a:buClr>
              <a:buSzPts val="2800"/>
              <a:buNone/>
            </a:pPr>
            <a:r>
              <a:rPr lang="pt-BR" sz="2800" dirty="0"/>
              <a:t>Direito de não ser discriminado;</a:t>
            </a:r>
            <a:endParaRPr/>
          </a:p>
          <a:p>
            <a:pPr marL="342900" lvl="0" indent="-342900" algn="just" rtl="0">
              <a:spcBef>
                <a:spcPts val="560"/>
              </a:spcBef>
              <a:spcAft>
                <a:spcPts val="0"/>
              </a:spcAft>
              <a:buClr>
                <a:schemeClr val="dk1"/>
              </a:buClr>
              <a:buSzPts val="2800"/>
              <a:buNone/>
            </a:pPr>
            <a:r>
              <a:rPr lang="pt-BR" sz="2800" dirty="0"/>
              <a:t>Direito à saúde;</a:t>
            </a: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dirty="0">
                <a:solidFill>
                  <a:srgbClr val="C00000"/>
                </a:solidFill>
              </a:rPr>
              <a:t>PRINCÍPIOS ESPECÍFICOS DOS DIREITOS HUMANOS DOS PACIENTES</a:t>
            </a:r>
            <a:endParaRPr>
              <a:solidFill>
                <a:srgbClr val="C00000"/>
              </a:solidFill>
            </a:endParaRPr>
          </a:p>
        </p:txBody>
      </p:sp>
      <p:sp>
        <p:nvSpPr>
          <p:cNvPr id="457" name="Google Shape;457;p5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165100" algn="just" rtl="0">
              <a:spcBef>
                <a:spcPts val="0"/>
              </a:spcBef>
              <a:spcAft>
                <a:spcPts val="0"/>
              </a:spcAft>
              <a:buClr>
                <a:schemeClr val="dk1"/>
              </a:buClr>
              <a:buSzPts val="2800"/>
              <a:buFont typeface="Noto Sans Symbols"/>
              <a:buNone/>
            </a:pPr>
            <a:endParaRPr sz="2800"/>
          </a:p>
          <a:p>
            <a:pPr marL="342900" lvl="0" indent="-342900" algn="just" rtl="0">
              <a:spcBef>
                <a:spcPts val="560"/>
              </a:spcBef>
              <a:spcAft>
                <a:spcPts val="0"/>
              </a:spcAft>
              <a:buClr>
                <a:schemeClr val="dk1"/>
              </a:buClr>
              <a:buSzPts val="2800"/>
              <a:buFont typeface="Noto Sans Symbols"/>
              <a:buChar char="▪"/>
            </a:pPr>
            <a:r>
              <a:rPr lang="pt-BR" sz="2800"/>
              <a:t>Princípio do Cuidado Centrado no Paciente</a:t>
            </a:r>
            <a:endParaRPr/>
          </a:p>
          <a:p>
            <a:pPr marL="342900" lvl="0" indent="-342900" algn="just" rtl="0">
              <a:spcBef>
                <a:spcPts val="560"/>
              </a:spcBef>
              <a:spcAft>
                <a:spcPts val="0"/>
              </a:spcAft>
              <a:buClr>
                <a:schemeClr val="dk1"/>
              </a:buClr>
              <a:buSzPts val="2800"/>
              <a:buFont typeface="Noto Sans Symbols"/>
              <a:buChar char="▪"/>
            </a:pPr>
            <a:r>
              <a:rPr lang="pt-BR" sz="2800"/>
              <a:t>Princípio da Dignidade da Pessoa Humana</a:t>
            </a:r>
            <a:endParaRPr/>
          </a:p>
          <a:p>
            <a:pPr marL="342900" lvl="0" indent="-342900" algn="just" rtl="0">
              <a:spcBef>
                <a:spcPts val="560"/>
              </a:spcBef>
              <a:spcAft>
                <a:spcPts val="0"/>
              </a:spcAft>
              <a:buClr>
                <a:schemeClr val="dk1"/>
              </a:buClr>
              <a:buSzPts val="2800"/>
              <a:buFont typeface="Noto Sans Symbols"/>
              <a:buChar char="▪"/>
            </a:pPr>
            <a:r>
              <a:rPr lang="pt-BR" sz="2800"/>
              <a:t>Princípio da Autonomia Relacional</a:t>
            </a:r>
            <a:endParaRPr/>
          </a:p>
          <a:p>
            <a:pPr marL="342900" lvl="0" indent="-342900" algn="just" rtl="0">
              <a:spcBef>
                <a:spcPts val="560"/>
              </a:spcBef>
              <a:spcAft>
                <a:spcPts val="0"/>
              </a:spcAft>
              <a:buClr>
                <a:schemeClr val="dk1"/>
              </a:buClr>
              <a:buSzPts val="2800"/>
              <a:buFont typeface="Noto Sans Symbols"/>
              <a:buChar char="▪"/>
            </a:pPr>
            <a:r>
              <a:rPr lang="pt-BR" sz="2800"/>
              <a:t>Princípio da Responsabilidade dos Pacientes</a:t>
            </a:r>
            <a:endParaRPr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4"/>
          <p:cNvSpPr txBox="1">
            <a:spLocks noGrp="1"/>
          </p:cNvSpPr>
          <p:nvPr>
            <p:ph type="body" idx="1"/>
          </p:nvPr>
        </p:nvSpPr>
        <p:spPr>
          <a:xfrm>
            <a:off x="750627" y="941696"/>
            <a:ext cx="11160957" cy="5916304"/>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None/>
            </a:pPr>
            <a:r>
              <a:rPr lang="pt-BR" sz="2800"/>
              <a:t>    Exemplos de situações violadoras da dignidade humana nos serviços de    saúde: </a:t>
            </a:r>
            <a:endParaRPr sz="2800"/>
          </a:p>
          <a:p>
            <a:pPr marL="342900" lvl="0" indent="-342900" algn="just" rtl="0">
              <a:spcBef>
                <a:spcPts val="560"/>
              </a:spcBef>
              <a:spcAft>
                <a:spcPts val="0"/>
              </a:spcAft>
              <a:buClr>
                <a:schemeClr val="dk1"/>
              </a:buClr>
              <a:buSzPts val="2800"/>
              <a:buNone/>
            </a:pPr>
            <a:endParaRPr sz="2800"/>
          </a:p>
          <a:p>
            <a:pPr marL="742950" lvl="1" indent="-285750" algn="just" rtl="0">
              <a:spcBef>
                <a:spcPts val="560"/>
              </a:spcBef>
              <a:spcAft>
                <a:spcPts val="0"/>
              </a:spcAft>
              <a:buClr>
                <a:schemeClr val="dk1"/>
              </a:buClr>
              <a:buSzPts val="2800"/>
              <a:buNone/>
            </a:pPr>
            <a:r>
              <a:rPr lang="pt-BR"/>
              <a:t>Paciente é submetido à humilhação (ex: violência obstétrica);</a:t>
            </a:r>
            <a:endParaRPr/>
          </a:p>
          <a:p>
            <a:pPr marL="742950" lvl="1" indent="-285750" algn="just" rtl="0">
              <a:spcBef>
                <a:spcPts val="560"/>
              </a:spcBef>
              <a:spcAft>
                <a:spcPts val="0"/>
              </a:spcAft>
              <a:buClr>
                <a:schemeClr val="dk1"/>
              </a:buClr>
              <a:buSzPts val="2800"/>
              <a:buNone/>
            </a:pPr>
            <a:endParaRPr/>
          </a:p>
          <a:p>
            <a:pPr marL="742950" lvl="1" indent="-285750" algn="just" rtl="0">
              <a:spcBef>
                <a:spcPts val="560"/>
              </a:spcBef>
              <a:spcAft>
                <a:spcPts val="0"/>
              </a:spcAft>
              <a:buClr>
                <a:schemeClr val="dk1"/>
              </a:buClr>
              <a:buSzPts val="2800"/>
              <a:buNone/>
            </a:pPr>
            <a:r>
              <a:rPr lang="pt-BR"/>
              <a:t>Profissionais rudes e autoritários;</a:t>
            </a:r>
            <a:endParaRPr/>
          </a:p>
          <a:p>
            <a:pPr marL="742950" lvl="1" indent="-285750" algn="just" rtl="0">
              <a:spcBef>
                <a:spcPts val="560"/>
              </a:spcBef>
              <a:spcAft>
                <a:spcPts val="0"/>
              </a:spcAft>
              <a:buClr>
                <a:schemeClr val="dk1"/>
              </a:buClr>
              <a:buSzPts val="2800"/>
              <a:buNone/>
            </a:pPr>
            <a:endParaRPr/>
          </a:p>
          <a:p>
            <a:pPr marL="742950" lvl="1" indent="-285750" algn="just" rtl="0">
              <a:spcBef>
                <a:spcPts val="560"/>
              </a:spcBef>
              <a:spcAft>
                <a:spcPts val="0"/>
              </a:spcAft>
              <a:buClr>
                <a:schemeClr val="dk1"/>
              </a:buClr>
              <a:buSzPts val="2800"/>
              <a:buNone/>
            </a:pPr>
            <a:r>
              <a:rPr lang="pt-BR"/>
              <a:t>Ausência de privacidade no ambiente físico, etc.</a:t>
            </a:r>
            <a:endParaRPr/>
          </a:p>
          <a:p>
            <a:pPr marL="342900" lvl="0" indent="-190500" algn="just" rtl="0">
              <a:spcBef>
                <a:spcPts val="480"/>
              </a:spcBef>
              <a:spcAft>
                <a:spcPts val="0"/>
              </a:spcAft>
              <a:buClr>
                <a:schemeClr val="dk1"/>
              </a:buClr>
              <a:buSzPts val="2400"/>
              <a:buFont typeface="Noto Sans Symbols"/>
              <a:buNone/>
            </a:pPr>
            <a:endParaRPr sz="2400"/>
          </a:p>
          <a:p>
            <a:pPr marL="742950" lvl="1" indent="-133350" algn="just" rtl="0">
              <a:spcBef>
                <a:spcPts val="480"/>
              </a:spcBef>
              <a:spcAft>
                <a:spcPts val="0"/>
              </a:spcAft>
              <a:buClr>
                <a:schemeClr val="dk1"/>
              </a:buClr>
              <a:buSzPts val="2400"/>
              <a:buFont typeface="Noto Sans Symbols"/>
              <a:buNone/>
            </a:pPr>
            <a:endParaRPr sz="2400"/>
          </a:p>
          <a:p>
            <a:pPr marL="742950" lvl="1" indent="-133350" algn="just" rtl="0">
              <a:spcBef>
                <a:spcPts val="480"/>
              </a:spcBef>
              <a:spcAft>
                <a:spcPts val="0"/>
              </a:spcAft>
              <a:buClr>
                <a:schemeClr val="dk1"/>
              </a:buClr>
              <a:buSzPts val="2400"/>
              <a:buFont typeface="Noto Sans Symbols"/>
              <a:buNone/>
            </a:pPr>
            <a:endParaRPr sz="2400"/>
          </a:p>
          <a:p>
            <a:pPr marL="342900" lvl="0" indent="-190500" algn="just" rtl="0">
              <a:spcBef>
                <a:spcPts val="480"/>
              </a:spcBef>
              <a:spcAft>
                <a:spcPts val="0"/>
              </a:spcAft>
              <a:buClr>
                <a:schemeClr val="dk1"/>
              </a:buClr>
              <a:buSzPts val="2400"/>
              <a:buFont typeface="Noto Sans Symbols"/>
              <a:buNone/>
            </a:pP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55"/>
          <p:cNvPicPr preferRelativeResize="0">
            <a:picLocks noGrp="1"/>
          </p:cNvPicPr>
          <p:nvPr>
            <p:ph type="body" idx="1"/>
          </p:nvPr>
        </p:nvPicPr>
        <p:blipFill rotWithShape="1">
          <a:blip r:embed="rId3">
            <a:alphaModFix/>
          </a:blip>
          <a:srcRect/>
          <a:stretch/>
        </p:blipFill>
        <p:spPr>
          <a:xfrm>
            <a:off x="2652712" y="2110581"/>
            <a:ext cx="7514870" cy="3824996"/>
          </a:xfrm>
          <a:prstGeom prst="rect">
            <a:avLst/>
          </a:prstGeom>
          <a:noFill/>
          <a:ln>
            <a:noFill/>
          </a:ln>
        </p:spPr>
      </p:pic>
      <p:pic>
        <p:nvPicPr>
          <p:cNvPr id="470" name="Google Shape;470;p55"/>
          <p:cNvPicPr preferRelativeResize="0"/>
          <p:nvPr/>
        </p:nvPicPr>
        <p:blipFill rotWithShape="1">
          <a:blip r:embed="rId4">
            <a:alphaModFix/>
          </a:blip>
          <a:srcRect/>
          <a:stretch/>
        </p:blipFill>
        <p:spPr>
          <a:xfrm>
            <a:off x="1026921" y="5935576"/>
            <a:ext cx="4636900" cy="622403"/>
          </a:xfrm>
          <a:prstGeom prst="rect">
            <a:avLst/>
          </a:prstGeom>
          <a:noFill/>
          <a:ln>
            <a:noFill/>
          </a:ln>
        </p:spPr>
      </p:pic>
      <p:pic>
        <p:nvPicPr>
          <p:cNvPr id="471" name="Google Shape;471;p55"/>
          <p:cNvPicPr preferRelativeResize="0"/>
          <p:nvPr/>
        </p:nvPicPr>
        <p:blipFill rotWithShape="1">
          <a:blip r:embed="rId5">
            <a:alphaModFix/>
          </a:blip>
          <a:srcRect/>
          <a:stretch/>
        </p:blipFill>
        <p:spPr>
          <a:xfrm>
            <a:off x="1065021" y="668197"/>
            <a:ext cx="9475683" cy="1358880"/>
          </a:xfrm>
          <a:prstGeom prst="rect">
            <a:avLst/>
          </a:prstGeom>
          <a:noFill/>
          <a:ln>
            <a:noFill/>
          </a:ln>
        </p:spPr>
      </p:pic>
      <p:pic>
        <p:nvPicPr>
          <p:cNvPr id="472" name="Google Shape;472;p55"/>
          <p:cNvPicPr preferRelativeResize="0"/>
          <p:nvPr/>
        </p:nvPicPr>
        <p:blipFill rotWithShape="1">
          <a:blip r:embed="rId6">
            <a:alphaModFix/>
          </a:blip>
          <a:srcRect/>
          <a:stretch/>
        </p:blipFill>
        <p:spPr>
          <a:xfrm>
            <a:off x="628292" y="2737078"/>
            <a:ext cx="1854200" cy="457200"/>
          </a:xfrm>
          <a:prstGeom prst="rect">
            <a:avLst/>
          </a:prstGeom>
          <a:noFill/>
          <a:ln>
            <a:noFill/>
          </a:ln>
        </p:spPr>
      </p:pic>
      <p:cxnSp>
        <p:nvCxnSpPr>
          <p:cNvPr id="473" name="Google Shape;473;p55"/>
          <p:cNvCxnSpPr/>
          <p:nvPr/>
        </p:nvCxnSpPr>
        <p:spPr>
          <a:xfrm>
            <a:off x="5248656" y="4870474"/>
            <a:ext cx="5705856" cy="17211"/>
          </a:xfrm>
          <a:prstGeom prst="straightConnector1">
            <a:avLst/>
          </a:prstGeom>
          <a:noFill/>
          <a:ln w="9525" cap="flat" cmpd="sng">
            <a:solidFill>
              <a:srgbClr val="4A7DBA"/>
            </a:solidFill>
            <a:prstDash val="solid"/>
            <a:round/>
            <a:headEnd type="none" w="sm" len="sm"/>
            <a:tailEnd type="none" w="sm" len="sm"/>
          </a:ln>
        </p:spPr>
      </p:cxnSp>
      <p:cxnSp>
        <p:nvCxnSpPr>
          <p:cNvPr id="474" name="Google Shape;474;p55"/>
          <p:cNvCxnSpPr/>
          <p:nvPr/>
        </p:nvCxnSpPr>
        <p:spPr>
          <a:xfrm>
            <a:off x="5248656" y="5163765"/>
            <a:ext cx="5705856" cy="14260"/>
          </a:xfrm>
          <a:prstGeom prst="straightConnector1">
            <a:avLst/>
          </a:prstGeom>
          <a:noFill/>
          <a:ln w="9525" cap="flat" cmpd="sng">
            <a:solidFill>
              <a:srgbClr val="4A7DBA"/>
            </a:solidFill>
            <a:prstDash val="solid"/>
            <a:round/>
            <a:headEnd type="none" w="sm" len="sm"/>
            <a:tailEnd type="none" w="sm" len="sm"/>
          </a:ln>
        </p:spPr>
      </p:cxnSp>
      <p:cxnSp>
        <p:nvCxnSpPr>
          <p:cNvPr id="475" name="Google Shape;475;p55"/>
          <p:cNvCxnSpPr/>
          <p:nvPr/>
        </p:nvCxnSpPr>
        <p:spPr>
          <a:xfrm rot="10800000" flipH="1">
            <a:off x="5184523" y="5833448"/>
            <a:ext cx="5356181" cy="7173"/>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56"/>
          <p:cNvPicPr preferRelativeResize="0"/>
          <p:nvPr/>
        </p:nvPicPr>
        <p:blipFill rotWithShape="1">
          <a:blip r:embed="rId3">
            <a:alphaModFix/>
          </a:blip>
          <a:srcRect l="21687" t="16781" r="24275" b="35931"/>
          <a:stretch/>
        </p:blipFill>
        <p:spPr>
          <a:xfrm>
            <a:off x="0" y="1145496"/>
            <a:ext cx="5998165" cy="3731304"/>
          </a:xfrm>
          <a:prstGeom prst="rect">
            <a:avLst/>
          </a:prstGeom>
          <a:noFill/>
          <a:ln>
            <a:noFill/>
          </a:ln>
        </p:spPr>
      </p:pic>
      <p:pic>
        <p:nvPicPr>
          <p:cNvPr id="481" name="Google Shape;481;p56"/>
          <p:cNvPicPr preferRelativeResize="0"/>
          <p:nvPr/>
        </p:nvPicPr>
        <p:blipFill rotWithShape="1">
          <a:blip r:embed="rId4">
            <a:alphaModFix/>
          </a:blip>
          <a:srcRect l="32581" t="15301" r="30532" b="14420"/>
          <a:stretch/>
        </p:blipFill>
        <p:spPr>
          <a:xfrm>
            <a:off x="5556422" y="120992"/>
            <a:ext cx="6167493" cy="660637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609600" y="168947"/>
            <a:ext cx="10259568" cy="16093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pt-BR" sz="4800" dirty="0">
                <a:solidFill>
                  <a:srgbClr val="C00000"/>
                </a:solidFill>
              </a:rPr>
              <a:t>PRINCÍPIO DA AUTONOMIA PRIVADA</a:t>
            </a:r>
            <a:endParaRPr sz="4800">
              <a:solidFill>
                <a:srgbClr val="C00000"/>
              </a:solidFill>
            </a:endParaRPr>
          </a:p>
        </p:txBody>
      </p:sp>
      <p:sp>
        <p:nvSpPr>
          <p:cNvPr id="500" name="Google Shape;500;p5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None/>
            </a:pPr>
            <a:r>
              <a:rPr lang="pt-BR" sz="2400" dirty="0">
                <a:solidFill>
                  <a:schemeClr val="tx1"/>
                </a:solidFill>
              </a:rPr>
              <a:t>É mais amplo que o direito à privacidade que se desdobra: </a:t>
            </a:r>
            <a:endParaRPr sz="2400" dirty="0">
              <a:solidFill>
                <a:schemeClr val="tx1"/>
              </a:solidFill>
            </a:endParaRPr>
          </a:p>
          <a:p>
            <a:pPr marL="742950" lvl="1" indent="-285750" algn="just" rtl="0">
              <a:spcBef>
                <a:spcPts val="480"/>
              </a:spcBef>
              <a:spcAft>
                <a:spcPts val="0"/>
              </a:spcAft>
              <a:buClr>
                <a:schemeClr val="dk1"/>
              </a:buClr>
              <a:buSzPts val="2400"/>
              <a:buNone/>
            </a:pPr>
            <a:r>
              <a:rPr lang="pt-BR" sz="2400" dirty="0">
                <a:solidFill>
                  <a:schemeClr val="tx1"/>
                </a:solidFill>
              </a:rPr>
              <a:t>Na faculdade de obstar a intromissão de estranhos na vida particular e familiar;</a:t>
            </a:r>
            <a:endParaRPr sz="2400" dirty="0">
              <a:solidFill>
                <a:schemeClr val="tx1"/>
              </a:solidFill>
            </a:endParaRPr>
          </a:p>
          <a:p>
            <a:pPr marL="742950" lvl="1" indent="-285750" algn="just" rtl="0">
              <a:spcBef>
                <a:spcPts val="480"/>
              </a:spcBef>
              <a:spcAft>
                <a:spcPts val="0"/>
              </a:spcAft>
              <a:buClr>
                <a:schemeClr val="dk1"/>
              </a:buClr>
              <a:buSzPts val="2400"/>
              <a:buNone/>
            </a:pPr>
            <a:r>
              <a:rPr lang="pt-BR" sz="2400" dirty="0">
                <a:solidFill>
                  <a:schemeClr val="tx1"/>
                </a:solidFill>
              </a:rPr>
              <a:t>No impedimento de acesso de terceiros a informações íntimas;</a:t>
            </a:r>
            <a:endParaRPr sz="2400" dirty="0">
              <a:solidFill>
                <a:schemeClr val="tx1"/>
              </a:solidFill>
            </a:endParaRPr>
          </a:p>
          <a:p>
            <a:pPr marL="742950" lvl="1" indent="-285750" algn="just" rtl="0">
              <a:spcBef>
                <a:spcPts val="480"/>
              </a:spcBef>
              <a:spcAft>
                <a:spcPts val="0"/>
              </a:spcAft>
              <a:buClr>
                <a:schemeClr val="dk1"/>
              </a:buClr>
              <a:buSzPts val="2400"/>
              <a:buNone/>
            </a:pPr>
            <a:r>
              <a:rPr lang="pt-BR" sz="2400" dirty="0">
                <a:solidFill>
                  <a:schemeClr val="tx1"/>
                </a:solidFill>
              </a:rPr>
              <a:t>Na proibição de divulgação dessas informações. </a:t>
            </a:r>
            <a:endParaRPr sz="2400" dirty="0">
              <a:solidFill>
                <a:schemeClr val="tx1"/>
              </a:solidFill>
            </a:endParaRPr>
          </a:p>
          <a:p>
            <a:pPr marL="342900" indent="-190500" algn="just">
              <a:spcBef>
                <a:spcPts val="480"/>
              </a:spcBef>
              <a:buSzPts val="2400"/>
              <a:buNone/>
            </a:pPr>
            <a:endParaRPr sz="2400" dirty="0">
              <a:solidFill>
                <a:schemeClr val="tx1"/>
              </a:solidFill>
            </a:endParaRPr>
          </a:p>
          <a:p>
            <a:pPr marL="742950" lvl="1" indent="-285750" algn="just">
              <a:spcBef>
                <a:spcPts val="480"/>
              </a:spcBef>
              <a:buClr>
                <a:srgbClr val="0070C0"/>
              </a:buClr>
              <a:buSzPts val="2400"/>
              <a:buNone/>
            </a:pPr>
            <a:r>
              <a:rPr lang="pt-BR" sz="2400" dirty="0" smtClean="0">
                <a:solidFill>
                  <a:schemeClr val="tx1"/>
                </a:solidFill>
              </a:rPr>
              <a:t>Decisões </a:t>
            </a:r>
            <a:r>
              <a:rPr lang="pt-BR" sz="2400" dirty="0">
                <a:solidFill>
                  <a:schemeClr val="tx1"/>
                </a:solidFill>
              </a:rPr>
              <a:t>relacionadas ao final de vida: </a:t>
            </a:r>
          </a:p>
          <a:p>
            <a:pPr marL="742950" lvl="1" indent="-311150" algn="just">
              <a:spcBef>
                <a:spcPts val="480"/>
              </a:spcBef>
              <a:buSzPts val="2200"/>
              <a:buNone/>
            </a:pPr>
            <a:r>
              <a:rPr lang="pt-BR" sz="2400" dirty="0" smtClean="0">
                <a:solidFill>
                  <a:schemeClr val="tx1"/>
                </a:solidFill>
              </a:rPr>
              <a:t>Envolve </a:t>
            </a:r>
            <a:r>
              <a:rPr lang="pt-BR" sz="2400" dirty="0">
                <a:solidFill>
                  <a:schemeClr val="tx1"/>
                </a:solidFill>
              </a:rPr>
              <a:t>os direitos de:</a:t>
            </a:r>
          </a:p>
          <a:p>
            <a:pPr marL="1143000" lvl="2" indent="-228600" algn="just">
              <a:spcBef>
                <a:spcPts val="440"/>
              </a:spcBef>
              <a:buSzPts val="2200"/>
              <a:buNone/>
            </a:pPr>
            <a:r>
              <a:rPr lang="pt-BR" dirty="0">
                <a:solidFill>
                  <a:schemeClr val="tx1"/>
                </a:solidFill>
              </a:rPr>
              <a:t>Morrer dignidade, </a:t>
            </a:r>
          </a:p>
          <a:p>
            <a:pPr marL="1143000" lvl="2" indent="-228600" algn="just">
              <a:spcBef>
                <a:spcPts val="440"/>
              </a:spcBef>
              <a:buSzPts val="2200"/>
              <a:buNone/>
            </a:pPr>
            <a:r>
              <a:rPr lang="pt-BR" dirty="0">
                <a:solidFill>
                  <a:schemeClr val="tx1"/>
                </a:solidFill>
              </a:rPr>
              <a:t>Fazer testamento vital, </a:t>
            </a:r>
          </a:p>
          <a:p>
            <a:pPr marL="1143000" lvl="2" indent="-228600" algn="just">
              <a:spcBef>
                <a:spcPts val="440"/>
              </a:spcBef>
              <a:buSzPts val="2200"/>
              <a:buNone/>
            </a:pPr>
            <a:r>
              <a:rPr lang="pt-BR" dirty="0">
                <a:solidFill>
                  <a:schemeClr val="tx1"/>
                </a:solidFill>
              </a:rPr>
              <a:t>Nomear procurador com poderes em matéria de saúde, </a:t>
            </a:r>
          </a:p>
          <a:p>
            <a:pPr marL="1143000" lvl="2" indent="-228600" algn="just">
              <a:spcBef>
                <a:spcPts val="440"/>
              </a:spcBef>
              <a:buSzPts val="2200"/>
              <a:buNone/>
            </a:pPr>
            <a:r>
              <a:rPr lang="pt-BR" dirty="0">
                <a:solidFill>
                  <a:schemeClr val="tx1"/>
                </a:solidFill>
              </a:rPr>
              <a:t>Acesso aos cuidados paliativos; etc.</a:t>
            </a:r>
            <a:endParaRPr lang="pt-B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32415" t="18587" r="35543" b="13676"/>
          <a:stretch/>
        </p:blipFill>
        <p:spPr>
          <a:xfrm>
            <a:off x="2926929" y="246123"/>
            <a:ext cx="5389756" cy="6527097"/>
          </a:xfrm>
          <a:prstGeom prst="rect">
            <a:avLst/>
          </a:prstGeom>
        </p:spPr>
      </p:pic>
    </p:spTree>
    <p:extLst>
      <p:ext uri="{BB962C8B-B14F-4D97-AF65-F5344CB8AC3E}">
        <p14:creationId xmlns:p14="http://schemas.microsoft.com/office/powerpoint/2010/main" val="2984573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1"/>
          <p:cNvSpPr txBox="1">
            <a:spLocks noGrp="1"/>
          </p:cNvSpPr>
          <p:nvPr>
            <p:ph type="title"/>
          </p:nvPr>
        </p:nvSpPr>
        <p:spPr>
          <a:xfrm>
            <a:off x="1069848" y="484632"/>
            <a:ext cx="10561320" cy="16093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pt-BR" sz="4800" dirty="0">
                <a:solidFill>
                  <a:srgbClr val="C00000"/>
                </a:solidFill>
              </a:rPr>
              <a:t>PRINCÍPIO D</a:t>
            </a:r>
            <a:r>
              <a:rPr lang="pt-BR" sz="4800" dirty="0" smtClean="0">
                <a:solidFill>
                  <a:srgbClr val="C00000"/>
                </a:solidFill>
              </a:rPr>
              <a:t>A </a:t>
            </a:r>
            <a:r>
              <a:rPr lang="pt-BR" sz="4800" dirty="0">
                <a:solidFill>
                  <a:srgbClr val="C00000"/>
                </a:solidFill>
              </a:rPr>
              <a:t>RESPONSABILIDADE DOS PACIENTES</a:t>
            </a:r>
            <a:endParaRPr sz="4800" dirty="0">
              <a:solidFill>
                <a:srgbClr val="C00000"/>
              </a:solidFill>
            </a:endParaRPr>
          </a:p>
        </p:txBody>
      </p:sp>
      <p:sp>
        <p:nvSpPr>
          <p:cNvPr id="513" name="Google Shape;513;p61"/>
          <p:cNvSpPr txBox="1">
            <a:spLocks noGrp="1"/>
          </p:cNvSpPr>
          <p:nvPr>
            <p:ph type="body" idx="1"/>
          </p:nvPr>
        </p:nvSpPr>
        <p:spPr>
          <a:xfrm>
            <a:off x="549511" y="1589319"/>
            <a:ext cx="10972800" cy="4525963"/>
          </a:xfrm>
          <a:prstGeom prst="rect">
            <a:avLst/>
          </a:prstGeom>
          <a:noFill/>
          <a:ln>
            <a:noFill/>
          </a:ln>
        </p:spPr>
        <p:txBody>
          <a:bodyPr spcFirstLastPara="1" wrap="square" lIns="91425" tIns="45700" rIns="91425" bIns="45700" anchor="t" anchorCtr="0">
            <a:noAutofit/>
          </a:bodyPr>
          <a:lstStyle/>
          <a:p>
            <a:pPr marL="342900" lvl="0" indent="-190500" algn="just" rtl="0">
              <a:spcBef>
                <a:spcPts val="0"/>
              </a:spcBef>
              <a:spcAft>
                <a:spcPts val="0"/>
              </a:spcAft>
              <a:buClr>
                <a:schemeClr val="dk1"/>
              </a:buClr>
              <a:buSzPts val="2400"/>
              <a:buFont typeface="Noto Sans Symbols"/>
              <a:buNone/>
            </a:pPr>
            <a:endParaRPr sz="2400" dirty="0"/>
          </a:p>
          <a:p>
            <a:pPr marL="342900" lvl="0" indent="-342900" algn="just" rtl="0">
              <a:spcBef>
                <a:spcPts val="480"/>
              </a:spcBef>
              <a:spcAft>
                <a:spcPts val="0"/>
              </a:spcAft>
              <a:buClr>
                <a:schemeClr val="dk1"/>
              </a:buClr>
              <a:buSzPts val="2400"/>
              <a:buFont typeface="Noto Sans Symbols"/>
              <a:buChar char="▪"/>
            </a:pPr>
            <a:r>
              <a:rPr lang="pt-BR" sz="2400" dirty="0">
                <a:solidFill>
                  <a:schemeClr val="tx1"/>
                </a:solidFill>
              </a:rPr>
              <a:t>Decorre do princípio da centralidade do paciente no processo terapêutico;</a:t>
            </a:r>
            <a:endParaRPr sz="2400" dirty="0">
              <a:solidFill>
                <a:schemeClr val="tx1"/>
              </a:solidFill>
            </a:endParaRPr>
          </a:p>
          <a:p>
            <a:pPr marL="342900" lvl="0" indent="-342900" algn="just" rtl="0">
              <a:spcBef>
                <a:spcPts val="480"/>
              </a:spcBef>
              <a:spcAft>
                <a:spcPts val="0"/>
              </a:spcAft>
              <a:buClr>
                <a:schemeClr val="dk1"/>
              </a:buClr>
              <a:buSzPts val="2400"/>
              <a:buFont typeface="Noto Sans Symbols"/>
              <a:buChar char="▪"/>
            </a:pPr>
            <a:r>
              <a:rPr lang="pt-BR" sz="2400" dirty="0" smtClean="0">
                <a:solidFill>
                  <a:schemeClr val="tx1"/>
                </a:solidFill>
              </a:rPr>
              <a:t>Envolve </a:t>
            </a:r>
            <a:r>
              <a:rPr lang="pt-BR" sz="2400" dirty="0">
                <a:solidFill>
                  <a:schemeClr val="tx1"/>
                </a:solidFill>
              </a:rPr>
              <a:t>as responsabilidades morais que os pacientes têm para consigo e seu tratamento. </a:t>
            </a:r>
            <a:endParaRPr lang="pt-BR" sz="2400" dirty="0" smtClean="0">
              <a:solidFill>
                <a:schemeClr val="tx1"/>
              </a:solidFill>
            </a:endParaRPr>
          </a:p>
          <a:p>
            <a:pPr marL="742950" lvl="1" indent="-285750" algn="just">
              <a:spcBef>
                <a:spcPts val="440"/>
              </a:spcBef>
              <a:buClr>
                <a:srgbClr val="0070C0"/>
              </a:buClr>
              <a:buSzPts val="2200"/>
              <a:buNone/>
            </a:pPr>
            <a:r>
              <a:rPr lang="pt-BR" sz="2400" dirty="0">
                <a:solidFill>
                  <a:schemeClr val="tx1"/>
                </a:solidFill>
              </a:rPr>
              <a:t>Responsabilidades em cuidados de saúde: Referem-se às condutas que o paciente deve adotar no processo terapêutico, como o compartilhamento de informações com os profissionais de saúde para auxiliar na condução de seus cuidados.</a:t>
            </a:r>
          </a:p>
          <a:p>
            <a:pPr marL="742950" lvl="1" indent="-285750" algn="just">
              <a:spcBef>
                <a:spcPts val="440"/>
              </a:spcBef>
              <a:buClr>
                <a:srgbClr val="0070C0"/>
              </a:buClr>
              <a:buSzPts val="2200"/>
              <a:buNone/>
            </a:pPr>
            <a:r>
              <a:rPr lang="pt-BR" sz="2400" dirty="0">
                <a:solidFill>
                  <a:schemeClr val="tx1"/>
                </a:solidFill>
              </a:rPr>
              <a:t>Responsabilidades ordinárias: Referem-se aos estilos de vida e de consumo do paciente.</a:t>
            </a:r>
          </a:p>
          <a:p>
            <a:pPr marL="742950" lvl="1" indent="-285750" algn="just">
              <a:spcBef>
                <a:spcPts val="440"/>
              </a:spcBef>
              <a:buClr>
                <a:srgbClr val="0070C0"/>
              </a:buClr>
              <a:buSzPts val="2200"/>
              <a:buNone/>
            </a:pPr>
            <a:r>
              <a:rPr lang="pt-BR" sz="2400" dirty="0">
                <a:solidFill>
                  <a:schemeClr val="tx1"/>
                </a:solidFill>
              </a:rPr>
              <a:t>Responsabilidades de saúde pública: Referem-se às obrigações, algumas de cunho jurídico, de se submeter a medidas de saúde pública, como vacinação obrigatória e quarentena.</a:t>
            </a:r>
          </a:p>
          <a:p>
            <a:pPr marL="342900" lvl="0" indent="-190500" algn="just" rtl="0">
              <a:spcBef>
                <a:spcPts val="480"/>
              </a:spcBef>
              <a:spcAft>
                <a:spcPts val="0"/>
              </a:spcAft>
              <a:buClr>
                <a:schemeClr val="dk1"/>
              </a:buClr>
              <a:buSzPts val="2400"/>
              <a:buFont typeface="Noto Sans Symbols"/>
              <a:buNone/>
            </a:pPr>
            <a:endParaRPr sz="2400" dirty="0"/>
          </a:p>
          <a:p>
            <a:pPr marL="342900" lvl="0" indent="-190500" algn="just" rtl="0">
              <a:spcBef>
                <a:spcPts val="480"/>
              </a:spcBef>
              <a:spcAft>
                <a:spcPts val="0"/>
              </a:spcAft>
              <a:buClr>
                <a:schemeClr val="dk1"/>
              </a:buClr>
              <a:buSzPts val="2400"/>
              <a:buFont typeface="Noto Sans Symbols"/>
              <a:buNone/>
            </a:pPr>
            <a:endParaRPr sz="2400" dirty="0"/>
          </a:p>
          <a:p>
            <a:pPr marL="342900" lvl="0" indent="-190500" algn="just" rtl="0">
              <a:spcBef>
                <a:spcPts val="480"/>
              </a:spcBef>
              <a:spcAft>
                <a:spcPts val="0"/>
              </a:spcAft>
              <a:buClr>
                <a:schemeClr val="dk1"/>
              </a:buClr>
              <a:buSzPts val="2400"/>
              <a:buFont typeface="Noto Sans Symbols"/>
              <a:buNone/>
            </a:pPr>
            <a:endParaRPr sz="2400" dirty="0"/>
          </a:p>
          <a:p>
            <a:pPr marL="342900" lvl="0" indent="-190500" algn="just" rtl="0">
              <a:spcBef>
                <a:spcPts val="480"/>
              </a:spcBef>
              <a:spcAft>
                <a:spcPts val="0"/>
              </a:spcAft>
              <a:buClr>
                <a:schemeClr val="dk1"/>
              </a:buClr>
              <a:buSzPts val="2400"/>
              <a:buFont typeface="Noto Sans Symbols"/>
              <a:buNone/>
            </a:pPr>
            <a:endParaRP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3"/>
          <p:cNvSpPr txBox="1">
            <a:spLocks noGrp="1"/>
          </p:cNvSpPr>
          <p:nvPr>
            <p:ph type="title"/>
          </p:nvPr>
        </p:nvSpPr>
        <p:spPr>
          <a:xfrm>
            <a:off x="865809" y="2597530"/>
            <a:ext cx="10363200" cy="1362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4000"/>
              <a:buFont typeface="Calibri"/>
              <a:buNone/>
            </a:pPr>
            <a:r>
              <a:rPr lang="pt-BR" b="0" dirty="0">
                <a:solidFill>
                  <a:srgbClr val="C00000"/>
                </a:solidFill>
              </a:rPr>
              <a:t>DIREITOS DOS PACIENTES NO BRASIL</a:t>
            </a:r>
            <a:endParaRPr b="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5"/>
          <p:cNvSpPr txBox="1">
            <a:spLocks noGrp="1"/>
          </p:cNvSpPr>
          <p:nvPr>
            <p:ph type="title"/>
          </p:nvPr>
        </p:nvSpPr>
        <p:spPr>
          <a:xfrm>
            <a:off x="1069848" y="484632"/>
            <a:ext cx="10259568" cy="1609344"/>
          </a:xfrm>
          <a:prstGeom prst="rect">
            <a:avLst/>
          </a:prstGeom>
          <a:noFill/>
          <a:ln>
            <a:noFill/>
          </a:ln>
        </p:spPr>
        <p:txBody>
          <a:bodyPr spcFirstLastPara="1" wrap="square" lIns="91425" tIns="45700" rIns="91425" bIns="45700" anchor="ctr" anchorCtr="0">
            <a:normAutofit/>
          </a:bodyPr>
          <a:lstStyle/>
          <a:p>
            <a:pPr marL="274320" lvl="1" indent="0" algn="l" rtl="0">
              <a:spcBef>
                <a:spcPts val="0"/>
              </a:spcBef>
              <a:spcAft>
                <a:spcPts val="0"/>
              </a:spcAft>
              <a:buNone/>
            </a:pPr>
            <a:r>
              <a:rPr lang="pt-BR" sz="2400" b="1" dirty="0"/>
              <a:t>PORTARIA MS Nº 675, DE 30 DE MARÇO DE 2006</a:t>
            </a:r>
            <a:br>
              <a:rPr lang="pt-BR" sz="2400" b="1" dirty="0"/>
            </a:br>
            <a:r>
              <a:rPr lang="pt-BR" sz="2400" b="1" dirty="0"/>
              <a:t/>
            </a:r>
            <a:br>
              <a:rPr lang="pt-BR" sz="2400" b="1" dirty="0"/>
            </a:br>
            <a:r>
              <a:rPr lang="pt-BR" sz="2400" i="1" dirty="0"/>
              <a:t>Aprova </a:t>
            </a:r>
            <a:r>
              <a:rPr lang="pt-BR" sz="2400" i="1" dirty="0">
                <a:solidFill>
                  <a:schemeClr val="tx1"/>
                </a:solidFill>
              </a:rPr>
              <a:t>Carta dos Direitos dos Usuários da Saúde, que consolida os direitos e deveres do exercício da cidadania na saúde em todo o País.</a:t>
            </a:r>
            <a:endParaRPr sz="2400" b="1" dirty="0">
              <a:solidFill>
                <a:schemeClr val="tx1"/>
              </a:solidFill>
            </a:endParaRPr>
          </a:p>
        </p:txBody>
      </p:sp>
      <p:sp>
        <p:nvSpPr>
          <p:cNvPr id="538" name="Google Shape;538;p65"/>
          <p:cNvSpPr txBox="1">
            <a:spLocks noGrp="1"/>
          </p:cNvSpPr>
          <p:nvPr>
            <p:ph type="body" idx="1"/>
          </p:nvPr>
        </p:nvSpPr>
        <p:spPr>
          <a:xfrm>
            <a:off x="1001268" y="2458865"/>
            <a:ext cx="10396728" cy="4050792"/>
          </a:xfrm>
          <a:prstGeom prst="rect">
            <a:avLst/>
          </a:prstGeom>
          <a:noFill/>
          <a:ln>
            <a:noFill/>
          </a:ln>
        </p:spPr>
        <p:txBody>
          <a:bodyPr spcFirstLastPara="1" wrap="square" lIns="91425" tIns="45700" rIns="91425" bIns="45700" anchor="t" anchorCtr="0">
            <a:noAutofit/>
          </a:bodyPr>
          <a:lstStyle/>
          <a:p>
            <a:pPr marL="274320" lvl="1" indent="0" algn="just" rtl="0">
              <a:spcBef>
                <a:spcPts val="400"/>
              </a:spcBef>
              <a:spcAft>
                <a:spcPts val="0"/>
              </a:spcAft>
              <a:buClr>
                <a:schemeClr val="dk1"/>
              </a:buClr>
              <a:buSzPts val="2000"/>
              <a:buNone/>
            </a:pPr>
            <a:r>
              <a:rPr lang="pt-BR" sz="2000" dirty="0" smtClean="0">
                <a:solidFill>
                  <a:schemeClr val="tx1"/>
                </a:solidFill>
              </a:rPr>
              <a:t>1</a:t>
            </a:r>
            <a:r>
              <a:rPr lang="pt-BR" sz="2000" dirty="0">
                <a:solidFill>
                  <a:schemeClr val="tx1"/>
                </a:solidFill>
              </a:rPr>
              <a:t>. Todo cidadão tem direito ao acesso ordenado e organizado aos sistemas de saúde.</a:t>
            </a:r>
            <a:endParaRPr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2. Todo cidadão tem direito a tratamento adequado e efetivo para seu problema.</a:t>
            </a:r>
            <a:endParaRPr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3. Todo cidadão tem direito ao atendimento humanizado, acolhedor e livre de qualquer discriminação.</a:t>
            </a:r>
            <a:endParaRPr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4. Todo cidadão tem direito a atendimento que respeite a sua pessoa, seus valores e seus direitos.</a:t>
            </a:r>
            <a:endParaRPr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5. Todo cidadão também tem responsabilidades para que seu tratamento aconteça da forma adequada.</a:t>
            </a:r>
            <a:endParaRPr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6. Todo cidadão tem direito ao comprometimento dos gestores da saúde para que os princípios anteriores sejam cumpridos.</a:t>
            </a:r>
            <a:endParaRPr sz="20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6"/>
          <p:cNvSpPr txBox="1">
            <a:spLocks noGrp="1"/>
          </p:cNvSpPr>
          <p:nvPr>
            <p:ph type="title"/>
          </p:nvPr>
        </p:nvSpPr>
        <p:spPr>
          <a:xfrm>
            <a:off x="1069848" y="484632"/>
            <a:ext cx="10259568" cy="1609344"/>
          </a:xfrm>
          <a:prstGeom prst="rect">
            <a:avLst/>
          </a:prstGeom>
          <a:noFill/>
          <a:ln>
            <a:noFill/>
          </a:ln>
        </p:spPr>
        <p:txBody>
          <a:bodyPr spcFirstLastPara="1" wrap="square" lIns="91425" tIns="45700" rIns="91425" bIns="45700" anchor="ctr" anchorCtr="0">
            <a:normAutofit/>
          </a:bodyPr>
          <a:lstStyle/>
          <a:p>
            <a:pPr marL="274320" lvl="1" indent="0" algn="l" rtl="0">
              <a:spcBef>
                <a:spcPts val="0"/>
              </a:spcBef>
              <a:spcAft>
                <a:spcPts val="0"/>
              </a:spcAft>
              <a:buNone/>
            </a:pPr>
            <a:r>
              <a:rPr lang="pt-BR" sz="2400" b="1"/>
              <a:t>PORTARIA Nº 1.820, DE 13 DE AGOSTO DE 2009</a:t>
            </a:r>
            <a:br>
              <a:rPr lang="pt-BR" sz="2400" b="1"/>
            </a:br>
            <a:r>
              <a:rPr lang="pt-BR" sz="2400" b="1"/>
              <a:t/>
            </a:r>
            <a:br>
              <a:rPr lang="pt-BR" sz="2400" b="1"/>
            </a:br>
            <a:r>
              <a:rPr lang="pt-BR" sz="2400" i="1"/>
              <a:t>Dispõe sobre os direitos e deveres dos usuários da saúde</a:t>
            </a:r>
            <a:endParaRPr sz="4800"/>
          </a:p>
        </p:txBody>
      </p:sp>
      <p:sp>
        <p:nvSpPr>
          <p:cNvPr id="545" name="Google Shape;545;p66"/>
          <p:cNvSpPr txBox="1">
            <a:spLocks noGrp="1"/>
          </p:cNvSpPr>
          <p:nvPr>
            <p:ph type="body" idx="1"/>
          </p:nvPr>
        </p:nvSpPr>
        <p:spPr>
          <a:xfrm>
            <a:off x="1914144" y="2093976"/>
            <a:ext cx="9997440" cy="4800600"/>
          </a:xfrm>
          <a:prstGeom prst="rect">
            <a:avLst/>
          </a:prstGeom>
          <a:noFill/>
          <a:ln>
            <a:noFill/>
          </a:ln>
        </p:spPr>
        <p:txBody>
          <a:bodyPr spcFirstLastPara="1" wrap="square" lIns="91425" tIns="45700" rIns="91425" bIns="45700" anchor="t" anchorCtr="0">
            <a:noAutofit/>
          </a:bodyPr>
          <a:lstStyle/>
          <a:p>
            <a:pPr marL="274320" lvl="1" indent="0" algn="just" rtl="0">
              <a:spcBef>
                <a:spcPts val="0"/>
              </a:spcBef>
              <a:spcAft>
                <a:spcPts val="0"/>
              </a:spcAft>
              <a:buClr>
                <a:schemeClr val="dk1"/>
              </a:buClr>
              <a:buSzPts val="2400"/>
              <a:buNone/>
            </a:pPr>
            <a:endParaRPr sz="2400" b="1"/>
          </a:p>
          <a:p>
            <a:pPr marL="274320" lvl="1" indent="0" algn="just" rtl="0">
              <a:spcBef>
                <a:spcPts val="400"/>
              </a:spcBef>
              <a:spcAft>
                <a:spcPts val="0"/>
              </a:spcAft>
              <a:buClr>
                <a:schemeClr val="dk1"/>
              </a:buClr>
              <a:buSzPts val="2000"/>
              <a:buNone/>
            </a:pPr>
            <a:r>
              <a:rPr lang="pt-BR" sz="2000" dirty="0">
                <a:solidFill>
                  <a:schemeClr val="tx1"/>
                </a:solidFill>
              </a:rPr>
              <a:t>Art. 2º. Toda pessoa tem direito ao acesso a bens e serviços ordenados e organizados para garantia da promoção, prevenção, proteção, tratamento e recuperação da saúde.</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3º. Toda pessoa tem direito ao tratamento adequado e no tempo certo para resolver o seu problema de saúde.</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4º. Toda pessoa tem direito ao atendimento humanizado e acolhedor, realizado por profissionais qualificados, em ambiente limpo, confortável </a:t>
            </a:r>
            <a:r>
              <a:rPr lang="pt-BR" sz="2000" dirty="0" err="1">
                <a:solidFill>
                  <a:schemeClr val="tx1"/>
                </a:solidFill>
              </a:rPr>
              <a:t>e</a:t>
            </a:r>
            <a:r>
              <a:rPr lang="pt-BR" sz="2000" dirty="0">
                <a:solidFill>
                  <a:schemeClr val="tx1"/>
                </a:solidFill>
              </a:rPr>
              <a:t> acessível </a:t>
            </a:r>
            <a:r>
              <a:rPr lang="pt-BR" sz="2000" dirty="0" err="1">
                <a:solidFill>
                  <a:schemeClr val="tx1"/>
                </a:solidFill>
              </a:rPr>
              <a:t>a</a:t>
            </a:r>
            <a:r>
              <a:rPr lang="pt-BR" sz="2000" dirty="0">
                <a:solidFill>
                  <a:schemeClr val="tx1"/>
                </a:solidFill>
              </a:rPr>
              <a:t> todos.</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endParaRPr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7"/>
          <p:cNvSpPr txBox="1">
            <a:spLocks noGrp="1"/>
          </p:cNvSpPr>
          <p:nvPr>
            <p:ph type="body" idx="1"/>
          </p:nvPr>
        </p:nvSpPr>
        <p:spPr>
          <a:xfrm>
            <a:off x="609600" y="1166017"/>
            <a:ext cx="10972800" cy="4526100"/>
          </a:xfrm>
          <a:prstGeom prst="rect">
            <a:avLst/>
          </a:prstGeom>
          <a:noFill/>
          <a:ln>
            <a:noFill/>
          </a:ln>
        </p:spPr>
        <p:txBody>
          <a:bodyPr spcFirstLastPara="1" wrap="square" lIns="91425" tIns="45700" rIns="91425" bIns="45700" anchor="t" anchorCtr="0">
            <a:noAutofit/>
          </a:bodyPr>
          <a:lstStyle/>
          <a:p>
            <a:pPr marL="274320" lvl="1" indent="0" algn="just" rtl="0">
              <a:spcBef>
                <a:spcPts val="0"/>
              </a:spcBef>
              <a:spcAft>
                <a:spcPts val="0"/>
              </a:spcAft>
              <a:buClr>
                <a:schemeClr val="dk1"/>
              </a:buClr>
              <a:buSzPts val="2400"/>
              <a:buNone/>
            </a:pPr>
            <a:endParaRPr sz="2400" b="1" dirty="0"/>
          </a:p>
          <a:p>
            <a:pPr marL="274320" lvl="1" indent="0" algn="just" rtl="0">
              <a:spcBef>
                <a:spcPts val="400"/>
              </a:spcBef>
              <a:spcAft>
                <a:spcPts val="0"/>
              </a:spcAft>
              <a:buClr>
                <a:schemeClr val="dk1"/>
              </a:buClr>
              <a:buSzPts val="2000"/>
              <a:buNone/>
            </a:pPr>
            <a:r>
              <a:rPr lang="pt-BR" sz="2000" dirty="0"/>
              <a:t>Art. </a:t>
            </a:r>
            <a:r>
              <a:rPr lang="pt-BR" sz="2000" dirty="0">
                <a:solidFill>
                  <a:schemeClr val="tx1"/>
                </a:solidFill>
              </a:rPr>
              <a:t>5º. Toda pessoa deve ter seus valores, cultura e direitos respeitados na relação com os serviços de saúde.</a:t>
            </a:r>
            <a:endParaRPr dirty="0">
              <a:solidFill>
                <a:schemeClr val="tx1"/>
              </a:solidFill>
            </a:endParaRPr>
          </a:p>
          <a:p>
            <a:pPr marL="274320" lvl="1" indent="0" algn="just" rtl="0">
              <a:spcBef>
                <a:spcPts val="400"/>
              </a:spcBef>
              <a:spcAft>
                <a:spcPts val="0"/>
              </a:spcAft>
              <a:buClr>
                <a:schemeClr val="dk1"/>
              </a:buClr>
              <a:buSzPts val="2000"/>
              <a:buNone/>
            </a:pPr>
            <a:endParaRPr sz="2000"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6º. Toda pessoa tem responsabilidade para que seu tratamento e recuperação sejam adequados e sem interrupção.</a:t>
            </a:r>
            <a:endParaRPr dirty="0">
              <a:solidFill>
                <a:schemeClr val="tx1"/>
              </a:solidFill>
            </a:endParaRPr>
          </a:p>
          <a:p>
            <a:pPr marL="274320" lvl="1" indent="0" algn="just" rtl="0">
              <a:spcBef>
                <a:spcPts val="400"/>
              </a:spcBef>
              <a:spcAft>
                <a:spcPts val="0"/>
              </a:spcAft>
              <a:buClr>
                <a:schemeClr val="dk1"/>
              </a:buClr>
              <a:buSzPts val="2000"/>
              <a:buNone/>
            </a:pPr>
            <a:endParaRPr sz="2000"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7º. Toda pessoa tem direito à informação sobre os serviços de saúde </a:t>
            </a:r>
            <a:r>
              <a:rPr lang="pt-BR" sz="2000" dirty="0" err="1">
                <a:solidFill>
                  <a:schemeClr val="tx1"/>
                </a:solidFill>
              </a:rPr>
              <a:t>e</a:t>
            </a:r>
            <a:r>
              <a:rPr lang="pt-BR" sz="2000" dirty="0">
                <a:solidFill>
                  <a:schemeClr val="tx1"/>
                </a:solidFill>
              </a:rPr>
              <a:t> aos diversos mecanismos de participação.</a:t>
            </a:r>
            <a:endParaRPr dirty="0">
              <a:solidFill>
                <a:schemeClr val="tx1"/>
              </a:solidFill>
            </a:endParaRPr>
          </a:p>
          <a:p>
            <a:pPr marL="274320" lvl="1" indent="0" algn="just" rtl="0">
              <a:spcBef>
                <a:spcPts val="400"/>
              </a:spcBef>
              <a:spcAft>
                <a:spcPts val="0"/>
              </a:spcAft>
              <a:buClr>
                <a:schemeClr val="dk1"/>
              </a:buClr>
              <a:buSzPts val="2000"/>
              <a:buNone/>
            </a:pPr>
            <a:endParaRPr sz="2000" dirty="0">
              <a:solidFill>
                <a:schemeClr val="tx1"/>
              </a:solidFill>
            </a:endParaRPr>
          </a:p>
          <a:p>
            <a:pPr marL="274320" lvl="1" indent="0" algn="just" rtl="0">
              <a:spcBef>
                <a:spcPts val="400"/>
              </a:spcBef>
              <a:spcAft>
                <a:spcPts val="0"/>
              </a:spcAft>
              <a:buClr>
                <a:srgbClr val="C00000"/>
              </a:buClr>
              <a:buSzPts val="2000"/>
              <a:buNone/>
            </a:pPr>
            <a:r>
              <a:rPr lang="pt-BR" sz="2000" dirty="0">
                <a:solidFill>
                  <a:schemeClr val="tx1"/>
                </a:solidFill>
              </a:rPr>
              <a:t>Art. 8º. Toda pessoa tem direito a participar dos conselhos e conferências de saúde e de exigir que os gestores cumpram os princípios anteriores.</a:t>
            </a:r>
            <a:endParaRPr sz="20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8"/>
          <p:cNvSpPr txBox="1">
            <a:spLocks noGrp="1"/>
          </p:cNvSpPr>
          <p:nvPr>
            <p:ph type="title"/>
          </p:nvPr>
        </p:nvSpPr>
        <p:spPr>
          <a:xfrm>
            <a:off x="1069848" y="484632"/>
            <a:ext cx="10259568" cy="1609344"/>
          </a:xfrm>
          <a:prstGeom prst="rect">
            <a:avLst/>
          </a:prstGeom>
          <a:noFill/>
          <a:ln>
            <a:noFill/>
          </a:ln>
        </p:spPr>
        <p:txBody>
          <a:bodyPr spcFirstLastPara="1" wrap="square" lIns="91425" tIns="45700" rIns="91425" bIns="45700" anchor="ctr" anchorCtr="0">
            <a:normAutofit/>
          </a:bodyPr>
          <a:lstStyle/>
          <a:p>
            <a:pPr marL="0" lvl="1" indent="0" algn="l" rtl="0">
              <a:spcBef>
                <a:spcPts val="0"/>
              </a:spcBef>
              <a:spcAft>
                <a:spcPts val="0"/>
              </a:spcAft>
              <a:buNone/>
            </a:pPr>
            <a:r>
              <a:rPr lang="pt-BR" sz="2400" b="1"/>
              <a:t>PROJETO DE LEI Nº 5.559/2016</a:t>
            </a:r>
            <a:br>
              <a:rPr lang="pt-BR" sz="2400" b="1"/>
            </a:br>
            <a:r>
              <a:rPr lang="pt-BR" sz="2400" b="1"/>
              <a:t/>
            </a:r>
            <a:br>
              <a:rPr lang="pt-BR" sz="2400" b="1"/>
            </a:br>
            <a:r>
              <a:rPr lang="pt-BR" sz="2400" i="1"/>
              <a:t>Dispõe sobre os direitos dos pacientes e dá outras providências.</a:t>
            </a:r>
            <a:endParaRPr sz="2400" b="1" i="1"/>
          </a:p>
        </p:txBody>
      </p:sp>
      <p:sp>
        <p:nvSpPr>
          <p:cNvPr id="558" name="Google Shape;558;p6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274320" lvl="1" indent="0" algn="ctr" rtl="0">
              <a:spcBef>
                <a:spcPts val="0"/>
              </a:spcBef>
              <a:spcAft>
                <a:spcPts val="0"/>
              </a:spcAft>
              <a:buClr>
                <a:schemeClr val="dk1"/>
              </a:buClr>
              <a:buSzPts val="2200"/>
              <a:buNone/>
            </a:pPr>
            <a:endParaRPr sz="2200" dirty="0">
              <a:solidFill>
                <a:srgbClr val="0070C0"/>
              </a:solidFill>
            </a:endParaRPr>
          </a:p>
          <a:p>
            <a:pPr marL="274320" lvl="1" indent="0" algn="just" rtl="0">
              <a:spcBef>
                <a:spcPts val="480"/>
              </a:spcBef>
              <a:spcAft>
                <a:spcPts val="0"/>
              </a:spcAft>
              <a:buClr>
                <a:schemeClr val="dk1"/>
              </a:buClr>
              <a:buSzPts val="2400"/>
              <a:buNone/>
            </a:pPr>
            <a:endParaRPr sz="2400" b="1" dirty="0"/>
          </a:p>
          <a:p>
            <a:pPr marL="274320" lvl="1" indent="0" algn="just" rtl="0">
              <a:spcBef>
                <a:spcPts val="400"/>
              </a:spcBef>
              <a:spcAft>
                <a:spcPts val="0"/>
              </a:spcAft>
              <a:buClr>
                <a:schemeClr val="dk1"/>
              </a:buClr>
              <a:buSzPts val="2000"/>
              <a:buNone/>
            </a:pPr>
            <a:r>
              <a:rPr lang="pt-BR" sz="2000" dirty="0"/>
              <a:t>Art. 6° O paciente tem o direito de </a:t>
            </a:r>
            <a:r>
              <a:rPr lang="pt-BR" sz="2000" dirty="0">
                <a:solidFill>
                  <a:schemeClr val="tx1"/>
                </a:solidFill>
              </a:rPr>
              <a:t>indicar livremente um representante em qualquer momento de seus cuidados em saúde, por meio de registro em seu prontuário.</a:t>
            </a:r>
            <a:endParaRPr dirty="0">
              <a:solidFill>
                <a:schemeClr val="tx1"/>
              </a:solidFill>
            </a:endParaRPr>
          </a:p>
          <a:p>
            <a:pPr marL="274320" lvl="1" indent="0" algn="just" rtl="0">
              <a:spcBef>
                <a:spcPts val="400"/>
              </a:spcBef>
              <a:spcAft>
                <a:spcPts val="0"/>
              </a:spcAft>
              <a:buClr>
                <a:schemeClr val="dk1"/>
              </a:buClr>
              <a:buSzPts val="2000"/>
              <a:buNone/>
            </a:pPr>
            <a:endParaRPr sz="2000"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9° O paciente tem o direito de que sua segurança seja assegurada, o que implica ambiente, procedimentos e insumos seguros.</a:t>
            </a:r>
            <a:endParaRPr dirty="0">
              <a:solidFill>
                <a:schemeClr val="tx1"/>
              </a:solidFill>
            </a:endParaRPr>
          </a:p>
          <a:p>
            <a:pPr marL="274320" lvl="1" indent="0" algn="just" rtl="0">
              <a:spcBef>
                <a:spcPts val="400"/>
              </a:spcBef>
              <a:spcAft>
                <a:spcPts val="0"/>
              </a:spcAft>
              <a:buClr>
                <a:schemeClr val="dk1"/>
              </a:buClr>
              <a:buSzPts val="2000"/>
              <a:buNone/>
            </a:pPr>
            <a:endParaRPr sz="2000" dirty="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10. O paciente tem o direito de não ser tratado com distinção, exclusão, restrição ou preferência baseados em raça, cor, religião, enfermidade, deficiência, orientação sexual ou identidade de gênero, origem nacional ou étnica, renda, de modo que provoque restrições </a:t>
            </a:r>
            <a:r>
              <a:rPr lang="pt-BR" sz="2000" dirty="0"/>
              <a:t>em seus direitos.</a:t>
            </a:r>
            <a:endParaRPr dirty="0"/>
          </a:p>
          <a:p>
            <a:pPr marL="274320" lvl="1" indent="0" algn="just" rtl="0">
              <a:spcBef>
                <a:spcPts val="400"/>
              </a:spcBef>
              <a:spcAft>
                <a:spcPts val="0"/>
              </a:spcAft>
              <a:buClr>
                <a:schemeClr val="dk1"/>
              </a:buClr>
              <a:buSzPts val="2000"/>
              <a:buNone/>
            </a:pPr>
            <a:endParaRPr sz="2000" dirty="0"/>
          </a:p>
          <a:p>
            <a:pPr marL="274320" lvl="1" indent="0" algn="just" rtl="0">
              <a:spcBef>
                <a:spcPts val="400"/>
              </a:spcBef>
              <a:spcAft>
                <a:spcPts val="0"/>
              </a:spcAft>
              <a:buClr>
                <a:schemeClr val="dk1"/>
              </a:buClr>
              <a:buSzPts val="2000"/>
              <a:buNone/>
            </a:pPr>
            <a:endParaRPr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9"/>
          <p:cNvSpPr txBox="1">
            <a:spLocks noGrp="1"/>
          </p:cNvSpPr>
          <p:nvPr>
            <p:ph type="body" idx="1"/>
          </p:nvPr>
        </p:nvSpPr>
        <p:spPr>
          <a:xfrm>
            <a:off x="609600" y="555172"/>
            <a:ext cx="10972800" cy="4525963"/>
          </a:xfrm>
          <a:prstGeom prst="rect">
            <a:avLst/>
          </a:prstGeom>
          <a:noFill/>
          <a:ln>
            <a:noFill/>
          </a:ln>
        </p:spPr>
        <p:txBody>
          <a:bodyPr spcFirstLastPara="1" wrap="square" lIns="91425" tIns="45700" rIns="91425" bIns="45700" anchor="t" anchorCtr="0">
            <a:noAutofit/>
          </a:bodyPr>
          <a:lstStyle/>
          <a:p>
            <a:pPr marL="274320" lvl="1" indent="0" algn="ctr" rtl="0">
              <a:spcBef>
                <a:spcPts val="0"/>
              </a:spcBef>
              <a:spcAft>
                <a:spcPts val="0"/>
              </a:spcAft>
              <a:buClr>
                <a:schemeClr val="dk1"/>
              </a:buClr>
              <a:buSzPts val="2200"/>
              <a:buNone/>
            </a:pPr>
            <a:endParaRPr sz="22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11. O paciente tem o direito de envolver-se ativamente em seus cuidados em saúde, participando da decisão sobre seus cuidados em saúde </a:t>
            </a:r>
            <a:r>
              <a:rPr lang="pt-BR" sz="2000" dirty="0" err="1">
                <a:solidFill>
                  <a:schemeClr val="tx1"/>
                </a:solidFill>
              </a:rPr>
              <a:t>e</a:t>
            </a:r>
            <a:r>
              <a:rPr lang="pt-BR" sz="2000" dirty="0">
                <a:solidFill>
                  <a:schemeClr val="tx1"/>
                </a:solidFill>
              </a:rPr>
              <a:t> do plano terapêutico.</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12. O paciente tem o direito à informação sobre sua condição de saúde, </a:t>
            </a:r>
            <a:r>
              <a:rPr lang="pt-BR" sz="2000" dirty="0" err="1">
                <a:solidFill>
                  <a:schemeClr val="tx1"/>
                </a:solidFill>
              </a:rPr>
              <a:t>o</a:t>
            </a:r>
            <a:r>
              <a:rPr lang="pt-BR" sz="2000" dirty="0">
                <a:solidFill>
                  <a:schemeClr val="tx1"/>
                </a:solidFill>
              </a:rPr>
              <a:t> tratamento e eventuais alternativas, os riscos e benefícios dos procedimentos, e os efeitos adversos dos medicamentos.</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14. O paciente tem direito ao consentimento informado sem coerção ou influência indevida, salvo em situações de risco de morte em que esteja inconsciente.</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15. O paciente tem direito à confidencialidade das informações sobre seu estado de saúde, tratamento e outras de cunho pessoal, mesmo após sua morte, salvo as exceções previstas em lei.</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20. O paciente tem o direito de ter suas diretivas antecipadas de vontade respeitadas pela família </a:t>
            </a:r>
            <a:r>
              <a:rPr lang="pt-BR" sz="2000" dirty="0" err="1">
                <a:solidFill>
                  <a:schemeClr val="tx1"/>
                </a:solidFill>
              </a:rPr>
              <a:t>e</a:t>
            </a:r>
            <a:r>
              <a:rPr lang="pt-BR" sz="2000" dirty="0">
                <a:solidFill>
                  <a:schemeClr val="tx1"/>
                </a:solidFill>
              </a:rPr>
              <a:t> pelos profissionais de saúde. </a:t>
            </a:r>
            <a:endParaRPr>
              <a:solidFill>
                <a:schemeClr val="tx1"/>
              </a:solidFill>
            </a:endParaRPr>
          </a:p>
          <a:p>
            <a:pPr marL="274320" lvl="1" indent="0" algn="just" rtl="0">
              <a:spcBef>
                <a:spcPts val="400"/>
              </a:spcBef>
              <a:spcAft>
                <a:spcPts val="0"/>
              </a:spcAft>
              <a:buClr>
                <a:schemeClr val="dk1"/>
              </a:buClr>
              <a:buSzPts val="2000"/>
              <a:buNone/>
            </a:pPr>
            <a:endParaRPr sz="2000"/>
          </a:p>
          <a:p>
            <a:pPr marL="274320" lvl="1" indent="0" algn="just" rtl="0">
              <a:spcBef>
                <a:spcPts val="400"/>
              </a:spcBef>
              <a:spcAft>
                <a:spcPts val="0"/>
              </a:spcAft>
              <a:buClr>
                <a:schemeClr val="dk1"/>
              </a:buClr>
              <a:buSzPts val="2000"/>
              <a:buNone/>
            </a:pPr>
            <a:endParaRPr sz="2000"/>
          </a:p>
          <a:p>
            <a:pPr marL="274320" lvl="1" indent="0" algn="just" rtl="0">
              <a:spcBef>
                <a:spcPts val="400"/>
              </a:spcBef>
              <a:spcAft>
                <a:spcPts val="0"/>
              </a:spcAft>
              <a:buClr>
                <a:schemeClr val="dk1"/>
              </a:buClr>
              <a:buSzPts val="2000"/>
              <a:buNone/>
            </a:pP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0"/>
          <p:cNvSpPr txBox="1">
            <a:spLocks noGrp="1"/>
          </p:cNvSpPr>
          <p:nvPr>
            <p:ph type="body" idx="1"/>
          </p:nvPr>
        </p:nvSpPr>
        <p:spPr>
          <a:xfrm>
            <a:off x="1054173" y="-170597"/>
            <a:ext cx="9997440" cy="4800600"/>
          </a:xfrm>
          <a:prstGeom prst="rect">
            <a:avLst/>
          </a:prstGeom>
          <a:noFill/>
          <a:ln>
            <a:noFill/>
          </a:ln>
        </p:spPr>
        <p:txBody>
          <a:bodyPr spcFirstLastPara="1" wrap="square" lIns="91425" tIns="45700" rIns="91425" bIns="45700" anchor="t" anchorCtr="0">
            <a:noAutofit/>
          </a:bodyPr>
          <a:lstStyle/>
          <a:p>
            <a:pPr marL="274320" lvl="1" indent="0" algn="ctr" rtl="0">
              <a:spcBef>
                <a:spcPts val="0"/>
              </a:spcBef>
              <a:spcAft>
                <a:spcPts val="0"/>
              </a:spcAft>
              <a:buClr>
                <a:schemeClr val="dk1"/>
              </a:buClr>
              <a:buSzPts val="2200"/>
              <a:buNone/>
            </a:pPr>
            <a:endParaRPr sz="2200">
              <a:solidFill>
                <a:srgbClr val="0070C0"/>
              </a:solidFill>
            </a:endParaRPr>
          </a:p>
          <a:p>
            <a:pPr marL="274320" lvl="1" indent="0" algn="just" rtl="0">
              <a:spcBef>
                <a:spcPts val="480"/>
              </a:spcBef>
              <a:spcAft>
                <a:spcPts val="0"/>
              </a:spcAft>
              <a:buClr>
                <a:schemeClr val="dk1"/>
              </a:buClr>
              <a:buSzPts val="2400"/>
              <a:buNone/>
            </a:pPr>
            <a:endParaRPr sz="2400" b="1"/>
          </a:p>
          <a:p>
            <a:pPr marL="274320" lvl="1" indent="0" algn="just" rtl="0">
              <a:spcBef>
                <a:spcPts val="400"/>
              </a:spcBef>
              <a:spcAft>
                <a:spcPts val="0"/>
              </a:spcAft>
              <a:buClr>
                <a:schemeClr val="dk1"/>
              </a:buClr>
              <a:buSzPts val="2000"/>
              <a:buNone/>
            </a:pPr>
            <a:r>
              <a:rPr lang="pt-BR" sz="2000" dirty="0">
                <a:solidFill>
                  <a:schemeClr val="tx1"/>
                </a:solidFill>
              </a:rPr>
              <a:t>Art. 21. O paciente tem o direito de morrer com dignidade, livre de dor e de escolher o local de sua morte.</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 1º. O paciente tem direito a cuidados paliativos, que serão fornecidos nos termos dos regramentos do Sistema Único de Saúde ou dos planos de assistência à saúde, conforme o caso.</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Art. 22. Os pacientes são responsáveis por compartilhar informações sobre doenças passadas, internações, medicamento do qual faz uso e outras pertinentes com os profissionais de saúde, visando auxiliá-lo na condução de seus cuidados.</a:t>
            </a:r>
            <a:endParaRPr>
              <a:solidFill>
                <a:schemeClr val="tx1"/>
              </a:solidFill>
            </a:endParaRPr>
          </a:p>
          <a:p>
            <a:pPr marL="274320" lvl="1" indent="0" algn="just" rtl="0">
              <a:spcBef>
                <a:spcPts val="400"/>
              </a:spcBef>
              <a:spcAft>
                <a:spcPts val="0"/>
              </a:spcAft>
              <a:buClr>
                <a:schemeClr val="dk1"/>
              </a:buClr>
              <a:buSzPts val="2000"/>
              <a:buNone/>
            </a:pPr>
            <a:endParaRPr sz="2000">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Parágrafo único. Os pacientes são responsáveis por:</a:t>
            </a:r>
            <a:endParaRPr>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I - seguir as orientações do profissional de saúde quanto ao medicamento prescrito, finalizando o tratamento da data determinada;</a:t>
            </a:r>
            <a:endParaRPr>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VI - cumprir as regras e regulamentos dos serviços de saúde; </a:t>
            </a:r>
            <a:r>
              <a:rPr lang="pt-BR" sz="2000" dirty="0" err="1">
                <a:solidFill>
                  <a:schemeClr val="tx1"/>
                </a:solidFill>
              </a:rPr>
              <a:t>e</a:t>
            </a:r>
            <a:r>
              <a:rPr lang="pt-BR" sz="2000" dirty="0">
                <a:solidFill>
                  <a:schemeClr val="tx1"/>
                </a:solidFill>
              </a:rPr>
              <a:t> </a:t>
            </a:r>
            <a:endParaRPr>
              <a:solidFill>
                <a:schemeClr val="tx1"/>
              </a:solidFill>
            </a:endParaRPr>
          </a:p>
          <a:p>
            <a:pPr marL="274320" lvl="1" indent="0" algn="just" rtl="0">
              <a:spcBef>
                <a:spcPts val="400"/>
              </a:spcBef>
              <a:spcAft>
                <a:spcPts val="0"/>
              </a:spcAft>
              <a:buClr>
                <a:schemeClr val="dk1"/>
              </a:buClr>
              <a:buSzPts val="2000"/>
              <a:buNone/>
            </a:pPr>
            <a:r>
              <a:rPr lang="pt-BR" sz="2000" dirty="0">
                <a:solidFill>
                  <a:schemeClr val="tx1"/>
                </a:solidFill>
              </a:rPr>
              <a:t>VII - respeitar os direitos dos outros pacientes e dos profissionais</a:t>
            </a:r>
            <a:r>
              <a:rPr lang="pt-BR" sz="2000" dirty="0"/>
              <a:t>.</a:t>
            </a:r>
            <a:endParaRPr/>
          </a:p>
          <a:p>
            <a:pPr marL="274320" lvl="1" indent="0" algn="just" rtl="0">
              <a:spcBef>
                <a:spcPts val="400"/>
              </a:spcBef>
              <a:spcAft>
                <a:spcPts val="0"/>
              </a:spcAft>
              <a:buClr>
                <a:schemeClr val="dk1"/>
              </a:buClr>
              <a:buSzPts val="2000"/>
              <a:buNone/>
            </a:pP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1"/>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smtClean="0">
                <a:solidFill>
                  <a:srgbClr val="C00000"/>
                </a:solidFill>
              </a:rPr>
              <a:t>BIOÉTICA E ÉTICA PROFISSIONAL</a:t>
            </a:r>
            <a:endParaRPr lang="pt-BR" dirty="0">
              <a:solidFill>
                <a:srgbClr val="C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2"/>
          <p:cNvSpPr txBox="1">
            <a:spLocks noGrp="1"/>
          </p:cNvSpPr>
          <p:nvPr>
            <p:ph type="title"/>
          </p:nvPr>
        </p:nvSpPr>
        <p:spPr>
          <a:xfrm>
            <a:off x="623667" y="99209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dirty="0">
                <a:solidFill>
                  <a:srgbClr val="C00000"/>
                </a:solidFill>
              </a:rPr>
              <a:t>Ética</a:t>
            </a:r>
            <a:r>
              <a:rPr lang="pt-BR" dirty="0"/>
              <a:t/>
            </a:r>
            <a:br>
              <a:rPr lang="pt-BR" dirty="0"/>
            </a:br>
            <a:endParaRPr/>
          </a:p>
        </p:txBody>
      </p:sp>
      <p:sp>
        <p:nvSpPr>
          <p:cNvPr id="582" name="Google Shape;582;p72"/>
          <p:cNvSpPr txBox="1">
            <a:spLocks noGrp="1"/>
          </p:cNvSpPr>
          <p:nvPr>
            <p:ph type="body" idx="1"/>
          </p:nvPr>
        </p:nvSpPr>
        <p:spPr>
          <a:xfrm>
            <a:off x="637735" y="1787819"/>
            <a:ext cx="10972800" cy="48990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Calibri"/>
              <a:buNone/>
            </a:pPr>
            <a:endParaRPr sz="2400" dirty="0"/>
          </a:p>
          <a:p>
            <a:pPr marL="89999" lvl="0" indent="19050" algn="just" rtl="0">
              <a:lnSpc>
                <a:spcPct val="90000"/>
              </a:lnSpc>
              <a:spcBef>
                <a:spcPts val="640"/>
              </a:spcBef>
              <a:spcAft>
                <a:spcPts val="0"/>
              </a:spcAft>
              <a:buClr>
                <a:schemeClr val="dk1"/>
              </a:buClr>
              <a:buSzPts val="3200"/>
              <a:buFont typeface="Calibri"/>
              <a:buNone/>
            </a:pPr>
            <a:r>
              <a:rPr lang="pt-BR" dirty="0"/>
              <a:t>Do grego </a:t>
            </a:r>
            <a:r>
              <a:rPr lang="pt-BR" dirty="0" err="1"/>
              <a:t>ethos</a:t>
            </a:r>
            <a:r>
              <a:rPr lang="pt-BR" dirty="0"/>
              <a:t> que significa caráter, hábito, costume. Pode-se dizer que, no cotidiano, a ética aparece por meio de ações e atitudes, as quais são classificadas como “boas” ou “ruins” pela sociedade.  É um conjunto de normas que regem os atos humanos e é usada na vida familiar, profissional e social. A ética convida o sujeito da ação a tomar parte na elaboração das regras de sua conduta.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7983" t="17318" r="40565" b="17509"/>
          <a:stretch/>
        </p:blipFill>
        <p:spPr>
          <a:xfrm>
            <a:off x="2862411" y="361387"/>
            <a:ext cx="5574018" cy="6496613"/>
          </a:xfrm>
          <a:prstGeom prst="rect">
            <a:avLst/>
          </a:prstGeom>
        </p:spPr>
      </p:pic>
    </p:spTree>
    <p:extLst>
      <p:ext uri="{BB962C8B-B14F-4D97-AF65-F5344CB8AC3E}">
        <p14:creationId xmlns:p14="http://schemas.microsoft.com/office/powerpoint/2010/main" val="3242231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body" idx="1"/>
          </p:nvPr>
        </p:nvSpPr>
        <p:spPr>
          <a:xfrm>
            <a:off x="609600" y="872196"/>
            <a:ext cx="10972800" cy="522380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rgbClr val="FF0000"/>
              </a:buClr>
              <a:buSzPts val="4000"/>
              <a:buFont typeface="Calibri"/>
              <a:buNone/>
            </a:pPr>
            <a:r>
              <a:rPr lang="pt-BR" sz="4000" dirty="0">
                <a:solidFill>
                  <a:srgbClr val="C00000"/>
                </a:solidFill>
              </a:rPr>
              <a:t>MORAL E ÉTICA ANDAM DE MÃOS DADAS E SE CONFUNDEM.</a:t>
            </a:r>
            <a:endParaRPr>
              <a:solidFill>
                <a:srgbClr val="C00000"/>
              </a:solidFill>
            </a:endParaRPr>
          </a:p>
          <a:p>
            <a:pPr marL="342900" lvl="0" indent="-342900" algn="ctr" rtl="0">
              <a:spcBef>
                <a:spcPts val="800"/>
              </a:spcBef>
              <a:spcAft>
                <a:spcPts val="0"/>
              </a:spcAft>
              <a:buClr>
                <a:schemeClr val="dk1"/>
              </a:buClr>
              <a:buSzPts val="4000"/>
              <a:buFont typeface="Calibri"/>
              <a:buNone/>
            </a:pPr>
            <a:endParaRPr sz="4000"/>
          </a:p>
          <a:p>
            <a:pPr marL="342900" lvl="0" indent="-342900" algn="ctr" rtl="0">
              <a:spcBef>
                <a:spcPts val="800"/>
              </a:spcBef>
              <a:spcAft>
                <a:spcPts val="0"/>
              </a:spcAft>
              <a:buClr>
                <a:schemeClr val="dk1"/>
              </a:buClr>
              <a:buSzPts val="4000"/>
              <a:buFont typeface="Calibri"/>
              <a:buNone/>
            </a:pPr>
            <a:r>
              <a:rPr lang="pt-BR" sz="4000" dirty="0"/>
              <a:t>No centro da ética aparece o </a:t>
            </a:r>
            <a:r>
              <a:rPr lang="pt-BR" sz="4000" b="1" dirty="0"/>
              <a:t>dever</a:t>
            </a:r>
            <a:r>
              <a:rPr lang="pt-BR" sz="4000" dirty="0"/>
              <a:t>, ou obrigação. A </a:t>
            </a:r>
            <a:r>
              <a:rPr lang="pt-BR" sz="4000" b="1" dirty="0"/>
              <a:t>moral</a:t>
            </a:r>
            <a:r>
              <a:rPr lang="pt-BR" sz="4000" dirty="0"/>
              <a:t>, é uma </a:t>
            </a:r>
            <a:r>
              <a:rPr lang="pt-BR" sz="4000" b="1" dirty="0"/>
              <a:t>conduta</a:t>
            </a:r>
            <a:r>
              <a:rPr lang="pt-BR" sz="4000" dirty="0"/>
              <a:t> correta.</a:t>
            </a:r>
            <a:endParaRPr/>
          </a:p>
          <a:p>
            <a:pPr marL="342900" lvl="0" indent="-88900" algn="ctr" rtl="0">
              <a:spcBef>
                <a:spcPts val="800"/>
              </a:spcBef>
              <a:spcAft>
                <a:spcPts val="0"/>
              </a:spcAft>
              <a:buClr>
                <a:schemeClr val="dk1"/>
              </a:buClr>
              <a:buSzPts val="4000"/>
              <a:buNone/>
            </a:pPr>
            <a:endParaRPr sz="4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Bioética</a:t>
            </a:r>
            <a:endParaRPr>
              <a:solidFill>
                <a:srgbClr val="C00000"/>
              </a:solidFill>
            </a:endParaRPr>
          </a:p>
        </p:txBody>
      </p:sp>
      <p:sp>
        <p:nvSpPr>
          <p:cNvPr id="588" name="Google Shape;588;p7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17100" algn="just" rtl="0">
              <a:spcBef>
                <a:spcPts val="0"/>
              </a:spcBef>
              <a:spcAft>
                <a:spcPts val="0"/>
              </a:spcAft>
              <a:buClr>
                <a:schemeClr val="dk1"/>
              </a:buClr>
              <a:buSzPts val="3200"/>
              <a:buFont typeface="Calibri"/>
              <a:buNone/>
            </a:pPr>
            <a:r>
              <a:rPr lang="pt-BR"/>
              <a:t> </a:t>
            </a:r>
            <a:r>
              <a:rPr lang="pt-BR" sz="4000"/>
              <a:t>De origem grega que significa ética da vida, é um estudo sistemático das dimensões morais – incluindo visão, decisão, conduta e normas morais – das ciências da vida e da saúde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solidFill>
                  <a:srgbClr val="C00000"/>
                </a:solidFill>
              </a:rPr>
              <a:t>Objetivos da Ética</a:t>
            </a:r>
            <a:r>
              <a:rPr lang="pt-BR" dirty="0"/>
              <a:t>	</a:t>
            </a:r>
            <a:endParaRPr/>
          </a:p>
        </p:txBody>
      </p:sp>
      <p:sp>
        <p:nvSpPr>
          <p:cNvPr id="594" name="Google Shape;594;p7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60000" lvl="0" indent="0" algn="just" rtl="0">
              <a:spcBef>
                <a:spcPts val="0"/>
              </a:spcBef>
              <a:spcAft>
                <a:spcPts val="0"/>
              </a:spcAft>
              <a:buClr>
                <a:schemeClr val="dk1"/>
              </a:buClr>
              <a:buSzPts val="4000"/>
              <a:buFont typeface="Calibri"/>
              <a:buNone/>
            </a:pPr>
            <a:r>
              <a:rPr lang="pt-BR" sz="4000" dirty="0"/>
              <a:t>O objetivo primordial da ética é a aquisição de hábitos bons, que contribuem para a formação de um caráter nobre, levando o indivíduo a ser e agir de maneira íntegra e honrada.</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pt-BR" sz="3600" b="0" dirty="0" smtClean="0">
                <a:solidFill>
                  <a:srgbClr val="C00000"/>
                </a:solidFill>
              </a:rPr>
              <a:t>Princípios </a:t>
            </a:r>
            <a:r>
              <a:rPr lang="pt-BR" sz="3600" b="0" dirty="0">
                <a:solidFill>
                  <a:srgbClr val="C00000"/>
                </a:solidFill>
              </a:rPr>
              <a:t>da Ética</a:t>
            </a:r>
            <a:r>
              <a:rPr lang="pt-BR" sz="3600" b="0" dirty="0" smtClean="0">
                <a:solidFill>
                  <a:srgbClr val="C00000"/>
                </a:solidFill>
              </a:rPr>
              <a:t>:</a:t>
            </a:r>
            <a:endParaRPr sz="3600" b="0" u="sng">
              <a:solidFill>
                <a:srgbClr val="C00000"/>
              </a:solidFill>
            </a:endParaRPr>
          </a:p>
        </p:txBody>
      </p:sp>
      <p:sp>
        <p:nvSpPr>
          <p:cNvPr id="600" name="Google Shape;600;p7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2"/>
              </a:buClr>
              <a:buSzPts val="4000"/>
              <a:buNone/>
            </a:pPr>
            <a:r>
              <a:rPr lang="pt-BR" sz="4000" dirty="0" smtClean="0">
                <a:solidFill>
                  <a:schemeClr val="tx1"/>
                </a:solidFill>
              </a:rPr>
              <a:t>Justiça</a:t>
            </a:r>
            <a:r>
              <a:rPr lang="pt-BR" sz="4000" dirty="0">
                <a:solidFill>
                  <a:schemeClr val="tx1"/>
                </a:solidFill>
              </a:rPr>
              <a:t>;</a:t>
            </a:r>
            <a:endParaRPr>
              <a:solidFill>
                <a:schemeClr val="tx1"/>
              </a:solidFill>
            </a:endParaRPr>
          </a:p>
          <a:p>
            <a:pPr marL="342900" lvl="0" indent="-342900" algn="l" rtl="0">
              <a:spcBef>
                <a:spcPts val="800"/>
              </a:spcBef>
              <a:spcAft>
                <a:spcPts val="0"/>
              </a:spcAft>
              <a:buClr>
                <a:schemeClr val="dk2"/>
              </a:buClr>
              <a:buSzPts val="4000"/>
              <a:buNone/>
            </a:pPr>
            <a:r>
              <a:rPr lang="pt-BR" sz="4000" dirty="0" smtClean="0">
                <a:solidFill>
                  <a:schemeClr val="tx1"/>
                </a:solidFill>
              </a:rPr>
              <a:t>Igualdade </a:t>
            </a:r>
            <a:r>
              <a:rPr lang="pt-BR" sz="4000" dirty="0">
                <a:solidFill>
                  <a:schemeClr val="tx1"/>
                </a:solidFill>
              </a:rPr>
              <a:t>de direitos;</a:t>
            </a:r>
            <a:endParaRPr>
              <a:solidFill>
                <a:schemeClr val="tx1"/>
              </a:solidFill>
            </a:endParaRPr>
          </a:p>
          <a:p>
            <a:pPr marL="342900" lvl="0" indent="-342900" algn="l" rtl="0">
              <a:spcBef>
                <a:spcPts val="800"/>
              </a:spcBef>
              <a:spcAft>
                <a:spcPts val="0"/>
              </a:spcAft>
              <a:buClr>
                <a:schemeClr val="dk2"/>
              </a:buClr>
              <a:buSzPts val="4000"/>
              <a:buNone/>
            </a:pPr>
            <a:r>
              <a:rPr lang="pt-BR" sz="4000" dirty="0" smtClean="0">
                <a:solidFill>
                  <a:schemeClr val="tx1"/>
                </a:solidFill>
              </a:rPr>
              <a:t>Dignidade </a:t>
            </a:r>
            <a:r>
              <a:rPr lang="pt-BR" sz="4000" dirty="0">
                <a:solidFill>
                  <a:schemeClr val="tx1"/>
                </a:solidFill>
              </a:rPr>
              <a:t>da pessoa humana;</a:t>
            </a:r>
            <a:endParaRPr>
              <a:solidFill>
                <a:schemeClr val="tx1"/>
              </a:solidFill>
            </a:endParaRPr>
          </a:p>
          <a:p>
            <a:pPr marL="342900" lvl="0" indent="-342900" algn="l" rtl="0">
              <a:spcBef>
                <a:spcPts val="800"/>
              </a:spcBef>
              <a:spcAft>
                <a:spcPts val="0"/>
              </a:spcAft>
              <a:buClr>
                <a:schemeClr val="dk2"/>
              </a:buClr>
              <a:buSzPts val="4000"/>
              <a:buNone/>
            </a:pPr>
            <a:r>
              <a:rPr lang="pt-BR" sz="4000" dirty="0" smtClean="0">
                <a:solidFill>
                  <a:schemeClr val="tx1"/>
                </a:solidFill>
              </a:rPr>
              <a:t>Cidadania </a:t>
            </a:r>
            <a:r>
              <a:rPr lang="pt-BR" sz="4000" dirty="0">
                <a:solidFill>
                  <a:schemeClr val="tx1"/>
                </a:solidFill>
              </a:rPr>
              <a:t>plena;</a:t>
            </a:r>
            <a:endParaRPr>
              <a:solidFill>
                <a:schemeClr val="tx1"/>
              </a:solidFill>
            </a:endParaRPr>
          </a:p>
          <a:p>
            <a:pPr marL="342900" lvl="0" indent="-342900" algn="l" rtl="0">
              <a:spcBef>
                <a:spcPts val="800"/>
              </a:spcBef>
              <a:spcAft>
                <a:spcPts val="0"/>
              </a:spcAft>
              <a:buClr>
                <a:schemeClr val="dk2"/>
              </a:buClr>
              <a:buSzPts val="4000"/>
              <a:buNone/>
            </a:pPr>
            <a:r>
              <a:rPr lang="pt-BR" sz="4000" dirty="0" smtClean="0">
                <a:solidFill>
                  <a:schemeClr val="tx1"/>
                </a:solidFill>
              </a:rPr>
              <a:t>Solidariedade</a:t>
            </a:r>
            <a:r>
              <a:rPr lang="pt-BR" sz="4000" dirty="0">
                <a:solidFill>
                  <a:schemeClr val="tx1"/>
                </a:solidFill>
              </a:rPr>
              <a:t>;</a:t>
            </a:r>
            <a:endParaRPr sz="4000">
              <a:solidFill>
                <a:schemeClr val="tx1"/>
              </a:solidFill>
            </a:endParaRPr>
          </a:p>
          <a:p>
            <a:pPr marL="342900" lvl="0" indent="-88900" algn="l" rtl="0">
              <a:spcBef>
                <a:spcPts val="800"/>
              </a:spcBef>
              <a:spcAft>
                <a:spcPts val="0"/>
              </a:spcAft>
              <a:buClr>
                <a:schemeClr val="dk1"/>
              </a:buClr>
              <a:buSzPts val="4000"/>
              <a:buNone/>
            </a:pPr>
            <a:endParaRPr sz="4000">
              <a:solidFill>
                <a:schemeClr val="dk2"/>
              </a:solidFill>
            </a:endParaRPr>
          </a:p>
          <a:p>
            <a:pPr marL="342900" lvl="0" indent="-88900" algn="l" rtl="0">
              <a:spcBef>
                <a:spcPts val="800"/>
              </a:spcBef>
              <a:spcAft>
                <a:spcPts val="0"/>
              </a:spcAft>
              <a:buClr>
                <a:schemeClr val="dk1"/>
              </a:buClr>
              <a:buSzPts val="4000"/>
              <a:buNone/>
            </a:pPr>
            <a:endParaRPr sz="40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6"/>
          <p:cNvSpPr txBox="1">
            <a:spLocks noGrp="1"/>
          </p:cNvSpPr>
          <p:nvPr>
            <p:ph type="title"/>
          </p:nvPr>
        </p:nvSpPr>
        <p:spPr>
          <a:xfrm>
            <a:off x="609600" y="404814"/>
            <a:ext cx="10972800" cy="10128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sz="4000" dirty="0" smtClean="0">
                <a:solidFill>
                  <a:srgbClr val="C00000"/>
                </a:solidFill>
              </a:rPr>
              <a:t>ÉTICA </a:t>
            </a:r>
            <a:r>
              <a:rPr lang="pt-BR" sz="4000" dirty="0">
                <a:solidFill>
                  <a:srgbClr val="C00000"/>
                </a:solidFill>
              </a:rPr>
              <a:t>EM SAÚDE E SUA INFLUÊNCIA NA ENFERMAGEM </a:t>
            </a:r>
            <a:endParaRPr>
              <a:solidFill>
                <a:srgbClr val="C00000"/>
              </a:solidFill>
            </a:endParaRPr>
          </a:p>
        </p:txBody>
      </p:sp>
      <p:sp>
        <p:nvSpPr>
          <p:cNvPr id="606" name="Google Shape;606;p76"/>
          <p:cNvSpPr txBox="1">
            <a:spLocks noGrp="1"/>
          </p:cNvSpPr>
          <p:nvPr>
            <p:ph type="body" idx="1"/>
          </p:nvPr>
        </p:nvSpPr>
        <p:spPr>
          <a:xfrm>
            <a:off x="609600" y="1916113"/>
            <a:ext cx="10972800" cy="4179887"/>
          </a:xfrm>
          <a:prstGeom prst="rect">
            <a:avLst/>
          </a:prstGeom>
          <a:noFill/>
          <a:ln>
            <a:noFill/>
          </a:ln>
        </p:spPr>
        <p:txBody>
          <a:bodyPr spcFirstLastPara="1" wrap="square" lIns="91425" tIns="45700" rIns="91425" bIns="45700" anchor="t" anchorCtr="0">
            <a:normAutofit/>
          </a:bodyPr>
          <a:lstStyle/>
          <a:p>
            <a:pPr marL="342900" lvl="0" indent="17100" algn="just" rtl="0">
              <a:lnSpc>
                <a:spcPct val="80000"/>
              </a:lnSpc>
              <a:spcBef>
                <a:spcPts val="0"/>
              </a:spcBef>
              <a:spcAft>
                <a:spcPts val="0"/>
              </a:spcAft>
              <a:buClr>
                <a:schemeClr val="dk1"/>
              </a:buClr>
              <a:buSzPts val="2800"/>
              <a:buFont typeface="Calibri"/>
              <a:buNone/>
            </a:pPr>
            <a:r>
              <a:rPr lang="pt-BR" sz="3600" dirty="0"/>
              <a:t>A missão da seção ética em Saúde é de incrementar a qualidade da assistência em saúde e da capacidade de decisão por parte dos profissionais e pacientes, por meio da discussão de temas que envolvem a ética em enfermagem, em especial os que constituem dilemas e desafios </a:t>
            </a:r>
            <a:r>
              <a:rPr lang="pt-BR" sz="3600" dirty="0" smtClean="0"/>
              <a:t>consequentes </a:t>
            </a:r>
            <a:r>
              <a:rPr lang="pt-BR" sz="3600" dirty="0"/>
              <a:t>aos avanços tecnológicos da Medicina.</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0"/>
          <p:cNvSpPr txBox="1">
            <a:spLocks noGrp="1"/>
          </p:cNvSpPr>
          <p:nvPr>
            <p:ph type="body" idx="1"/>
          </p:nvPr>
        </p:nvSpPr>
        <p:spPr>
          <a:xfrm>
            <a:off x="511629" y="1162050"/>
            <a:ext cx="10972800" cy="5619750"/>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Font typeface="Calibri"/>
              <a:buNone/>
            </a:pPr>
            <a:r>
              <a:rPr lang="pt-BR" dirty="0"/>
              <a:t> </a:t>
            </a:r>
            <a:endParaRPr lang="pt-BR" dirty="0" smtClean="0"/>
          </a:p>
          <a:p>
            <a:pPr marL="342900" lvl="0" indent="-342900" algn="just" rtl="0">
              <a:spcBef>
                <a:spcPts val="0"/>
              </a:spcBef>
              <a:spcAft>
                <a:spcPts val="0"/>
              </a:spcAft>
              <a:buClr>
                <a:schemeClr val="dk1"/>
              </a:buClr>
              <a:buSzPts val="3200"/>
              <a:buFont typeface="Calibri"/>
              <a:buNone/>
            </a:pPr>
            <a:endParaRPr lang="pt-BR" sz="2800" dirty="0"/>
          </a:p>
          <a:p>
            <a:pPr marL="342900" lvl="0" indent="-342900" algn="just" rtl="0">
              <a:spcBef>
                <a:spcPts val="0"/>
              </a:spcBef>
              <a:spcAft>
                <a:spcPts val="0"/>
              </a:spcAft>
              <a:buClr>
                <a:schemeClr val="dk1"/>
              </a:buClr>
              <a:buSzPts val="3200"/>
              <a:buFont typeface="Calibri"/>
              <a:buNone/>
            </a:pPr>
            <a:r>
              <a:rPr lang="pt-BR" sz="2800" dirty="0" smtClean="0"/>
              <a:t>             </a:t>
            </a:r>
            <a:r>
              <a:rPr lang="pt-BR" sz="3600" dirty="0"/>
              <a:t>No cuidado de saúde, o enfoque sobre a ética intensificou-se, em respostas a acontecimentos controversos, incluindo maiores avanços tecnológicos e menores cuidados de saúde e recursos financeiros.  Essas duas áreas produzem um impacto sobre o papel da equipe de enfermagem</a:t>
            </a:r>
            <a:r>
              <a:rPr lang="pt-BR" sz="4000" dirty="0"/>
              <a:t>.</a:t>
            </a:r>
            <a:endParaRPr dirty="0"/>
          </a:p>
        </p:txBody>
      </p:sp>
      <p:sp>
        <p:nvSpPr>
          <p:cNvPr id="2" name="Retângulo 1"/>
          <p:cNvSpPr/>
          <p:nvPr/>
        </p:nvSpPr>
        <p:spPr>
          <a:xfrm>
            <a:off x="2738350" y="651655"/>
            <a:ext cx="6715300" cy="646331"/>
          </a:xfrm>
          <a:prstGeom prst="rect">
            <a:avLst/>
          </a:prstGeom>
        </p:spPr>
        <p:txBody>
          <a:bodyPr wrap="none">
            <a:spAutoFit/>
          </a:bodyPr>
          <a:lstStyle/>
          <a:p>
            <a:r>
              <a:rPr lang="pt-BR" sz="3600" dirty="0">
                <a:solidFill>
                  <a:schemeClr val="accent2">
                    <a:lumMod val="75000"/>
                  </a:schemeClr>
                </a:solidFill>
                <a:latin typeface="Calibri" panose="020F0502020204030204" pitchFamily="34" charset="0"/>
                <a:cs typeface="Calibri" panose="020F0502020204030204" pitchFamily="34" charset="0"/>
              </a:rPr>
              <a:t>CUIDADO DE ENFERMAGEM ÉTICO</a:t>
            </a:r>
            <a:endParaRPr lang="pt-BR" sz="3600" dirty="0">
              <a:latin typeface="Calibri" panose="020F0502020204030204" pitchFamily="34" charset="0"/>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7"/>
          <p:cNvSpPr txBox="1">
            <a:spLocks noGrp="1"/>
          </p:cNvSpPr>
          <p:nvPr>
            <p:ph type="body" idx="1"/>
          </p:nvPr>
        </p:nvSpPr>
        <p:spPr>
          <a:xfrm>
            <a:off x="624417" y="1083212"/>
            <a:ext cx="10972800" cy="5298537"/>
          </a:xfrm>
          <a:prstGeom prst="rect">
            <a:avLst/>
          </a:prstGeom>
          <a:noFill/>
          <a:ln>
            <a:noFill/>
          </a:ln>
        </p:spPr>
        <p:txBody>
          <a:bodyPr spcFirstLastPara="1" wrap="square" lIns="91425" tIns="45700" rIns="91425" bIns="45700" anchor="t" anchorCtr="0">
            <a:normAutofit/>
          </a:bodyPr>
          <a:lstStyle/>
          <a:p>
            <a:pPr marL="342900" lvl="0" indent="17100" algn="just" rtl="0">
              <a:lnSpc>
                <a:spcPct val="90000"/>
              </a:lnSpc>
              <a:spcBef>
                <a:spcPts val="0"/>
              </a:spcBef>
              <a:spcAft>
                <a:spcPts val="0"/>
              </a:spcAft>
              <a:buClr>
                <a:schemeClr val="dk1"/>
              </a:buClr>
              <a:buSzPts val="3200"/>
              <a:buFont typeface="Calibri"/>
              <a:buNone/>
            </a:pPr>
            <a:r>
              <a:rPr lang="pt-BR" dirty="0"/>
              <a:t>As ocorrências éticas são episódios prejudiciais causados pelos profissionais da área de enfermagem e podem vir a acontecer decorrente de uma atitude desrespeitosa em relação ao paciente, ao colega de trabalho, aos familiares ou ainda em qualquer lugar de atuação onde estes acontecimentos podem cooperar para prejuízos ou danos ao paciente ou a outros profissionais de saúde. A ocorrência ética pode, também, relacionar-se à imprudência do profissional, a qual se caracteriza pela atitude impetuosa no momento da ação, seja em relação ao paciente ou nas relações interpessoais.</a:t>
            </a:r>
            <a:r>
              <a:rPr lang="pt-BR" sz="2400" dirty="0"/>
              <a:t>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88"/>
          <p:cNvSpPr txBox="1">
            <a:spLocks noGrp="1"/>
          </p:cNvSpPr>
          <p:nvPr>
            <p:ph type="body" idx="1"/>
          </p:nvPr>
        </p:nvSpPr>
        <p:spPr>
          <a:xfrm>
            <a:off x="609600" y="476250"/>
            <a:ext cx="10972800" cy="561975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Font typeface="Calibri"/>
              <a:buNone/>
            </a:pPr>
            <a:r>
              <a:rPr lang="pt-BR" dirty="0"/>
              <a:t> </a:t>
            </a:r>
            <a:endParaRPr dirty="0"/>
          </a:p>
          <a:p>
            <a:pPr marL="342900" lvl="0" indent="-342900" algn="just" rtl="0">
              <a:spcBef>
                <a:spcPts val="800"/>
              </a:spcBef>
              <a:spcAft>
                <a:spcPts val="0"/>
              </a:spcAft>
              <a:buClr>
                <a:schemeClr val="dk1"/>
              </a:buClr>
              <a:buSzPts val="3200"/>
              <a:buFont typeface="Calibri"/>
              <a:buNone/>
            </a:pPr>
            <a:r>
              <a:rPr lang="pt-BR" dirty="0"/>
              <a:t> </a:t>
            </a:r>
            <a:r>
              <a:rPr lang="pt-BR" dirty="0" smtClean="0"/>
              <a:t>             </a:t>
            </a:r>
            <a:r>
              <a:rPr lang="pt-BR" sz="4000" dirty="0" smtClean="0"/>
              <a:t>Os </a:t>
            </a:r>
            <a:r>
              <a:rPr lang="pt-BR" sz="4000" dirty="0"/>
              <a:t>princípios comuns que se aplicam na enfermagem abrangem a autonomia, beneficência, confidência, efeito duplo, fidelidade, justiça, não maleficência, paternalismo, respeito pelas pessoas, sanidade da vida e veracidade. </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92"/>
          <p:cNvSpPr txBox="1">
            <a:spLocks noGrp="1"/>
          </p:cNvSpPr>
          <p:nvPr>
            <p:ph type="body" idx="1"/>
          </p:nvPr>
        </p:nvSpPr>
        <p:spPr>
          <a:xfrm>
            <a:off x="609600" y="1997611"/>
            <a:ext cx="10972800" cy="452701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400"/>
              <a:buFont typeface="Calibri"/>
              <a:buNone/>
            </a:pPr>
            <a:r>
              <a:rPr lang="pt-BR" sz="2400" dirty="0"/>
              <a:t>  </a:t>
            </a:r>
            <a:r>
              <a:rPr lang="pt-BR" sz="2400" dirty="0" smtClean="0"/>
              <a:t>                  </a:t>
            </a:r>
            <a:r>
              <a:rPr lang="pt-BR" dirty="0" smtClean="0"/>
              <a:t>Não </a:t>
            </a:r>
            <a:r>
              <a:rPr lang="pt-BR" dirty="0"/>
              <a:t>obstante os deveres de um profissional, os quais são obrigatórios, devem ser levadas em conta as qualidades pessoais que também concorrem para o enriquecimento de sua atuação profissional, algumas delas facilitando o exercício da profissão. Muitas destas qualidades poderão ser adquiridas com esforço e boa vontade, aumentando neste caso o mérito do profissional que, no decorrer de sua atividade profissional, consegue incorporá-las à sua personalidade, procurando vivenciá-las ao lado dos deveres profissionais.</a:t>
            </a:r>
            <a:endParaRPr dirty="0"/>
          </a:p>
        </p:txBody>
      </p:sp>
      <p:sp>
        <p:nvSpPr>
          <p:cNvPr id="693" name="Google Shape;693;p9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dirty="0"/>
              <a:t> </a:t>
            </a:r>
            <a:r>
              <a:rPr lang="pt-BR" dirty="0">
                <a:solidFill>
                  <a:srgbClr val="C00000"/>
                </a:solidFill>
              </a:rPr>
              <a:t>VIRTUDES PROFISSIONAIS</a:t>
            </a:r>
            <a:endParaRPr>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3"/>
          <p:cNvSpPr txBox="1">
            <a:spLocks noGrp="1"/>
          </p:cNvSpPr>
          <p:nvPr>
            <p:ph type="title"/>
          </p:nvPr>
        </p:nvSpPr>
        <p:spPr>
          <a:xfrm>
            <a:off x="453975" y="2414713"/>
            <a:ext cx="10972800" cy="1143000"/>
          </a:xfrm>
          <a:prstGeom prst="rect">
            <a:avLst/>
          </a:prstGeom>
          <a:noFill/>
          <a:ln>
            <a:noFill/>
          </a:ln>
        </p:spPr>
        <p:txBody>
          <a:bodyPr spcFirstLastPara="1" wrap="square" lIns="91425" tIns="45700" rIns="91425" bIns="45700" anchor="ctr" anchorCtr="0">
            <a:normAutofit/>
          </a:bodyPr>
          <a:lstStyle/>
          <a:p>
            <a:pPr lvl="0">
              <a:buSzPts val="4400"/>
            </a:pPr>
            <a:r>
              <a:rPr lang="pt-BR" b="1" dirty="0" smtClean="0">
                <a:solidFill>
                  <a:srgbClr val="C00000"/>
                </a:solidFill>
              </a:rPr>
              <a:t>DISTANÁSIA, EUTANÁSIA E ORTOTANÁSIA</a:t>
            </a:r>
            <a:endParaRPr lang="pt-BR"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rotWithShape="1">
          <a:blip r:embed="rId2"/>
          <a:srcRect l="24122" t="40568" r="37316" b="19366"/>
          <a:stretch/>
        </p:blipFill>
        <p:spPr>
          <a:xfrm>
            <a:off x="1231678" y="666620"/>
            <a:ext cx="9131522" cy="5336829"/>
          </a:xfrm>
          <a:prstGeom prst="rect">
            <a:avLst/>
          </a:prstGeom>
        </p:spPr>
      </p:pic>
    </p:spTree>
    <p:extLst>
      <p:ext uri="{BB962C8B-B14F-4D97-AF65-F5344CB8AC3E}">
        <p14:creationId xmlns:p14="http://schemas.microsoft.com/office/powerpoint/2010/main" val="2659795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4"/>
          <p:cNvSpPr txBox="1">
            <a:spLocks noGrp="1"/>
          </p:cNvSpPr>
          <p:nvPr>
            <p:ph type="body" idx="1"/>
          </p:nvPr>
        </p:nvSpPr>
        <p:spPr>
          <a:xfrm>
            <a:off x="609600" y="1166017"/>
            <a:ext cx="10972800" cy="45261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spcBef>
                <a:spcPts val="0"/>
              </a:spcBef>
              <a:spcAft>
                <a:spcPts val="0"/>
              </a:spcAft>
              <a:buClr>
                <a:schemeClr val="dk1"/>
              </a:buClr>
              <a:buSzPct val="100000"/>
              <a:buNone/>
            </a:pPr>
            <a:r>
              <a:rPr lang="pt-BR" dirty="0" smtClean="0">
                <a:solidFill>
                  <a:schemeClr val="accent2">
                    <a:lumMod val="75000"/>
                  </a:schemeClr>
                </a:solidFill>
              </a:rPr>
              <a:t>DISTANASIA</a:t>
            </a:r>
          </a:p>
          <a:p>
            <a:pPr marL="0" lvl="0" indent="0" algn="just" rtl="0">
              <a:spcBef>
                <a:spcPts val="592"/>
              </a:spcBef>
              <a:spcAft>
                <a:spcPts val="0"/>
              </a:spcAft>
              <a:buClr>
                <a:schemeClr val="dk1"/>
              </a:buClr>
              <a:buSzPct val="100000"/>
              <a:buNone/>
            </a:pPr>
            <a:endParaRPr lang="pt-BR" dirty="0" smtClean="0"/>
          </a:p>
          <a:p>
            <a:pPr marL="0" lvl="0" indent="0" algn="just" rtl="0">
              <a:spcBef>
                <a:spcPts val="592"/>
              </a:spcBef>
              <a:spcAft>
                <a:spcPts val="0"/>
              </a:spcAft>
              <a:buClr>
                <a:schemeClr val="dk1"/>
              </a:buClr>
              <a:buSzPct val="100000"/>
              <a:buNone/>
            </a:pPr>
            <a:r>
              <a:rPr lang="pt-BR" dirty="0" smtClean="0"/>
              <a:t>A </a:t>
            </a:r>
            <a:r>
              <a:rPr lang="pt-BR" dirty="0" err="1"/>
              <a:t>distanásia</a:t>
            </a:r>
            <a:r>
              <a:rPr lang="pt-BR" dirty="0"/>
              <a:t> é um termo </a:t>
            </a:r>
            <a:r>
              <a:rPr lang="pt-BR" dirty="0" smtClean="0"/>
              <a:t>utilizado </a:t>
            </a:r>
            <a:r>
              <a:rPr lang="pt-BR" dirty="0"/>
              <a:t>para descrever uma abordagem </a:t>
            </a:r>
            <a:r>
              <a:rPr lang="pt-BR" dirty="0" smtClean="0"/>
              <a:t>relacionada </a:t>
            </a:r>
            <a:r>
              <a:rPr lang="pt-BR" dirty="0"/>
              <a:t>com o óbito do paciente e que corresponde ao prolongamento desnecessário da vida por meio do uso de remédios que pode trazer sofrimento para a pessoa.</a:t>
            </a:r>
            <a:endParaRPr dirty="0"/>
          </a:p>
          <a:p>
            <a:pPr marL="0" lvl="0" indent="0" algn="just" rtl="0">
              <a:spcBef>
                <a:spcPts val="592"/>
              </a:spcBef>
              <a:spcAft>
                <a:spcPts val="0"/>
              </a:spcAft>
              <a:buClr>
                <a:schemeClr val="dk1"/>
              </a:buClr>
              <a:buSzPct val="100000"/>
              <a:buNone/>
            </a:pPr>
            <a:r>
              <a:rPr lang="pt-BR" dirty="0"/>
              <a:t>Dessa forma, como promove o prolongamento da dor e do sofrimento, a </a:t>
            </a:r>
            <a:r>
              <a:rPr lang="pt-BR" dirty="0" err="1"/>
              <a:t>distanásia</a:t>
            </a:r>
            <a:r>
              <a:rPr lang="pt-BR" dirty="0"/>
              <a:t> é considerada uma má prática médica, pois, embora alivie os sintomas, não traz melhora da qualidade de vida para a pessoa, tornando a morte mais lenta e dolorosa.</a:t>
            </a:r>
            <a:endParaRPr dirty="0"/>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5"/>
          <p:cNvSpPr txBox="1">
            <a:spLocks noGrp="1"/>
          </p:cNvSpPr>
          <p:nvPr>
            <p:ph type="body" idx="1"/>
          </p:nvPr>
        </p:nvSpPr>
        <p:spPr>
          <a:xfrm>
            <a:off x="609600" y="1036005"/>
            <a:ext cx="10972800" cy="45261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spcBef>
                <a:spcPts val="0"/>
              </a:spcBef>
              <a:spcAft>
                <a:spcPts val="0"/>
              </a:spcAft>
              <a:buClr>
                <a:schemeClr val="dk1"/>
              </a:buClr>
              <a:buSzPct val="100000"/>
              <a:buNone/>
            </a:pPr>
            <a:r>
              <a:rPr lang="pt-BR" sz="3500" dirty="0" smtClean="0">
                <a:solidFill>
                  <a:schemeClr val="accent2">
                    <a:lumMod val="75000"/>
                  </a:schemeClr>
                </a:solidFill>
                <a:latin typeface="Calibri" pitchFamily="34" charset="0"/>
              </a:rPr>
              <a:t>EUTANÁSIA</a:t>
            </a:r>
          </a:p>
          <a:p>
            <a:pPr marL="0" lvl="0" indent="0" algn="just" rtl="0">
              <a:spcBef>
                <a:spcPts val="0"/>
              </a:spcBef>
              <a:spcAft>
                <a:spcPts val="0"/>
              </a:spcAft>
              <a:buClr>
                <a:schemeClr val="dk1"/>
              </a:buClr>
              <a:buSzPct val="100000"/>
              <a:buNone/>
            </a:pPr>
            <a:endParaRPr lang="pt-BR" sz="3500" dirty="0" smtClean="0">
              <a:solidFill>
                <a:schemeClr val="accent2">
                  <a:lumMod val="75000"/>
                </a:schemeClr>
              </a:solidFill>
              <a:latin typeface="Calibri" pitchFamily="34" charset="0"/>
            </a:endParaRPr>
          </a:p>
          <a:p>
            <a:pPr marL="0" lvl="0" indent="0" algn="just" rtl="0">
              <a:spcBef>
                <a:spcPts val="592"/>
              </a:spcBef>
              <a:spcAft>
                <a:spcPts val="0"/>
              </a:spcAft>
              <a:buClr>
                <a:schemeClr val="dk1"/>
              </a:buClr>
              <a:buSzPct val="100000"/>
              <a:buNone/>
            </a:pPr>
            <a:r>
              <a:rPr lang="pt-BR" dirty="0" smtClean="0">
                <a:latin typeface="Calibri" pitchFamily="34" charset="0"/>
              </a:rPr>
              <a:t>A </a:t>
            </a:r>
            <a:r>
              <a:rPr lang="pt-BR" dirty="0">
                <a:latin typeface="Calibri" pitchFamily="34" charset="0"/>
              </a:rPr>
              <a:t>eutanásia é o ato de abreviar a vida de uma pessoa, ou seja, tem como princípio acabar com o sofrimento da pessoa que possui uma doença grave e incurável, quando não existem mais tratamentos que possam ser realizados para melhorar o quadro clínico da pessoa</a:t>
            </a:r>
            <a:endParaRPr dirty="0">
              <a:latin typeface="Calibri" pitchFamily="34" charset="0"/>
            </a:endParaRPr>
          </a:p>
          <a:p>
            <a:pPr marL="0" lvl="0" indent="0" algn="just" rtl="0">
              <a:spcBef>
                <a:spcPts val="592"/>
              </a:spcBef>
              <a:spcAft>
                <a:spcPts val="0"/>
              </a:spcAft>
              <a:buClr>
                <a:schemeClr val="dk1"/>
              </a:buClr>
              <a:buSzPct val="100000"/>
              <a:buNone/>
            </a:pPr>
            <a:r>
              <a:rPr lang="pt-BR" dirty="0">
                <a:latin typeface="Calibri" pitchFamily="34" charset="0"/>
              </a:rPr>
              <a:t>Entretanto, a eutanásia é ilegal na maioria dos países, já que envolve a vida humana. Os profissionais contra esta prática afirmam que a vida humana é inviolável, e ninguém tem o direto de abreviá-la, e, além disto, é muito difícil definir quais pessoas ainda podem ter o sofrimento aliviado sem que seja necessário antecipar a sua morte.</a:t>
            </a:r>
            <a:endParaRPr dirty="0">
              <a:latin typeface="Calibri" pitchFamily="34" charset="0"/>
            </a:endParaRPr>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7"/>
          <p:cNvSpPr txBox="1">
            <a:spLocks noGrp="1"/>
          </p:cNvSpPr>
          <p:nvPr>
            <p:ph type="body" idx="1"/>
          </p:nvPr>
        </p:nvSpPr>
        <p:spPr>
          <a:xfrm>
            <a:off x="609600" y="1166017"/>
            <a:ext cx="10972800" cy="45261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spcBef>
                <a:spcPts val="0"/>
              </a:spcBef>
              <a:spcAft>
                <a:spcPts val="0"/>
              </a:spcAft>
              <a:buClr>
                <a:schemeClr val="dk1"/>
              </a:buClr>
              <a:buSzPct val="100000"/>
              <a:buNone/>
            </a:pPr>
            <a:r>
              <a:rPr lang="pt-BR" dirty="0" smtClean="0">
                <a:solidFill>
                  <a:schemeClr val="accent2">
                    <a:lumMod val="75000"/>
                  </a:schemeClr>
                </a:solidFill>
              </a:rPr>
              <a:t>ORTOTANÁSIA</a:t>
            </a:r>
          </a:p>
          <a:p>
            <a:pPr marL="0" lvl="0" indent="0" algn="just" rtl="0">
              <a:spcBef>
                <a:spcPts val="0"/>
              </a:spcBef>
              <a:spcAft>
                <a:spcPts val="0"/>
              </a:spcAft>
              <a:buClr>
                <a:schemeClr val="dk1"/>
              </a:buClr>
              <a:buSzPct val="100000"/>
              <a:buNone/>
            </a:pPr>
            <a:endParaRPr lang="pt-BR" dirty="0" smtClean="0">
              <a:solidFill>
                <a:schemeClr val="accent2">
                  <a:lumMod val="75000"/>
                </a:schemeClr>
              </a:solidFill>
            </a:endParaRPr>
          </a:p>
          <a:p>
            <a:pPr marL="0" lvl="0" indent="0" algn="just" rtl="0">
              <a:spcBef>
                <a:spcPts val="592"/>
              </a:spcBef>
              <a:spcAft>
                <a:spcPts val="0"/>
              </a:spcAft>
              <a:buClr>
                <a:schemeClr val="dk1"/>
              </a:buClr>
              <a:buSzPct val="100000"/>
              <a:buNone/>
            </a:pPr>
            <a:r>
              <a:rPr lang="pt-BR" dirty="0" smtClean="0"/>
              <a:t>A </a:t>
            </a:r>
            <a:r>
              <a:rPr lang="pt-BR" dirty="0" err="1"/>
              <a:t>ortotanásia</a:t>
            </a:r>
            <a:r>
              <a:rPr lang="pt-BR" dirty="0"/>
              <a:t> é uma prática médica em que há promoção de uma morte natural, sem que sejam realizados tratamentos pouco úteis, invasivos ou artificiais para manter a pessoa viva e prolongar a morte, como a respiração por aparelhos, por exemplo.</a:t>
            </a:r>
            <a:endParaRPr dirty="0"/>
          </a:p>
          <a:p>
            <a:pPr marL="0" lvl="0" indent="0" algn="just" rtl="0">
              <a:spcBef>
                <a:spcPts val="592"/>
              </a:spcBef>
              <a:spcAft>
                <a:spcPts val="0"/>
              </a:spcAft>
              <a:buClr>
                <a:schemeClr val="dk1"/>
              </a:buClr>
              <a:buSzPct val="100000"/>
              <a:buNone/>
            </a:pPr>
            <a:r>
              <a:rPr lang="pt-BR" dirty="0"/>
              <a:t>A </a:t>
            </a:r>
            <a:r>
              <a:rPr lang="pt-BR" dirty="0" err="1"/>
              <a:t>ortotanásia</a:t>
            </a:r>
            <a:r>
              <a:rPr lang="pt-BR" dirty="0"/>
              <a:t> é praticada por meio dos cuidados paliativos, que é uma abordagem que procura manter a qualidade de vida do paciente, e da sua família, em casos de doenças graves e incuráveis, ajudando no controle de sintomas físicos, psicológicos e sociais.</a:t>
            </a:r>
            <a:endParaRPr dirty="0"/>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0" algn="just" rtl="0">
              <a:spcBef>
                <a:spcPts val="0"/>
              </a:spcBef>
              <a:spcAft>
                <a:spcPts val="0"/>
              </a:spcAft>
              <a:buNone/>
            </a:pPr>
            <a:r>
              <a:rPr lang="pt-BR" dirty="0"/>
              <a:t>Isso significa que quem cuida do outro está suscetível às patologias humanas. Por tal motivo, esses episódios devem ser considerados como um alerta, além de um motivo para que as autoridades responsáveis estejam atentos às demandas e aos anseios da classe.</a:t>
            </a:r>
            <a:endParaRPr dirty="0"/>
          </a:p>
          <a:p>
            <a:pPr marL="342900" lvl="0" indent="0" algn="just" rtl="0">
              <a:spcBef>
                <a:spcPts val="592"/>
              </a:spcBef>
              <a:spcAft>
                <a:spcPts val="0"/>
              </a:spcAft>
              <a:buNone/>
            </a:pPr>
            <a:r>
              <a:rPr lang="pt-BR" dirty="0"/>
              <a:t>Vale ressaltar que, atualmente, no Brasil, existem 413.763 auxiliares, 1.206.406 técnicos e 521.454 enfermeiros atuando na área. </a:t>
            </a:r>
            <a:endParaRPr dirty="0"/>
          </a:p>
          <a:p>
            <a:pPr marL="342900" lvl="0" indent="-154940" algn="l" rtl="0">
              <a:spcBef>
                <a:spcPts val="592"/>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body" idx="1"/>
          </p:nvPr>
        </p:nvSpPr>
        <p:spPr>
          <a:xfrm>
            <a:off x="500743" y="495874"/>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pt-BR" i="1" dirty="0"/>
              <a:t>   </a:t>
            </a:r>
            <a:r>
              <a:rPr lang="pt-BR" sz="2800" dirty="0"/>
              <a:t>A  enfermagem foi classificada pela Health </a:t>
            </a:r>
            <a:r>
              <a:rPr lang="pt-BR" sz="2800" dirty="0" err="1"/>
              <a:t>Education</a:t>
            </a:r>
            <a:r>
              <a:rPr lang="pt-BR" sz="2800" dirty="0"/>
              <a:t> </a:t>
            </a:r>
            <a:r>
              <a:rPr lang="pt-BR" sz="2800" dirty="0" err="1"/>
              <a:t>Authority</a:t>
            </a:r>
            <a:r>
              <a:rPr lang="pt-BR" sz="2800" dirty="0"/>
              <a:t>, como a quarta profissão mais estressante, devido à responsabilidade pela vida das pessoas e a proximidade com os clientes em que o sofrimento é quase inevitável, exigindo dedicação no desempenho de suas funções, aumentando a probabilidade de ocorrência de desgastes físicos e psicológicos</a:t>
            </a:r>
            <a:r>
              <a:rPr lang="pt-BR" i="1" dirty="0"/>
              <a:t>.</a:t>
            </a:r>
            <a:endParaRPr dirty="0"/>
          </a:p>
        </p:txBody>
      </p:sp>
      <p:pic>
        <p:nvPicPr>
          <p:cNvPr id="116" name="Google Shape;116;p6" descr="C:\Users\www\Desktop\download.jpg"/>
          <p:cNvPicPr preferRelativeResize="0"/>
          <p:nvPr/>
        </p:nvPicPr>
        <p:blipFill rotWithShape="1">
          <a:blip r:embed="rId3">
            <a:alphaModFix/>
          </a:blip>
          <a:srcRect/>
          <a:stretch/>
        </p:blipFill>
        <p:spPr>
          <a:xfrm>
            <a:off x="4354513" y="3195140"/>
            <a:ext cx="5103386" cy="3396071"/>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3737</Words>
  <Application>Microsoft Office PowerPoint</Application>
  <PresentationFormat>Widescreen</PresentationFormat>
  <Paragraphs>385</Paragraphs>
  <Slides>72</Slides>
  <Notes>68</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72</vt:i4>
      </vt:variant>
    </vt:vector>
  </HeadingPairs>
  <TitlesOfParts>
    <vt:vector size="78" baseType="lpstr">
      <vt:lpstr>Arial Black</vt:lpstr>
      <vt:lpstr>Georgia</vt:lpstr>
      <vt:lpstr>Calibri</vt:lpstr>
      <vt:lpstr>Noto Sans Symbols</vt:lpstr>
      <vt:lpstr>Arial</vt:lpstr>
      <vt:lpstr>Tema do Office</vt:lpstr>
      <vt:lpstr>Enfermagem: Quem Cuida Também Precisa de Cuidados </vt:lpstr>
      <vt:lpstr>O que é cuidar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Dados estatísticos </vt:lpstr>
      <vt:lpstr>Apresentação do PowerPoint</vt:lpstr>
      <vt:lpstr>Cuidar de si para cuidar do outro.</vt:lpstr>
      <vt:lpstr>Humanização da Assistência  </vt:lpstr>
      <vt:lpstr>O que é Humanização? </vt:lpstr>
      <vt:lpstr>Apresentação do PowerPoint</vt:lpstr>
      <vt:lpstr>Apresentação do PowerPoint</vt:lpstr>
      <vt:lpstr>Humanizar o sus requer estratégias que são construídas entre os trabalhadores, usuários e gestores dos serviços de saúde.</vt:lpstr>
      <vt:lpstr>HUMANIZAÇÃO = COMUNICAÇÃO </vt:lpstr>
      <vt:lpstr>HUMANIZAR HOJE, SERIA IR CONTRA ... </vt:lpstr>
      <vt:lpstr>O que e a Política Nacional de Humanização?</vt:lpstr>
      <vt:lpstr>HUMANIZAÇÃO enquanto política: humanizar significa transformar o modelo de gestão e assistência através de  novas relações </vt:lpstr>
      <vt:lpstr>Apresentação do PowerPoint</vt:lpstr>
      <vt:lpstr>          A partir da análise dos problemas e dificuldades em cada serviço de saúde e tomando por referência experiências bem-sucedidas de humanização, a PNH tem sido experimentada em todo o País. Existe um SUS que dá certo, e dele partem as orientações da Política Nacional de Humanização, traduzidas em seu método, princípios, diretrizes e dispositivos  </vt:lpstr>
      <vt:lpstr>EMBASAMENTO DA PNH:</vt:lpstr>
      <vt:lpstr>PRINCÍPIOS</vt:lpstr>
      <vt:lpstr>DIRETRIZES: </vt:lpstr>
      <vt:lpstr>DIRETRIZES: </vt:lpstr>
      <vt:lpstr>Apresentação do PowerPoint</vt:lpstr>
      <vt:lpstr>Apresentação do PowerPoint</vt:lpstr>
      <vt:lpstr>Apresentação do PowerPoint</vt:lpstr>
      <vt:lpstr>Apresentação do PowerPoint</vt:lpstr>
      <vt:lpstr>Apresentação do PowerPoint</vt:lpstr>
      <vt:lpstr>Construção de uma Cultura de Humanização</vt:lpstr>
      <vt:lpstr>Apresentação do PowerPoint</vt:lpstr>
      <vt:lpstr>Apresentação do PowerPoint</vt:lpstr>
      <vt:lpstr>Apresentação do PowerPoint</vt:lpstr>
      <vt:lpstr>Apresentação do PowerPoint</vt:lpstr>
      <vt:lpstr>Apresentação do PowerPoint</vt:lpstr>
      <vt:lpstr>Humanização </vt:lpstr>
      <vt:lpstr>PACIENTE x USUÁRIO X CONSUMIDOR</vt:lpstr>
      <vt:lpstr>PACIENTE x usuário x consumidor</vt:lpstr>
      <vt:lpstr>PACIENTE x usuário x consumidor</vt:lpstr>
      <vt:lpstr>PACIENTE x usuário x consumidor</vt:lpstr>
      <vt:lpstr>PRINCÍPIOS GERAIS DOS DIREITOS HUMANOS DOS PACIENTES</vt:lpstr>
      <vt:lpstr>PRINCÍPIOS ESPECÍFICOS DOS DIREITOS HUMANOS DOS PACIENTES</vt:lpstr>
      <vt:lpstr>Apresentação do PowerPoint</vt:lpstr>
      <vt:lpstr>Apresentação do PowerPoint</vt:lpstr>
      <vt:lpstr>Apresentação do PowerPoint</vt:lpstr>
      <vt:lpstr>PRINCÍPIO DA AUTONOMIA PRIVADA</vt:lpstr>
      <vt:lpstr>PRINCÍPIO DA RESPONSABILIDADE DOS PACIENTES</vt:lpstr>
      <vt:lpstr>DIREITOS DOS PACIENTES NO BRASIL</vt:lpstr>
      <vt:lpstr>PORTARIA MS Nº 675, DE 30 DE MARÇO DE 2006  Aprova Carta dos Direitos dos Usuários da Saúde, que consolida os direitos e deveres do exercício da cidadania na saúde em todo o País.</vt:lpstr>
      <vt:lpstr>PORTARIA Nº 1.820, DE 13 DE AGOSTO DE 2009  Dispõe sobre os direitos e deveres dos usuários da saúde</vt:lpstr>
      <vt:lpstr>Apresentação do PowerPoint</vt:lpstr>
      <vt:lpstr>PROJETO DE LEI Nº 5.559/2016  Dispõe sobre os direitos dos pacientes e dá outras providências.</vt:lpstr>
      <vt:lpstr>Apresentação do PowerPoint</vt:lpstr>
      <vt:lpstr>Apresentação do PowerPoint</vt:lpstr>
      <vt:lpstr>BIOÉTICA E ÉTICA PROFISSIONAL</vt:lpstr>
      <vt:lpstr>Ética </vt:lpstr>
      <vt:lpstr>Apresentação do PowerPoint</vt:lpstr>
      <vt:lpstr>Bioética</vt:lpstr>
      <vt:lpstr>Objetivos da Ética </vt:lpstr>
      <vt:lpstr>Princípios da Ética:</vt:lpstr>
      <vt:lpstr>ÉTICA EM SAÚDE E SUA INFLUÊNCIA NA ENFERMAGEM </vt:lpstr>
      <vt:lpstr>Apresentação do PowerPoint</vt:lpstr>
      <vt:lpstr>Apresentação do PowerPoint</vt:lpstr>
      <vt:lpstr>Apresentação do PowerPoint</vt:lpstr>
      <vt:lpstr> VIRTUDES PROFISSIONAIS</vt:lpstr>
      <vt:lpstr>DISTANÁSIA, EUTANÁSIA E ORTOTANÁSIA</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Enfermagem: Quem Cuida Também Precisa de Cuidados</dc:title>
  <dc:creator>Marina Borba</dc:creator>
  <cp:lastModifiedBy>AMBULATÓRIO</cp:lastModifiedBy>
  <cp:revision>20</cp:revision>
  <dcterms:created xsi:type="dcterms:W3CDTF">2017-10-12T19:07:48Z</dcterms:created>
  <dcterms:modified xsi:type="dcterms:W3CDTF">2021-09-14T16:48:24Z</dcterms:modified>
</cp:coreProperties>
</file>