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9"/>
  </p:notesMasterIdLst>
  <p:sldIdLst>
    <p:sldId id="256" r:id="rId2"/>
    <p:sldId id="326" r:id="rId3"/>
    <p:sldId id="341" r:id="rId4"/>
    <p:sldId id="344" r:id="rId5"/>
    <p:sldId id="348" r:id="rId6"/>
    <p:sldId id="345" r:id="rId7"/>
    <p:sldId id="343" r:id="rId8"/>
    <p:sldId id="349" r:id="rId9"/>
    <p:sldId id="350" r:id="rId10"/>
    <p:sldId id="351" r:id="rId11"/>
    <p:sldId id="352" r:id="rId12"/>
    <p:sldId id="353" r:id="rId13"/>
    <p:sldId id="354" r:id="rId14"/>
    <p:sldId id="346" r:id="rId15"/>
    <p:sldId id="347" r:id="rId16"/>
    <p:sldId id="342" r:id="rId17"/>
    <p:sldId id="355" r:id="rId18"/>
    <p:sldId id="356" r:id="rId19"/>
    <p:sldId id="357" r:id="rId20"/>
    <p:sldId id="358" r:id="rId21"/>
    <p:sldId id="359" r:id="rId22"/>
    <p:sldId id="360" r:id="rId23"/>
    <p:sldId id="361" r:id="rId24"/>
    <p:sldId id="363" r:id="rId25"/>
    <p:sldId id="362" r:id="rId26"/>
    <p:sldId id="371" r:id="rId27"/>
    <p:sldId id="364" r:id="rId28"/>
    <p:sldId id="365" r:id="rId29"/>
    <p:sldId id="366" r:id="rId30"/>
    <p:sldId id="367" r:id="rId31"/>
    <p:sldId id="368" r:id="rId32"/>
    <p:sldId id="338" r:id="rId33"/>
    <p:sldId id="369" r:id="rId34"/>
    <p:sldId id="340" r:id="rId35"/>
    <p:sldId id="372" r:id="rId36"/>
    <p:sldId id="374" r:id="rId37"/>
    <p:sldId id="373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EEC55-23DA-4D86-98F2-537607E597D7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C2975-0278-41CE-8B2A-A22CEEB94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747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3043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1662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514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559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03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269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84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745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924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87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469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37382-068A-4796-9350-9980CB6AA8FA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09250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5hPR42o6OU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568952" cy="4464496"/>
          </a:xfrm>
        </p:spPr>
        <p:txBody>
          <a:bodyPr>
            <a:normAutofit/>
          </a:bodyPr>
          <a:lstStyle/>
          <a:p>
            <a:pPr algn="ctr"/>
            <a:r>
              <a:rPr lang="pt-BR" sz="4400" b="1">
                <a:latin typeface="Tahoma" pitchFamily="34" charset="0"/>
              </a:rPr>
              <a:t>T</a:t>
            </a:r>
            <a:r>
              <a:rPr lang="pt-BR" sz="4400" b="1" smtClean="0">
                <a:latin typeface="Tahoma" pitchFamily="34" charset="0"/>
              </a:rPr>
              <a:t>ÉCNICO ESTÉTICA</a:t>
            </a:r>
            <a:r>
              <a:rPr lang="pt-BR" sz="4400" b="1" dirty="0" smtClean="0">
                <a:latin typeface="Tahoma" pitchFamily="34" charset="0"/>
              </a:rPr>
              <a:t/>
            </a:r>
            <a:br>
              <a:rPr lang="pt-BR" sz="4400" b="1" dirty="0" smtClean="0">
                <a:latin typeface="Tahoma" pitchFamily="34" charset="0"/>
              </a:rPr>
            </a:br>
            <a:r>
              <a:rPr lang="pt-BR" sz="4400" b="1" dirty="0" smtClean="0">
                <a:latin typeface="Tahoma" pitchFamily="34" charset="0"/>
              </a:rPr>
              <a:t/>
            </a:r>
            <a:br>
              <a:rPr lang="pt-BR" sz="4400" b="1" dirty="0" smtClean="0">
                <a:latin typeface="Tahoma" pitchFamily="34" charset="0"/>
              </a:rPr>
            </a:br>
            <a:r>
              <a:rPr lang="pt-BR" b="1" dirty="0" smtClean="0">
                <a:latin typeface="Tahoma" pitchFamily="34" charset="0"/>
              </a:rPr>
              <a:t>Nutrição</a:t>
            </a:r>
            <a:br>
              <a:rPr lang="pt-BR" b="1" dirty="0" smtClean="0">
                <a:latin typeface="Tahoma" pitchFamily="34" charset="0"/>
              </a:rPr>
            </a:br>
            <a:r>
              <a:rPr lang="pt-BR" b="1" dirty="0" smtClean="0">
                <a:latin typeface="Tahoma" pitchFamily="34" charset="0"/>
              </a:rPr>
              <a:t/>
            </a:r>
            <a:br>
              <a:rPr lang="pt-BR" b="1" dirty="0" smtClean="0">
                <a:latin typeface="Tahoma" pitchFamily="34" charset="0"/>
              </a:rPr>
            </a:br>
            <a:r>
              <a:rPr lang="pt-BR" sz="4000" b="1" dirty="0" smtClean="0">
                <a:latin typeface="Tahoma" pitchFamily="34" charset="0"/>
              </a:rPr>
              <a:t>AULA 12 –NUTRIÇÃO NAS DESORDENS ESTÉTICAS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5373216"/>
            <a:ext cx="8280920" cy="1104528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sz="2000" b="1" i="1" dirty="0" smtClean="0">
                <a:latin typeface="Tahoma" pitchFamily="34" charset="0"/>
              </a:rPr>
              <a:t>Prof.: Giovani Mª </a:t>
            </a:r>
            <a:r>
              <a:rPr lang="pt-BR" sz="2000" b="1" i="1" dirty="0" err="1" smtClean="0">
                <a:latin typeface="Tahoma" pitchFamily="34" charset="0"/>
              </a:rPr>
              <a:t>Schiessl</a:t>
            </a:r>
            <a:r>
              <a:rPr lang="pt-BR" sz="2000" b="1" i="1" dirty="0" smtClean="0">
                <a:latin typeface="Tahoma" pitchFamily="34" charset="0"/>
              </a:rPr>
              <a:t> </a:t>
            </a:r>
            <a:r>
              <a:rPr lang="pt-BR" sz="2000" b="1" i="1" dirty="0" err="1" smtClean="0">
                <a:latin typeface="Tahoma" pitchFamily="34" charset="0"/>
              </a:rPr>
              <a:t>Wachholz</a:t>
            </a:r>
            <a:endParaRPr lang="pt-BR" sz="2000" b="1" i="1" dirty="0" smtClean="0">
              <a:latin typeface="Tahoma" pitchFamily="34" charset="0"/>
            </a:endParaRPr>
          </a:p>
          <a:p>
            <a:pPr algn="ctr"/>
            <a:r>
              <a:rPr lang="pt-BR" sz="2000" b="1" dirty="0" smtClean="0">
                <a:latin typeface="Tahoma" pitchFamily="34" charset="0"/>
              </a:rPr>
              <a:t>NUTRICIONISTA</a:t>
            </a:r>
          </a:p>
          <a:p>
            <a:pPr algn="ctr"/>
            <a:r>
              <a:rPr lang="pt-BR" sz="2000" b="1" dirty="0" smtClean="0">
                <a:latin typeface="Tahoma" pitchFamily="34" charset="0"/>
              </a:rPr>
              <a:t>CRN:1331</a:t>
            </a:r>
          </a:p>
        </p:txBody>
      </p:sp>
    </p:spTree>
    <p:extLst>
      <p:ext uri="{BB962C8B-B14F-4D97-AF65-F5344CB8AC3E}">
        <p14:creationId xmlns:p14="http://schemas.microsoft.com/office/powerpoint/2010/main" val="60479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ALIMENTOS IMPORTANTES PREVENÇÃO E TRATAMENTO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4824536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COBRE: </a:t>
            </a:r>
            <a:r>
              <a:rPr lang="pt-BR" dirty="0"/>
              <a:t>tem ação antibiótica local, estimula os processos de defesa </a:t>
            </a:r>
            <a:r>
              <a:rPr lang="pt-BR" dirty="0" smtClean="0"/>
              <a:t>do organismo </a:t>
            </a:r>
            <a:r>
              <a:rPr lang="pt-BR" dirty="0"/>
              <a:t>e aumenta a resistência a infecções.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As </a:t>
            </a:r>
            <a:r>
              <a:rPr lang="pt-BR" dirty="0"/>
              <a:t>fontes alimentares desse </a:t>
            </a:r>
            <a:r>
              <a:rPr lang="pt-BR" dirty="0" smtClean="0"/>
              <a:t>mineral são</a:t>
            </a:r>
            <a:r>
              <a:rPr lang="pt-BR" dirty="0"/>
              <a:t>: fígado, rins, mariscos, frutos cereais integrais secos, passas, cacau</a:t>
            </a:r>
          </a:p>
        </p:txBody>
      </p:sp>
    </p:spTree>
    <p:extLst>
      <p:ext uri="{BB962C8B-B14F-4D97-AF65-F5344CB8AC3E}">
        <p14:creationId xmlns:p14="http://schemas.microsoft.com/office/powerpoint/2010/main" val="412325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84976" cy="1228998"/>
          </a:xfrm>
        </p:spPr>
        <p:txBody>
          <a:bodyPr>
            <a:normAutofit fontScale="90000"/>
          </a:bodyPr>
          <a:lstStyle/>
          <a:p>
            <a:r>
              <a:rPr lang="pt-BR" dirty="0"/>
              <a:t>ALIMENTOS IMPORTANTES PREVENÇÃO E TRATAMENTO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Vitamina </a:t>
            </a:r>
            <a:r>
              <a:rPr lang="pt-BR" dirty="0"/>
              <a:t>A tem sido muito pesquisada na literatura no que diz </a:t>
            </a:r>
            <a:r>
              <a:rPr lang="pt-BR" dirty="0" smtClean="0"/>
              <a:t>respeito ao </a:t>
            </a:r>
            <a:r>
              <a:rPr lang="pt-BR" dirty="0"/>
              <a:t>tratamento de acne.  </a:t>
            </a:r>
            <a:r>
              <a:rPr lang="pt-BR" dirty="0" smtClean="0"/>
              <a:t>Importante para </a:t>
            </a:r>
            <a:r>
              <a:rPr lang="pt-BR" dirty="0"/>
              <a:t>a saúde dos epitélios e mucosas, já que está envolvida no processo </a:t>
            </a:r>
            <a:r>
              <a:rPr lang="pt-BR" dirty="0" smtClean="0"/>
              <a:t>de duplicação </a:t>
            </a:r>
            <a:r>
              <a:rPr lang="pt-BR" dirty="0"/>
              <a:t>celular, e essas </a:t>
            </a:r>
            <a:r>
              <a:rPr lang="pt-BR" dirty="0" smtClean="0"/>
              <a:t>células </a:t>
            </a:r>
            <a:r>
              <a:rPr lang="pt-BR" dirty="0" err="1" smtClean="0"/>
              <a:t>reprozuzem-se</a:t>
            </a:r>
            <a:r>
              <a:rPr lang="pt-BR" dirty="0" smtClean="0"/>
              <a:t> </a:t>
            </a:r>
            <a:r>
              <a:rPr lang="pt-BR" dirty="0"/>
              <a:t>em ritmo acelerado. No entanto</a:t>
            </a:r>
            <a:r>
              <a:rPr lang="pt-BR" dirty="0" smtClean="0"/>
              <a:t>, os </a:t>
            </a:r>
            <a:r>
              <a:rPr lang="pt-BR" dirty="0"/>
              <a:t>resultados da literatura científica são inconclusivos sobre os efeitos </a:t>
            </a:r>
            <a:r>
              <a:rPr lang="pt-BR" dirty="0" smtClean="0"/>
              <a:t>dessa vitamina </a:t>
            </a:r>
            <a:r>
              <a:rPr lang="pt-BR" dirty="0"/>
              <a:t>no tratamento de acne, e as </a:t>
            </a:r>
            <a:r>
              <a:rPr lang="pt-BR" dirty="0" err="1"/>
              <a:t>megadoses</a:t>
            </a:r>
            <a:r>
              <a:rPr lang="pt-BR" dirty="0"/>
              <a:t> de vitamina A têm efeito </a:t>
            </a:r>
            <a:r>
              <a:rPr lang="pt-BR" dirty="0" smtClean="0"/>
              <a:t>colateral sério</a:t>
            </a:r>
            <a:r>
              <a:rPr lang="pt-BR" dirty="0"/>
              <a:t>, como má formação fetal</a:t>
            </a:r>
          </a:p>
        </p:txBody>
      </p:sp>
    </p:spTree>
    <p:extLst>
      <p:ext uri="{BB962C8B-B14F-4D97-AF65-F5344CB8AC3E}">
        <p14:creationId xmlns:p14="http://schemas.microsoft.com/office/powerpoint/2010/main" val="144238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ALIMENTOS IMPORTANTES PREVENÇÃO E TRATAMENTO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Vitamina </a:t>
            </a:r>
            <a:r>
              <a:rPr lang="pt-BR" dirty="0"/>
              <a:t>B5 (ácido </a:t>
            </a:r>
            <a:r>
              <a:rPr lang="pt-BR" dirty="0" err="1"/>
              <a:t>pantotênico</a:t>
            </a:r>
            <a:r>
              <a:rPr lang="pt-BR" dirty="0"/>
              <a:t>) é fundamental para a síntese </a:t>
            </a:r>
            <a:r>
              <a:rPr lang="pt-BR" dirty="0" smtClean="0"/>
              <a:t>de hormônios </a:t>
            </a:r>
            <a:r>
              <a:rPr lang="pt-BR" dirty="0"/>
              <a:t>sexuais, e sua deficiência pode causar desequilíbrio do metabolismo </a:t>
            </a:r>
            <a:r>
              <a:rPr lang="pt-BR" dirty="0" smtClean="0"/>
              <a:t>de ácidos </a:t>
            </a:r>
            <a:r>
              <a:rPr lang="pt-BR" dirty="0"/>
              <a:t>graxos, que pode levar à </a:t>
            </a:r>
            <a:r>
              <a:rPr lang="pt-BR" dirty="0" smtClean="0"/>
              <a:t>acne. </a:t>
            </a:r>
            <a:r>
              <a:rPr lang="pt-BR" dirty="0"/>
              <a:t>No entanto, </a:t>
            </a:r>
            <a:r>
              <a:rPr lang="pt-BR" dirty="0" smtClean="0"/>
              <a:t>essa vitamina </a:t>
            </a:r>
            <a:r>
              <a:rPr lang="pt-BR" dirty="0"/>
              <a:t>está amplamente distribuída </a:t>
            </a:r>
            <a:r>
              <a:rPr lang="pt-BR" dirty="0" smtClean="0"/>
              <a:t>nos alimentos</a:t>
            </a:r>
            <a:r>
              <a:rPr lang="pt-BR" dirty="0"/>
              <a:t>, e os casos de deficiência </a:t>
            </a:r>
            <a:r>
              <a:rPr lang="pt-BR" dirty="0" smtClean="0"/>
              <a:t>são muito </a:t>
            </a:r>
            <a:r>
              <a:rPr lang="pt-BR" dirty="0"/>
              <a:t>raros.</a:t>
            </a:r>
          </a:p>
        </p:txBody>
      </p:sp>
    </p:spTree>
    <p:extLst>
      <p:ext uri="{BB962C8B-B14F-4D97-AF65-F5344CB8AC3E}">
        <p14:creationId xmlns:p14="http://schemas.microsoft.com/office/powerpoint/2010/main" val="148279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ALIMENTOS IMPORTANTES PREVENÇÃO E TRATAMENTO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916832"/>
            <a:ext cx="8784976" cy="4608512"/>
          </a:xfrm>
        </p:spPr>
        <p:txBody>
          <a:bodyPr/>
          <a:lstStyle/>
          <a:p>
            <a:r>
              <a:rPr lang="pt-BR" dirty="0"/>
              <a:t>A vitamina B6 (piridoxina) reduz os sintomas da tensão pré-menstrual</a:t>
            </a:r>
            <a:r>
              <a:rPr lang="pt-BR" dirty="0" smtClean="0"/>
              <a:t>, entre </a:t>
            </a:r>
            <a:r>
              <a:rPr lang="pt-BR" dirty="0"/>
              <a:t>eles a acne. A </a:t>
            </a:r>
            <a:r>
              <a:rPr lang="pt-BR" dirty="0" smtClean="0"/>
              <a:t> eficiência </a:t>
            </a:r>
            <a:r>
              <a:rPr lang="pt-BR" dirty="0"/>
              <a:t>dessa vitamina está relacionada </a:t>
            </a:r>
            <a:r>
              <a:rPr lang="pt-BR" dirty="0" smtClean="0"/>
              <a:t>a dermatites na face </a:t>
            </a:r>
            <a:r>
              <a:rPr lang="pt-BR" dirty="0"/>
              <a:t>e couro </a:t>
            </a:r>
            <a:r>
              <a:rPr lang="pt-BR" dirty="0" smtClean="0"/>
              <a:t>cabeludo.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3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dirty="0" smtClean="0"/>
              <a:t>Nutrição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72608"/>
          </a:xfrm>
        </p:spPr>
        <p:txBody>
          <a:bodyPr>
            <a:normAutofit/>
          </a:bodyPr>
          <a:lstStyle/>
          <a:p>
            <a:r>
              <a:rPr lang="pt-BR" dirty="0" smtClean="0"/>
              <a:t>Acne gera deficiência de zinco, vitamina A, selênio, cobre – realizar reposição nutrientes </a:t>
            </a:r>
          </a:p>
          <a:p>
            <a:r>
              <a:rPr lang="pt-BR" dirty="0" smtClean="0"/>
              <a:t>Reduzir </a:t>
            </a:r>
            <a:r>
              <a:rPr lang="pt-BR" dirty="0" err="1" smtClean="0"/>
              <a:t>extresse</a:t>
            </a:r>
            <a:r>
              <a:rPr lang="pt-BR" dirty="0" smtClean="0"/>
              <a:t> </a:t>
            </a:r>
            <a:r>
              <a:rPr lang="pt-BR" dirty="0" err="1" smtClean="0"/>
              <a:t>oxidativo</a:t>
            </a:r>
            <a:r>
              <a:rPr lang="pt-BR" dirty="0" smtClean="0"/>
              <a:t> com alimentação  </a:t>
            </a:r>
            <a:r>
              <a:rPr lang="pt-BR" dirty="0" err="1" smtClean="0"/>
              <a:t>antiinflamatória</a:t>
            </a:r>
            <a:r>
              <a:rPr lang="pt-BR" dirty="0"/>
              <a:t> </a:t>
            </a:r>
            <a:r>
              <a:rPr lang="pt-BR" dirty="0" smtClean="0"/>
              <a:t>e melhorar intestino (se for caso).</a:t>
            </a:r>
          </a:p>
          <a:p>
            <a:r>
              <a:rPr lang="pt-BR" dirty="0" smtClean="0"/>
              <a:t>Alimentos funcionais: </a:t>
            </a:r>
            <a:r>
              <a:rPr lang="pt-BR" dirty="0" err="1" smtClean="0"/>
              <a:t>lactobacillus</a:t>
            </a:r>
            <a:r>
              <a:rPr lang="pt-BR" dirty="0" smtClean="0"/>
              <a:t> ,por contribuir na redução do sebo</a:t>
            </a:r>
          </a:p>
          <a:p>
            <a:r>
              <a:rPr lang="pt-BR" dirty="0" smtClean="0"/>
              <a:t>Magnésio: reduz inflamação</a:t>
            </a:r>
          </a:p>
          <a:p>
            <a:r>
              <a:rPr lang="pt-BR" dirty="0" smtClean="0"/>
              <a:t>Ômega 3:reduz acne grave  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912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ALOPECIA / UNHA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Q</a:t>
            </a:r>
            <a:r>
              <a:rPr lang="pt-BR" dirty="0" smtClean="0"/>
              <a:t>ueda </a:t>
            </a:r>
            <a:r>
              <a:rPr lang="pt-BR" dirty="0"/>
              <a:t>total ou parcial </a:t>
            </a:r>
            <a:r>
              <a:rPr lang="pt-BR" dirty="0" smtClean="0"/>
              <a:t>de cabelos </a:t>
            </a:r>
            <a:r>
              <a:rPr lang="pt-BR" dirty="0"/>
              <a:t>e/ou pelos em determinada área do </a:t>
            </a:r>
            <a:r>
              <a:rPr lang="pt-BR" dirty="0" smtClean="0"/>
              <a:t>corpo. Está  relacionada </a:t>
            </a:r>
            <a:r>
              <a:rPr lang="pt-BR" dirty="0"/>
              <a:t>com a genética, </a:t>
            </a:r>
            <a:r>
              <a:rPr lang="pt-BR" dirty="0" smtClean="0"/>
              <a:t>atinge principalmente homens, assim </a:t>
            </a:r>
            <a:r>
              <a:rPr lang="pt-BR" dirty="0"/>
              <a:t>como a acne, está envolvida com o metabolismo</a:t>
            </a:r>
          </a:p>
          <a:p>
            <a:pPr marL="0" indent="0">
              <a:buNone/>
            </a:pPr>
            <a:r>
              <a:rPr lang="pt-BR" dirty="0"/>
              <a:t>do hormônio testosterona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COMPOSIÇÃO CAPILAR: cabelo </a:t>
            </a:r>
            <a:r>
              <a:rPr lang="pt-BR" dirty="0"/>
              <a:t>é composto por enxofre, ferro, cobre, zinco, iodo, silício, cálcio</a:t>
            </a:r>
            <a:r>
              <a:rPr lang="pt-BR" dirty="0" smtClean="0"/>
              <a:t>, magnésio</a:t>
            </a:r>
            <a:r>
              <a:rPr lang="pt-BR" dirty="0"/>
              <a:t>, 20 tipos </a:t>
            </a:r>
            <a:r>
              <a:rPr lang="pt-BR" dirty="0" smtClean="0"/>
              <a:t>de aminoácidos</a:t>
            </a:r>
            <a:r>
              <a:rPr lang="pt-BR" dirty="0"/>
              <a:t>, proteínas e lipídios, e suas fibras são </a:t>
            </a:r>
            <a:r>
              <a:rPr lang="pt-BR" dirty="0" smtClean="0"/>
              <a:t>conectadas pelo </a:t>
            </a:r>
            <a:r>
              <a:rPr lang="pt-BR" dirty="0"/>
              <a:t>aminoácido cistina. </a:t>
            </a:r>
          </a:p>
        </p:txBody>
      </p:sp>
    </p:spTree>
    <p:extLst>
      <p:ext uri="{BB962C8B-B14F-4D97-AF65-F5344CB8AC3E}">
        <p14:creationId xmlns:p14="http://schemas.microsoft.com/office/powerpoint/2010/main" val="305881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ALIMENTAÇÃO NA ALOPÉCIA / UNHAS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=&gt; PTN nutriente essencial para saúde capilar. A desnutrição </a:t>
            </a:r>
            <a:r>
              <a:rPr lang="pt-BR" dirty="0"/>
              <a:t>altera a produção de cabelo</a:t>
            </a:r>
            <a:r>
              <a:rPr lang="pt-BR" dirty="0" smtClean="0"/>
              <a:t>, causando </a:t>
            </a:r>
            <a:r>
              <a:rPr lang="pt-BR" dirty="0"/>
              <a:t>despigmentação, redução da quantidade de fios, que ficam mais finos </a:t>
            </a:r>
            <a:r>
              <a:rPr lang="pt-BR" dirty="0" smtClean="0"/>
              <a:t>e crescem </a:t>
            </a:r>
            <a:r>
              <a:rPr lang="pt-BR" dirty="0"/>
              <a:t>de maneira dispersa, caindo com </a:t>
            </a:r>
            <a:r>
              <a:rPr lang="pt-BR" dirty="0" smtClean="0"/>
              <a:t>facilidade</a:t>
            </a:r>
          </a:p>
          <a:p>
            <a:pPr marL="0" indent="0">
              <a:buNone/>
            </a:pPr>
            <a:r>
              <a:rPr lang="pt-BR" dirty="0" smtClean="0"/>
              <a:t>=&gt;Ômega-3 </a:t>
            </a:r>
            <a:r>
              <a:rPr lang="pt-BR" dirty="0"/>
              <a:t>e Ômega-6 </a:t>
            </a:r>
            <a:r>
              <a:rPr lang="pt-BR" dirty="0" smtClean="0"/>
              <a:t>atuam na modulação </a:t>
            </a:r>
            <a:r>
              <a:rPr lang="pt-BR" dirty="0"/>
              <a:t>do </a:t>
            </a:r>
            <a:r>
              <a:rPr lang="pt-BR" dirty="0" smtClean="0"/>
              <a:t>sistema imunológico</a:t>
            </a:r>
            <a:r>
              <a:rPr lang="pt-BR" dirty="0"/>
              <a:t>, </a:t>
            </a:r>
            <a:r>
              <a:rPr lang="pt-BR" dirty="0" smtClean="0"/>
              <a:t>no processo </a:t>
            </a:r>
            <a:r>
              <a:rPr lang="pt-BR" dirty="0"/>
              <a:t>de agregação </a:t>
            </a:r>
            <a:r>
              <a:rPr lang="pt-BR" dirty="0" err="1" smtClean="0"/>
              <a:t>plaquetária</a:t>
            </a:r>
            <a:r>
              <a:rPr lang="pt-BR" dirty="0"/>
              <a:t>.</a:t>
            </a:r>
            <a:r>
              <a:rPr lang="pt-BR" dirty="0" smtClean="0"/>
              <a:t> Sua deficiência pode </a:t>
            </a:r>
            <a:r>
              <a:rPr lang="pt-BR" dirty="0"/>
              <a:t>causar dermatite</a:t>
            </a:r>
          </a:p>
          <a:p>
            <a:pPr marL="0" indent="0">
              <a:buNone/>
            </a:pPr>
            <a:r>
              <a:rPr lang="pt-BR" dirty="0"/>
              <a:t>seborreica, queda de cabelo e despigmentação dos </a:t>
            </a:r>
            <a:r>
              <a:rPr lang="pt-BR" dirty="0" smtClean="0"/>
              <a:t>fios.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847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ALIMENTAÇÃO NA ALOPECIA / UNHAS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Vitamina B7: auxilia </a:t>
            </a:r>
            <a:r>
              <a:rPr lang="pt-BR" dirty="0"/>
              <a:t>no tratamento de eczema seborreico e reduz a </a:t>
            </a:r>
            <a:r>
              <a:rPr lang="pt-BR" dirty="0" smtClean="0"/>
              <a:t>queda de </a:t>
            </a:r>
            <a:r>
              <a:rPr lang="pt-BR" dirty="0"/>
              <a:t>cabelo em homens com alopecia. Além de ser encontrada </a:t>
            </a:r>
            <a:r>
              <a:rPr lang="pt-BR" dirty="0" smtClean="0"/>
              <a:t>nos alimentos</a:t>
            </a:r>
            <a:r>
              <a:rPr lang="pt-BR" dirty="0"/>
              <a:t>, </a:t>
            </a:r>
            <a:r>
              <a:rPr lang="pt-BR" dirty="0" smtClean="0"/>
              <a:t>também é </a:t>
            </a:r>
            <a:r>
              <a:rPr lang="pt-BR" dirty="0"/>
              <a:t>produzida pela flora bacteriana </a:t>
            </a:r>
            <a:r>
              <a:rPr lang="pt-BR" dirty="0" smtClean="0"/>
              <a:t>intestinal;</a:t>
            </a:r>
          </a:p>
          <a:p>
            <a:r>
              <a:rPr lang="pt-BR" dirty="0" smtClean="0"/>
              <a:t>Vitamina B6: </a:t>
            </a:r>
            <a:r>
              <a:rPr lang="pt-BR" dirty="0"/>
              <a:t>participa ativamente do metabolismo de aminoácidos. </a:t>
            </a:r>
            <a:r>
              <a:rPr lang="pt-BR" dirty="0" smtClean="0"/>
              <a:t>É fundamental na  síntese </a:t>
            </a:r>
            <a:r>
              <a:rPr lang="pt-BR" dirty="0"/>
              <a:t>do </a:t>
            </a:r>
            <a:r>
              <a:rPr lang="pt-BR" dirty="0" smtClean="0"/>
              <a:t>fio de cabelo;</a:t>
            </a:r>
          </a:p>
          <a:p>
            <a:r>
              <a:rPr lang="pt-BR" dirty="0"/>
              <a:t>Vitamina A: é importante para o crescimento e desenvolvimento dos </a:t>
            </a:r>
            <a:r>
              <a:rPr lang="pt-BR" dirty="0" smtClean="0"/>
              <a:t>fios, está envolvida </a:t>
            </a:r>
            <a:r>
              <a:rPr lang="pt-BR" dirty="0"/>
              <a:t>com o processo de suplicação celular, e desenvolvimento dos tecidos </a:t>
            </a:r>
            <a:r>
              <a:rPr lang="pt-BR" dirty="0" smtClean="0"/>
              <a:t>epiteliais</a:t>
            </a:r>
            <a:r>
              <a:rPr lang="pt-B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7811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/>
              <a:t>ALIMENTAÇÃO NA </a:t>
            </a:r>
            <a:r>
              <a:rPr lang="pt-BR" dirty="0" smtClean="0"/>
              <a:t>ALOPECIA/UNHAS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1616" y="1124744"/>
            <a:ext cx="8856984" cy="5505475"/>
          </a:xfrm>
        </p:spPr>
        <p:txBody>
          <a:bodyPr/>
          <a:lstStyle/>
          <a:p>
            <a:r>
              <a:rPr lang="pt-BR" dirty="0" smtClean="0"/>
              <a:t>Vitamina </a:t>
            </a:r>
            <a:r>
              <a:rPr lang="pt-BR" dirty="0"/>
              <a:t>C </a:t>
            </a:r>
            <a:r>
              <a:rPr lang="pt-BR" dirty="0" smtClean="0"/>
              <a:t>tem ação </a:t>
            </a:r>
            <a:r>
              <a:rPr lang="pt-BR" dirty="0"/>
              <a:t>antioxidante </a:t>
            </a:r>
            <a:r>
              <a:rPr lang="pt-BR" dirty="0" smtClean="0"/>
              <a:t>e envolvimento </a:t>
            </a:r>
            <a:r>
              <a:rPr lang="pt-BR" dirty="0"/>
              <a:t>na síntese de colágeno, sendo que a queda de cabelo está relacionada à </a:t>
            </a:r>
            <a:r>
              <a:rPr lang="pt-BR" dirty="0" smtClean="0"/>
              <a:t>deficiência dessa </a:t>
            </a:r>
            <a:r>
              <a:rPr lang="pt-BR" dirty="0"/>
              <a:t>vitamina</a:t>
            </a:r>
            <a:r>
              <a:rPr lang="pt-BR" dirty="0" smtClean="0"/>
              <a:t>.</a:t>
            </a:r>
          </a:p>
          <a:p>
            <a:r>
              <a:rPr lang="pt-BR" dirty="0" smtClean="0"/>
              <a:t>Minerais: Zinco e ferro: estão envolvidos na </a:t>
            </a:r>
            <a:r>
              <a:rPr lang="pt-BR" dirty="0"/>
              <a:t>síntese de DNA e RNA</a:t>
            </a:r>
            <a:r>
              <a:rPr lang="pt-BR" dirty="0" smtClean="0"/>
              <a:t>. Participam </a:t>
            </a:r>
            <a:r>
              <a:rPr lang="pt-BR" dirty="0"/>
              <a:t>da síntese de </a:t>
            </a:r>
            <a:r>
              <a:rPr lang="pt-BR" dirty="0" smtClean="0"/>
              <a:t>queratina </a:t>
            </a:r>
            <a:r>
              <a:rPr lang="pt-BR" dirty="0"/>
              <a:t>e de ácidos graxos que protegem </a:t>
            </a:r>
            <a:r>
              <a:rPr lang="pt-BR" dirty="0" smtClean="0"/>
              <a:t>o folículo piloso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87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864096"/>
          </a:xfrm>
        </p:spPr>
        <p:txBody>
          <a:bodyPr>
            <a:normAutofit/>
          </a:bodyPr>
          <a:lstStyle/>
          <a:p>
            <a:r>
              <a:rPr lang="pt-BR" dirty="0"/>
              <a:t>ALIMENTOS </a:t>
            </a:r>
            <a:r>
              <a:rPr lang="pt-BR" dirty="0" smtClean="0"/>
              <a:t>FUNCIONAIS</a:t>
            </a:r>
            <a:r>
              <a:rPr lang="pt-BR" dirty="0"/>
              <a:t> </a:t>
            </a:r>
            <a:r>
              <a:rPr lang="pt-BR" dirty="0" smtClean="0"/>
              <a:t>ALOPECIA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400600"/>
          </a:xfrm>
        </p:spPr>
        <p:txBody>
          <a:bodyPr>
            <a:normAutofit lnSpcReduction="10000"/>
          </a:bodyPr>
          <a:lstStyle/>
          <a:p>
            <a:r>
              <a:rPr lang="pt-BR" dirty="0" err="1"/>
              <a:t>Catecinas</a:t>
            </a:r>
            <a:r>
              <a:rPr lang="pt-BR" dirty="0"/>
              <a:t>: estimulam a microcirculação </a:t>
            </a:r>
            <a:r>
              <a:rPr lang="pt-BR" dirty="0" smtClean="0"/>
              <a:t>e favorecem </a:t>
            </a:r>
            <a:r>
              <a:rPr lang="pt-BR" dirty="0"/>
              <a:t>a nutrição na raiz do folículo piloso. Fontes</a:t>
            </a:r>
            <a:r>
              <a:rPr lang="pt-BR" dirty="0" smtClean="0"/>
              <a:t>: chá </a:t>
            </a:r>
            <a:r>
              <a:rPr lang="pt-BR" dirty="0"/>
              <a:t>verde, chá preto, cerejas, amoras, framboesas, </a:t>
            </a:r>
            <a:r>
              <a:rPr lang="pt-BR" dirty="0" err="1"/>
              <a:t>mirtilo</a:t>
            </a:r>
            <a:r>
              <a:rPr lang="pt-BR" dirty="0"/>
              <a:t>, uva roxa, vinho tinto</a:t>
            </a:r>
            <a:r>
              <a:rPr lang="pt-BR" dirty="0" smtClean="0"/>
              <a:t>.</a:t>
            </a:r>
          </a:p>
          <a:p>
            <a:r>
              <a:rPr lang="pt-BR" dirty="0" err="1"/>
              <a:t>Bioflavonoides</a:t>
            </a:r>
            <a:r>
              <a:rPr lang="pt-BR" dirty="0"/>
              <a:t> e coenzima Q10 (</a:t>
            </a:r>
            <a:r>
              <a:rPr lang="pt-BR" dirty="0" err="1"/>
              <a:t>ubiquinol</a:t>
            </a:r>
            <a:r>
              <a:rPr lang="pt-BR" dirty="0"/>
              <a:t>): </a:t>
            </a:r>
            <a:r>
              <a:rPr lang="pt-BR" dirty="0" smtClean="0"/>
              <a:t> integram </a:t>
            </a:r>
            <a:r>
              <a:rPr lang="pt-BR" dirty="0"/>
              <a:t>substâncias </a:t>
            </a:r>
            <a:r>
              <a:rPr lang="pt-BR" dirty="0" smtClean="0"/>
              <a:t>que mantêm </a:t>
            </a:r>
            <a:r>
              <a:rPr lang="pt-BR" dirty="0"/>
              <a:t>a integridade capilar; possuem ação antioxidante.</a:t>
            </a:r>
          </a:p>
          <a:p>
            <a:pPr marL="0" indent="0">
              <a:buNone/>
            </a:pPr>
            <a:r>
              <a:rPr lang="pt-BR" dirty="0"/>
              <a:t>Fontes de </a:t>
            </a:r>
            <a:r>
              <a:rPr lang="pt-BR" dirty="0" err="1"/>
              <a:t>bioflavonoides</a:t>
            </a:r>
            <a:r>
              <a:rPr lang="pt-BR" dirty="0"/>
              <a:t>: </a:t>
            </a:r>
            <a:r>
              <a:rPr lang="pt-BR" dirty="0" smtClean="0"/>
              <a:t>pigmentos </a:t>
            </a:r>
            <a:r>
              <a:rPr lang="pt-BR" dirty="0"/>
              <a:t>encontrados em diversas frutas, legumes e verduras</a:t>
            </a:r>
            <a:r>
              <a:rPr lang="pt-BR" dirty="0" smtClean="0"/>
              <a:t>. 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Fontes de coenzima Q10: carne bovina, sardinha, espinafre, amendoim.</a:t>
            </a:r>
          </a:p>
        </p:txBody>
      </p:sp>
    </p:spTree>
    <p:extLst>
      <p:ext uri="{BB962C8B-B14F-4D97-AF65-F5344CB8AC3E}">
        <p14:creationId xmlns:p14="http://schemas.microsoft.com/office/powerpoint/2010/main" val="102361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64096"/>
          </a:xfrm>
        </p:spPr>
        <p:txBody>
          <a:bodyPr>
            <a:normAutofit/>
          </a:bodyPr>
          <a:lstStyle/>
          <a:p>
            <a:r>
              <a:rPr lang="pt-BR" dirty="0"/>
              <a:t>Você é o que você come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812088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Sabemos que uma Alimentação </a:t>
            </a:r>
            <a:r>
              <a:rPr lang="pt-BR" dirty="0"/>
              <a:t>balanceada é fundamental, </a:t>
            </a:r>
            <a:r>
              <a:rPr lang="pt-BR" dirty="0" smtClean="0"/>
              <a:t>na </a:t>
            </a:r>
            <a:r>
              <a:rPr lang="pt-BR" dirty="0"/>
              <a:t>manutenção </a:t>
            </a:r>
            <a:r>
              <a:rPr lang="pt-BR" dirty="0" smtClean="0"/>
              <a:t>e no </a:t>
            </a:r>
            <a:r>
              <a:rPr lang="pt-BR" dirty="0"/>
              <a:t>equilíbrio do corpo </a:t>
            </a:r>
            <a:r>
              <a:rPr lang="pt-BR" dirty="0" smtClean="0"/>
              <a:t>todo, </a:t>
            </a:r>
            <a:r>
              <a:rPr lang="pt-BR" dirty="0"/>
              <a:t>tanto </a:t>
            </a:r>
            <a:r>
              <a:rPr lang="pt-BR" dirty="0" smtClean="0"/>
              <a:t>interna como externamente.</a:t>
            </a:r>
          </a:p>
          <a:p>
            <a:pPr marL="0" indent="0">
              <a:buNone/>
            </a:pPr>
            <a:r>
              <a:rPr lang="pt-BR" dirty="0" smtClean="0"/>
              <a:t>O desequilíbrio alimentar e </a:t>
            </a:r>
            <a:r>
              <a:rPr lang="pt-BR" dirty="0"/>
              <a:t>metabólico, </a:t>
            </a:r>
            <a:r>
              <a:rPr lang="pt-BR" dirty="0" smtClean="0"/>
              <a:t>resultam em </a:t>
            </a:r>
            <a:r>
              <a:rPr lang="pt-BR" dirty="0"/>
              <a:t>diversas desordens </a:t>
            </a:r>
            <a:r>
              <a:rPr lang="pt-BR" dirty="0" smtClean="0"/>
              <a:t>estéticas. Como: acne</a:t>
            </a:r>
            <a:r>
              <a:rPr lang="pt-BR" dirty="0"/>
              <a:t>, manchas, celulite, flacidez, estrias, gordura localizada, envelhecimento precoce e problemas de baixo peso e sobrepeso.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869160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14478"/>
            <a:ext cx="1885751" cy="1254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534142"/>
            <a:ext cx="1526106" cy="1015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869160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984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8356" y="116632"/>
            <a:ext cx="8507288" cy="115212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ALIMENTOS </a:t>
            </a:r>
            <a:r>
              <a:rPr lang="pt-BR" dirty="0"/>
              <a:t>FUNCIONAIS</a:t>
            </a:r>
            <a:br>
              <a:rPr lang="pt-BR" dirty="0"/>
            </a:br>
            <a:r>
              <a:rPr lang="pt-BR" dirty="0"/>
              <a:t>TEM AÇÃO NA ALOPECIA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5256584"/>
          </a:xfrm>
        </p:spPr>
        <p:txBody>
          <a:bodyPr/>
          <a:lstStyle/>
          <a:p>
            <a:r>
              <a:rPr lang="pt-BR" dirty="0" err="1"/>
              <a:t>Isoflavonas</a:t>
            </a:r>
            <a:r>
              <a:rPr lang="pt-BR" dirty="0"/>
              <a:t>, como a </a:t>
            </a:r>
            <a:r>
              <a:rPr lang="pt-BR" dirty="0" err="1"/>
              <a:t>genisteína</a:t>
            </a:r>
            <a:r>
              <a:rPr lang="pt-BR" dirty="0"/>
              <a:t> e a </a:t>
            </a:r>
            <a:r>
              <a:rPr lang="pt-BR" dirty="0" err="1"/>
              <a:t>daidzeína</a:t>
            </a:r>
            <a:r>
              <a:rPr lang="pt-BR" dirty="0" smtClean="0"/>
              <a:t>: são considerados </a:t>
            </a:r>
            <a:r>
              <a:rPr lang="pt-BR" dirty="0" err="1"/>
              <a:t>fitoestrógenos</a:t>
            </a:r>
            <a:r>
              <a:rPr lang="pt-BR" dirty="0" smtClean="0"/>
              <a:t>, ou </a:t>
            </a:r>
            <a:r>
              <a:rPr lang="pt-BR" dirty="0"/>
              <a:t>seja, possuem ação parecida ao estrógeno humano (hormônio sexual feminino). </a:t>
            </a:r>
            <a:r>
              <a:rPr lang="pt-BR" dirty="0" smtClean="0"/>
              <a:t>Possuem ação </a:t>
            </a:r>
            <a:r>
              <a:rPr lang="pt-BR" dirty="0"/>
              <a:t>inibitória aos andrógenos, como a testosterona, e podem auxiliar na alopecia.</a:t>
            </a:r>
          </a:p>
          <a:p>
            <a:r>
              <a:rPr lang="pt-BR" dirty="0"/>
              <a:t>As fontes alimentares são: soja e seus derivados.</a:t>
            </a:r>
          </a:p>
        </p:txBody>
      </p:sp>
    </p:spTree>
    <p:extLst>
      <p:ext uri="{BB962C8B-B14F-4D97-AF65-F5344CB8AC3E}">
        <p14:creationId xmlns:p14="http://schemas.microsoft.com/office/powerpoint/2010/main" val="135141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8356" y="116632"/>
            <a:ext cx="8507288" cy="115212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ALIMENTOS </a:t>
            </a:r>
            <a:r>
              <a:rPr lang="pt-BR" dirty="0"/>
              <a:t>FUNCIONAIS</a:t>
            </a:r>
            <a:br>
              <a:rPr lang="pt-BR" dirty="0"/>
            </a:br>
            <a:r>
              <a:rPr lang="pt-BR" dirty="0"/>
              <a:t>TEM AÇÃO NA ALOPECIA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5256584"/>
          </a:xfrm>
        </p:spPr>
        <p:txBody>
          <a:bodyPr>
            <a:normAutofit/>
          </a:bodyPr>
          <a:lstStyle/>
          <a:p>
            <a:r>
              <a:rPr lang="pt-BR" dirty="0" err="1"/>
              <a:t>Serenoa</a:t>
            </a:r>
            <a:r>
              <a:rPr lang="pt-BR" dirty="0"/>
              <a:t> </a:t>
            </a:r>
            <a:r>
              <a:rPr lang="pt-BR" dirty="0" err="1"/>
              <a:t>repens</a:t>
            </a:r>
            <a:r>
              <a:rPr lang="pt-BR" dirty="0"/>
              <a:t> (</a:t>
            </a:r>
            <a:r>
              <a:rPr lang="pt-BR" dirty="0" err="1"/>
              <a:t>Saw</a:t>
            </a:r>
            <a:r>
              <a:rPr lang="pt-BR" dirty="0"/>
              <a:t> </a:t>
            </a:r>
            <a:r>
              <a:rPr lang="pt-BR" dirty="0" err="1"/>
              <a:t>Palmetto</a:t>
            </a:r>
            <a:r>
              <a:rPr lang="pt-BR" dirty="0"/>
              <a:t>): estudos mostram sua ação no tratamento dos </a:t>
            </a:r>
            <a:r>
              <a:rPr lang="pt-BR" dirty="0" smtClean="0"/>
              <a:t>distúrbios de regulação </a:t>
            </a:r>
            <a:r>
              <a:rPr lang="pt-BR" dirty="0"/>
              <a:t>dos hormônios sexuais, especialmente a testosterona</a:t>
            </a:r>
            <a:r>
              <a:rPr lang="pt-BR" dirty="0" smtClean="0"/>
              <a:t>. Fontes </a:t>
            </a:r>
            <a:r>
              <a:rPr lang="pt-BR" dirty="0"/>
              <a:t>alimentares: óleo de milho, girassol e linhaça, pistache, semente de girassol, amêndoa</a:t>
            </a:r>
            <a:r>
              <a:rPr lang="pt-BR" dirty="0" smtClean="0"/>
              <a:t>, abacate </a:t>
            </a:r>
            <a:r>
              <a:rPr lang="pt-BR" dirty="0"/>
              <a:t>e farelo de trigo</a:t>
            </a:r>
            <a:r>
              <a:rPr lang="pt-BR" dirty="0" smtClean="0"/>
              <a:t>.</a:t>
            </a:r>
          </a:p>
          <a:p>
            <a:r>
              <a:rPr lang="pt-BR" b="1" dirty="0" smtClean="0"/>
              <a:t>Água: </a:t>
            </a:r>
            <a:r>
              <a:rPr lang="pt-BR" dirty="0" smtClean="0"/>
              <a:t>importante </a:t>
            </a:r>
            <a:r>
              <a:rPr lang="pt-BR" dirty="0"/>
              <a:t>para a saúde capilar, em virtude</a:t>
            </a:r>
          </a:p>
          <a:p>
            <a:pPr marL="0" indent="0">
              <a:buNone/>
            </a:pPr>
            <a:r>
              <a:rPr lang="pt-BR" dirty="0"/>
              <a:t>da cutícula presente na superfície externa do fio de cabelo. </a:t>
            </a:r>
          </a:p>
        </p:txBody>
      </p:sp>
    </p:spTree>
    <p:extLst>
      <p:ext uri="{BB962C8B-B14F-4D97-AF65-F5344CB8AC3E}">
        <p14:creationId xmlns:p14="http://schemas.microsoft.com/office/powerpoint/2010/main" val="132788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FIBROEDEMA GELÓIDE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76064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C</a:t>
            </a:r>
            <a:r>
              <a:rPr lang="pt-BR" dirty="0" smtClean="0"/>
              <a:t>onjunto </a:t>
            </a:r>
            <a:r>
              <a:rPr lang="pt-BR" dirty="0"/>
              <a:t>de </a:t>
            </a:r>
            <a:r>
              <a:rPr lang="pt-BR" dirty="0" smtClean="0"/>
              <a:t>alterações, </a:t>
            </a:r>
            <a:r>
              <a:rPr lang="pt-BR" dirty="0"/>
              <a:t>que reúnem a retração irregular da superfície cutânea</a:t>
            </a:r>
            <a:r>
              <a:rPr lang="pt-BR" dirty="0" smtClean="0"/>
              <a:t>, especialmente </a:t>
            </a:r>
            <a:r>
              <a:rPr lang="pt-BR" dirty="0"/>
              <a:t>na parte superior das coxas, porção interna dos joelhos, </a:t>
            </a:r>
            <a:r>
              <a:rPr lang="pt-BR" dirty="0" smtClean="0"/>
              <a:t>região abdominal</a:t>
            </a:r>
            <a:r>
              <a:rPr lang="pt-BR" dirty="0"/>
              <a:t>, glúteos e porção superior dos </a:t>
            </a:r>
            <a:r>
              <a:rPr lang="pt-BR" dirty="0" smtClean="0"/>
              <a:t>braços. 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No inicio ocorre mínimas </a:t>
            </a:r>
            <a:r>
              <a:rPr lang="pt-BR" dirty="0"/>
              <a:t>alterações na derme e hipoderme</a:t>
            </a:r>
            <a:r>
              <a:rPr lang="pt-BR" dirty="0" smtClean="0"/>
              <a:t>, como </a:t>
            </a:r>
            <a:r>
              <a:rPr lang="pt-BR" dirty="0"/>
              <a:t>discreto edema, dilatação de capilares </a:t>
            </a:r>
            <a:r>
              <a:rPr lang="pt-BR" dirty="0" smtClean="0"/>
              <a:t>linfáticos, presença </a:t>
            </a:r>
            <a:r>
              <a:rPr lang="pt-BR" dirty="0"/>
              <a:t>de muco </a:t>
            </a:r>
            <a:r>
              <a:rPr lang="pt-BR" dirty="0" smtClean="0"/>
              <a:t>na derme </a:t>
            </a:r>
            <a:r>
              <a:rPr lang="pt-BR" dirty="0"/>
              <a:t>e hipertrofia de lóbulos adiposos. Na etapa avançada ocorre fibrose </a:t>
            </a:r>
            <a:r>
              <a:rPr lang="pt-BR" dirty="0" smtClean="0"/>
              <a:t>do tecido </a:t>
            </a:r>
            <a:r>
              <a:rPr lang="pt-BR" dirty="0"/>
              <a:t>conjuntivo, trocas distróficas do tecido adiposo e formação de nódulos </a:t>
            </a:r>
            <a:r>
              <a:rPr lang="pt-BR" dirty="0" smtClean="0"/>
              <a:t>que comprimem </a:t>
            </a:r>
            <a:r>
              <a:rPr lang="pt-BR" dirty="0"/>
              <a:t>vasos e nervos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959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93610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ALIMENTAÇÃO </a:t>
            </a:r>
            <a:r>
              <a:rPr lang="pt-BR" dirty="0"/>
              <a:t>-</a:t>
            </a:r>
            <a:r>
              <a:rPr lang="pt-BR" dirty="0" smtClean="0"/>
              <a:t> FIBROEDEMA GELÓIDE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/>
          </a:bodyPr>
          <a:lstStyle/>
          <a:p>
            <a:r>
              <a:rPr lang="pt-BR" dirty="0" smtClean="0"/>
              <a:t>Dieta inflamatória: alimentos </a:t>
            </a:r>
            <a:r>
              <a:rPr lang="pt-BR" dirty="0"/>
              <a:t>ricos em </a:t>
            </a:r>
            <a:r>
              <a:rPr lang="pt-BR" dirty="0" smtClean="0"/>
              <a:t>Ômega-6, </a:t>
            </a:r>
            <a:r>
              <a:rPr lang="pt-BR" dirty="0"/>
              <a:t>especialmente o </a:t>
            </a:r>
            <a:r>
              <a:rPr lang="pt-BR" dirty="0" smtClean="0"/>
              <a:t>ácido araquidônico</a:t>
            </a:r>
            <a:r>
              <a:rPr lang="pt-BR" dirty="0"/>
              <a:t>, </a:t>
            </a:r>
            <a:r>
              <a:rPr lang="pt-BR" dirty="0" smtClean="0"/>
              <a:t>carnes </a:t>
            </a:r>
            <a:r>
              <a:rPr lang="pt-BR" dirty="0"/>
              <a:t>vermelhas, gordura de frango, leite integral, </a:t>
            </a:r>
            <a:r>
              <a:rPr lang="pt-BR" dirty="0" smtClean="0"/>
              <a:t>queijos amarelos </a:t>
            </a:r>
            <a:r>
              <a:rPr lang="pt-BR" dirty="0"/>
              <a:t>(curados), devem ser menos consumidos, </a:t>
            </a:r>
            <a:r>
              <a:rPr lang="pt-BR" dirty="0" smtClean="0"/>
              <a:t>já que ativam o processo inflamatório.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38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0811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ALIMENTAÇÃO NO TRATAMENTO DO FIBROEDEMA GELÓIDE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Alimentação hipercalórica, ocorre ganho rápido </a:t>
            </a:r>
            <a:r>
              <a:rPr lang="pt-BR" dirty="0"/>
              <a:t>de peso podem causar o </a:t>
            </a:r>
            <a:r>
              <a:rPr lang="pt-BR" dirty="0" err="1"/>
              <a:t>fibroedema</a:t>
            </a:r>
            <a:r>
              <a:rPr lang="pt-BR" dirty="0"/>
              <a:t> </a:t>
            </a:r>
            <a:r>
              <a:rPr lang="pt-BR" dirty="0" err="1" smtClean="0"/>
              <a:t>gelóide</a:t>
            </a:r>
            <a:r>
              <a:rPr lang="pt-BR" dirty="0"/>
              <a:t>.</a:t>
            </a:r>
          </a:p>
          <a:p>
            <a:endParaRPr lang="pt-BR" dirty="0" smtClean="0"/>
          </a:p>
          <a:p>
            <a:r>
              <a:rPr lang="pt-BR" dirty="0" smtClean="0"/>
              <a:t>Alimentação pode ajudar no tratamento, inicial, quando </a:t>
            </a:r>
            <a:r>
              <a:rPr lang="pt-BR" dirty="0"/>
              <a:t>uma mulher apresenta aumento excessivo de peso devido à </a:t>
            </a:r>
            <a:r>
              <a:rPr lang="pt-BR" dirty="0" smtClean="0"/>
              <a:t>alimentação hipercalórica</a:t>
            </a:r>
            <a:r>
              <a:rPr lang="pt-BR" dirty="0"/>
              <a:t>, á</a:t>
            </a:r>
            <a:r>
              <a:rPr lang="pt-BR" dirty="0" smtClean="0"/>
              <a:t>reas (</a:t>
            </a:r>
            <a:r>
              <a:rPr lang="pt-BR" dirty="0"/>
              <a:t>glúteo, coxa, barriga) </a:t>
            </a:r>
            <a:r>
              <a:rPr lang="pt-BR" dirty="0" smtClean="0"/>
              <a:t>são mais atingidas. Dietas </a:t>
            </a:r>
            <a:r>
              <a:rPr lang="pt-BR" dirty="0"/>
              <a:t>anti-inflamatória, </a:t>
            </a:r>
            <a:r>
              <a:rPr lang="pt-BR" dirty="0" err="1"/>
              <a:t>normo</a:t>
            </a:r>
            <a:r>
              <a:rPr lang="pt-BR" dirty="0"/>
              <a:t> ou hipossódica, de baixa carga </a:t>
            </a:r>
            <a:r>
              <a:rPr lang="pt-BR" dirty="0" smtClean="0"/>
              <a:t>glicêmica e </a:t>
            </a:r>
            <a:r>
              <a:rPr lang="pt-BR" dirty="0"/>
              <a:t>índice </a:t>
            </a:r>
            <a:r>
              <a:rPr lang="pt-BR" dirty="0" smtClean="0"/>
              <a:t>glicêmico, </a:t>
            </a:r>
            <a:r>
              <a:rPr lang="pt-BR" dirty="0" err="1" smtClean="0"/>
              <a:t>desintoxicante</a:t>
            </a:r>
            <a:r>
              <a:rPr lang="pt-BR" dirty="0" smtClean="0"/>
              <a:t> </a:t>
            </a:r>
            <a:r>
              <a:rPr lang="pt-BR" dirty="0"/>
              <a:t>têm sido as mais </a:t>
            </a:r>
            <a:r>
              <a:rPr lang="pt-BR" dirty="0" smtClean="0"/>
              <a:t>consideradas.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60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6207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ALIMENTAÇÃO FIBROEDEMA GELÓIDE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688632"/>
          </a:xfrm>
        </p:spPr>
        <p:txBody>
          <a:bodyPr>
            <a:normAutofit/>
          </a:bodyPr>
          <a:lstStyle/>
          <a:p>
            <a:r>
              <a:rPr lang="pt-BR" dirty="0" smtClean="0"/>
              <a:t>Ômega 3 e Zinco, Vitamina A, C e </a:t>
            </a:r>
            <a:r>
              <a:rPr lang="pt-BR" dirty="0" err="1" smtClean="0"/>
              <a:t>E</a:t>
            </a:r>
            <a:r>
              <a:rPr lang="pt-BR" dirty="0" smtClean="0"/>
              <a:t> tem ação antioxidante e </a:t>
            </a:r>
            <a:r>
              <a:rPr lang="pt-BR" dirty="0" err="1" smtClean="0"/>
              <a:t>antiinflamatória</a:t>
            </a:r>
            <a:r>
              <a:rPr lang="pt-BR" dirty="0" smtClean="0"/>
              <a:t>. </a:t>
            </a:r>
          </a:p>
          <a:p>
            <a:pPr marL="0" indent="0">
              <a:buNone/>
            </a:pPr>
            <a:r>
              <a:rPr lang="pt-BR" dirty="0" smtClean="0"/>
              <a:t>Alimentação de baixo </a:t>
            </a:r>
            <a:r>
              <a:rPr lang="pt-BR" dirty="0"/>
              <a:t>í</a:t>
            </a:r>
            <a:r>
              <a:rPr lang="pt-BR" dirty="0" smtClean="0"/>
              <a:t>ndice glicêmico, </a:t>
            </a:r>
            <a:r>
              <a:rPr lang="pt-BR" dirty="0" err="1" smtClean="0"/>
              <a:t>normo</a:t>
            </a:r>
            <a:r>
              <a:rPr lang="pt-BR" dirty="0" smtClean="0"/>
              <a:t> e hipossódica, </a:t>
            </a:r>
            <a:r>
              <a:rPr lang="pt-BR" dirty="0" err="1" smtClean="0"/>
              <a:t>antiinflamatória</a:t>
            </a:r>
            <a:r>
              <a:rPr lang="pt-BR" dirty="0" smtClean="0"/>
              <a:t>;</a:t>
            </a:r>
          </a:p>
          <a:p>
            <a:r>
              <a:rPr lang="pt-BR" dirty="0" smtClean="0"/>
              <a:t>Dieta </a:t>
            </a:r>
            <a:r>
              <a:rPr lang="pt-BR" dirty="0" err="1" smtClean="0"/>
              <a:t>dexintoxidante</a:t>
            </a:r>
            <a:r>
              <a:rPr lang="pt-BR" dirty="0" smtClean="0"/>
              <a:t>: </a:t>
            </a:r>
            <a:r>
              <a:rPr lang="pt-BR" dirty="0"/>
              <a:t>forma de eliminação de substâncias </a:t>
            </a:r>
            <a:r>
              <a:rPr lang="pt-BR" dirty="0" smtClean="0"/>
              <a:t>indesejadas é através </a:t>
            </a:r>
            <a:r>
              <a:rPr lang="pt-BR" dirty="0"/>
              <a:t>da excreção </a:t>
            </a:r>
            <a:r>
              <a:rPr lang="pt-BR" dirty="0" smtClean="0"/>
              <a:t>renal. 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443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ALIMENTOS FUNCIONAIS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/>
          <a:lstStyle/>
          <a:p>
            <a:r>
              <a:rPr lang="pt-BR" dirty="0" smtClean="0"/>
              <a:t>Chá verde, gengibre, hibisco, cavalinha, </a:t>
            </a:r>
            <a:r>
              <a:rPr lang="pt-BR" dirty="0" err="1" smtClean="0"/>
              <a:t>centella</a:t>
            </a:r>
            <a:r>
              <a:rPr lang="pt-BR" dirty="0" smtClean="0"/>
              <a:t> asiática, salsinha, </a:t>
            </a:r>
            <a:r>
              <a:rPr lang="pt-BR" dirty="0" err="1" smtClean="0"/>
              <a:t>alcaxofra</a:t>
            </a:r>
            <a:r>
              <a:rPr lang="pt-BR" dirty="0" smtClean="0"/>
              <a:t>;</a:t>
            </a:r>
          </a:p>
          <a:p>
            <a:r>
              <a:rPr lang="pt-BR" dirty="0" smtClean="0"/>
              <a:t>Frutas vermelhas;</a:t>
            </a:r>
          </a:p>
          <a:p>
            <a:r>
              <a:rPr lang="pt-BR" dirty="0" smtClean="0"/>
              <a:t>Açafrão ou cúrcuma;</a:t>
            </a:r>
          </a:p>
          <a:p>
            <a:r>
              <a:rPr lang="pt-BR" dirty="0" smtClean="0"/>
              <a:t>Vegetais verde escuro, limão;</a:t>
            </a:r>
          </a:p>
          <a:p>
            <a:r>
              <a:rPr lang="pt-BR" dirty="0" smtClean="0"/>
              <a:t>Abacate ou azeite </a:t>
            </a:r>
          </a:p>
          <a:p>
            <a:r>
              <a:rPr lang="pt-BR" dirty="0" smtClean="0"/>
              <a:t>Algas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860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07288" cy="7060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GORDURA LOCALIZADA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964488" cy="5688632"/>
          </a:xfrm>
        </p:spPr>
        <p:txBody>
          <a:bodyPr>
            <a:normAutofit/>
          </a:bodyPr>
          <a:lstStyle/>
          <a:p>
            <a:r>
              <a:rPr lang="pt-BR" dirty="0"/>
              <a:t>C</a:t>
            </a:r>
            <a:r>
              <a:rPr lang="pt-BR" dirty="0" smtClean="0"/>
              <a:t>aracterizada pelo </a:t>
            </a:r>
            <a:r>
              <a:rPr lang="pt-BR" dirty="0"/>
              <a:t>acúmulo de células </a:t>
            </a:r>
            <a:r>
              <a:rPr lang="pt-BR" dirty="0" smtClean="0"/>
              <a:t>gordurosas, as regiões </a:t>
            </a:r>
            <a:r>
              <a:rPr lang="pt-BR" dirty="0"/>
              <a:t>de maior concentração </a:t>
            </a:r>
            <a:r>
              <a:rPr lang="pt-BR" dirty="0" smtClean="0"/>
              <a:t>são </a:t>
            </a:r>
            <a:r>
              <a:rPr lang="pt-BR" dirty="0"/>
              <a:t>abdômen, coxas, quadris, </a:t>
            </a:r>
            <a:r>
              <a:rPr lang="pt-BR" dirty="0" smtClean="0"/>
              <a:t>subescapular.</a:t>
            </a:r>
          </a:p>
          <a:p>
            <a:pPr marL="0" indent="0">
              <a:buNone/>
            </a:pPr>
            <a:r>
              <a:rPr lang="pt-BR" dirty="0" smtClean="0"/>
              <a:t>Fatores que causam o distúrbio, sedentarismo</a:t>
            </a:r>
            <a:r>
              <a:rPr lang="pt-BR" dirty="0"/>
              <a:t>, o estresse, os antecedentes familiares, </a:t>
            </a:r>
            <a:r>
              <a:rPr lang="pt-BR" dirty="0" smtClean="0"/>
              <a:t>tabagismo</a:t>
            </a:r>
            <a:r>
              <a:rPr lang="pt-BR" dirty="0"/>
              <a:t>, </a:t>
            </a:r>
            <a:r>
              <a:rPr lang="pt-BR" dirty="0" smtClean="0"/>
              <a:t>alterações </a:t>
            </a:r>
            <a:r>
              <a:rPr lang="pt-BR" dirty="0"/>
              <a:t>hormonais </a:t>
            </a:r>
            <a:r>
              <a:rPr lang="pt-BR" dirty="0" smtClean="0"/>
              <a:t>(elevação </a:t>
            </a:r>
            <a:r>
              <a:rPr lang="pt-BR" dirty="0"/>
              <a:t>do </a:t>
            </a:r>
            <a:r>
              <a:rPr lang="pt-BR" dirty="0" smtClean="0"/>
              <a:t>estrogênio), da prolactina, insulina</a:t>
            </a:r>
            <a:r>
              <a:rPr lang="pt-BR" dirty="0"/>
              <a:t>, </a:t>
            </a:r>
            <a:r>
              <a:rPr lang="pt-BR" dirty="0" smtClean="0"/>
              <a:t>uso </a:t>
            </a:r>
            <a:r>
              <a:rPr lang="pt-BR" dirty="0"/>
              <a:t>de anticoncepcionais, </a:t>
            </a:r>
            <a:r>
              <a:rPr lang="pt-BR" dirty="0" smtClean="0"/>
              <a:t>outras </a:t>
            </a:r>
            <a:r>
              <a:rPr lang="pt-BR" dirty="0"/>
              <a:t>mudanças </a:t>
            </a:r>
            <a:r>
              <a:rPr lang="pt-BR" dirty="0" smtClean="0"/>
              <a:t>fisiológicas.</a:t>
            </a:r>
          </a:p>
          <a:p>
            <a:pPr marL="0" indent="0">
              <a:buNone/>
            </a:pPr>
            <a:r>
              <a:rPr lang="pt-BR" dirty="0"/>
              <a:t>O desequilíbrio entre a liberação </a:t>
            </a:r>
            <a:r>
              <a:rPr lang="pt-BR" dirty="0" smtClean="0"/>
              <a:t>de </a:t>
            </a:r>
            <a:r>
              <a:rPr lang="pt-BR" dirty="0" err="1" smtClean="0"/>
              <a:t>citocinas</a:t>
            </a:r>
            <a:r>
              <a:rPr lang="pt-BR" dirty="0"/>
              <a:t> </a:t>
            </a:r>
            <a:r>
              <a:rPr lang="pt-BR" dirty="0" smtClean="0"/>
              <a:t>e </a:t>
            </a:r>
            <a:r>
              <a:rPr lang="pt-BR" dirty="0" err="1" smtClean="0"/>
              <a:t>adipocinas</a:t>
            </a:r>
            <a:r>
              <a:rPr lang="pt-BR" dirty="0" smtClean="0"/>
              <a:t> </a:t>
            </a:r>
            <a:r>
              <a:rPr lang="pt-BR" dirty="0"/>
              <a:t>pelo tecido adiposo </a:t>
            </a:r>
            <a:r>
              <a:rPr lang="pt-BR" dirty="0" smtClean="0"/>
              <a:t>ou adipócito, causa a  </a:t>
            </a:r>
            <a:r>
              <a:rPr lang="pt-BR" dirty="0"/>
              <a:t>inflamação induzida pelo aumento da </a:t>
            </a:r>
            <a:r>
              <a:rPr lang="pt-BR" dirty="0" smtClean="0"/>
              <a:t>adiposidade.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101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NUTRIÇÃO DA GORDURA LOCALIZADA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832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A</a:t>
            </a:r>
            <a:r>
              <a:rPr lang="pt-BR" dirty="0" smtClean="0"/>
              <a:t>limentos</a:t>
            </a:r>
            <a:r>
              <a:rPr lang="pt-BR" dirty="0"/>
              <a:t>, nutrientes e compostos </a:t>
            </a:r>
            <a:r>
              <a:rPr lang="pt-BR" dirty="0" err="1"/>
              <a:t>bioativos</a:t>
            </a:r>
            <a:r>
              <a:rPr lang="pt-BR" dirty="0"/>
              <a:t> podem suprimir a resposta inflamatória das células </a:t>
            </a:r>
            <a:r>
              <a:rPr lang="pt-BR" dirty="0" smtClean="0"/>
              <a:t>adiposas.</a:t>
            </a:r>
          </a:p>
          <a:p>
            <a:pPr marL="0" indent="0">
              <a:buNone/>
            </a:pPr>
            <a:r>
              <a:rPr lang="pt-BR" dirty="0" err="1" smtClean="0"/>
              <a:t>Omega</a:t>
            </a:r>
            <a:r>
              <a:rPr lang="pt-BR" dirty="0" smtClean="0"/>
              <a:t> 3 e Pimenta </a:t>
            </a:r>
            <a:r>
              <a:rPr lang="pt-BR" dirty="0"/>
              <a:t>vermelha – </a:t>
            </a:r>
            <a:r>
              <a:rPr lang="pt-BR" dirty="0" err="1"/>
              <a:t>capsaicina</a:t>
            </a:r>
            <a:r>
              <a:rPr lang="pt-BR" dirty="0"/>
              <a:t>:</a:t>
            </a:r>
          </a:p>
          <a:p>
            <a:pPr marL="0" indent="0">
              <a:buNone/>
            </a:pPr>
            <a:r>
              <a:rPr lang="pt-BR" dirty="0" smtClean="0"/>
              <a:t>redução </a:t>
            </a:r>
            <a:r>
              <a:rPr lang="pt-BR" dirty="0"/>
              <a:t>da deposição de </a:t>
            </a:r>
            <a:r>
              <a:rPr lang="pt-BR" dirty="0" smtClean="0"/>
              <a:t>gorduras </a:t>
            </a:r>
            <a:r>
              <a:rPr lang="pt-BR" dirty="0"/>
              <a:t>ação anti-inflamatória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 Cúrcuma-longa, gengibre, extrato da laranja amarga – laranja moro</a:t>
            </a:r>
          </a:p>
          <a:p>
            <a:pPr marL="0" indent="0">
              <a:buNone/>
            </a:pPr>
            <a:r>
              <a:rPr lang="pt-BR" dirty="0"/>
              <a:t>C</a:t>
            </a:r>
            <a:r>
              <a:rPr lang="pt-BR" dirty="0" smtClean="0"/>
              <a:t>ompostos </a:t>
            </a:r>
            <a:r>
              <a:rPr lang="pt-BR" dirty="0" err="1" smtClean="0"/>
              <a:t>bioativos</a:t>
            </a:r>
            <a:r>
              <a:rPr lang="pt-BR" dirty="0" smtClean="0"/>
              <a:t>, alimentação </a:t>
            </a:r>
            <a:r>
              <a:rPr lang="pt-BR" dirty="0"/>
              <a:t>equilibrada, </a:t>
            </a:r>
            <a:r>
              <a:rPr lang="pt-BR" dirty="0" smtClean="0"/>
              <a:t> atividade </a:t>
            </a:r>
            <a:r>
              <a:rPr lang="pt-BR" dirty="0" err="1" smtClean="0"/>
              <a:t>fisica</a:t>
            </a:r>
            <a:r>
              <a:rPr lang="pt-BR" dirty="0" smtClean="0"/>
              <a:t> e os diversos tratamentos </a:t>
            </a:r>
            <a:r>
              <a:rPr lang="pt-BR" dirty="0"/>
              <a:t>estéticos </a:t>
            </a:r>
            <a:r>
              <a:rPr lang="pt-BR" dirty="0" smtClean="0"/>
              <a:t>podem </a:t>
            </a:r>
            <a:r>
              <a:rPr lang="pt-BR" dirty="0"/>
              <a:t>otimizar a redução da </a:t>
            </a:r>
            <a:r>
              <a:rPr lang="pt-BR" dirty="0" smtClean="0"/>
              <a:t>gordura localizada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00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ENVELHECIMENTO DA PELE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5904656"/>
          </a:xfrm>
        </p:spPr>
        <p:txBody>
          <a:bodyPr>
            <a:normAutofit/>
          </a:bodyPr>
          <a:lstStyle/>
          <a:p>
            <a:r>
              <a:rPr lang="pt-BR" dirty="0" smtClean="0"/>
              <a:t>Pele maior </a:t>
            </a:r>
            <a:r>
              <a:rPr lang="pt-BR" dirty="0"/>
              <a:t>órgão do corpo </a:t>
            </a:r>
            <a:r>
              <a:rPr lang="pt-BR" dirty="0" smtClean="0"/>
              <a:t>humano, constantemente exposta a vários fatores  de </a:t>
            </a:r>
            <a:r>
              <a:rPr lang="pt-BR" dirty="0" err="1" smtClean="0"/>
              <a:t>stresse</a:t>
            </a:r>
            <a:r>
              <a:rPr lang="pt-BR" dirty="0" smtClean="0"/>
              <a:t> exógenos endógenos  que produzem radicais livres. </a:t>
            </a:r>
          </a:p>
          <a:p>
            <a:pPr marL="0" indent="0">
              <a:buNone/>
            </a:pPr>
            <a:r>
              <a:rPr lang="pt-BR" dirty="0" smtClean="0"/>
              <a:t>Uma exposição excessiva e prolongada envolvem os processos deletérios de várias estruturas celulares como lipídeos, proteínas e DNA, enquanto que os mecanismos defesa endógenos só tendem a diminuir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3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ACNE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Doença multifatorial, se manifesta por um quadro inflamatório das unidades </a:t>
            </a:r>
            <a:r>
              <a:rPr lang="pt-BR" dirty="0" err="1"/>
              <a:t>pilossebáceas</a:t>
            </a:r>
            <a:r>
              <a:rPr lang="pt-BR" dirty="0"/>
              <a:t> </a:t>
            </a:r>
            <a:r>
              <a:rPr lang="pt-BR" dirty="0" smtClean="0"/>
              <a:t>(pelos e glândulas de gordura) em algumas áreas do corpo como: rosto, peito e costas. Os </a:t>
            </a:r>
            <a:r>
              <a:rPr lang="pt-BR" dirty="0"/>
              <a:t>hormônios reprodutivos exógenos, a insulina e o hormônio de crescimento endógeno do tipo insulina-1, originários e estimulados por alimentos lácteos e de alto índice glicêmico, parecem contribuir para essa </a:t>
            </a:r>
            <a:r>
              <a:rPr lang="pt-BR" dirty="0" err="1" smtClean="0"/>
              <a:t>super</a:t>
            </a:r>
            <a:r>
              <a:rPr lang="pt-BR" dirty="0" smtClean="0"/>
              <a:t> estimulação da produção de </a:t>
            </a:r>
            <a:r>
              <a:rPr lang="pt-BR" dirty="0"/>
              <a:t>s</a:t>
            </a:r>
            <a:r>
              <a:rPr lang="pt-BR" dirty="0" smtClean="0"/>
              <a:t>ebo.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2400" b="1" dirty="0" smtClean="0">
                <a:solidFill>
                  <a:schemeClr val="bg1"/>
                </a:solidFill>
              </a:rPr>
              <a:t>Testosterona =&gt; </a:t>
            </a:r>
            <a:r>
              <a:rPr lang="pt-BR" sz="2400" b="1" dirty="0">
                <a:solidFill>
                  <a:schemeClr val="bg1"/>
                </a:solidFill>
              </a:rPr>
              <a:t>di-hidrotestosterona </a:t>
            </a:r>
            <a:r>
              <a:rPr lang="pt-BR" sz="2400" b="1" dirty="0" smtClean="0">
                <a:solidFill>
                  <a:schemeClr val="bg1"/>
                </a:solidFill>
              </a:rPr>
              <a:t>=&gt; </a:t>
            </a:r>
            <a:r>
              <a:rPr lang="pt-BR" sz="2400" b="1" dirty="0">
                <a:solidFill>
                  <a:schemeClr val="bg1"/>
                </a:solidFill>
              </a:rPr>
              <a:t>excesso de produção de sebo</a:t>
            </a:r>
          </a:p>
        </p:txBody>
      </p:sp>
    </p:spTree>
    <p:extLst>
      <p:ext uri="{BB962C8B-B14F-4D97-AF65-F5344CB8AC3E}">
        <p14:creationId xmlns:p14="http://schemas.microsoft.com/office/powerpoint/2010/main" val="195221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NUTRIÇÃO NO ENVELHECIMENTO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832648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P</a:t>
            </a:r>
            <a:r>
              <a:rPr lang="pt-BR" dirty="0" smtClean="0"/>
              <a:t>revenção </a:t>
            </a:r>
            <a:r>
              <a:rPr lang="pt-BR" dirty="0"/>
              <a:t>é a melhor maneira de prevenir efeitos extrínsecos do envelhecimento cutâneo. A melhor estratégia de prevenção contra a ação nociva dos radicais livres é um estilo de vida </a:t>
            </a:r>
            <a:r>
              <a:rPr lang="pt-BR" dirty="0" smtClean="0"/>
              <a:t>equilibrado, restrição </a:t>
            </a:r>
            <a:r>
              <a:rPr lang="pt-BR" dirty="0"/>
              <a:t>calórica, cuidados com o </a:t>
            </a:r>
            <a:r>
              <a:rPr lang="pt-BR" dirty="0" smtClean="0"/>
              <a:t>corpo, exercício </a:t>
            </a:r>
            <a:r>
              <a:rPr lang="pt-BR" dirty="0"/>
              <a:t>físico, baixos níveis de estresse e uma dieta nutricional balanceada, incluindo alimentos ricos em </a:t>
            </a:r>
            <a:r>
              <a:rPr lang="pt-BR" dirty="0" smtClean="0"/>
              <a:t>antioxidantes.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551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NUTRIÇÃO ENVELHECIMENTO DA PELE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832648"/>
          </a:xfrm>
        </p:spPr>
        <p:txBody>
          <a:bodyPr>
            <a:normAutofit/>
          </a:bodyPr>
          <a:lstStyle/>
          <a:p>
            <a:r>
              <a:rPr lang="pt-BR" dirty="0"/>
              <a:t>Antioxidantes como carotenoides, </a:t>
            </a:r>
            <a:r>
              <a:rPr lang="pt-BR" dirty="0" err="1"/>
              <a:t>tocoferois</a:t>
            </a:r>
            <a:r>
              <a:rPr lang="pt-BR" dirty="0"/>
              <a:t> e flavonoides, vitaminas (A, C, D e </a:t>
            </a:r>
            <a:r>
              <a:rPr lang="pt-BR" dirty="0" err="1"/>
              <a:t>E</a:t>
            </a:r>
            <a:r>
              <a:rPr lang="pt-BR" dirty="0"/>
              <a:t>), ácidos graxos ômega-3, substâncias </a:t>
            </a:r>
            <a:r>
              <a:rPr lang="pt-BR" dirty="0" err="1"/>
              <a:t>antiglicantes</a:t>
            </a:r>
            <a:r>
              <a:rPr lang="pt-BR" dirty="0"/>
              <a:t>, </a:t>
            </a:r>
            <a:r>
              <a:rPr lang="pt-BR" dirty="0" smtClean="0"/>
              <a:t>Proteínas </a:t>
            </a:r>
            <a:r>
              <a:rPr lang="pt-BR" dirty="0"/>
              <a:t>e </a:t>
            </a:r>
            <a:r>
              <a:rPr lang="pt-BR" i="1" dirty="0"/>
              <a:t>lactobacilos </a:t>
            </a:r>
            <a:r>
              <a:rPr lang="pt-BR" i="1" dirty="0" smtClean="0"/>
              <a:t>são </a:t>
            </a:r>
            <a:r>
              <a:rPr lang="pt-BR" dirty="0" smtClean="0"/>
              <a:t>agentes </a:t>
            </a:r>
            <a:r>
              <a:rPr lang="pt-BR" dirty="0"/>
              <a:t>capazes de promover a saúde e a beleza cutânea.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E outras </a:t>
            </a:r>
            <a:r>
              <a:rPr lang="pt-BR" dirty="0"/>
              <a:t>substâncias </a:t>
            </a:r>
            <a:r>
              <a:rPr lang="pt-BR" dirty="0" smtClean="0"/>
              <a:t>como estímulo </a:t>
            </a:r>
            <a:r>
              <a:rPr lang="pt-BR" dirty="0"/>
              <a:t>da síntese de colágeno, elastina </a:t>
            </a:r>
            <a:r>
              <a:rPr lang="pt-BR" dirty="0" smtClean="0"/>
              <a:t>e </a:t>
            </a:r>
            <a:r>
              <a:rPr lang="pt-BR" dirty="0" err="1" smtClean="0"/>
              <a:t>glicosaminaglucanas</a:t>
            </a:r>
            <a:r>
              <a:rPr lang="pt-BR" dirty="0"/>
              <a:t>, contribuindo para a redução dos sulcos (rugas), melhora da elasticidade e hidratação da pele. </a:t>
            </a:r>
          </a:p>
        </p:txBody>
      </p:sp>
    </p:spTree>
    <p:extLst>
      <p:ext uri="{BB962C8B-B14F-4D97-AF65-F5344CB8AC3E}">
        <p14:creationId xmlns:p14="http://schemas.microsoft.com/office/powerpoint/2010/main" val="397562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NUTRIÇÃO ENVELHECIMENTO DA PELE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72608"/>
          </a:xfrm>
        </p:spPr>
        <p:txBody>
          <a:bodyPr>
            <a:normAutofit/>
          </a:bodyPr>
          <a:lstStyle/>
          <a:p>
            <a:r>
              <a:rPr lang="pt-BR" dirty="0" smtClean="0"/>
              <a:t>Os nutrientes </a:t>
            </a:r>
            <a:r>
              <a:rPr lang="pt-BR" dirty="0"/>
              <a:t>e compostos </a:t>
            </a:r>
            <a:r>
              <a:rPr lang="pt-BR" dirty="0" err="1"/>
              <a:t>bioativos</a:t>
            </a:r>
            <a:r>
              <a:rPr lang="pt-BR" dirty="0"/>
              <a:t> de ação </a:t>
            </a:r>
            <a:r>
              <a:rPr lang="pt-BR" dirty="0" err="1"/>
              <a:t>fotoprotetora</a:t>
            </a:r>
            <a:r>
              <a:rPr lang="pt-BR" dirty="0"/>
              <a:t> incluem os </a:t>
            </a:r>
            <a:r>
              <a:rPr lang="pt-BR" dirty="0" err="1"/>
              <a:t>carotenóides</a:t>
            </a:r>
            <a:r>
              <a:rPr lang="pt-BR" dirty="0"/>
              <a:t> (betacaroteno, licopeno e luteína), os </a:t>
            </a:r>
            <a:r>
              <a:rPr lang="pt-BR" dirty="0" err="1"/>
              <a:t>polifenóis</a:t>
            </a:r>
            <a:r>
              <a:rPr lang="pt-BR" dirty="0"/>
              <a:t> derivados da semente de uva e os </a:t>
            </a:r>
            <a:r>
              <a:rPr lang="pt-BR" dirty="0" err="1"/>
              <a:t>flavonóides</a:t>
            </a:r>
            <a:r>
              <a:rPr lang="pt-BR" dirty="0"/>
              <a:t> da romã, as vitaminas C e </a:t>
            </a:r>
            <a:r>
              <a:rPr lang="pt-BR" dirty="0" err="1"/>
              <a:t>E</a:t>
            </a:r>
            <a:r>
              <a:rPr lang="pt-BR" dirty="0"/>
              <a:t>, além dos minerais </a:t>
            </a:r>
            <a:r>
              <a:rPr lang="pt-BR" dirty="0" smtClean="0"/>
              <a:t>selênio, zinco, colágeno, vitamina D.</a:t>
            </a:r>
          </a:p>
        </p:txBody>
      </p:sp>
    </p:spTree>
    <p:extLst>
      <p:ext uri="{BB962C8B-B14F-4D97-AF65-F5344CB8AC3E}">
        <p14:creationId xmlns:p14="http://schemas.microsoft.com/office/powerpoint/2010/main" val="20644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FLACIDES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88632"/>
          </a:xfrm>
        </p:spPr>
        <p:txBody>
          <a:bodyPr/>
          <a:lstStyle/>
          <a:p>
            <a:r>
              <a:rPr lang="pt-BR" dirty="0"/>
              <a:t>F</a:t>
            </a:r>
            <a:r>
              <a:rPr lang="pt-BR" dirty="0" smtClean="0"/>
              <a:t>lacidez caracterizada </a:t>
            </a:r>
            <a:r>
              <a:rPr lang="pt-BR" dirty="0"/>
              <a:t>pela perda de elementos do tecido conjuntivo (fibroblastos, elastina e colágeno</a:t>
            </a:r>
            <a:r>
              <a:rPr lang="pt-BR" dirty="0" smtClean="0"/>
              <a:t>). Perda </a:t>
            </a:r>
            <a:r>
              <a:rPr lang="pt-BR" dirty="0"/>
              <a:t>faz com que a rede de elementos torne-se menos densa, o que diminui a firmeza entre as células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u="sng" dirty="0"/>
              <a:t>Causas</a:t>
            </a:r>
            <a:r>
              <a:rPr lang="pt-BR" dirty="0"/>
              <a:t>: genética, excesso de peso, sedentarismo, alimentação</a:t>
            </a:r>
            <a:r>
              <a:rPr lang="pt-BR" b="1" dirty="0"/>
              <a:t> </a:t>
            </a:r>
            <a:r>
              <a:rPr lang="pt-BR" dirty="0"/>
              <a:t>inadequada e emagrecimento acelerado.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254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NUTRIÇÃO TRATAMENTO FLACIDES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Boa hidratação. </a:t>
            </a:r>
          </a:p>
          <a:p>
            <a:pPr marL="0" indent="0">
              <a:buNone/>
            </a:pPr>
            <a:r>
              <a:rPr lang="pt-BR" dirty="0" smtClean="0"/>
              <a:t>Alimentação </a:t>
            </a:r>
            <a:r>
              <a:rPr lang="pt-BR" dirty="0"/>
              <a:t>rica em proteínas, vitamina C e água para estimular a produção de </a:t>
            </a:r>
            <a:r>
              <a:rPr lang="pt-BR" dirty="0" smtClean="0"/>
              <a:t>colágeno.</a:t>
            </a:r>
          </a:p>
          <a:p>
            <a:pPr marL="0" indent="0">
              <a:buNone/>
            </a:pPr>
            <a:r>
              <a:rPr lang="pt-BR" dirty="0" smtClean="0"/>
              <a:t>Suplementos auxiliam: </a:t>
            </a:r>
            <a:r>
              <a:rPr lang="pt-BR" dirty="0" err="1" smtClean="0"/>
              <a:t>espirulina</a:t>
            </a:r>
            <a:r>
              <a:rPr lang="pt-BR" dirty="0"/>
              <a:t>, </a:t>
            </a:r>
            <a:r>
              <a:rPr lang="pt-BR" dirty="0" err="1" smtClean="0"/>
              <a:t>clorella</a:t>
            </a:r>
            <a:r>
              <a:rPr lang="pt-BR" dirty="0"/>
              <a:t>, proteína do soro do </a:t>
            </a:r>
            <a:r>
              <a:rPr lang="pt-BR" dirty="0" smtClean="0"/>
              <a:t>leite – </a:t>
            </a:r>
            <a:r>
              <a:rPr lang="pt-BR" dirty="0" err="1" smtClean="0"/>
              <a:t>wey</a:t>
            </a:r>
            <a:r>
              <a:rPr lang="pt-BR" dirty="0" smtClean="0"/>
              <a:t>, albumina</a:t>
            </a:r>
            <a:r>
              <a:rPr lang="pt-BR" dirty="0"/>
              <a:t>, colágeno hidrolisado, </a:t>
            </a:r>
            <a:r>
              <a:rPr lang="pt-BR" dirty="0" smtClean="0"/>
              <a:t>aminoácidos L-lisina</a:t>
            </a:r>
            <a:r>
              <a:rPr lang="pt-BR" dirty="0"/>
              <a:t>, L-</a:t>
            </a:r>
            <a:r>
              <a:rPr lang="pt-BR" dirty="0" err="1"/>
              <a:t>prolina</a:t>
            </a:r>
            <a:r>
              <a:rPr lang="pt-BR" dirty="0"/>
              <a:t>, </a:t>
            </a:r>
            <a:r>
              <a:rPr lang="pt-BR" dirty="0" smtClean="0"/>
              <a:t>L-glicina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0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TRATAMENTO DESORDENS ESTETICAS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997152"/>
          </a:xfrm>
        </p:spPr>
        <p:txBody>
          <a:bodyPr/>
          <a:lstStyle/>
          <a:p>
            <a:r>
              <a:rPr lang="pt-BR" dirty="0" smtClean="0"/>
              <a:t>Mudança de estilo de vida, cuidados com alimentação, uso de alimentos funcionais e </a:t>
            </a:r>
            <a:r>
              <a:rPr lang="pt-BR" dirty="0" err="1" smtClean="0"/>
              <a:t>fotiterápicos</a:t>
            </a:r>
            <a:r>
              <a:rPr lang="pt-BR" dirty="0" smtClean="0"/>
              <a:t>, atividade física, melhora do sono, stress, bom funcionamento intestinal, tratamentos estéticos. </a:t>
            </a:r>
          </a:p>
          <a:p>
            <a:r>
              <a:rPr lang="pt-BR" dirty="0" smtClean="0"/>
              <a:t>O Conjunto de todos os fatores citados acima são importantes para o sucesso  no tratamento das desordens estéticas.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044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VIDEOS RELAÇÃO INTESTINO SAÚDE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www.youtube.com/watch?v=R5hPR42o6OU</a:t>
            </a:r>
            <a:endParaRPr lang="pt-BR" dirty="0" smtClean="0"/>
          </a:p>
          <a:p>
            <a:r>
              <a:rPr lang="pt-BR" dirty="0" smtClean="0"/>
              <a:t>https</a:t>
            </a:r>
            <a:r>
              <a:rPr lang="pt-BR" dirty="0"/>
              <a:t>://www.youtube.com/watch?v=7vC8fFSDvJ4</a:t>
            </a:r>
          </a:p>
        </p:txBody>
      </p:sp>
    </p:spTree>
    <p:extLst>
      <p:ext uri="{BB962C8B-B14F-4D97-AF65-F5344CB8AC3E}">
        <p14:creationId xmlns:p14="http://schemas.microsoft.com/office/powerpoint/2010/main" val="20533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Obrigada pela atenção!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60848"/>
            <a:ext cx="7465282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225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/>
          <a:lstStyle/>
          <a:p>
            <a:r>
              <a:rPr lang="pt-BR" dirty="0" smtClean="0"/>
              <a:t>ACNE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688632"/>
          </a:xfrm>
        </p:spPr>
        <p:txBody>
          <a:bodyPr/>
          <a:lstStyle/>
          <a:p>
            <a:r>
              <a:rPr lang="pt-BR" dirty="0"/>
              <a:t>A acne tem efeito negativo à autoimagem e padrão de beleza, </a:t>
            </a:r>
            <a:r>
              <a:rPr lang="pt-BR" dirty="0" smtClean="0"/>
              <a:t>gerando impacto </a:t>
            </a:r>
            <a:r>
              <a:rPr lang="pt-BR" dirty="0"/>
              <a:t>social e econômico</a:t>
            </a:r>
            <a:r>
              <a:rPr lang="pt-BR" dirty="0" smtClean="0"/>
              <a:t>. Geralmente surge </a:t>
            </a:r>
            <a:r>
              <a:rPr lang="pt-BR" dirty="0"/>
              <a:t>na </a:t>
            </a:r>
            <a:r>
              <a:rPr lang="pt-BR" dirty="0" smtClean="0"/>
              <a:t>puberdade, </a:t>
            </a:r>
            <a:r>
              <a:rPr lang="pt-BR" dirty="0"/>
              <a:t>se não tratada</a:t>
            </a:r>
            <a:r>
              <a:rPr lang="pt-BR" dirty="0" smtClean="0"/>
              <a:t>, perdura </a:t>
            </a:r>
            <a:r>
              <a:rPr lang="pt-BR" dirty="0"/>
              <a:t>até a fase </a:t>
            </a:r>
            <a:r>
              <a:rPr lang="pt-BR" dirty="0" smtClean="0"/>
              <a:t>adulta.</a:t>
            </a:r>
          </a:p>
          <a:p>
            <a:r>
              <a:rPr lang="pt-BR" b="1" dirty="0" smtClean="0"/>
              <a:t>Regiões de aparecimento da Acne: </a:t>
            </a:r>
          </a:p>
          <a:p>
            <a:pPr marL="0" indent="0">
              <a:buNone/>
            </a:pPr>
            <a:r>
              <a:rPr lang="pt-BR" b="1" dirty="0" smtClean="0"/>
              <a:t>Fatores </a:t>
            </a:r>
            <a:r>
              <a:rPr lang="pt-BR" b="1" dirty="0"/>
              <a:t>hormonais região pescoço abaixo queixo </a:t>
            </a:r>
            <a:endParaRPr lang="pt-BR" dirty="0"/>
          </a:p>
          <a:p>
            <a:pPr marL="0" indent="0">
              <a:buNone/>
            </a:pPr>
            <a:r>
              <a:rPr lang="pt-BR" b="1" dirty="0"/>
              <a:t>Costas liberação de </a:t>
            </a:r>
            <a:r>
              <a:rPr lang="pt-BR" b="1" dirty="0" smtClean="0"/>
              <a:t>histamina (fatores imunológicos). 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000205"/>
            <a:ext cx="3672408" cy="1836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797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276872"/>
            <a:ext cx="8496944" cy="1944216"/>
          </a:xfrm>
        </p:spPr>
        <p:txBody>
          <a:bodyPr>
            <a:noAutofit/>
          </a:bodyPr>
          <a:lstStyle/>
          <a:p>
            <a:r>
              <a:rPr lang="pt-BR" sz="4800" dirty="0" smtClean="0"/>
              <a:t>ALIMENTOS PROPICIAM SURGIMENTO DA ACNE?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394665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/>
              <a:t>Alimentação </a:t>
            </a:r>
            <a:r>
              <a:rPr lang="pt-BR" sz="2400" dirty="0"/>
              <a:t>gera </a:t>
            </a:r>
            <a:r>
              <a:rPr lang="pt-BR" sz="2400" dirty="0" smtClean="0"/>
              <a:t>um estado </a:t>
            </a:r>
            <a:r>
              <a:rPr lang="pt-BR" sz="2400" dirty="0"/>
              <a:t>pró-inflamatório no organismo, que contribui para o surgimento de </a:t>
            </a:r>
            <a:r>
              <a:rPr lang="pt-BR" sz="2400" dirty="0" smtClean="0"/>
              <a:t>doenças inflamatórias </a:t>
            </a:r>
            <a:r>
              <a:rPr lang="pt-BR" sz="2400" dirty="0"/>
              <a:t>silenciosas, como doenças cardiovasculares, artrite reumatoide</a:t>
            </a:r>
            <a:r>
              <a:rPr lang="pt-BR" sz="2400" dirty="0" smtClean="0"/>
              <a:t>, obesidade</a:t>
            </a:r>
            <a:r>
              <a:rPr lang="pt-BR" sz="2400" dirty="0"/>
              <a:t>, Alzheimer e </a:t>
            </a:r>
            <a:r>
              <a:rPr lang="pt-BR" sz="2400" dirty="0" smtClean="0"/>
              <a:t>distúrbios </a:t>
            </a:r>
            <a:r>
              <a:rPr lang="pt-BR" sz="2400" dirty="0"/>
              <a:t>cutâneos, como a </a:t>
            </a:r>
            <a:r>
              <a:rPr lang="pt-BR" sz="2400" dirty="0" smtClean="0"/>
              <a:t>acne.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 smtClean="0"/>
              <a:t>Alimentos fonte de ácido araquidônico , como carne vermelha, gordura de frango, leite e derivados além de outros alimentos produzidos industrialmente. </a:t>
            </a:r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r>
              <a:rPr lang="pt-BR" sz="2400" dirty="0" smtClean="0"/>
              <a:t>Alimentos </a:t>
            </a:r>
            <a:r>
              <a:rPr lang="pt-BR" sz="2400" dirty="0"/>
              <a:t>como chocolate, nozes, produtos lácteos, alimentos gordurosos e condimentados aumentam o risco de aparecimento da acne</a:t>
            </a:r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r>
              <a:rPr lang="pt-BR" sz="2400" dirty="0" smtClean="0"/>
              <a:t>Alimentos auto </a:t>
            </a:r>
            <a:r>
              <a:rPr lang="pt-BR" sz="2400" dirty="0"/>
              <a:t>í</a:t>
            </a:r>
            <a:r>
              <a:rPr lang="pt-BR" sz="2400" dirty="0" smtClean="0"/>
              <a:t>ndice glicêmico estimulam produção de andrógenos</a:t>
            </a:r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03576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NUTRIÇÃO TRATAMENTO ACNE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72608"/>
          </a:xfrm>
        </p:spPr>
        <p:txBody>
          <a:bodyPr>
            <a:normAutofit/>
          </a:bodyPr>
          <a:lstStyle/>
          <a:p>
            <a:r>
              <a:rPr lang="pt-BR" dirty="0" smtClean="0"/>
              <a:t>Alimentação livre de processados</a:t>
            </a:r>
            <a:r>
              <a:rPr lang="pt-BR" dirty="0"/>
              <a:t>, laticínios</a:t>
            </a:r>
            <a:r>
              <a:rPr lang="pt-BR" dirty="0" smtClean="0"/>
              <a:t>, açúcar e  farinha refinada, arroz </a:t>
            </a:r>
            <a:r>
              <a:rPr lang="pt-BR" dirty="0" err="1" smtClean="0"/>
              <a:t>parboilizado</a:t>
            </a:r>
            <a:r>
              <a:rPr lang="pt-BR" dirty="0" smtClean="0"/>
              <a:t>, batata inglesa e </a:t>
            </a:r>
            <a:r>
              <a:rPr lang="pt-BR" dirty="0"/>
              <a:t>óleo refinado, e rica em frutas, legumes, peixes, frutos do </a:t>
            </a:r>
            <a:r>
              <a:rPr lang="pt-BR" dirty="0" smtClean="0"/>
              <a:t>mar, fibras min. 30 </a:t>
            </a:r>
            <a:r>
              <a:rPr lang="pt-BR" dirty="0" err="1" smtClean="0"/>
              <a:t>grs</a:t>
            </a:r>
            <a:r>
              <a:rPr lang="pt-BR" dirty="0" smtClean="0"/>
              <a:t> /dia pró e </a:t>
            </a:r>
            <a:r>
              <a:rPr lang="pt-BR" dirty="0" err="1" smtClean="0"/>
              <a:t>prébioticos</a:t>
            </a:r>
            <a:r>
              <a:rPr lang="pt-BR" dirty="0" smtClean="0"/>
              <a:t>. </a:t>
            </a:r>
          </a:p>
          <a:p>
            <a:endParaRPr lang="pt-BR" dirty="0"/>
          </a:p>
          <a:p>
            <a:r>
              <a:rPr lang="pt-BR" dirty="0" smtClean="0"/>
              <a:t>Regulação do sistema imunológico e bom funcionamento intestinal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361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892480" cy="108012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ALIMENTOS IMPORTANTES PREVENÇÃO E TRATAMENTO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5112568"/>
          </a:xfrm>
        </p:spPr>
        <p:txBody>
          <a:bodyPr>
            <a:normAutofit/>
          </a:bodyPr>
          <a:lstStyle/>
          <a:p>
            <a:r>
              <a:rPr lang="pt-BR" dirty="0" smtClean="0"/>
              <a:t>ZINCO: ação anti-inflamatória, cicatrizante</a:t>
            </a:r>
          </a:p>
          <a:p>
            <a:r>
              <a:rPr lang="pt-BR" dirty="0"/>
              <a:t>Protege o DNA da pele dos efeitos deletérios dos raios ultravioleta, </a:t>
            </a:r>
            <a:r>
              <a:rPr lang="pt-BR" dirty="0" smtClean="0"/>
              <a:t>atua na formação </a:t>
            </a:r>
            <a:r>
              <a:rPr lang="pt-BR" dirty="0"/>
              <a:t>de </a:t>
            </a:r>
            <a:r>
              <a:rPr lang="pt-BR" dirty="0" smtClean="0"/>
              <a:t>queratina </a:t>
            </a:r>
            <a:r>
              <a:rPr lang="pt-BR" dirty="0"/>
              <a:t>e colágeno</a:t>
            </a:r>
            <a:r>
              <a:rPr lang="pt-BR" dirty="0" smtClean="0"/>
              <a:t>.</a:t>
            </a:r>
          </a:p>
          <a:p>
            <a:r>
              <a:rPr lang="pt-BR" dirty="0" smtClean="0"/>
              <a:t>Suprime a produção de sebo</a:t>
            </a:r>
          </a:p>
          <a:p>
            <a:pPr marL="0" indent="0">
              <a:buNone/>
            </a:pPr>
            <a:r>
              <a:rPr lang="pt-BR" dirty="0" smtClean="0"/>
              <a:t>Fontes </a:t>
            </a:r>
            <a:r>
              <a:rPr lang="pt-BR" dirty="0"/>
              <a:t>alimentares de zinco são ostras, farelo de arroz, </a:t>
            </a:r>
            <a:r>
              <a:rPr lang="pt-BR" dirty="0" smtClean="0"/>
              <a:t>gérmen de </a:t>
            </a:r>
            <a:r>
              <a:rPr lang="pt-BR" dirty="0"/>
              <a:t>trigo, castanha-do-pará, frango, alho, semente de girassol, abóbora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218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ALIMENTOS IMPORTANTES PREVENÇÃO E TRATAMENTO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SELÊNIO: tem </a:t>
            </a:r>
            <a:r>
              <a:rPr lang="pt-BR" dirty="0"/>
              <a:t>reconhecido poder de combater infecções, </a:t>
            </a:r>
            <a:r>
              <a:rPr lang="pt-BR" dirty="0" smtClean="0"/>
              <a:t>útil no </a:t>
            </a:r>
            <a:r>
              <a:rPr lang="pt-BR" dirty="0"/>
              <a:t>tratamento de pústulas. As principais fontes alimentares de selênio são </a:t>
            </a:r>
            <a:r>
              <a:rPr lang="pt-BR" dirty="0" smtClean="0"/>
              <a:t>as carnes</a:t>
            </a:r>
            <a:r>
              <a:rPr lang="pt-BR" dirty="0"/>
              <a:t>, castanha-do-pará e alimentos marinhos, no entanto, esses </a:t>
            </a:r>
            <a:r>
              <a:rPr lang="pt-BR" dirty="0" smtClean="0"/>
              <a:t>alimentos também </a:t>
            </a:r>
            <a:r>
              <a:rPr lang="pt-BR" dirty="0"/>
              <a:t>são ricos em Ômega-6, que é </a:t>
            </a:r>
            <a:r>
              <a:rPr lang="pt-BR" dirty="0" smtClean="0"/>
              <a:t>pró-inflamatório (atenção quantidades). </a:t>
            </a:r>
            <a:r>
              <a:rPr lang="pt-BR" dirty="0"/>
              <a:t>Assim, </a:t>
            </a:r>
            <a:r>
              <a:rPr lang="pt-BR" dirty="0" smtClean="0"/>
              <a:t>a suplementação de </a:t>
            </a:r>
            <a:r>
              <a:rPr lang="pt-BR" dirty="0"/>
              <a:t>selênio costuma ser considerada em pacientes em tratamento de </a:t>
            </a:r>
            <a:r>
              <a:rPr lang="pt-BR" dirty="0" smtClean="0"/>
              <a:t>acne.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595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</TotalTime>
  <Words>2093</Words>
  <Application>Microsoft Office PowerPoint</Application>
  <PresentationFormat>Apresentação na tela (4:3)</PresentationFormat>
  <Paragraphs>134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8" baseType="lpstr">
      <vt:lpstr>Tema do Office</vt:lpstr>
      <vt:lpstr>TÉCNICO ESTÉTICA  Nutrição  AULA 12 –NUTRIÇÃO NAS DESORDENS ESTÉTICAS</vt:lpstr>
      <vt:lpstr>Você é o que você come</vt:lpstr>
      <vt:lpstr>ACNE</vt:lpstr>
      <vt:lpstr>ACNE</vt:lpstr>
      <vt:lpstr>ALIMENTOS PROPICIAM SURGIMENTO DA ACNE?</vt:lpstr>
      <vt:lpstr>Apresentação do PowerPoint</vt:lpstr>
      <vt:lpstr>NUTRIÇÃO TRATAMENTO ACNE </vt:lpstr>
      <vt:lpstr>ALIMENTOS IMPORTANTES PREVENÇÃO E TRATAMENTO</vt:lpstr>
      <vt:lpstr>ALIMENTOS IMPORTANTES PREVENÇÃO E TRATAMENTO</vt:lpstr>
      <vt:lpstr>ALIMENTOS IMPORTANTES PREVENÇÃO E TRATAMENTO</vt:lpstr>
      <vt:lpstr>ALIMENTOS IMPORTANTES PREVENÇÃO E TRATAMENTO</vt:lpstr>
      <vt:lpstr>ALIMENTOS IMPORTANTES PREVENÇÃO E TRATAMENTO</vt:lpstr>
      <vt:lpstr>ALIMENTOS IMPORTANTES PREVENÇÃO E TRATAMENTO</vt:lpstr>
      <vt:lpstr>Nutrição </vt:lpstr>
      <vt:lpstr>ALOPECIA / UNHA</vt:lpstr>
      <vt:lpstr>ALIMENTAÇÃO NA ALOPÉCIA / UNHAS</vt:lpstr>
      <vt:lpstr>ALIMENTAÇÃO NA ALOPECIA / UNHAS</vt:lpstr>
      <vt:lpstr>ALIMENTAÇÃO NA ALOPECIA/UNHAS</vt:lpstr>
      <vt:lpstr>ALIMENTOS FUNCIONAIS ALOPECIA</vt:lpstr>
      <vt:lpstr> ALIMENTOS FUNCIONAIS TEM AÇÃO NA ALOPECIA </vt:lpstr>
      <vt:lpstr> ALIMENTOS FUNCIONAIS TEM AÇÃO NA ALOPECIA </vt:lpstr>
      <vt:lpstr>FIBROEDEMA GELÓIDE</vt:lpstr>
      <vt:lpstr>ALIMENTAÇÃO - FIBROEDEMA GELÓIDE </vt:lpstr>
      <vt:lpstr>ALIMENTAÇÃO NO TRATAMENTO DO FIBROEDEMA GELÓIDE </vt:lpstr>
      <vt:lpstr>ALIMENTAÇÃO FIBROEDEMA GELÓIDE</vt:lpstr>
      <vt:lpstr>ALIMENTOS FUNCIONAIS </vt:lpstr>
      <vt:lpstr>GORDURA LOCALIZADA</vt:lpstr>
      <vt:lpstr>NUTRIÇÃO DA GORDURA LOCALIZADA</vt:lpstr>
      <vt:lpstr>ENVELHECIMENTO DA PELE</vt:lpstr>
      <vt:lpstr>NUTRIÇÃO NO ENVELHECIMENTO</vt:lpstr>
      <vt:lpstr>NUTRIÇÃO ENVELHECIMENTO DA PELE</vt:lpstr>
      <vt:lpstr>NUTRIÇÃO ENVELHECIMENTO DA PELE</vt:lpstr>
      <vt:lpstr>FLACIDES</vt:lpstr>
      <vt:lpstr>NUTRIÇÃO TRATAMENTO FLACIDES</vt:lpstr>
      <vt:lpstr>TRATAMENTO DESORDENS ESTETICAS</vt:lpstr>
      <vt:lpstr>VIDEOS RELAÇÃO INTESTINO SAÚDE</vt:lpstr>
      <vt:lpstr>Obrigada pela atenção!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NUTRIÇÃO E DIETÉTICA    TÉCNICO ESTÉTICA E MASSOTERAPIA</dc:title>
  <dc:creator>Jefferson</dc:creator>
  <cp:lastModifiedBy>Jefferson</cp:lastModifiedBy>
  <cp:revision>238</cp:revision>
  <dcterms:created xsi:type="dcterms:W3CDTF">2021-04-29T17:13:28Z</dcterms:created>
  <dcterms:modified xsi:type="dcterms:W3CDTF">2021-09-25T01:52:01Z</dcterms:modified>
</cp:coreProperties>
</file>