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568" r:id="rId2"/>
    <p:sldId id="570" r:id="rId3"/>
    <p:sldId id="569" r:id="rId4"/>
    <p:sldId id="571" r:id="rId5"/>
    <p:sldId id="403" r:id="rId6"/>
    <p:sldId id="404" r:id="rId7"/>
    <p:sldId id="573" r:id="rId8"/>
    <p:sldId id="405" r:id="rId9"/>
    <p:sldId id="406" r:id="rId10"/>
    <p:sldId id="407" r:id="rId11"/>
    <p:sldId id="549" r:id="rId12"/>
    <p:sldId id="561" r:id="rId13"/>
    <p:sldId id="562" r:id="rId14"/>
    <p:sldId id="574" r:id="rId15"/>
    <p:sldId id="563" r:id="rId16"/>
    <p:sldId id="560" r:id="rId17"/>
    <p:sldId id="564" r:id="rId18"/>
    <p:sldId id="565" r:id="rId19"/>
    <p:sldId id="566" r:id="rId20"/>
    <p:sldId id="567" r:id="rId21"/>
    <p:sldId id="575" r:id="rId22"/>
    <p:sldId id="412" r:id="rId23"/>
    <p:sldId id="419" r:id="rId24"/>
    <p:sldId id="423" r:id="rId25"/>
    <p:sldId id="421" r:id="rId26"/>
    <p:sldId id="576" r:id="rId27"/>
    <p:sldId id="425" r:id="rId28"/>
    <p:sldId id="426" r:id="rId29"/>
    <p:sldId id="577" r:id="rId30"/>
    <p:sldId id="420" r:id="rId31"/>
    <p:sldId id="424" r:id="rId32"/>
    <p:sldId id="427" r:id="rId33"/>
    <p:sldId id="572" r:id="rId34"/>
    <p:sldId id="428" r:id="rId35"/>
    <p:sldId id="429" r:id="rId36"/>
    <p:sldId id="585" r:id="rId37"/>
    <p:sldId id="584" r:id="rId38"/>
    <p:sldId id="605" r:id="rId39"/>
    <p:sldId id="600" r:id="rId40"/>
    <p:sldId id="597" r:id="rId41"/>
    <p:sldId id="586" r:id="rId42"/>
    <p:sldId id="599" r:id="rId43"/>
    <p:sldId id="589" r:id="rId44"/>
    <p:sldId id="601" r:id="rId45"/>
    <p:sldId id="591" r:id="rId46"/>
    <p:sldId id="592" r:id="rId47"/>
    <p:sldId id="596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F54CE-620A-4B97-A606-FC2C68AB3E34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B34E-3700-4AA3-98D3-4FF4F572B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74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4EEF37EB-28BD-41F8-A2A2-1910A63B4607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33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33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F1ACF9E5-D3EB-49F3-9F0C-13AB6534F2ED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43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0D5169C4-006E-4C8C-9670-50E3692F8836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541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5A36892E-67A3-47ED-99D4-236B7926A90F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64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924CB7CE-C9BF-48A2-8C6A-0A69FDF6EB41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74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F82A5BE1-58A0-4D08-AD86-56F7FA89CBE8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495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EBAA6A29-720D-4977-B5B6-D6786B36FE5C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505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8FF8E338-3AA9-4341-8C7A-CD2198C20D15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30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515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ACA3080D-1B49-4784-A2D5-F6225F2E3A28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32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525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rasilescola.uol.com.br/biologia/gravidez-ectopica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B050"/>
                </a:solidFill>
              </a:rPr>
              <a:t>PROGESTERONA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200" b="1" dirty="0" smtClean="0"/>
              <a:t>secreção </a:t>
            </a:r>
            <a:r>
              <a:rPr lang="pt-BR" sz="3200" b="1" dirty="0"/>
              <a:t>é moderada, no início, pelo corpo lúteo; </a:t>
            </a:r>
            <a:r>
              <a:rPr lang="pt-BR" sz="3200" b="1" dirty="0" smtClean="0"/>
              <a:t>posteriormente</a:t>
            </a:r>
            <a:r>
              <a:rPr lang="pt-BR" sz="3200" b="1" dirty="0"/>
              <a:t>, é elevada pela placenta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principais órgãos-alvo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da progesterona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são o útero, as mamas e o encéfalo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responsável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elas mudanças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rogestacionais no endométrio e elas modificações cíclicas no colo do útero e na vagina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Relaxa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musculatura lisa, o que diminui a contração uterina, para não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ocorrer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expulsão 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feto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Desenvolve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as células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das decíduas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para a nutrição do embrião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inicial</a:t>
            </a:r>
          </a:p>
        </p:txBody>
      </p:sp>
    </p:spTree>
    <p:extLst>
      <p:ext uri="{BB962C8B-B14F-4D97-AF65-F5344CB8AC3E}">
        <p14:creationId xmlns:p14="http://schemas.microsoft.com/office/powerpoint/2010/main" val="24399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533400" y="0"/>
            <a:ext cx="8610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FF00"/>
              </a:buClr>
              <a:buFont typeface="Monotype Corsiva" pitchFamily="64" charset="0"/>
              <a:buNone/>
            </a:pPr>
            <a:r>
              <a:rPr lang="en-GB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CONDIÇÕES DE FECUNDAÇÃO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143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990600" y="760589"/>
            <a:ext cx="815340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1500"/>
              </a:spcBef>
              <a:buFont typeface="Comic Sans MS" pitchFamily="64" charset="0"/>
              <a:buNone/>
            </a:pP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estreita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entrada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trompas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apesar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se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encontrar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permanentemente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aberta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permite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passagem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muito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poucos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espermatozóides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cada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vez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41148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21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336704"/>
          </a:xfrm>
        </p:spPr>
        <p:txBody>
          <a:bodyPr>
            <a:normAutofit/>
          </a:bodyPr>
          <a:lstStyle/>
          <a:p>
            <a:r>
              <a:rPr lang="pt-BR" dirty="0"/>
              <a:t>O </a:t>
            </a:r>
            <a:r>
              <a:rPr lang="pt-BR" b="1" dirty="0">
                <a:solidFill>
                  <a:srgbClr val="FF0000"/>
                </a:solidFill>
              </a:rPr>
              <a:t>transporte</a:t>
            </a:r>
            <a:r>
              <a:rPr lang="pt-BR" dirty="0"/>
              <a:t> pelo </a:t>
            </a:r>
            <a:r>
              <a:rPr lang="pt-BR" dirty="0" err="1"/>
              <a:t>oviduto</a:t>
            </a:r>
            <a:r>
              <a:rPr lang="pt-BR" dirty="0"/>
              <a:t> é feito por movimentos ciliares direcionados e pela </a:t>
            </a:r>
            <a:r>
              <a:rPr lang="pt-BR" dirty="0" err="1"/>
              <a:t>peristalse</a:t>
            </a:r>
            <a:r>
              <a:rPr lang="pt-BR" dirty="0"/>
              <a:t> da trompa. </a:t>
            </a:r>
          </a:p>
          <a:p>
            <a:r>
              <a:rPr lang="pt-BR" dirty="0"/>
              <a:t>A fecundação em geral ocorre dentro da </a:t>
            </a:r>
            <a:r>
              <a:rPr lang="pt-BR" b="1" dirty="0">
                <a:solidFill>
                  <a:srgbClr val="FF0000"/>
                </a:solidFill>
              </a:rPr>
              <a:t>tuba u</a:t>
            </a:r>
            <a:r>
              <a:rPr lang="pt-BR" b="1" dirty="0" smtClean="0">
                <a:solidFill>
                  <a:srgbClr val="FF0000"/>
                </a:solidFill>
              </a:rPr>
              <a:t>terina</a:t>
            </a:r>
            <a:r>
              <a:rPr lang="pt-BR" dirty="0" smtClean="0"/>
              <a:t> </a:t>
            </a:r>
            <a:r>
              <a:rPr lang="pt-BR" dirty="0"/>
              <a:t>e deve acontecer no período de poucas horas e não mais que um dia após a ovulação. </a:t>
            </a:r>
          </a:p>
          <a:p>
            <a:r>
              <a:rPr lang="pt-BR" b="1" dirty="0">
                <a:solidFill>
                  <a:srgbClr val="FF0000"/>
                </a:solidFill>
              </a:rPr>
              <a:t>J</a:t>
            </a:r>
            <a:r>
              <a:rPr lang="pt-BR" b="1" dirty="0" smtClean="0">
                <a:solidFill>
                  <a:srgbClr val="FF0000"/>
                </a:solidFill>
              </a:rPr>
              <a:t>anela </a:t>
            </a:r>
            <a:r>
              <a:rPr lang="pt-BR" b="1" dirty="0">
                <a:solidFill>
                  <a:srgbClr val="FF0000"/>
                </a:solidFill>
              </a:rPr>
              <a:t>de oportunidade </a:t>
            </a:r>
            <a:r>
              <a:rPr lang="pt-BR" dirty="0" smtClean="0"/>
              <a:t>estreita - os </a:t>
            </a:r>
            <a:r>
              <a:rPr lang="pt-BR" dirty="0"/>
              <a:t>espermatozoides devem estar presentes na </a:t>
            </a:r>
            <a:r>
              <a:rPr lang="pt-BR" dirty="0" smtClean="0"/>
              <a:t>tuba no </a:t>
            </a:r>
            <a:r>
              <a:rPr lang="pt-BR" dirty="0"/>
              <a:t>momento da chegada do </a:t>
            </a:r>
            <a:r>
              <a:rPr lang="pt-BR" dirty="0" err="1"/>
              <a:t>oócito</a:t>
            </a:r>
            <a:r>
              <a:rPr lang="pt-BR" dirty="0"/>
              <a:t>. </a:t>
            </a:r>
          </a:p>
          <a:p>
            <a:r>
              <a:rPr lang="pt-BR" dirty="0"/>
              <a:t>Quase todas as gestações ocorrem quando a relação sexual se dá nos dois dias que precedem a ovulação ou no dia dela.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83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411413" y="176304"/>
            <a:ext cx="4824412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FF00"/>
              </a:buClr>
              <a:buFont typeface="Monotype Corsiva" pitchFamily="64" charset="0"/>
              <a:buNone/>
            </a:pPr>
            <a:r>
              <a:rPr lang="en-GB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ENCONTRO DOS GAMETAS</a:t>
            </a:r>
            <a:endParaRPr lang="en-GB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1747838" y="21812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3657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FFFF00"/>
              </a:buClr>
              <a:buFont typeface="Comic Sans MS" pitchFamily="64" charset="0"/>
              <a:buNone/>
            </a:pPr>
            <a:r>
              <a:rPr lang="en-GB" b="1" dirty="0" err="1">
                <a:solidFill>
                  <a:srgbClr val="0070C0"/>
                </a:solidFill>
                <a:latin typeface="Comic Sans MS" pitchFamily="64" charset="0"/>
              </a:rPr>
              <a:t>Ovócito</a:t>
            </a:r>
            <a:r>
              <a:rPr lang="en-GB" b="1" dirty="0">
                <a:solidFill>
                  <a:srgbClr val="0070C0"/>
                </a:solidFill>
                <a:latin typeface="Comic Sans MS" pitchFamily="6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omic Sans MS" pitchFamily="64" charset="0"/>
              </a:rPr>
              <a:t>libertado</a:t>
            </a:r>
            <a:r>
              <a:rPr lang="en-GB" b="1" dirty="0">
                <a:solidFill>
                  <a:srgbClr val="0070C0"/>
                </a:solidFill>
                <a:latin typeface="Comic Sans MS" pitchFamily="6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omic Sans MS" pitchFamily="64" charset="0"/>
              </a:rPr>
              <a:t>pelo</a:t>
            </a:r>
            <a:r>
              <a:rPr lang="en-GB" b="1" dirty="0">
                <a:solidFill>
                  <a:srgbClr val="0070C0"/>
                </a:solidFill>
                <a:latin typeface="Comic Sans MS" pitchFamily="6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omic Sans MS" pitchFamily="64" charset="0"/>
              </a:rPr>
              <a:t>folículo</a:t>
            </a:r>
            <a:r>
              <a:rPr lang="en-GB" b="1" dirty="0">
                <a:solidFill>
                  <a:srgbClr val="0070C0"/>
                </a:solidFill>
                <a:latin typeface="Comic Sans MS" pitchFamily="6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omic Sans MS" pitchFamily="64" charset="0"/>
              </a:rPr>
              <a:t>ovárico</a:t>
            </a:r>
            <a:r>
              <a:rPr lang="en-GB" b="1" dirty="0">
                <a:solidFill>
                  <a:srgbClr val="FFFF00"/>
                </a:solidFill>
                <a:latin typeface="Comic Sans MS" pitchFamily="64" charset="0"/>
              </a:rPr>
              <a:t>...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5003800" y="1700213"/>
            <a:ext cx="3657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FFFF00"/>
              </a:buClr>
              <a:buFont typeface="Comic Sans MS" pitchFamily="64" charset="0"/>
              <a:buNone/>
            </a:pPr>
            <a:r>
              <a:rPr lang="en-GB" b="1" dirty="0" err="1">
                <a:solidFill>
                  <a:srgbClr val="0070C0"/>
                </a:solidFill>
                <a:latin typeface="Comic Sans MS" pitchFamily="64" charset="0"/>
              </a:rPr>
              <a:t>Espermatozóides</a:t>
            </a:r>
            <a:r>
              <a:rPr lang="en-GB" b="1" dirty="0">
                <a:solidFill>
                  <a:srgbClr val="0070C0"/>
                </a:solidFill>
                <a:latin typeface="Comic Sans MS" pitchFamily="6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omic Sans MS" pitchFamily="64" charset="0"/>
              </a:rPr>
              <a:t>rodeiam</a:t>
            </a:r>
            <a:r>
              <a:rPr lang="en-GB" b="1" dirty="0">
                <a:solidFill>
                  <a:srgbClr val="0070C0"/>
                </a:solidFill>
                <a:latin typeface="Comic Sans MS" pitchFamily="64" charset="0"/>
              </a:rPr>
              <a:t> o </a:t>
            </a:r>
            <a:r>
              <a:rPr lang="en-GB" b="1" dirty="0" err="1">
                <a:solidFill>
                  <a:srgbClr val="0070C0"/>
                </a:solidFill>
                <a:latin typeface="Comic Sans MS" pitchFamily="64" charset="0"/>
              </a:rPr>
              <a:t>ovócito</a:t>
            </a:r>
            <a:r>
              <a:rPr lang="en-GB" b="1" dirty="0">
                <a:solidFill>
                  <a:srgbClr val="0070C0"/>
                </a:solidFill>
                <a:latin typeface="Comic Sans MS" pitchFamily="64" charset="0"/>
              </a:rPr>
              <a:t>.</a:t>
            </a:r>
            <a:r>
              <a:rPr lang="en-GB" b="1" dirty="0">
                <a:solidFill>
                  <a:srgbClr val="FFFF00"/>
                </a:solidFill>
                <a:latin typeface="Comic Sans MS" pitchFamily="64" charset="0"/>
              </a:rPr>
              <a:t>..</a:t>
            </a: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584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/>
          <a:stretch>
            <a:fillRect/>
          </a:stretch>
        </p:blipFill>
        <p:spPr bwMode="auto">
          <a:xfrm>
            <a:off x="508000" y="2636838"/>
            <a:ext cx="8240713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250825" y="2708275"/>
            <a:ext cx="365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1800" b="1">
                <a:solidFill>
                  <a:srgbClr val="FF0000"/>
                </a:solidFill>
                <a:latin typeface="Comic Sans MS" pitchFamily="64" charset="0"/>
              </a:rPr>
              <a:t>1º glóbulo polar</a:t>
            </a:r>
          </a:p>
        </p:txBody>
      </p:sp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2843213" y="2997200"/>
            <a:ext cx="216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1800" b="1">
                <a:solidFill>
                  <a:srgbClr val="FF0000"/>
                </a:solidFill>
                <a:latin typeface="Comic Sans MS" pitchFamily="64" charset="0"/>
              </a:rPr>
              <a:t>Zona pelúcida</a:t>
            </a:r>
          </a:p>
        </p:txBody>
      </p:sp>
      <p:sp>
        <p:nvSpPr>
          <p:cNvPr id="51210" name="Text Box 9"/>
          <p:cNvSpPr txBox="1">
            <a:spLocks noChangeArrowheads="1"/>
          </p:cNvSpPr>
          <p:nvPr/>
        </p:nvSpPr>
        <p:spPr bwMode="auto">
          <a:xfrm>
            <a:off x="1331913" y="5516563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1800" b="1">
                <a:solidFill>
                  <a:srgbClr val="FF0000"/>
                </a:solidFill>
                <a:latin typeface="Comic Sans MS" pitchFamily="64" charset="0"/>
              </a:rPr>
              <a:t>Oócito II</a:t>
            </a:r>
          </a:p>
        </p:txBody>
      </p:sp>
      <p:sp>
        <p:nvSpPr>
          <p:cNvPr id="51211" name="Text Box 10"/>
          <p:cNvSpPr txBox="1">
            <a:spLocks noChangeArrowheads="1"/>
          </p:cNvSpPr>
          <p:nvPr/>
        </p:nvSpPr>
        <p:spPr bwMode="auto">
          <a:xfrm>
            <a:off x="6877050" y="5661025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1800" b="1">
                <a:solidFill>
                  <a:srgbClr val="FF0000"/>
                </a:solidFill>
                <a:latin typeface="Comic Sans MS" pitchFamily="64" charset="0"/>
              </a:rPr>
              <a:t>Óvulo</a:t>
            </a:r>
          </a:p>
        </p:txBody>
      </p:sp>
      <p:sp>
        <p:nvSpPr>
          <p:cNvPr id="51212" name="Text Box 11"/>
          <p:cNvSpPr txBox="1">
            <a:spLocks noChangeArrowheads="1"/>
          </p:cNvSpPr>
          <p:nvPr/>
        </p:nvSpPr>
        <p:spPr bwMode="auto">
          <a:xfrm>
            <a:off x="4140200" y="2852738"/>
            <a:ext cx="365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1800" b="1">
                <a:solidFill>
                  <a:srgbClr val="FF0000"/>
                </a:solidFill>
                <a:latin typeface="Comic Sans MS" pitchFamily="64" charset="0"/>
              </a:rPr>
              <a:t>1º glóbulo polar</a:t>
            </a:r>
          </a:p>
        </p:txBody>
      </p:sp>
      <p:sp>
        <p:nvSpPr>
          <p:cNvPr id="51213" name="Text Box 12"/>
          <p:cNvSpPr txBox="1">
            <a:spLocks noChangeArrowheads="1"/>
          </p:cNvSpPr>
          <p:nvPr/>
        </p:nvSpPr>
        <p:spPr bwMode="auto">
          <a:xfrm>
            <a:off x="7235825" y="3573463"/>
            <a:ext cx="15827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1800" b="1">
                <a:solidFill>
                  <a:srgbClr val="FF0000"/>
                </a:solidFill>
                <a:latin typeface="Comic Sans MS" pitchFamily="64" charset="0"/>
              </a:rPr>
              <a:t>2º glóbulo </a:t>
            </a:r>
          </a:p>
          <a:p>
            <a:pPr algn="ctr" eaLnBrk="1" hangingPunct="1">
              <a:spcBef>
                <a:spcPts val="1125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1800" b="1">
                <a:solidFill>
                  <a:srgbClr val="FF0000"/>
                </a:solidFill>
                <a:latin typeface="Comic Sans MS" pitchFamily="64" charset="0"/>
              </a:rPr>
              <a:t>polar</a:t>
            </a:r>
          </a:p>
        </p:txBody>
      </p:sp>
      <p:sp>
        <p:nvSpPr>
          <p:cNvPr id="51214" name="Text Box 13"/>
          <p:cNvSpPr txBox="1">
            <a:spLocks noChangeArrowheads="1"/>
          </p:cNvSpPr>
          <p:nvPr/>
        </p:nvSpPr>
        <p:spPr bwMode="auto">
          <a:xfrm>
            <a:off x="323850" y="5084763"/>
            <a:ext cx="14398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1800" b="1" i="1">
                <a:solidFill>
                  <a:srgbClr val="FF0000"/>
                </a:solidFill>
                <a:latin typeface="Comic Sans MS" pitchFamily="64" charset="0"/>
              </a:rPr>
              <a:t>Corona </a:t>
            </a:r>
          </a:p>
          <a:p>
            <a:pPr algn="ctr" eaLnBrk="1" hangingPunct="1">
              <a:spcBef>
                <a:spcPts val="1125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1800" b="1" i="1">
                <a:solidFill>
                  <a:srgbClr val="FF0000"/>
                </a:solidFill>
                <a:latin typeface="Comic Sans MS" pitchFamily="64" charset="0"/>
              </a:rPr>
              <a:t>radiata</a:t>
            </a:r>
          </a:p>
        </p:txBody>
      </p:sp>
      <p:pic>
        <p:nvPicPr>
          <p:cNvPr id="512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756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96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533400" y="0"/>
            <a:ext cx="86106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FF00"/>
              </a:buClr>
              <a:buFont typeface="Monotype Corsiva" pitchFamily="64" charset="0"/>
              <a:buNone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ENCONTRO DOS GAMETAS</a:t>
            </a:r>
            <a:endParaRPr lang="en-GB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722438"/>
            <a:ext cx="6846887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625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0" y="765175"/>
            <a:ext cx="4914900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1750"/>
              </a:spcBef>
              <a:buFont typeface="Comic Sans MS" pitchFamily="64" charset="0"/>
              <a:buNone/>
            </a:pP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A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fixação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 do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espermatozóide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na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zona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pelúcida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...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0" y="5084763"/>
            <a:ext cx="2286000" cy="947737"/>
          </a:xfrm>
          <a:prstGeom prst="rect">
            <a:avLst/>
          </a:prstGeom>
          <a:noFill/>
          <a:ln w="5076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750"/>
              </a:spcBef>
              <a:buFont typeface="Comic Sans MS" pitchFamily="64" charset="0"/>
              <a:buNone/>
            </a:pP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A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reação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acrossômica</a:t>
            </a:r>
            <a:endParaRPr lang="en-GB" sz="2800" b="1" dirty="0">
              <a:solidFill>
                <a:srgbClr val="FF0000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61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FERTILIZAÇÃO DO ÓVULO</a:t>
            </a:r>
            <a:endParaRPr lang="pt-BR" sz="54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76707" y="1628800"/>
            <a:ext cx="8364828" cy="4733363"/>
          </a:xfrm>
        </p:spPr>
        <p:txBody>
          <a:bodyPr>
            <a:normAutofit/>
          </a:bodyPr>
          <a:lstStyle/>
          <a:p>
            <a:pPr algn="just"/>
            <a:r>
              <a:rPr lang="pt-PT" sz="3600" dirty="0" smtClean="0"/>
              <a:t>Depois da entrada do espermatozóide:</a:t>
            </a:r>
          </a:p>
          <a:p>
            <a:pPr lvl="1" algn="just"/>
            <a:r>
              <a:rPr lang="pt-PT" sz="3200" dirty="0" smtClean="0"/>
              <a:t>Nova divisão oócitária: Óvulo maduro + 2º corpo polar = pró-núcleo feminino;</a:t>
            </a:r>
          </a:p>
          <a:p>
            <a:pPr lvl="1" algn="just"/>
            <a:r>
              <a:rPr lang="pt-PT" sz="3200" dirty="0" smtClean="0"/>
              <a:t>Aumento da cabeça do espermatozóide formando o pró-núcleo masculino.</a:t>
            </a:r>
          </a:p>
          <a:p>
            <a:pPr lvl="1" algn="just"/>
            <a:endParaRPr lang="pt-PT" sz="3200" dirty="0" smtClean="0"/>
          </a:p>
          <a:p>
            <a:pPr algn="just"/>
            <a:r>
              <a:rPr lang="pt-PT" sz="3600" b="1" dirty="0" smtClean="0">
                <a:solidFill>
                  <a:srgbClr val="FF0000"/>
                </a:solidFill>
              </a:rPr>
              <a:t>Resultado: Zigoto com 46 cromossomos.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597352"/>
          </a:xfrm>
        </p:spPr>
        <p:txBody>
          <a:bodyPr>
            <a:normAutofit fontScale="77500" lnSpcReduction="20000"/>
          </a:bodyPr>
          <a:lstStyle/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etapas envolvidas com a fecundação são altamente complexas. Há mecanismos moleculares que permitem que o espermatozoide passe entre as células foliculares e pela zona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pelúcida (camada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espessa de glicoproteínas circundando a membrana celular do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ovócito</a:t>
            </a:r>
            <a:r>
              <a:rPr lang="pt-BR" dirty="0"/>
              <a:t>)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penetre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o citoplasma do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ovócito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. 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  <a:p>
            <a:r>
              <a:rPr lang="pt-BR" sz="3300" dirty="0">
                <a:latin typeface="Arial" pitchFamily="34" charset="0"/>
                <a:cs typeface="Arial" pitchFamily="34" charset="0"/>
              </a:rPr>
              <a:t>A fusão dos dois núcleos e a fusão dos cromossomos maternos e paternos cria o zigoto. 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  <a:p>
            <a:r>
              <a:rPr lang="pt-BR" sz="3300" dirty="0">
                <a:latin typeface="Arial" pitchFamily="34" charset="0"/>
                <a:cs typeface="Arial" pitchFamily="34" charset="0"/>
              </a:rPr>
              <a:t>Os eventos que ocorrem no desenvolvimento inicial do ser humano são descritos em função de dias ou semanas após a fecundação, ou seja, após a concepção. 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  <a:p>
            <a:r>
              <a:rPr lang="pt-BR" sz="33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ma 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semana após a fecundação corresponde a cerca de três semanas desde o início do último período menstrual nas mulheres com ciclos regulares de 28 dias.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5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"/>
          <p:cNvGrpSpPr>
            <a:grpSpLocks/>
          </p:cNvGrpSpPr>
          <p:nvPr/>
        </p:nvGrpSpPr>
        <p:grpSpPr bwMode="auto">
          <a:xfrm>
            <a:off x="-107950" y="476250"/>
            <a:ext cx="9142413" cy="6262688"/>
            <a:chOff x="-68" y="300"/>
            <a:chExt cx="5759" cy="3945"/>
          </a:xfrm>
        </p:grpSpPr>
        <p:pic>
          <p:nvPicPr>
            <p:cNvPr id="5427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300"/>
              <a:ext cx="5353" cy="3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4277" name="Text Box 3"/>
            <p:cNvSpPr txBox="1">
              <a:spLocks noChangeArrowheads="1"/>
            </p:cNvSpPr>
            <p:nvPr/>
          </p:nvSpPr>
          <p:spPr bwMode="auto">
            <a:xfrm>
              <a:off x="-68" y="1740"/>
              <a:ext cx="247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800" b="1">
                  <a:solidFill>
                    <a:srgbClr val="000099"/>
                  </a:solidFill>
                  <a:latin typeface="Comic Sans MS" pitchFamily="64" charset="0"/>
                </a:rPr>
                <a:t>Células foliculares</a:t>
              </a:r>
            </a:p>
          </p:txBody>
        </p:sp>
        <p:sp>
          <p:nvSpPr>
            <p:cNvPr id="54278" name="Text Box 4"/>
            <p:cNvSpPr txBox="1">
              <a:spLocks noChangeArrowheads="1"/>
            </p:cNvSpPr>
            <p:nvPr/>
          </p:nvSpPr>
          <p:spPr bwMode="auto">
            <a:xfrm>
              <a:off x="2258" y="3014"/>
              <a:ext cx="186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800" b="1">
                  <a:solidFill>
                    <a:srgbClr val="000099"/>
                  </a:solidFill>
                  <a:latin typeface="Comic Sans MS" pitchFamily="64" charset="0"/>
                </a:rPr>
                <a:t>Fusão dos núcleos</a:t>
              </a:r>
            </a:p>
          </p:txBody>
        </p:sp>
        <p:sp>
          <p:nvSpPr>
            <p:cNvPr id="54279" name="Text Box 5"/>
            <p:cNvSpPr txBox="1">
              <a:spLocks noChangeArrowheads="1"/>
            </p:cNvSpPr>
            <p:nvPr/>
          </p:nvSpPr>
          <p:spPr bwMode="auto">
            <a:xfrm>
              <a:off x="630" y="2049"/>
              <a:ext cx="98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800" b="1">
                  <a:solidFill>
                    <a:srgbClr val="000099"/>
                  </a:solidFill>
                  <a:latin typeface="Comic Sans MS" pitchFamily="64" charset="0"/>
                </a:rPr>
                <a:t>Grânulos </a:t>
              </a:r>
            </a:p>
          </p:txBody>
        </p:sp>
        <p:sp>
          <p:nvSpPr>
            <p:cNvPr id="54280" name="Text Box 6"/>
            <p:cNvSpPr txBox="1">
              <a:spLocks noChangeArrowheads="1"/>
            </p:cNvSpPr>
            <p:nvPr/>
          </p:nvSpPr>
          <p:spPr bwMode="auto">
            <a:xfrm>
              <a:off x="4412" y="3103"/>
              <a:ext cx="98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800" b="1">
                  <a:solidFill>
                    <a:srgbClr val="000099"/>
                  </a:solidFill>
                  <a:latin typeface="Comic Sans MS" pitchFamily="64" charset="0"/>
                </a:rPr>
                <a:t>Zigoto</a:t>
              </a:r>
            </a:p>
          </p:txBody>
        </p:sp>
        <p:sp>
          <p:nvSpPr>
            <p:cNvPr id="54281" name="Text Box 7"/>
            <p:cNvSpPr txBox="1">
              <a:spLocks noChangeArrowheads="1"/>
            </p:cNvSpPr>
            <p:nvPr/>
          </p:nvSpPr>
          <p:spPr bwMode="auto">
            <a:xfrm>
              <a:off x="339" y="1433"/>
              <a:ext cx="1657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800" b="1">
                  <a:solidFill>
                    <a:srgbClr val="000099"/>
                  </a:solidFill>
                  <a:latin typeface="Comic Sans MS" pitchFamily="64" charset="0"/>
                </a:rPr>
                <a:t>Zona pelúcida</a:t>
              </a:r>
            </a:p>
          </p:txBody>
        </p:sp>
        <p:sp>
          <p:nvSpPr>
            <p:cNvPr id="54282" name="Line 8"/>
            <p:cNvSpPr>
              <a:spLocks noChangeShapeType="1"/>
            </p:cNvSpPr>
            <p:nvPr/>
          </p:nvSpPr>
          <p:spPr bwMode="auto">
            <a:xfrm flipH="1">
              <a:off x="1616" y="2224"/>
              <a:ext cx="295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283" name="Text Box 9"/>
            <p:cNvSpPr txBox="1">
              <a:spLocks noChangeArrowheads="1"/>
            </p:cNvSpPr>
            <p:nvPr/>
          </p:nvSpPr>
          <p:spPr bwMode="auto">
            <a:xfrm>
              <a:off x="4644" y="1829"/>
              <a:ext cx="98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400" b="1">
                  <a:solidFill>
                    <a:srgbClr val="000099"/>
                  </a:solidFill>
                  <a:latin typeface="Comic Sans MS" pitchFamily="64" charset="0"/>
                </a:rPr>
                <a:t>Vagina</a:t>
              </a:r>
            </a:p>
          </p:txBody>
        </p:sp>
        <p:sp>
          <p:nvSpPr>
            <p:cNvPr id="54284" name="Text Box 10"/>
            <p:cNvSpPr txBox="1">
              <a:spLocks noChangeArrowheads="1"/>
            </p:cNvSpPr>
            <p:nvPr/>
          </p:nvSpPr>
          <p:spPr bwMode="auto">
            <a:xfrm>
              <a:off x="2375" y="378"/>
              <a:ext cx="98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400" b="1">
                  <a:solidFill>
                    <a:srgbClr val="000099"/>
                  </a:solidFill>
                  <a:latin typeface="Comic Sans MS" pitchFamily="64" charset="0"/>
                </a:rPr>
                <a:t>Fecundação</a:t>
              </a:r>
            </a:p>
          </p:txBody>
        </p:sp>
        <p:sp>
          <p:nvSpPr>
            <p:cNvPr id="54285" name="Text Box 11"/>
            <p:cNvSpPr txBox="1">
              <a:spLocks noChangeArrowheads="1"/>
            </p:cNvSpPr>
            <p:nvPr/>
          </p:nvSpPr>
          <p:spPr bwMode="auto">
            <a:xfrm>
              <a:off x="4586" y="1345"/>
              <a:ext cx="98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400" b="1">
                  <a:solidFill>
                    <a:srgbClr val="000099"/>
                  </a:solidFill>
                  <a:latin typeface="Comic Sans MS" pitchFamily="64" charset="0"/>
                </a:rPr>
                <a:t>Útero</a:t>
              </a:r>
            </a:p>
          </p:txBody>
        </p:sp>
        <p:sp>
          <p:nvSpPr>
            <p:cNvPr id="54286" name="Text Box 12"/>
            <p:cNvSpPr txBox="1">
              <a:spLocks noChangeArrowheads="1"/>
            </p:cNvSpPr>
            <p:nvPr/>
          </p:nvSpPr>
          <p:spPr bwMode="auto">
            <a:xfrm>
              <a:off x="2724" y="1302"/>
              <a:ext cx="98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400" b="1">
                  <a:solidFill>
                    <a:srgbClr val="000099"/>
                  </a:solidFill>
                  <a:latin typeface="Comic Sans MS" pitchFamily="64" charset="0"/>
                </a:rPr>
                <a:t>Ovulação</a:t>
              </a:r>
            </a:p>
          </p:txBody>
        </p:sp>
        <p:sp>
          <p:nvSpPr>
            <p:cNvPr id="54287" name="Text Box 13"/>
            <p:cNvSpPr txBox="1">
              <a:spLocks noChangeArrowheads="1"/>
            </p:cNvSpPr>
            <p:nvPr/>
          </p:nvSpPr>
          <p:spPr bwMode="auto">
            <a:xfrm>
              <a:off x="4586" y="993"/>
              <a:ext cx="98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400" b="1">
                  <a:solidFill>
                    <a:srgbClr val="000099"/>
                  </a:solidFill>
                  <a:latin typeface="Comic Sans MS" pitchFamily="64" charset="0"/>
                </a:rPr>
                <a:t>	Ovário</a:t>
              </a:r>
            </a:p>
          </p:txBody>
        </p:sp>
        <p:sp>
          <p:nvSpPr>
            <p:cNvPr id="54288" name="Text Box 14"/>
            <p:cNvSpPr txBox="1">
              <a:spLocks noChangeArrowheads="1"/>
            </p:cNvSpPr>
            <p:nvPr/>
          </p:nvSpPr>
          <p:spPr bwMode="auto">
            <a:xfrm>
              <a:off x="4644" y="1609"/>
              <a:ext cx="98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400" b="1">
                  <a:solidFill>
                    <a:srgbClr val="000099"/>
                  </a:solidFill>
                  <a:latin typeface="Comic Sans MS" pitchFamily="64" charset="0"/>
                </a:rPr>
                <a:t>Cervix</a:t>
              </a:r>
            </a:p>
          </p:txBody>
        </p:sp>
        <p:sp>
          <p:nvSpPr>
            <p:cNvPr id="54289" name="Text Box 15"/>
            <p:cNvSpPr txBox="1">
              <a:spLocks noChangeArrowheads="1"/>
            </p:cNvSpPr>
            <p:nvPr/>
          </p:nvSpPr>
          <p:spPr bwMode="auto">
            <a:xfrm>
              <a:off x="3829" y="378"/>
              <a:ext cx="180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spcBef>
                  <a:spcPts val="875"/>
                </a:spcBef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400" b="1">
                  <a:solidFill>
                    <a:srgbClr val="000099"/>
                  </a:solidFill>
                  <a:latin typeface="Comic Sans MS" pitchFamily="64" charset="0"/>
                </a:rPr>
                <a:t>Trompa de falópio</a:t>
              </a:r>
            </a:p>
          </p:txBody>
        </p:sp>
      </p:grpSp>
      <p:sp>
        <p:nvSpPr>
          <p:cNvPr id="54275" name="Text Box 16"/>
          <p:cNvSpPr txBox="1">
            <a:spLocks noChangeArrowheads="1"/>
          </p:cNvSpPr>
          <p:nvPr/>
        </p:nvSpPr>
        <p:spPr bwMode="auto">
          <a:xfrm>
            <a:off x="0" y="401637"/>
            <a:ext cx="358457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CC00CC"/>
              </a:buClr>
              <a:buFont typeface="Monotype Corsiva" pitchFamily="64" charset="0"/>
              <a:buNone/>
            </a:pPr>
            <a:r>
              <a:rPr lang="en-GB" sz="3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FECUNDAÇÃO</a:t>
            </a:r>
            <a:endParaRPr lang="en-GB" sz="36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67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791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300" name="AutoShape 3"/>
          <p:cNvSpPr>
            <a:spLocks noChangeArrowheads="1"/>
          </p:cNvSpPr>
          <p:nvPr/>
        </p:nvSpPr>
        <p:spPr bwMode="auto">
          <a:xfrm rot="-1080000">
            <a:off x="-1930400" y="714375"/>
            <a:ext cx="10210800" cy="426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noFill/>
          <a:ln w="3816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0" y="3048000"/>
            <a:ext cx="4067944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2250"/>
              </a:spcBef>
              <a:buClr>
                <a:srgbClr val="FFFF00"/>
              </a:buClr>
              <a:buFont typeface="Comic Sans MS" pitchFamily="64" charset="0"/>
              <a:buNone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DEPOIS DA FECUNDAÇÃO</a:t>
            </a:r>
            <a:r>
              <a:rPr lang="en-GB" sz="3600" b="1" dirty="0" smtClean="0">
                <a:solidFill>
                  <a:schemeClr val="tx1"/>
                </a:solidFill>
                <a:latin typeface="Comic Sans MS" pitchFamily="64" charset="0"/>
              </a:rPr>
              <a:t>...</a:t>
            </a:r>
            <a:endParaRPr lang="en-GB" sz="3600" b="1" dirty="0">
              <a:solidFill>
                <a:schemeClr val="tx1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29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B050"/>
                </a:solidFill>
              </a:rPr>
              <a:t>PROGESTERONA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Aumenta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endométrio, pois se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endométrio não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estiver bem desenvolvido, poderá ocorrer um aborto natural ou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dificuldade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ara o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blastocisto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implantar (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nidação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Importante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para o equilíbrio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hidro-eletrolítico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além de estimular o centro respiratório no cérebro, fazendo com que aumente a ventilação, e consequentemente, fazendo com que a mãe mande mais oxigênio para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feto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Complementa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os efeitos do estrogênio nas mamas, promovendo o crescimento dos elementos glandulares, o desenvolvimento do epitélio secretor e a deposição de nutrientes nas células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glandulares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052736"/>
            <a:ext cx="8785100" cy="580526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Logo depois que a nova célula, chamada de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ZIGOTO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reconstitui o número de cromossomos essenciais para gerar um novo ser vivo (46 nos seres humanos),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começa uma série de divisões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Mitóticas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 que uma vai dar origem a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que darão origem a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quatro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....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</p:txBody>
      </p:sp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179388" y="156757"/>
            <a:ext cx="8785100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2"/>
                </a:solidFill>
              </a:rPr>
              <a:t>SEGMENTAÇÃO OU CLIVAGEM</a:t>
            </a:r>
          </a:p>
        </p:txBody>
      </p:sp>
    </p:spTree>
    <p:extLst>
      <p:ext uri="{BB962C8B-B14F-4D97-AF65-F5344CB8AC3E}">
        <p14:creationId xmlns:p14="http://schemas.microsoft.com/office/powerpoint/2010/main" val="6049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O SEXO DO FETO</a:t>
            </a:r>
            <a:endParaRPr lang="pt-BR" sz="54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40"/>
          </a:xfrm>
        </p:spPr>
        <p:txBody>
          <a:bodyPr>
            <a:noAutofit/>
          </a:bodyPr>
          <a:lstStyle/>
          <a:p>
            <a:pPr algn="just"/>
            <a:r>
              <a:rPr lang="pt-PT" b="1" dirty="0"/>
              <a:t>Gametogênese masculina</a:t>
            </a:r>
            <a:r>
              <a:rPr lang="pt-PT" dirty="0"/>
              <a:t>:</a:t>
            </a:r>
          </a:p>
          <a:p>
            <a:pPr lvl="1" algn="just"/>
            <a:r>
              <a:rPr lang="pt-PT" dirty="0"/>
              <a:t>50% dos espermatozóides são </a:t>
            </a:r>
            <a:r>
              <a:rPr lang="pt-PT" dirty="0" smtClean="0"/>
              <a:t>23X;</a:t>
            </a:r>
            <a:endParaRPr lang="pt-PT" dirty="0"/>
          </a:p>
          <a:p>
            <a:pPr lvl="1" algn="just"/>
            <a:r>
              <a:rPr lang="pt-PT" dirty="0"/>
              <a:t>50% dos espermatozóides são </a:t>
            </a:r>
            <a:r>
              <a:rPr lang="pt-PT" dirty="0" smtClean="0"/>
              <a:t>23Y;</a:t>
            </a:r>
            <a:endParaRPr lang="pt-PT" dirty="0"/>
          </a:p>
          <a:p>
            <a:pPr lvl="1" algn="just"/>
            <a:endParaRPr lang="pt-PT" dirty="0"/>
          </a:p>
          <a:p>
            <a:pPr algn="just"/>
            <a:r>
              <a:rPr lang="pt-PT" b="1" dirty="0"/>
              <a:t>Gametogênese feminina</a:t>
            </a:r>
            <a:r>
              <a:rPr lang="pt-PT" dirty="0"/>
              <a:t>:</a:t>
            </a:r>
          </a:p>
          <a:p>
            <a:pPr lvl="1" algn="just"/>
            <a:r>
              <a:rPr lang="pt-PT" dirty="0"/>
              <a:t>100% dos oócitos são </a:t>
            </a:r>
            <a:r>
              <a:rPr lang="pt-PT" dirty="0" smtClean="0"/>
              <a:t>23X;</a:t>
            </a:r>
            <a:endParaRPr lang="pt-PT" dirty="0"/>
          </a:p>
          <a:p>
            <a:pPr lvl="1" algn="just"/>
            <a:endParaRPr lang="pt-PT" dirty="0"/>
          </a:p>
          <a:p>
            <a:pPr algn="just"/>
            <a:r>
              <a:rPr lang="pt-PT" b="1" dirty="0"/>
              <a:t>Combinação</a:t>
            </a:r>
            <a:r>
              <a:rPr lang="pt-PT" dirty="0"/>
              <a:t>:</a:t>
            </a:r>
          </a:p>
          <a:p>
            <a:pPr lvl="1" algn="just"/>
            <a:r>
              <a:rPr lang="pt-PT" dirty="0"/>
              <a:t>23X (pai) + 23X (mãe) = </a:t>
            </a:r>
            <a:r>
              <a:rPr lang="pt-PT" b="1" dirty="0">
                <a:solidFill>
                  <a:srgbClr val="0070C0"/>
                </a:solidFill>
              </a:rPr>
              <a:t>Genótipo </a:t>
            </a:r>
            <a:r>
              <a:rPr lang="pt-PT" b="1" dirty="0" smtClean="0">
                <a:solidFill>
                  <a:srgbClr val="0070C0"/>
                </a:solidFill>
              </a:rPr>
              <a:t>feminino</a:t>
            </a:r>
            <a:r>
              <a:rPr lang="pt-PT" dirty="0" smtClean="0"/>
              <a:t>;</a:t>
            </a:r>
            <a:endParaRPr lang="pt-PT" dirty="0"/>
          </a:p>
          <a:p>
            <a:pPr lvl="1" algn="just"/>
            <a:r>
              <a:rPr lang="pt-PT" dirty="0"/>
              <a:t>23Y (pai) + 23X (mãe) = </a:t>
            </a:r>
            <a:r>
              <a:rPr lang="pt-PT" b="1" dirty="0">
                <a:solidFill>
                  <a:srgbClr val="FF0000"/>
                </a:solidFill>
              </a:rPr>
              <a:t>Genótipo </a:t>
            </a:r>
            <a:r>
              <a:rPr lang="pt-PT" b="1" dirty="0" smtClean="0">
                <a:solidFill>
                  <a:srgbClr val="FF0000"/>
                </a:solidFill>
              </a:rPr>
              <a:t>masculino</a:t>
            </a:r>
            <a:r>
              <a:rPr lang="pt-PT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42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7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369888" y="11588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SEGMENTAÇÃO</a:t>
            </a:r>
          </a:p>
        </p:txBody>
      </p:sp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0" y="5876925"/>
            <a:ext cx="5649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Ciclo Menstrual / M.Komorniczak / GNU Free Documentation License. Tradução Nossa.</a:t>
            </a:r>
          </a:p>
        </p:txBody>
      </p:sp>
      <p:grpSp>
        <p:nvGrpSpPr>
          <p:cNvPr id="17413" name="Grupo 91"/>
          <p:cNvGrpSpPr>
            <a:grpSpLocks/>
          </p:cNvGrpSpPr>
          <p:nvPr/>
        </p:nvGrpSpPr>
        <p:grpSpPr bwMode="auto">
          <a:xfrm>
            <a:off x="-1588" y="1557338"/>
            <a:ext cx="6661820" cy="5112022"/>
            <a:chOff x="-888" y="1556792"/>
            <a:chExt cx="5885814" cy="4323300"/>
          </a:xfrm>
        </p:grpSpPr>
        <p:sp>
          <p:nvSpPr>
            <p:cNvPr id="7" name="Retângulo 6"/>
            <p:cNvSpPr/>
            <p:nvPr/>
          </p:nvSpPr>
          <p:spPr>
            <a:xfrm>
              <a:off x="-888" y="1556792"/>
              <a:ext cx="5868353" cy="4261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17421" name="Grupo 52"/>
            <p:cNvGrpSpPr>
              <a:grpSpLocks/>
            </p:cNvGrpSpPr>
            <p:nvPr/>
          </p:nvGrpSpPr>
          <p:grpSpPr bwMode="auto">
            <a:xfrm>
              <a:off x="-887" y="1988840"/>
              <a:ext cx="4696339" cy="3891252"/>
              <a:chOff x="0" y="1341437"/>
              <a:chExt cx="5651500" cy="4682671"/>
            </a:xfrm>
          </p:grpSpPr>
          <p:pic>
            <p:nvPicPr>
              <p:cNvPr id="17447" name="Picture 6" descr="File:Order of changes in ovary.sv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341437"/>
                <a:ext cx="5651500" cy="4682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Elipse 10"/>
              <p:cNvSpPr/>
              <p:nvPr/>
            </p:nvSpPr>
            <p:spPr>
              <a:xfrm>
                <a:off x="4643612" y="3933901"/>
                <a:ext cx="872946" cy="108713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827101" y="3068395"/>
                <a:ext cx="4250119" cy="27359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971600" y="342900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1403648" y="306896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755576" y="414908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1259632" y="3933056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1187624" y="486916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1259632" y="450912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4211960" y="3573016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816009" y="37890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2051720" y="292494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1907704" y="386104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1835696" y="479715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3" name="Elipse 22"/>
              <p:cNvSpPr/>
              <p:nvPr/>
            </p:nvSpPr>
            <p:spPr>
              <a:xfrm>
                <a:off x="4499992" y="400506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1619672" y="342900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1835696" y="515719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2627784" y="292494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2483768" y="436510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2195736" y="335699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2411760" y="508518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2555776" y="371703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3059832" y="306896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2987824" y="443711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2915816" y="515719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3059832" y="371703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3563888" y="306896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3491880" y="443711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3563888" y="371703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3419872" y="515719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3935503" y="472514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4067944" y="407707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1835696" y="4293096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3923928" y="342900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4499992" y="4437112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683568" y="458112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5147896" y="2779892"/>
                <a:ext cx="288436" cy="2885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7" name="Elipse 46"/>
              <p:cNvSpPr/>
              <p:nvPr/>
            </p:nvSpPr>
            <p:spPr>
              <a:xfrm>
                <a:off x="4643612" y="1916297"/>
                <a:ext cx="288436" cy="2885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3348520" y="1773001"/>
                <a:ext cx="288436" cy="2885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2196691" y="1939224"/>
                <a:ext cx="286525" cy="2885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1403971" y="2348094"/>
                <a:ext cx="288436" cy="2885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395404" y="2997702"/>
                <a:ext cx="288436" cy="2865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36293" y="3429500"/>
                <a:ext cx="286525" cy="286591"/>
              </a:xfrm>
              <a:prstGeom prst="ellips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17422" name="CaixaDeTexto 54"/>
            <p:cNvSpPr txBox="1">
              <a:spLocks noChangeArrowheads="1"/>
            </p:cNvSpPr>
            <p:nvPr/>
          </p:nvSpPr>
          <p:spPr bwMode="auto">
            <a:xfrm>
              <a:off x="3923928" y="5569495"/>
              <a:ext cx="7216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ovário</a:t>
              </a:r>
            </a:p>
          </p:txBody>
        </p:sp>
        <p:cxnSp>
          <p:nvCxnSpPr>
            <p:cNvPr id="57" name="Conector reto 56"/>
            <p:cNvCxnSpPr/>
            <p:nvPr/>
          </p:nvCxnSpPr>
          <p:spPr>
            <a:xfrm flipH="1" flipV="1">
              <a:off x="2946781" y="5264065"/>
              <a:ext cx="904777" cy="4699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Elipse 57"/>
            <p:cNvSpPr/>
            <p:nvPr/>
          </p:nvSpPr>
          <p:spPr>
            <a:xfrm>
              <a:off x="3900766" y="3717648"/>
              <a:ext cx="239686" cy="23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425" name="CaixaDeTexto 58"/>
            <p:cNvSpPr txBox="1">
              <a:spLocks noChangeArrowheads="1"/>
            </p:cNvSpPr>
            <p:nvPr/>
          </p:nvSpPr>
          <p:spPr bwMode="auto">
            <a:xfrm>
              <a:off x="4688140" y="3717032"/>
              <a:ext cx="11079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Ovulo não </a:t>
              </a:r>
            </a:p>
            <a:p>
              <a:pPr eaLnBrk="1" hangingPunct="1"/>
              <a:r>
                <a:rPr lang="pt-BR" sz="1400" b="1"/>
                <a:t>fertilizado</a:t>
              </a:r>
            </a:p>
          </p:txBody>
        </p:sp>
        <p:cxnSp>
          <p:nvCxnSpPr>
            <p:cNvPr id="61" name="Conector reto 60"/>
            <p:cNvCxnSpPr>
              <a:endCxn id="58" idx="6"/>
            </p:cNvCxnSpPr>
            <p:nvPr/>
          </p:nvCxnSpPr>
          <p:spPr>
            <a:xfrm flipH="1" flipV="1">
              <a:off x="4140452" y="3836726"/>
              <a:ext cx="555565" cy="984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7" name="CaixaDeTexto 62"/>
            <p:cNvSpPr txBox="1">
              <a:spLocks noChangeArrowheads="1"/>
            </p:cNvSpPr>
            <p:nvPr/>
          </p:nvSpPr>
          <p:spPr bwMode="auto">
            <a:xfrm>
              <a:off x="4716016" y="3193231"/>
              <a:ext cx="11689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Fertilização</a:t>
              </a:r>
            </a:p>
          </p:txBody>
        </p:sp>
        <p:grpSp>
          <p:nvGrpSpPr>
            <p:cNvPr id="17428" name="Grupo 66"/>
            <p:cNvGrpSpPr>
              <a:grpSpLocks/>
            </p:cNvGrpSpPr>
            <p:nvPr/>
          </p:nvGrpSpPr>
          <p:grpSpPr bwMode="auto">
            <a:xfrm rot="4398390" flipV="1">
              <a:off x="4216271" y="2994403"/>
              <a:ext cx="183038" cy="45719"/>
              <a:chOff x="1163782" y="1470562"/>
              <a:chExt cx="455890" cy="86230"/>
            </a:xfrm>
          </p:grpSpPr>
          <p:sp>
            <p:nvSpPr>
              <p:cNvPr id="65" name="Elipse 64"/>
              <p:cNvSpPr/>
              <p:nvPr/>
            </p:nvSpPr>
            <p:spPr>
              <a:xfrm>
                <a:off x="1472371" y="1494649"/>
                <a:ext cx="146316" cy="718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66" name="Forma livre 65"/>
              <p:cNvSpPr/>
              <p:nvPr/>
            </p:nvSpPr>
            <p:spPr>
              <a:xfrm>
                <a:off x="1151615" y="1468171"/>
                <a:ext cx="332175" cy="68857"/>
              </a:xfrm>
              <a:custGeom>
                <a:avLst/>
                <a:gdLst>
                  <a:gd name="connsiteX0" fmla="*/ 320634 w 320634"/>
                  <a:gd name="connsiteY0" fmla="*/ 49480 h 69272"/>
                  <a:gd name="connsiteX1" fmla="*/ 225631 w 320634"/>
                  <a:gd name="connsiteY1" fmla="*/ 61355 h 69272"/>
                  <a:gd name="connsiteX2" fmla="*/ 130628 w 320634"/>
                  <a:gd name="connsiteY2" fmla="*/ 1979 h 69272"/>
                  <a:gd name="connsiteX3" fmla="*/ 0 w 320634"/>
                  <a:gd name="connsiteY3" fmla="*/ 49480 h 6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634" h="69272">
                    <a:moveTo>
                      <a:pt x="320634" y="49480"/>
                    </a:moveTo>
                    <a:cubicBezTo>
                      <a:pt x="288966" y="59376"/>
                      <a:pt x="257299" y="69272"/>
                      <a:pt x="225631" y="61355"/>
                    </a:cubicBezTo>
                    <a:cubicBezTo>
                      <a:pt x="193963" y="53438"/>
                      <a:pt x="168233" y="3958"/>
                      <a:pt x="130628" y="1979"/>
                    </a:cubicBezTo>
                    <a:cubicBezTo>
                      <a:pt x="93023" y="0"/>
                      <a:pt x="29688" y="53438"/>
                      <a:pt x="0" y="4948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17429" name="Grupo 67"/>
            <p:cNvGrpSpPr>
              <a:grpSpLocks/>
            </p:cNvGrpSpPr>
            <p:nvPr/>
          </p:nvGrpSpPr>
          <p:grpSpPr bwMode="auto">
            <a:xfrm rot="4398390" flipV="1">
              <a:off x="4368671" y="3068321"/>
              <a:ext cx="183038" cy="45719"/>
              <a:chOff x="1163782" y="1470562"/>
              <a:chExt cx="455890" cy="86230"/>
            </a:xfrm>
          </p:grpSpPr>
          <p:sp>
            <p:nvSpPr>
              <p:cNvPr id="69" name="Elipse 68"/>
              <p:cNvSpPr/>
              <p:nvPr/>
            </p:nvSpPr>
            <p:spPr>
              <a:xfrm>
                <a:off x="1472987" y="1491802"/>
                <a:ext cx="142361" cy="718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0" name="Forma livre 69"/>
              <p:cNvSpPr/>
              <p:nvPr/>
            </p:nvSpPr>
            <p:spPr>
              <a:xfrm>
                <a:off x="1156267" y="1465753"/>
                <a:ext cx="316357" cy="68859"/>
              </a:xfrm>
              <a:custGeom>
                <a:avLst/>
                <a:gdLst>
                  <a:gd name="connsiteX0" fmla="*/ 320634 w 320634"/>
                  <a:gd name="connsiteY0" fmla="*/ 49480 h 69272"/>
                  <a:gd name="connsiteX1" fmla="*/ 225631 w 320634"/>
                  <a:gd name="connsiteY1" fmla="*/ 61355 h 69272"/>
                  <a:gd name="connsiteX2" fmla="*/ 130628 w 320634"/>
                  <a:gd name="connsiteY2" fmla="*/ 1979 h 69272"/>
                  <a:gd name="connsiteX3" fmla="*/ 0 w 320634"/>
                  <a:gd name="connsiteY3" fmla="*/ 49480 h 6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634" h="69272">
                    <a:moveTo>
                      <a:pt x="320634" y="49480"/>
                    </a:moveTo>
                    <a:cubicBezTo>
                      <a:pt x="288966" y="59376"/>
                      <a:pt x="257299" y="69272"/>
                      <a:pt x="225631" y="61355"/>
                    </a:cubicBezTo>
                    <a:cubicBezTo>
                      <a:pt x="193963" y="53438"/>
                      <a:pt x="168233" y="3958"/>
                      <a:pt x="130628" y="1979"/>
                    </a:cubicBezTo>
                    <a:cubicBezTo>
                      <a:pt x="93023" y="0"/>
                      <a:pt x="29688" y="53438"/>
                      <a:pt x="0" y="4948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17430" name="Grupo 70"/>
            <p:cNvGrpSpPr>
              <a:grpSpLocks/>
            </p:cNvGrpSpPr>
            <p:nvPr/>
          </p:nvGrpSpPr>
          <p:grpSpPr bwMode="auto">
            <a:xfrm rot="4398390" flipV="1">
              <a:off x="4240635" y="3220721"/>
              <a:ext cx="183038" cy="45719"/>
              <a:chOff x="1163782" y="1470562"/>
              <a:chExt cx="455890" cy="86230"/>
            </a:xfrm>
          </p:grpSpPr>
          <p:sp>
            <p:nvSpPr>
              <p:cNvPr id="72" name="Elipse 71"/>
              <p:cNvSpPr/>
              <p:nvPr/>
            </p:nvSpPr>
            <p:spPr>
              <a:xfrm>
                <a:off x="1472730" y="1491250"/>
                <a:ext cx="138405" cy="718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73" name="Forma livre 72"/>
              <p:cNvSpPr/>
              <p:nvPr/>
            </p:nvSpPr>
            <p:spPr>
              <a:xfrm>
                <a:off x="1155929" y="1464772"/>
                <a:ext cx="316357" cy="68857"/>
              </a:xfrm>
              <a:custGeom>
                <a:avLst/>
                <a:gdLst>
                  <a:gd name="connsiteX0" fmla="*/ 320634 w 320634"/>
                  <a:gd name="connsiteY0" fmla="*/ 49480 h 69272"/>
                  <a:gd name="connsiteX1" fmla="*/ 225631 w 320634"/>
                  <a:gd name="connsiteY1" fmla="*/ 61355 h 69272"/>
                  <a:gd name="connsiteX2" fmla="*/ 130628 w 320634"/>
                  <a:gd name="connsiteY2" fmla="*/ 1979 h 69272"/>
                  <a:gd name="connsiteX3" fmla="*/ 0 w 320634"/>
                  <a:gd name="connsiteY3" fmla="*/ 49480 h 6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634" h="69272">
                    <a:moveTo>
                      <a:pt x="320634" y="49480"/>
                    </a:moveTo>
                    <a:cubicBezTo>
                      <a:pt x="288966" y="59376"/>
                      <a:pt x="257299" y="69272"/>
                      <a:pt x="225631" y="61355"/>
                    </a:cubicBezTo>
                    <a:cubicBezTo>
                      <a:pt x="193963" y="53438"/>
                      <a:pt x="168233" y="3958"/>
                      <a:pt x="130628" y="1979"/>
                    </a:cubicBezTo>
                    <a:cubicBezTo>
                      <a:pt x="93023" y="0"/>
                      <a:pt x="29688" y="53438"/>
                      <a:pt x="0" y="4948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17431" name="CaixaDeTexto 73"/>
            <p:cNvSpPr txBox="1">
              <a:spLocks noChangeArrowheads="1"/>
            </p:cNvSpPr>
            <p:nvPr/>
          </p:nvSpPr>
          <p:spPr bwMode="auto">
            <a:xfrm>
              <a:off x="3851920" y="1916832"/>
              <a:ext cx="12378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Estágio de 2</a:t>
              </a:r>
            </a:p>
            <a:p>
              <a:pPr eaLnBrk="1" hangingPunct="1"/>
              <a:r>
                <a:rPr lang="pt-BR" sz="1400" b="1"/>
                <a:t>células</a:t>
              </a:r>
            </a:p>
          </p:txBody>
        </p:sp>
        <p:sp>
          <p:nvSpPr>
            <p:cNvPr id="17432" name="CaixaDeTexto 74"/>
            <p:cNvSpPr txBox="1">
              <a:spLocks noChangeArrowheads="1"/>
            </p:cNvSpPr>
            <p:nvPr/>
          </p:nvSpPr>
          <p:spPr bwMode="auto">
            <a:xfrm>
              <a:off x="2411760" y="1700808"/>
              <a:ext cx="12378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Estágio de 4</a:t>
              </a:r>
            </a:p>
            <a:p>
              <a:pPr eaLnBrk="1" hangingPunct="1"/>
              <a:r>
                <a:rPr lang="pt-BR" sz="1400" b="1"/>
                <a:t>células</a:t>
              </a:r>
            </a:p>
          </p:txBody>
        </p:sp>
        <p:sp>
          <p:nvSpPr>
            <p:cNvPr id="17433" name="CaixaDeTexto 75"/>
            <p:cNvSpPr txBox="1">
              <a:spLocks noChangeArrowheads="1"/>
            </p:cNvSpPr>
            <p:nvPr/>
          </p:nvSpPr>
          <p:spPr bwMode="auto">
            <a:xfrm>
              <a:off x="1187624" y="1916832"/>
              <a:ext cx="12378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Estágio de 8</a:t>
              </a:r>
            </a:p>
            <a:p>
              <a:pPr eaLnBrk="1" hangingPunct="1"/>
              <a:r>
                <a:rPr lang="pt-BR" sz="1400" b="1"/>
                <a:t>células</a:t>
              </a:r>
            </a:p>
          </p:txBody>
        </p:sp>
        <p:sp>
          <p:nvSpPr>
            <p:cNvPr id="17434" name="CaixaDeTexto 76"/>
            <p:cNvSpPr txBox="1">
              <a:spLocks noChangeArrowheads="1"/>
            </p:cNvSpPr>
            <p:nvPr/>
          </p:nvSpPr>
          <p:spPr bwMode="auto">
            <a:xfrm>
              <a:off x="0" y="2185119"/>
              <a:ext cx="6527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Útero</a:t>
              </a:r>
            </a:p>
          </p:txBody>
        </p:sp>
        <p:sp>
          <p:nvSpPr>
            <p:cNvPr id="17435" name="CaixaDeTexto 77"/>
            <p:cNvSpPr txBox="1">
              <a:spLocks noChangeArrowheads="1"/>
            </p:cNvSpPr>
            <p:nvPr/>
          </p:nvSpPr>
          <p:spPr bwMode="auto">
            <a:xfrm>
              <a:off x="1115616" y="3573016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Embrião</a:t>
              </a:r>
            </a:p>
          </p:txBody>
        </p:sp>
        <p:cxnSp>
          <p:nvCxnSpPr>
            <p:cNvPr id="79" name="Conector reto 78"/>
            <p:cNvCxnSpPr>
              <a:stCxn id="17435" idx="1"/>
              <a:endCxn id="51" idx="6"/>
            </p:cNvCxnSpPr>
            <p:nvPr/>
          </p:nvCxnSpPr>
          <p:spPr>
            <a:xfrm flipH="1" flipV="1">
              <a:off x="567376" y="3484257"/>
              <a:ext cx="547628" cy="2429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37" name="CaixaDeTexto 81"/>
            <p:cNvSpPr txBox="1">
              <a:spLocks noChangeArrowheads="1"/>
            </p:cNvSpPr>
            <p:nvPr/>
          </p:nvSpPr>
          <p:spPr bwMode="auto">
            <a:xfrm>
              <a:off x="583961" y="4309872"/>
              <a:ext cx="11801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Endométrio</a:t>
              </a:r>
            </a:p>
          </p:txBody>
        </p:sp>
        <p:cxnSp>
          <p:nvCxnSpPr>
            <p:cNvPr id="83" name="Conector reto 82"/>
            <p:cNvCxnSpPr>
              <a:stCxn id="17437" idx="1"/>
            </p:cNvCxnSpPr>
            <p:nvPr/>
          </p:nvCxnSpPr>
          <p:spPr>
            <a:xfrm flipH="1" flipV="1">
              <a:off x="35621" y="4220949"/>
              <a:ext cx="547629" cy="2429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39" name="CaixaDeTexto 83"/>
            <p:cNvSpPr txBox="1">
              <a:spLocks noChangeArrowheads="1"/>
            </p:cNvSpPr>
            <p:nvPr/>
          </p:nvSpPr>
          <p:spPr bwMode="auto">
            <a:xfrm>
              <a:off x="871993" y="3985319"/>
              <a:ext cx="15397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400" b="1"/>
                <a:t>Implantação</a:t>
              </a:r>
            </a:p>
          </p:txBody>
        </p:sp>
        <p:cxnSp>
          <p:nvCxnSpPr>
            <p:cNvPr id="85" name="Conector reto 84"/>
            <p:cNvCxnSpPr>
              <a:stCxn id="17439" idx="1"/>
              <a:endCxn id="52" idx="5"/>
            </p:cNvCxnSpPr>
            <p:nvPr/>
          </p:nvCxnSpPr>
          <p:spPr>
            <a:xfrm flipH="1" flipV="1">
              <a:off x="232450" y="3927224"/>
              <a:ext cx="639694" cy="2127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Forma livre 92"/>
          <p:cNvSpPr/>
          <p:nvPr/>
        </p:nvSpPr>
        <p:spPr>
          <a:xfrm>
            <a:off x="4156075" y="3479800"/>
            <a:ext cx="214313" cy="201613"/>
          </a:xfrm>
          <a:custGeom>
            <a:avLst/>
            <a:gdLst>
              <a:gd name="connsiteX0" fmla="*/ 0 w 213755"/>
              <a:gd name="connsiteY0" fmla="*/ 201881 h 201881"/>
              <a:gd name="connsiteX1" fmla="*/ 130628 w 213755"/>
              <a:gd name="connsiteY1" fmla="*/ 83127 h 201881"/>
              <a:gd name="connsiteX2" fmla="*/ 213755 w 213755"/>
              <a:gd name="connsiteY2" fmla="*/ 0 h 20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55" h="201881">
                <a:moveTo>
                  <a:pt x="0" y="201881"/>
                </a:moveTo>
                <a:cubicBezTo>
                  <a:pt x="47501" y="159327"/>
                  <a:pt x="95002" y="116774"/>
                  <a:pt x="130628" y="83127"/>
                </a:cubicBezTo>
                <a:cubicBezTo>
                  <a:pt x="166254" y="49480"/>
                  <a:pt x="188025" y="41563"/>
                  <a:pt x="213755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4" name="Forma livre 93"/>
          <p:cNvSpPr/>
          <p:nvPr/>
        </p:nvSpPr>
        <p:spPr>
          <a:xfrm>
            <a:off x="4156075" y="2695575"/>
            <a:ext cx="214313" cy="273050"/>
          </a:xfrm>
          <a:custGeom>
            <a:avLst/>
            <a:gdLst>
              <a:gd name="connsiteX0" fmla="*/ 213755 w 213755"/>
              <a:gd name="connsiteY0" fmla="*/ 273132 h 273132"/>
              <a:gd name="connsiteX1" fmla="*/ 130628 w 213755"/>
              <a:gd name="connsiteY1" fmla="*/ 95002 h 273132"/>
              <a:gd name="connsiteX2" fmla="*/ 0 w 213755"/>
              <a:gd name="connsiteY2" fmla="*/ 0 h 27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55" h="273132">
                <a:moveTo>
                  <a:pt x="213755" y="273132"/>
                </a:moveTo>
                <a:cubicBezTo>
                  <a:pt x="190004" y="206828"/>
                  <a:pt x="166254" y="140524"/>
                  <a:pt x="130628" y="95002"/>
                </a:cubicBezTo>
                <a:cubicBezTo>
                  <a:pt x="95002" y="49480"/>
                  <a:pt x="17813" y="17813"/>
                  <a:pt x="0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5" name="Forma livre 94"/>
          <p:cNvSpPr/>
          <p:nvPr/>
        </p:nvSpPr>
        <p:spPr>
          <a:xfrm>
            <a:off x="3135313" y="2457450"/>
            <a:ext cx="628650" cy="84138"/>
          </a:xfrm>
          <a:custGeom>
            <a:avLst/>
            <a:gdLst>
              <a:gd name="connsiteX0" fmla="*/ 629392 w 629392"/>
              <a:gd name="connsiteY0" fmla="*/ 83127 h 83127"/>
              <a:gd name="connsiteX1" fmla="*/ 308758 w 629392"/>
              <a:gd name="connsiteY1" fmla="*/ 23751 h 83127"/>
              <a:gd name="connsiteX2" fmla="*/ 0 w 629392"/>
              <a:gd name="connsiteY2" fmla="*/ 0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392" h="83127">
                <a:moveTo>
                  <a:pt x="629392" y="83127"/>
                </a:moveTo>
                <a:cubicBezTo>
                  <a:pt x="521524" y="60366"/>
                  <a:pt x="413657" y="37605"/>
                  <a:pt x="308758" y="23751"/>
                </a:cubicBezTo>
                <a:cubicBezTo>
                  <a:pt x="203859" y="9897"/>
                  <a:pt x="47501" y="9896"/>
                  <a:pt x="0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6" name="Forma livre 95"/>
          <p:cNvSpPr/>
          <p:nvPr/>
        </p:nvSpPr>
        <p:spPr>
          <a:xfrm rot="20330185">
            <a:off x="2100263" y="2471738"/>
            <a:ext cx="630237" cy="82550"/>
          </a:xfrm>
          <a:custGeom>
            <a:avLst/>
            <a:gdLst>
              <a:gd name="connsiteX0" fmla="*/ 629392 w 629392"/>
              <a:gd name="connsiteY0" fmla="*/ 83127 h 83127"/>
              <a:gd name="connsiteX1" fmla="*/ 308758 w 629392"/>
              <a:gd name="connsiteY1" fmla="*/ 23751 h 83127"/>
              <a:gd name="connsiteX2" fmla="*/ 0 w 629392"/>
              <a:gd name="connsiteY2" fmla="*/ 0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392" h="83127">
                <a:moveTo>
                  <a:pt x="629392" y="83127"/>
                </a:moveTo>
                <a:cubicBezTo>
                  <a:pt x="521524" y="60366"/>
                  <a:pt x="413657" y="37605"/>
                  <a:pt x="308758" y="23751"/>
                </a:cubicBezTo>
                <a:cubicBezTo>
                  <a:pt x="203859" y="9897"/>
                  <a:pt x="47501" y="9896"/>
                  <a:pt x="0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7" name="Forma livre 96"/>
          <p:cNvSpPr/>
          <p:nvPr/>
        </p:nvSpPr>
        <p:spPr>
          <a:xfrm>
            <a:off x="1460500" y="2671763"/>
            <a:ext cx="333375" cy="153987"/>
          </a:xfrm>
          <a:custGeom>
            <a:avLst/>
            <a:gdLst>
              <a:gd name="connsiteX0" fmla="*/ 332509 w 332509"/>
              <a:gd name="connsiteY0" fmla="*/ 0 h 154379"/>
              <a:gd name="connsiteX1" fmla="*/ 130629 w 332509"/>
              <a:gd name="connsiteY1" fmla="*/ 71252 h 154379"/>
              <a:gd name="connsiteX2" fmla="*/ 0 w 332509"/>
              <a:gd name="connsiteY2" fmla="*/ 154379 h 1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09" h="154379">
                <a:moveTo>
                  <a:pt x="332509" y="0"/>
                </a:moveTo>
                <a:cubicBezTo>
                  <a:pt x="259278" y="22761"/>
                  <a:pt x="186047" y="45522"/>
                  <a:pt x="130629" y="71252"/>
                </a:cubicBezTo>
                <a:cubicBezTo>
                  <a:pt x="75211" y="96982"/>
                  <a:pt x="15834" y="144483"/>
                  <a:pt x="0" y="154379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8" name="Forma livre 97"/>
          <p:cNvSpPr/>
          <p:nvPr/>
        </p:nvSpPr>
        <p:spPr>
          <a:xfrm rot="19266088">
            <a:off x="554038" y="3144838"/>
            <a:ext cx="628650" cy="82550"/>
          </a:xfrm>
          <a:custGeom>
            <a:avLst/>
            <a:gdLst>
              <a:gd name="connsiteX0" fmla="*/ 629392 w 629392"/>
              <a:gd name="connsiteY0" fmla="*/ 83127 h 83127"/>
              <a:gd name="connsiteX1" fmla="*/ 308758 w 629392"/>
              <a:gd name="connsiteY1" fmla="*/ 23751 h 83127"/>
              <a:gd name="connsiteX2" fmla="*/ 0 w 629392"/>
              <a:gd name="connsiteY2" fmla="*/ 0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392" h="83127">
                <a:moveTo>
                  <a:pt x="629392" y="83127"/>
                </a:moveTo>
                <a:cubicBezTo>
                  <a:pt x="521524" y="60366"/>
                  <a:pt x="413657" y="37605"/>
                  <a:pt x="308758" y="23751"/>
                </a:cubicBezTo>
                <a:cubicBezTo>
                  <a:pt x="203859" y="9897"/>
                  <a:pt x="47501" y="9896"/>
                  <a:pt x="0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8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8457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...Estas divisões sucessivas acabam quando atingem um total de aproximadamente </a:t>
            </a:r>
            <a:r>
              <a:rPr lang="pt-BR" b="1" dirty="0" smtClean="0">
                <a:solidFill>
                  <a:srgbClr val="0070C0"/>
                </a:solidFill>
              </a:rPr>
              <a:t>64 </a:t>
            </a:r>
            <a:r>
              <a:rPr lang="pt-BR" dirty="0" smtClean="0"/>
              <a:t>células </a:t>
            </a:r>
            <a:r>
              <a:rPr lang="pt-BR" b="1" dirty="0" smtClean="0">
                <a:solidFill>
                  <a:srgbClr val="0070C0"/>
                </a:solidFill>
              </a:rPr>
              <a:t>compactadas. </a:t>
            </a: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Esse estágio é chamado </a:t>
            </a:r>
            <a:r>
              <a:rPr lang="pt-BR" b="1" dirty="0" smtClean="0">
                <a:solidFill>
                  <a:srgbClr val="C00000"/>
                </a:solidFill>
              </a:rPr>
              <a:t>MÓRULA ou BLÁSTULA</a:t>
            </a:r>
            <a:r>
              <a:rPr lang="pt-BR" dirty="0" smtClean="0"/>
              <a:t>, porque essas </a:t>
            </a:r>
            <a:r>
              <a:rPr lang="pt-BR" b="1" dirty="0" smtClean="0">
                <a:solidFill>
                  <a:schemeClr val="accent1"/>
                </a:solidFill>
              </a:rPr>
              <a:t>64</a:t>
            </a:r>
            <a:r>
              <a:rPr lang="pt-BR" dirty="0" smtClean="0"/>
              <a:t> novas células ficam com aspecto de uma Amora. </a:t>
            </a: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67544" y="128588"/>
            <a:ext cx="8229600" cy="1143000"/>
          </a:xfrm>
        </p:spPr>
        <p:txBody>
          <a:bodyPr/>
          <a:lstStyle/>
          <a:p>
            <a:r>
              <a:rPr lang="pt-BR" sz="4000" b="1" dirty="0">
                <a:solidFill>
                  <a:schemeClr val="tx2"/>
                </a:solidFill>
              </a:rPr>
              <a:t>SEGMENTAÇÃO OU CLIVAGEM</a:t>
            </a:r>
            <a:endParaRPr lang="pt-BR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TRANSPORTE DO ÓVULO FERTILIZADO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256584"/>
          </a:xfrm>
        </p:spPr>
        <p:txBody>
          <a:bodyPr>
            <a:noAutofit/>
          </a:bodyPr>
          <a:lstStyle/>
          <a:p>
            <a:pPr algn="just"/>
            <a:r>
              <a:rPr lang="pt-PT" sz="2800" dirty="0"/>
              <a:t>3 a 5 dias da ampola até o útero;</a:t>
            </a:r>
          </a:p>
          <a:p>
            <a:pPr lvl="1" algn="just"/>
            <a:r>
              <a:rPr lang="pt-PT" sz="2400" dirty="0"/>
              <a:t>Ação da corrente de fluido secretado pelo epitélio tubário juntamente com ação dos cílios também </a:t>
            </a:r>
            <a:r>
              <a:rPr lang="pt-PT" sz="2400" dirty="0" smtClean="0"/>
              <a:t>epiteliais;</a:t>
            </a:r>
            <a:endParaRPr lang="pt-PT" sz="2400" dirty="0"/>
          </a:p>
          <a:p>
            <a:pPr algn="just"/>
            <a:endParaRPr lang="pt-PT" sz="2800" dirty="0"/>
          </a:p>
          <a:p>
            <a:pPr algn="just"/>
            <a:r>
              <a:rPr lang="pt-PT" sz="2800" dirty="0"/>
              <a:t>Superfície criptoide rugosa e o istmo das tubas se mantém contraído até 3 dias após a </a:t>
            </a:r>
            <a:r>
              <a:rPr lang="pt-PT" sz="2800" dirty="0" smtClean="0"/>
              <a:t>ovulação;</a:t>
            </a:r>
            <a:endParaRPr lang="pt-PT" sz="2800" dirty="0"/>
          </a:p>
          <a:p>
            <a:pPr lvl="1" algn="just"/>
            <a:r>
              <a:rPr lang="pt-PT" sz="2400" dirty="0"/>
              <a:t>Crescentes níveis de PROGESTERONAS secretadas pelo corpo lúteo no músculo liso das tubas induz o relaxamento do </a:t>
            </a:r>
            <a:r>
              <a:rPr lang="pt-PT" sz="2400" dirty="0" smtClean="0"/>
              <a:t>mesmo;</a:t>
            </a:r>
            <a:endParaRPr lang="pt-PT" sz="2400" dirty="0"/>
          </a:p>
          <a:p>
            <a:pPr lvl="1" algn="just"/>
            <a:endParaRPr lang="pt-PT" sz="2400" dirty="0"/>
          </a:p>
          <a:p>
            <a:pPr algn="just"/>
            <a:r>
              <a:rPr lang="pt-PT" sz="2800" dirty="0"/>
              <a:t>Diversos estágio do desenvolvimento ocorrem durante a migração, chegando ao útero no estágio de blastocisto (+-100 células</a:t>
            </a:r>
            <a:r>
              <a:rPr lang="pt-PT" sz="2800" dirty="0" smtClean="0"/>
              <a:t>).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4312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96752"/>
            <a:ext cx="8507412" cy="56612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Processo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Migração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dos Blastômeros  para periferia celular, decorrentes da entrada do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líquido intrauterino.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Nessa fase, formam-se duas camadas: a mais externa é chamada de</a:t>
            </a:r>
            <a:r>
              <a:rPr lang="pt-B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Trofoblasto</a:t>
            </a:r>
            <a:r>
              <a:rPr lang="pt-B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,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que mais tarde irá dar origem à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placenta.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459" name="Título 1"/>
          <p:cNvSpPr>
            <a:spLocks noGrp="1"/>
          </p:cNvSpPr>
          <p:nvPr>
            <p:ph type="title"/>
          </p:nvPr>
        </p:nvSpPr>
        <p:spPr>
          <a:xfrm>
            <a:off x="467544" y="130086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2"/>
                </a:solidFill>
              </a:rPr>
              <a:t>BLASTOCISTO</a:t>
            </a:r>
          </a:p>
        </p:txBody>
      </p:sp>
    </p:spTree>
    <p:extLst>
      <p:ext uri="{BB962C8B-B14F-4D97-AF65-F5344CB8AC3E}">
        <p14:creationId xmlns:p14="http://schemas.microsoft.com/office/powerpoint/2010/main" val="353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-17445" y="1628800"/>
            <a:ext cx="36830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2"/>
                </a:solidFill>
              </a:rPr>
              <a:t>FORMAÇÃO DO BLASTOCISTO</a:t>
            </a:r>
          </a:p>
        </p:txBody>
      </p:sp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</a:rPr>
              <a:t>Ciências da Natureza e suas Tecnologias</a:t>
            </a:r>
            <a:endParaRPr lang="pt-BR" sz="1600" b="1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Ensino Médio, 2ªSérie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988"/>
            <a:ext cx="5255816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tângulo 6"/>
          <p:cNvSpPr>
            <a:spLocks noChangeArrowheads="1"/>
          </p:cNvSpPr>
          <p:nvPr/>
        </p:nvSpPr>
        <p:spPr bwMode="auto">
          <a:xfrm rot="-5400000">
            <a:off x="6513513" y="4222750"/>
            <a:ext cx="457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000">
                <a:solidFill>
                  <a:srgbClr val="000000"/>
                </a:solidFill>
              </a:rPr>
              <a:t>Imagem: SEE-PE, redesenhado a partir de imagem de Autor Desconhecido.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40975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IMPLANTAÇÃO NO ÚTERO</a:t>
            </a:r>
            <a:endParaRPr lang="pt-BR" sz="54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256584"/>
          </a:xfrm>
        </p:spPr>
        <p:txBody>
          <a:bodyPr>
            <a:noAutofit/>
          </a:bodyPr>
          <a:lstStyle/>
          <a:p>
            <a:pPr algn="just"/>
            <a:r>
              <a:rPr lang="pt-PT" sz="2800" dirty="0"/>
              <a:t>Estágio de blastocisto</a:t>
            </a:r>
            <a:r>
              <a:rPr lang="pt-PT" sz="2800" dirty="0" smtClean="0"/>
              <a:t>;</a:t>
            </a:r>
            <a:endParaRPr lang="pt-PT" sz="2800" dirty="0"/>
          </a:p>
          <a:p>
            <a:pPr algn="just"/>
            <a:r>
              <a:rPr lang="pt-PT" sz="2800" dirty="0"/>
              <a:t>1 a 3 dias livre na cavidade uterina</a:t>
            </a:r>
            <a:r>
              <a:rPr lang="pt-PT" sz="2800" dirty="0" smtClean="0"/>
              <a:t>;</a:t>
            </a:r>
            <a:endParaRPr lang="pt-PT" sz="2800" dirty="0"/>
          </a:p>
          <a:p>
            <a:pPr algn="just"/>
            <a:r>
              <a:rPr lang="pt-PT" sz="2800" dirty="0"/>
              <a:t>Secreções endometriais (leite uterino) mantém a nutrição do blastocisto</a:t>
            </a:r>
            <a:r>
              <a:rPr lang="pt-PT" sz="2800" dirty="0" smtClean="0"/>
              <a:t>;</a:t>
            </a:r>
            <a:endParaRPr lang="pt-PT" sz="2800" dirty="0"/>
          </a:p>
          <a:p>
            <a:pPr algn="just"/>
            <a:r>
              <a:rPr lang="pt-PT" sz="2800" dirty="0"/>
              <a:t>A implantação resulta das células trofoblásticas, na superfície do blastocisto, que degradam e liquefazem por enzimas o epitélio </a:t>
            </a:r>
            <a:r>
              <a:rPr lang="pt-PT" sz="2800" dirty="0" smtClean="0"/>
              <a:t>endometrial;</a:t>
            </a:r>
            <a:endParaRPr lang="pt-PT" sz="2800" dirty="0"/>
          </a:p>
          <a:p>
            <a:pPr lvl="1" algn="just"/>
            <a:r>
              <a:rPr lang="pt-PT" sz="2400" dirty="0"/>
              <a:t>5º a 7º dia após a </a:t>
            </a:r>
            <a:r>
              <a:rPr lang="pt-PT" sz="2400" dirty="0" smtClean="0"/>
              <a:t>ovulação.</a:t>
            </a:r>
            <a:endParaRPr lang="pt-PT" sz="2400" dirty="0"/>
          </a:p>
          <a:p>
            <a:pPr algn="just"/>
            <a:r>
              <a:rPr lang="pt-PT" sz="2800" dirty="0"/>
              <a:t>Após a implantação, células trofoblásticas e endometriais adjacentes se proliferam rapidamente formando a placenta e outras </a:t>
            </a:r>
            <a:r>
              <a:rPr lang="pt-PT" sz="2800" dirty="0" smtClean="0"/>
              <a:t>membranas.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9910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99" y="1484784"/>
            <a:ext cx="9144000" cy="338437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ESTROGÊNIO </a:t>
            </a:r>
            <a:br>
              <a:rPr lang="pt-BR" sz="3600" b="1" dirty="0" smtClean="0">
                <a:solidFill>
                  <a:srgbClr val="0070C0"/>
                </a:solidFill>
              </a:rPr>
            </a:br>
            <a:r>
              <a:rPr lang="pt-BR" sz="3100" b="1" dirty="0" smtClean="0"/>
              <a:t>Dividido </a:t>
            </a:r>
            <a:r>
              <a:rPr lang="pt-BR" sz="3100" b="1" dirty="0"/>
              <a:t>em estradiol e </a:t>
            </a:r>
            <a:r>
              <a:rPr lang="pt-BR" sz="3100" b="1" dirty="0" err="1"/>
              <a:t>estrona</a:t>
            </a:r>
            <a:r>
              <a:rPr lang="pt-BR" sz="3100" b="1" dirty="0"/>
              <a:t> - que estão na corrente materna; e </a:t>
            </a:r>
            <a:r>
              <a:rPr lang="pt-BR" sz="3100" b="1" dirty="0" err="1"/>
              <a:t>estriol</a:t>
            </a:r>
            <a:r>
              <a:rPr lang="pt-BR" sz="3100" b="1" dirty="0"/>
              <a:t> - que está na corrente fetal, </a:t>
            </a:r>
            <a:r>
              <a:rPr lang="pt-BR" sz="3100" b="1" dirty="0" smtClean="0"/>
              <a:t>dosado </a:t>
            </a:r>
            <a:r>
              <a:rPr lang="pt-BR" sz="3100" b="1" dirty="0"/>
              <a:t>para avaliar a função feto-placentária e o bem estar </a:t>
            </a:r>
            <a:r>
              <a:rPr lang="pt-BR" sz="3100" b="1" dirty="0" smtClean="0"/>
              <a:t>fetal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Autofit/>
          </a:bodyPr>
          <a:lstStyle/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884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0483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FFFF00"/>
              </a:buClr>
              <a:buFont typeface="Monotype Corsiva" pitchFamily="64" charset="0"/>
              <a:buNone/>
            </a:pPr>
            <a:r>
              <a:rPr lang="en-GB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Depois</a:t>
            </a:r>
            <a:r>
              <a:rPr lang="en-GB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GB" sz="4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Fecundação</a:t>
            </a:r>
            <a:r>
              <a:rPr lang="en-GB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vida</a:t>
            </a:r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antes do </a:t>
            </a:r>
            <a:r>
              <a:rPr lang="en-GB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nascimento</a:t>
            </a:r>
            <a:endParaRPr lang="en-GB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140200" y="836613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Trompa de falópio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2843213" y="2205038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Implantação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364163" y="242093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Endométrio</a:t>
            </a:r>
          </a:p>
        </p:txBody>
      </p:sp>
      <p:sp>
        <p:nvSpPr>
          <p:cNvPr id="56327" name="Line 6"/>
          <p:cNvSpPr>
            <a:spLocks noChangeShapeType="1"/>
          </p:cNvSpPr>
          <p:nvPr/>
        </p:nvSpPr>
        <p:spPr bwMode="auto">
          <a:xfrm flipV="1">
            <a:off x="6084888" y="1265238"/>
            <a:ext cx="1587" cy="2222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1258888" y="112553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Fecundação</a:t>
            </a: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0" y="2708275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2º dia</a:t>
            </a:r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0" y="5661025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5º dia</a:t>
            </a:r>
          </a:p>
        </p:txBody>
      </p:sp>
      <p:sp>
        <p:nvSpPr>
          <p:cNvPr id="56331" name="Text Box 10"/>
          <p:cNvSpPr txBox="1">
            <a:spLocks noChangeArrowheads="1"/>
          </p:cNvSpPr>
          <p:nvPr/>
        </p:nvSpPr>
        <p:spPr bwMode="auto">
          <a:xfrm>
            <a:off x="0" y="4724400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4º dia</a:t>
            </a:r>
          </a:p>
        </p:txBody>
      </p:sp>
      <p:sp>
        <p:nvSpPr>
          <p:cNvPr id="56332" name="Text Box 11"/>
          <p:cNvSpPr txBox="1">
            <a:spLocks noChangeArrowheads="1"/>
          </p:cNvSpPr>
          <p:nvPr/>
        </p:nvSpPr>
        <p:spPr bwMode="auto">
          <a:xfrm>
            <a:off x="0" y="3716338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3º dia</a:t>
            </a:r>
          </a:p>
        </p:txBody>
      </p:sp>
      <p:sp>
        <p:nvSpPr>
          <p:cNvPr id="56333" name="Text Box 12"/>
          <p:cNvSpPr txBox="1">
            <a:spLocks noChangeArrowheads="1"/>
          </p:cNvSpPr>
          <p:nvPr/>
        </p:nvSpPr>
        <p:spPr bwMode="auto">
          <a:xfrm>
            <a:off x="0" y="1844675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1º dia</a:t>
            </a:r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>
            <a:off x="1692275" y="6021388"/>
            <a:ext cx="1588" cy="4318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5" name="Line 14"/>
          <p:cNvSpPr>
            <a:spLocks noChangeShapeType="1"/>
          </p:cNvSpPr>
          <p:nvPr/>
        </p:nvSpPr>
        <p:spPr bwMode="auto">
          <a:xfrm>
            <a:off x="2124075" y="5734050"/>
            <a:ext cx="6477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6" name="Text Box 15"/>
          <p:cNvSpPr txBox="1">
            <a:spLocks noChangeArrowheads="1"/>
          </p:cNvSpPr>
          <p:nvPr/>
        </p:nvSpPr>
        <p:spPr bwMode="auto">
          <a:xfrm>
            <a:off x="2555875" y="5445125"/>
            <a:ext cx="1728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Font typeface="Comic Sans MS" pitchFamily="64" charset="0"/>
              <a:buNone/>
            </a:pPr>
            <a:r>
              <a:rPr lang="en-GB" sz="1200" b="1">
                <a:solidFill>
                  <a:srgbClr val="FFFFFF"/>
                </a:solidFill>
                <a:latin typeface="Comic Sans MS" pitchFamily="64" charset="0"/>
              </a:rPr>
              <a:t>Massa celular interna</a:t>
            </a:r>
          </a:p>
        </p:txBody>
      </p:sp>
      <p:sp>
        <p:nvSpPr>
          <p:cNvPr id="56337" name="Text Box 16"/>
          <p:cNvSpPr txBox="1">
            <a:spLocks noChangeArrowheads="1"/>
          </p:cNvSpPr>
          <p:nvPr/>
        </p:nvSpPr>
        <p:spPr bwMode="auto">
          <a:xfrm>
            <a:off x="395288" y="6521450"/>
            <a:ext cx="3095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Font typeface="Comic Sans MS" pitchFamily="64" charset="0"/>
              <a:buNone/>
            </a:pPr>
            <a:r>
              <a:rPr lang="en-GB" sz="1200" b="1">
                <a:solidFill>
                  <a:srgbClr val="FFFFFF"/>
                </a:solidFill>
                <a:latin typeface="Comic Sans MS" pitchFamily="64" charset="0"/>
              </a:rPr>
              <a:t>Camada superficial de células</a:t>
            </a:r>
          </a:p>
        </p:txBody>
      </p:sp>
      <p:pic>
        <p:nvPicPr>
          <p:cNvPr id="563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36718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39" name="Text Box 18"/>
          <p:cNvSpPr txBox="1">
            <a:spLocks noChangeArrowheads="1"/>
          </p:cNvSpPr>
          <p:nvPr/>
        </p:nvSpPr>
        <p:spPr bwMode="auto">
          <a:xfrm>
            <a:off x="4500563" y="4149725"/>
            <a:ext cx="155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Comic Sans MS" pitchFamily="64" charset="0"/>
              <a:buNone/>
            </a:pPr>
            <a:r>
              <a:rPr lang="en-GB" sz="1400" b="1">
                <a:solidFill>
                  <a:srgbClr val="000000"/>
                </a:solidFill>
                <a:latin typeface="Comic Sans MS" pitchFamily="64" charset="0"/>
              </a:rPr>
              <a:t>Parede uterina</a:t>
            </a:r>
          </a:p>
        </p:txBody>
      </p:sp>
      <p:sp>
        <p:nvSpPr>
          <p:cNvPr id="56340" name="Text Box 19"/>
          <p:cNvSpPr txBox="1">
            <a:spLocks noChangeArrowheads="1"/>
          </p:cNvSpPr>
          <p:nvPr/>
        </p:nvSpPr>
        <p:spPr bwMode="auto">
          <a:xfrm>
            <a:off x="6516688" y="3933825"/>
            <a:ext cx="1554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Comic Sans MS" pitchFamily="64" charset="0"/>
              <a:buNone/>
            </a:pPr>
            <a:r>
              <a:rPr lang="en-GB" sz="1400" b="1">
                <a:solidFill>
                  <a:srgbClr val="000000"/>
                </a:solidFill>
                <a:latin typeface="Comic Sans MS" pitchFamily="64" charset="0"/>
              </a:rPr>
              <a:t>Trofoblasto</a:t>
            </a:r>
          </a:p>
        </p:txBody>
      </p:sp>
      <p:sp>
        <p:nvSpPr>
          <p:cNvPr id="56341" name="Text Box 20"/>
          <p:cNvSpPr txBox="1">
            <a:spLocks noChangeArrowheads="1"/>
          </p:cNvSpPr>
          <p:nvPr/>
        </p:nvSpPr>
        <p:spPr bwMode="auto">
          <a:xfrm>
            <a:off x="6156325" y="6021388"/>
            <a:ext cx="2265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Comic Sans MS" pitchFamily="64" charset="0"/>
              <a:buNone/>
            </a:pPr>
            <a:r>
              <a:rPr lang="en-GB" sz="1200" b="1">
                <a:solidFill>
                  <a:srgbClr val="000000"/>
                </a:solidFill>
                <a:latin typeface="Comic Sans MS" pitchFamily="64" charset="0"/>
              </a:rPr>
              <a:t>Cavidade uterina</a:t>
            </a:r>
          </a:p>
        </p:txBody>
      </p:sp>
      <p:sp>
        <p:nvSpPr>
          <p:cNvPr id="56342" name="Text Box 21"/>
          <p:cNvSpPr txBox="1">
            <a:spLocks noChangeArrowheads="1"/>
          </p:cNvSpPr>
          <p:nvPr/>
        </p:nvSpPr>
        <p:spPr bwMode="auto">
          <a:xfrm>
            <a:off x="2411413" y="4581525"/>
            <a:ext cx="17287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Font typeface="Comic Sans MS" pitchFamily="64" charset="0"/>
              <a:buNone/>
            </a:pPr>
            <a:r>
              <a:rPr lang="en-GB" sz="1800" b="1">
                <a:solidFill>
                  <a:srgbClr val="FFFFFF"/>
                </a:solidFill>
                <a:latin typeface="Comic Sans MS" pitchFamily="64" charset="0"/>
              </a:rPr>
              <a:t>Estádio de </a:t>
            </a:r>
            <a:r>
              <a:rPr lang="en-GB" sz="1600" b="1">
                <a:solidFill>
                  <a:srgbClr val="FFFFFF"/>
                </a:solidFill>
                <a:latin typeface="Comic Sans MS" pitchFamily="64" charset="0"/>
              </a:rPr>
              <a:t>Mórula </a:t>
            </a:r>
          </a:p>
        </p:txBody>
      </p:sp>
      <p:sp>
        <p:nvSpPr>
          <p:cNvPr id="56343" name="Line 22"/>
          <p:cNvSpPr>
            <a:spLocks noChangeShapeType="1"/>
          </p:cNvSpPr>
          <p:nvPr/>
        </p:nvSpPr>
        <p:spPr bwMode="auto">
          <a:xfrm>
            <a:off x="5651500" y="4868863"/>
            <a:ext cx="719138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4" name="Line 23"/>
          <p:cNvSpPr>
            <a:spLocks noChangeShapeType="1"/>
          </p:cNvSpPr>
          <p:nvPr/>
        </p:nvSpPr>
        <p:spPr bwMode="auto">
          <a:xfrm>
            <a:off x="5795963" y="5589588"/>
            <a:ext cx="1150937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5" name="Text Box 24"/>
          <p:cNvSpPr txBox="1">
            <a:spLocks noChangeArrowheads="1"/>
          </p:cNvSpPr>
          <p:nvPr/>
        </p:nvSpPr>
        <p:spPr bwMode="auto">
          <a:xfrm>
            <a:off x="4356100" y="5516563"/>
            <a:ext cx="1762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Comic Sans MS" pitchFamily="64" charset="0"/>
              <a:buNone/>
            </a:pPr>
            <a:r>
              <a:rPr lang="en-GB" sz="1400" b="1">
                <a:solidFill>
                  <a:srgbClr val="000000"/>
                </a:solidFill>
                <a:latin typeface="Comic Sans MS" pitchFamily="64" charset="0"/>
              </a:rPr>
              <a:t>Cavidade do</a:t>
            </a:r>
          </a:p>
          <a:p>
            <a:pPr algn="ctr" eaLnBrk="1" hangingPunct="1">
              <a:buClr>
                <a:srgbClr val="000000"/>
              </a:buClr>
              <a:buFont typeface="Comic Sans MS" pitchFamily="64" charset="0"/>
              <a:buNone/>
            </a:pPr>
            <a:r>
              <a:rPr lang="en-GB" sz="1400" b="1">
                <a:solidFill>
                  <a:srgbClr val="000000"/>
                </a:solidFill>
                <a:latin typeface="Comic Sans MS" pitchFamily="64" charset="0"/>
              </a:rPr>
              <a:t>blastocisto</a:t>
            </a:r>
          </a:p>
        </p:txBody>
      </p:sp>
      <p:sp>
        <p:nvSpPr>
          <p:cNvPr id="56346" name="Text Box 25"/>
          <p:cNvSpPr txBox="1">
            <a:spLocks noChangeArrowheads="1"/>
          </p:cNvSpPr>
          <p:nvPr/>
        </p:nvSpPr>
        <p:spPr bwMode="auto">
          <a:xfrm>
            <a:off x="4356100" y="4581525"/>
            <a:ext cx="14398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Comic Sans MS" pitchFamily="64" charset="0"/>
              <a:buNone/>
            </a:pPr>
            <a:r>
              <a:rPr lang="en-GB" sz="1400" b="1">
                <a:solidFill>
                  <a:srgbClr val="000000"/>
                </a:solidFill>
                <a:latin typeface="Comic Sans MS" pitchFamily="64" charset="0"/>
              </a:rPr>
              <a:t>Botão</a:t>
            </a:r>
          </a:p>
          <a:p>
            <a:pPr algn="ctr" eaLnBrk="1" hangingPunct="1">
              <a:buClr>
                <a:srgbClr val="000000"/>
              </a:buClr>
              <a:buFont typeface="Comic Sans MS" pitchFamily="64" charset="0"/>
              <a:buNone/>
            </a:pPr>
            <a:r>
              <a:rPr lang="en-GB" sz="1400" b="1">
                <a:solidFill>
                  <a:srgbClr val="000000"/>
                </a:solidFill>
                <a:latin typeface="Comic Sans MS" pitchFamily="64" charset="0"/>
              </a:rPr>
              <a:t>embrionário</a:t>
            </a:r>
          </a:p>
        </p:txBody>
      </p:sp>
      <p:sp>
        <p:nvSpPr>
          <p:cNvPr id="56347" name="Text Box 26"/>
          <p:cNvSpPr txBox="1">
            <a:spLocks noChangeArrowheads="1"/>
          </p:cNvSpPr>
          <p:nvPr/>
        </p:nvSpPr>
        <p:spPr bwMode="auto">
          <a:xfrm>
            <a:off x="7589838" y="4652963"/>
            <a:ext cx="1554162" cy="642937"/>
          </a:xfrm>
          <a:prstGeom prst="rect">
            <a:avLst/>
          </a:prstGeom>
          <a:solidFill>
            <a:srgbClr val="FFFF00"/>
          </a:solidFill>
          <a:ln w="12600">
            <a:solidFill>
              <a:srgbClr val="0101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Comic Sans MS" pitchFamily="64" charset="0"/>
              <a:buNone/>
            </a:pPr>
            <a:r>
              <a:rPr lang="en-GB" sz="1800" b="1">
                <a:solidFill>
                  <a:srgbClr val="000000"/>
                </a:solidFill>
                <a:latin typeface="Comic Sans MS" pitchFamily="64" charset="0"/>
              </a:rPr>
              <a:t>Estádio de Blastocisto</a:t>
            </a:r>
          </a:p>
        </p:txBody>
      </p:sp>
    </p:spTree>
    <p:extLst>
      <p:ext uri="{BB962C8B-B14F-4D97-AF65-F5344CB8AC3E}">
        <p14:creationId xmlns:p14="http://schemas.microsoft.com/office/powerpoint/2010/main" val="3956565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8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684213" y="404813"/>
            <a:ext cx="7885112" cy="917575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FF0000"/>
              </a:buClr>
              <a:buFont typeface="Monotype Corsiva" pitchFamily="64" charset="0"/>
              <a:buNone/>
            </a:pPr>
            <a:r>
              <a:rPr lang="en-GB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NIDAÇÃO</a:t>
            </a:r>
            <a:r>
              <a:rPr lang="en-GB" sz="4400" b="1" dirty="0" smtClean="0">
                <a:solidFill>
                  <a:srgbClr val="FF0000"/>
                </a:solidFill>
                <a:latin typeface="Monotype Corsiva" pitchFamily="64" charset="0"/>
              </a:rPr>
              <a:t> </a:t>
            </a:r>
            <a:r>
              <a:rPr lang="en-GB" sz="4400" b="1" dirty="0">
                <a:solidFill>
                  <a:srgbClr val="FF0000"/>
                </a:solidFill>
                <a:latin typeface="Comic Sans MS" pitchFamily="64" charset="0"/>
              </a:rPr>
              <a:t>– </a:t>
            </a:r>
            <a:r>
              <a:rPr lang="en-GB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Início</a:t>
            </a:r>
            <a:r>
              <a:rPr lang="en-GB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GB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gravidez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347" name="Group 2"/>
          <p:cNvGrpSpPr>
            <a:grpSpLocks/>
          </p:cNvGrpSpPr>
          <p:nvPr/>
        </p:nvGrpSpPr>
        <p:grpSpPr bwMode="auto">
          <a:xfrm>
            <a:off x="-252413" y="1773238"/>
            <a:ext cx="5759451" cy="4678362"/>
            <a:chOff x="-159" y="1117"/>
            <a:chExt cx="3628" cy="2947"/>
          </a:xfrm>
        </p:grpSpPr>
        <p:pic>
          <p:nvPicPr>
            <p:cNvPr id="5734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17"/>
              <a:ext cx="3234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7350" name="Text Box 4"/>
            <p:cNvSpPr txBox="1">
              <a:spLocks noChangeArrowheads="1"/>
            </p:cNvSpPr>
            <p:nvPr/>
          </p:nvSpPr>
          <p:spPr bwMode="auto">
            <a:xfrm>
              <a:off x="1951" y="1623"/>
              <a:ext cx="151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2800" b="1">
                  <a:solidFill>
                    <a:srgbClr val="000099"/>
                  </a:solidFill>
                  <a:latin typeface="Comic Sans MS" pitchFamily="64" charset="0"/>
                </a:rPr>
                <a:t>Trofoblasto</a:t>
              </a:r>
            </a:p>
          </p:txBody>
        </p:sp>
        <p:sp>
          <p:nvSpPr>
            <p:cNvPr id="57351" name="Text Box 5"/>
            <p:cNvSpPr txBox="1">
              <a:spLocks noChangeArrowheads="1"/>
            </p:cNvSpPr>
            <p:nvPr/>
          </p:nvSpPr>
          <p:spPr bwMode="auto">
            <a:xfrm>
              <a:off x="-159" y="1497"/>
              <a:ext cx="154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800" b="1">
                  <a:solidFill>
                    <a:srgbClr val="000099"/>
                  </a:solidFill>
                  <a:latin typeface="Comic Sans MS" pitchFamily="64" charset="0"/>
                </a:rPr>
                <a:t>Parede uterina</a:t>
              </a:r>
            </a:p>
          </p:txBody>
        </p:sp>
        <p:sp>
          <p:nvSpPr>
            <p:cNvPr id="57352" name="Text Box 6"/>
            <p:cNvSpPr txBox="1">
              <a:spLocks noChangeArrowheads="1"/>
            </p:cNvSpPr>
            <p:nvPr/>
          </p:nvSpPr>
          <p:spPr bwMode="auto">
            <a:xfrm>
              <a:off x="2036" y="3609"/>
              <a:ext cx="132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 eaLnBrk="1" hangingPunct="1">
                <a:buClr>
                  <a:srgbClr val="000099"/>
                </a:buClr>
                <a:buFont typeface="Comic Sans MS" pitchFamily="64" charset="0"/>
                <a:buNone/>
              </a:pPr>
              <a:r>
                <a:rPr lang="en-GB" sz="1800" b="1">
                  <a:solidFill>
                    <a:srgbClr val="000099"/>
                  </a:solidFill>
                  <a:latin typeface="Comic Sans MS" pitchFamily="64" charset="0"/>
                </a:rPr>
                <a:t>Cavidade uterina</a:t>
              </a:r>
            </a:p>
          </p:txBody>
        </p:sp>
      </p:grp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5508625" y="1700213"/>
            <a:ext cx="3311525" cy="4664996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0000"/>
              </a:buClr>
              <a:buFont typeface="Comic Sans MS" pitchFamily="64" charset="0"/>
              <a:buNone/>
            </a:pP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Para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que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ocorra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 é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necessário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Comic Sans MS" pitchFamily="64" charset="0"/>
              </a:rPr>
              <a:t>que</a:t>
            </a:r>
            <a:r>
              <a:rPr lang="en-GB" sz="2800" b="1" dirty="0">
                <a:solidFill>
                  <a:srgbClr val="FF0000"/>
                </a:solidFill>
                <a:latin typeface="Comic Sans MS" pitchFamily="64" charset="0"/>
              </a:rPr>
              <a:t>:</a:t>
            </a:r>
          </a:p>
          <a:p>
            <a:pPr eaLnBrk="1" hangingPunct="1">
              <a:spcBef>
                <a:spcPts val="1500"/>
              </a:spcBef>
              <a:buClr>
                <a:srgbClr val="000000"/>
              </a:buClr>
              <a:buFont typeface="Comic Sans MS" pitchFamily="64" charset="0"/>
              <a:buChar char="-"/>
            </a:pP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A mucosa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uterina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tenha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sido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preparada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4" charset="0"/>
              </a:rPr>
              <a:t>pelos</a:t>
            </a:r>
            <a:r>
              <a:rPr lang="en-GB" dirty="0" smtClean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4" charset="0"/>
              </a:rPr>
              <a:t>hormônios</a:t>
            </a:r>
            <a:r>
              <a:rPr lang="en-GB" dirty="0" smtClean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4" charset="0"/>
              </a:rPr>
              <a:t>ováricos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;</a:t>
            </a:r>
          </a:p>
          <a:p>
            <a:pPr eaLnBrk="1" hangingPunct="1">
              <a:spcBef>
                <a:spcPts val="1500"/>
              </a:spcBef>
              <a:buClr>
                <a:srgbClr val="000000"/>
              </a:buClr>
              <a:buFont typeface="Comic Sans MS" pitchFamily="64" charset="0"/>
              <a:buChar char="-"/>
            </a:pP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O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blastocisto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tenha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atingido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o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estado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desenvolvimento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necessário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para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se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poder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mic Sans MS" pitchFamily="64" charset="0"/>
              </a:rPr>
              <a:t>implantar</a:t>
            </a:r>
            <a:r>
              <a:rPr lang="en-GB" dirty="0">
                <a:solidFill>
                  <a:srgbClr val="000000"/>
                </a:solidFill>
                <a:latin typeface="Comic Sans MS" pitchFamily="6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91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oort.com.br/thinkquest/sites/00196/img/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66862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9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96752"/>
            <a:ext cx="8785100" cy="54726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camada de Blastômeros mais interna chamada de </a:t>
            </a:r>
            <a:r>
              <a:rPr lang="pt-B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Embrioblasto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dará origem ao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embrião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propriamente dito.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trofoblasto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divide-se, originando uma outra camada chamada de </a:t>
            </a:r>
            <a:r>
              <a:rPr lang="pt-B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Sinciotrofoblasto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Este produz uma substância ou Hormônio: </a:t>
            </a:r>
            <a:r>
              <a:rPr lang="pt-B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HCG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539552" y="130086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2"/>
                </a:solidFill>
              </a:rPr>
              <a:t>BLASTOCISTO</a:t>
            </a:r>
          </a:p>
        </p:txBody>
      </p:sp>
    </p:spTree>
    <p:extLst>
      <p:ext uri="{BB962C8B-B14F-4D97-AF65-F5344CB8AC3E}">
        <p14:creationId xmlns:p14="http://schemas.microsoft.com/office/powerpoint/2010/main" val="22674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1"/>
            <a:ext cx="8712968" cy="54003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600" dirty="0" smtClean="0"/>
              <a:t>Tanto o teste realizado em laboratórios quanto aqueles realizados em casa, com produtos descartáveis, têm o mesmo objetivo que é detectar o HCG </a:t>
            </a:r>
            <a:r>
              <a:rPr lang="pt-BR" sz="3600" b="1" dirty="0" smtClean="0">
                <a:solidFill>
                  <a:srgbClr val="C00000"/>
                </a:solidFill>
              </a:rPr>
              <a:t>(da gonadotrofina coriônica humana)</a:t>
            </a:r>
            <a:r>
              <a:rPr lang="pt-BR" sz="3600" b="1" dirty="0" smtClean="0"/>
              <a:t>,</a:t>
            </a:r>
            <a:r>
              <a:rPr lang="pt-BR" sz="3600" b="1" dirty="0" smtClean="0">
                <a:solidFill>
                  <a:srgbClr val="C00000"/>
                </a:solidFill>
              </a:rPr>
              <a:t> </a:t>
            </a:r>
            <a:r>
              <a:rPr lang="pt-BR" sz="3600" dirty="0" smtClean="0"/>
              <a:t>presente na urina da futura mãe.</a:t>
            </a:r>
          </a:p>
          <a:p>
            <a:pPr algn="just">
              <a:lnSpc>
                <a:spcPct val="150000"/>
              </a:lnSpc>
            </a:pPr>
            <a:endParaRPr lang="pt-BR" sz="2800" dirty="0" smtClean="0"/>
          </a:p>
        </p:txBody>
      </p:sp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395536" y="128588"/>
            <a:ext cx="8229600" cy="1143000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2"/>
                </a:solidFill>
              </a:rPr>
              <a:t>TESTE DE GRAVIDEZ </a:t>
            </a:r>
          </a:p>
        </p:txBody>
      </p:sp>
    </p:spTree>
    <p:extLst>
      <p:ext uri="{BB962C8B-B14F-4D97-AF65-F5344CB8AC3E}">
        <p14:creationId xmlns:p14="http://schemas.microsoft.com/office/powerpoint/2010/main" val="1637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231"/>
            <a:ext cx="9144000" cy="1050505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TIG - </a:t>
            </a:r>
            <a:r>
              <a:rPr lang="pt-BR" sz="4800" b="1" dirty="0" smtClean="0"/>
              <a:t>teste </a:t>
            </a:r>
            <a:r>
              <a:rPr lang="pt-BR" sz="4800" b="1" dirty="0"/>
              <a:t>imunológico de gravidez 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teste </a:t>
            </a:r>
            <a:r>
              <a:rPr lang="pt-BR" dirty="0" err="1" smtClean="0"/>
              <a:t>imunocromatográfico</a:t>
            </a:r>
            <a:r>
              <a:rPr lang="pt-BR" dirty="0" smtClean="0"/>
              <a:t> (geração </a:t>
            </a:r>
            <a:r>
              <a:rPr lang="pt-BR" dirty="0"/>
              <a:t>de cor a partir de uma reação entre o antígeno e o </a:t>
            </a:r>
            <a:r>
              <a:rPr lang="pt-BR" dirty="0" smtClean="0"/>
              <a:t>anticorpo) </a:t>
            </a:r>
            <a:r>
              <a:rPr lang="pt-BR" dirty="0"/>
              <a:t>que detecta seletivamente a presença </a:t>
            </a:r>
            <a:r>
              <a:rPr lang="pt-BR" dirty="0" smtClean="0"/>
              <a:t>do hormônio  </a:t>
            </a:r>
            <a:r>
              <a:rPr lang="pt-BR" b="1" dirty="0" smtClean="0"/>
              <a:t>HCG</a:t>
            </a:r>
            <a:r>
              <a:rPr lang="pt-BR" dirty="0" smtClean="0"/>
              <a:t> na </a:t>
            </a:r>
            <a:r>
              <a:rPr lang="pt-BR" dirty="0"/>
              <a:t>urina ou no sangue </a:t>
            </a:r>
            <a:endParaRPr lang="pt-BR" dirty="0" smtClean="0"/>
          </a:p>
          <a:p>
            <a:pPr fontAlgn="t"/>
            <a:r>
              <a:rPr lang="pt-BR" dirty="0" smtClean="0"/>
              <a:t>esse </a:t>
            </a:r>
            <a:r>
              <a:rPr lang="pt-BR" dirty="0"/>
              <a:t>hormônio </a:t>
            </a:r>
            <a:r>
              <a:rPr lang="pt-BR" dirty="0" smtClean="0"/>
              <a:t>só </a:t>
            </a:r>
            <a:r>
              <a:rPr lang="pt-BR" dirty="0"/>
              <a:t>é produzido quando a mulher está grávida ou possui alguma alteração hormonal grave, que esteja sendo causada por alguma </a:t>
            </a:r>
            <a:r>
              <a:rPr lang="pt-BR" dirty="0" smtClean="0"/>
              <a:t>doença</a:t>
            </a:r>
          </a:p>
          <a:p>
            <a:pPr fontAlgn="t"/>
            <a:r>
              <a:rPr lang="pt-BR" dirty="0"/>
              <a:t>q</a:t>
            </a:r>
            <a:r>
              <a:rPr lang="pt-BR" dirty="0" smtClean="0"/>
              <a:t>uando </a:t>
            </a:r>
            <a:r>
              <a:rPr lang="pt-BR" dirty="0"/>
              <a:t>o resultado do exame </a:t>
            </a:r>
            <a:r>
              <a:rPr lang="pt-BR" dirty="0" smtClean="0"/>
              <a:t>é </a:t>
            </a:r>
            <a:r>
              <a:rPr lang="pt-BR" dirty="0"/>
              <a:t>não detectável ou inconclusivo e a mulher apresenta sintomas de gravidez, o exame deve ser repetido 3 dias </a:t>
            </a:r>
            <a:r>
              <a:rPr lang="pt-BR" dirty="0" smtClean="0"/>
              <a:t>depois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23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GONADOTROFINA CORIÔNICA HUMANA </a:t>
            </a:r>
            <a:r>
              <a:rPr lang="pt-BR" b="1" dirty="0"/>
              <a:t>(HCG)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58924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secretado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desde o início da formação da placenta pelas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células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trofoblásticas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após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nidação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 blastocisto</a:t>
            </a:r>
          </a:p>
          <a:p>
            <a:pPr algn="just"/>
            <a:r>
              <a:rPr lang="pt-BR" sz="2800" dirty="0" smtClean="0"/>
              <a:t>pertence </a:t>
            </a:r>
            <a:r>
              <a:rPr lang="pt-BR" sz="2800" dirty="0"/>
              <a:t>ao grupo dos hormônios glicoproteicos, que também compreende o luteinizante (LH), o folículo-estimulante (FSH) e o </a:t>
            </a:r>
            <a:r>
              <a:rPr lang="pt-BR" sz="2800" dirty="0" err="1"/>
              <a:t>tireoestimulante</a:t>
            </a:r>
            <a:r>
              <a:rPr lang="pt-BR" sz="2800" dirty="0"/>
              <a:t> (TSH). Todos estes possuem duas subunidades diferentes, </a:t>
            </a:r>
            <a:r>
              <a:rPr lang="el-GR" sz="2800" dirty="0"/>
              <a:t> </a:t>
            </a:r>
            <a:r>
              <a:rPr lang="el-GR" sz="2800" b="1" dirty="0"/>
              <a:t>α</a:t>
            </a:r>
            <a:r>
              <a:rPr lang="el-GR" sz="2800" dirty="0"/>
              <a:t> </a:t>
            </a:r>
            <a:r>
              <a:rPr lang="pt-BR" sz="2800" dirty="0"/>
              <a:t> e </a:t>
            </a:r>
            <a:r>
              <a:rPr lang="el-GR" sz="2800" b="1" dirty="0" smtClean="0"/>
              <a:t>β</a:t>
            </a:r>
            <a:r>
              <a:rPr lang="pt-BR" sz="2800" dirty="0" smtClean="0"/>
              <a:t> </a:t>
            </a:r>
            <a:r>
              <a:rPr lang="pt-BR" sz="2800" dirty="0"/>
              <a:t>que precisam estar combinadas para formar o hormônio biologicamente ativo. A subunidade </a:t>
            </a:r>
            <a:r>
              <a:rPr lang="el-GR" sz="2800" b="1" dirty="0"/>
              <a:t> α </a:t>
            </a:r>
            <a:r>
              <a:rPr lang="pt-BR" sz="2800" b="1" dirty="0"/>
              <a:t> </a:t>
            </a:r>
            <a:r>
              <a:rPr lang="pt-BR" sz="2800" dirty="0"/>
              <a:t>é produzida tanto na hipófise como na placenta e tem a mesma </a:t>
            </a:r>
            <a:r>
              <a:rPr lang="pt-BR" sz="2800" dirty="0" err="1"/>
              <a:t>seqüência</a:t>
            </a:r>
            <a:r>
              <a:rPr lang="pt-BR" sz="2800" dirty="0"/>
              <a:t> peptídica das subunidades </a:t>
            </a:r>
            <a:r>
              <a:rPr lang="el-GR" sz="2800" b="1" dirty="0"/>
              <a:t>α</a:t>
            </a:r>
            <a:r>
              <a:rPr lang="pt-BR" sz="2800" dirty="0"/>
              <a:t> de outros hormônios (LH, FSH, TSH). A subunidade </a:t>
            </a:r>
            <a:r>
              <a:rPr lang="el-GR" sz="2800" b="1" dirty="0"/>
              <a:t> β </a:t>
            </a:r>
            <a:r>
              <a:rPr lang="pt-BR" sz="2800" dirty="0"/>
              <a:t> é peculiar a cada hormônio e determina sua especificidade.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GONADOTROFINA CORIÔNICA HUMANA </a:t>
            </a:r>
            <a:r>
              <a:rPr lang="pt-BR" b="1" dirty="0"/>
              <a:t>(HCG)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5892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hormônio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glicoproteico, secretado desde o início da formação da placenta pelas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células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trofoblásticas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após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nidação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 blastocisto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possível observar o hormônio no sangue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mulher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em aproximadamente sete dias após o dia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concepção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após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pico do HCG, em torno da 12ª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semana, 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valores tendem a cair progressivamente até desaparecerem por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completo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 mês após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parto</a:t>
            </a:r>
          </a:p>
          <a:p>
            <a:pPr marL="0" indent="0" algn="just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essa fase a </a:t>
            </a:r>
            <a:r>
              <a:rPr lang="pt-BR" dirty="0">
                <a:latin typeface="Arial" pitchFamily="34" charset="0"/>
                <a:cs typeface="Arial" pitchFamily="34" charset="0"/>
              </a:rPr>
              <a:t>placenta já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está formada </a:t>
            </a:r>
            <a:r>
              <a:rPr lang="pt-BR" dirty="0">
                <a:latin typeface="Arial" pitchFamily="34" charset="0"/>
                <a:cs typeface="Arial" pitchFamily="34" charset="0"/>
              </a:rPr>
              <a:t>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madura, </a:t>
            </a:r>
            <a:r>
              <a:rPr lang="pt-BR" dirty="0">
                <a:latin typeface="Arial" pitchFamily="34" charset="0"/>
                <a:cs typeface="Arial" pitchFamily="34" charset="0"/>
              </a:rPr>
              <a:t>produzindo estrógeno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progesterona. Além do </a:t>
            </a:r>
            <a:r>
              <a:rPr lang="pt-BR" dirty="0">
                <a:latin typeface="Arial" pitchFamily="34" charset="0"/>
                <a:cs typeface="Arial" pitchFamily="34" charset="0"/>
              </a:rPr>
              <a:t>declínio acentuado na concentração de HCG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ocorre a </a:t>
            </a:r>
            <a:r>
              <a:rPr lang="pt-BR" dirty="0">
                <a:latin typeface="Arial" pitchFamily="34" charset="0"/>
                <a:cs typeface="Arial" pitchFamily="34" charset="0"/>
              </a:rPr>
              <a:t>involução do corpo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lúteo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Até a 12ª semana de gestação é o corpo lúteo quem responde pelos hormônios sexuais mantenedores da gravidez; após isso, essa função passa  a ser da placenta</a:t>
            </a:r>
            <a:endParaRPr lang="pt-BR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588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GONADOTROFINA CORIÔNICA HUMANA </a:t>
            </a:r>
            <a:r>
              <a:rPr lang="pt-BR" sz="3600" b="1" dirty="0"/>
              <a:t>(HCG</a:t>
            </a:r>
            <a:r>
              <a:rPr lang="pt-BR" sz="3600" b="1" dirty="0" smtClean="0"/>
              <a:t>)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Funções: 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a involução do corpo lúteo no final do ciclo menstrual mensal, fazendo com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taxas de progesterona e estrogênio não diminuam, garantindo, assim, a manutenção da gravidez (inibição da menstruação) e a ausência de nova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ovulação</a:t>
            </a:r>
          </a:p>
          <a:p>
            <a:pPr marL="457200" lvl="1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Impedir a menstruação, fazendo com que o endométrio continue a crescer em vez de descamar-se</a:t>
            </a:r>
          </a:p>
          <a:p>
            <a:pPr marL="457200" lvl="1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Estimular as células intersticiais sobre os testículos para a produção de testosterona em fetos masculinos até o nascimento.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563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854968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ESTROGÊNIO </a:t>
            </a:r>
            <a:br>
              <a:rPr lang="pt-BR" sz="3600" b="1" dirty="0" smtClean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>Secretado pelas células </a:t>
            </a:r>
            <a:r>
              <a:rPr lang="pt-BR" b="1" dirty="0" err="1">
                <a:solidFill>
                  <a:srgbClr val="FF0000"/>
                </a:solidFill>
              </a:rPr>
              <a:t>trofoblásticas</a:t>
            </a:r>
            <a:r>
              <a:rPr lang="pt-BR" b="1" dirty="0">
                <a:solidFill>
                  <a:srgbClr val="FF0000"/>
                </a:solidFill>
              </a:rPr>
              <a:t> sinciciais da placenta, promove: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Autofit/>
          </a:bodyPr>
          <a:lstStyle/>
          <a:p>
            <a:r>
              <a:rPr lang="pt-BR" sz="2800" dirty="0" smtClean="0"/>
              <a:t>rápida </a:t>
            </a:r>
            <a:r>
              <a:rPr lang="pt-BR" sz="2800" dirty="0"/>
              <a:t>proliferação da musculatura </a:t>
            </a:r>
            <a:r>
              <a:rPr lang="pt-BR" sz="2800" dirty="0" smtClean="0"/>
              <a:t>uterina (aumenta </a:t>
            </a:r>
            <a:r>
              <a:rPr lang="pt-BR" sz="2800" dirty="0"/>
              <a:t>a quantidade de músculo no útero e seu conteúdo de proteínas </a:t>
            </a:r>
            <a:r>
              <a:rPr lang="pt-BR" sz="2800" dirty="0" smtClean="0"/>
              <a:t>contráteis) e desenvolvimento </a:t>
            </a:r>
            <a:r>
              <a:rPr lang="pt-BR" sz="2800" dirty="0"/>
              <a:t>do sistema vascular do </a:t>
            </a:r>
            <a:r>
              <a:rPr lang="pt-BR" sz="2800" dirty="0" smtClean="0"/>
              <a:t>útero (aumenta </a:t>
            </a:r>
            <a:r>
              <a:rPr lang="pt-BR" sz="2800" dirty="0"/>
              <a:t>o fluxo sanguíneo </a:t>
            </a:r>
            <a:r>
              <a:rPr lang="pt-BR" sz="2800" dirty="0" smtClean="0"/>
              <a:t>uterino)</a:t>
            </a:r>
          </a:p>
          <a:p>
            <a:r>
              <a:rPr lang="pt-BR" sz="2800" dirty="0" smtClean="0"/>
              <a:t>aumento </a:t>
            </a:r>
            <a:r>
              <a:rPr lang="pt-BR" sz="2800" dirty="0"/>
              <a:t>dos órgãos sexuais externos e da abertura vaginal, proporcionando uma via mais ampla para o </a:t>
            </a:r>
            <a:r>
              <a:rPr lang="pt-BR" sz="2800" dirty="0" smtClean="0"/>
              <a:t>parto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rápido </a:t>
            </a:r>
            <a:r>
              <a:rPr lang="pt-BR" dirty="0"/>
              <a:t>aumento das </a:t>
            </a:r>
            <a:r>
              <a:rPr lang="pt-BR" dirty="0" smtClean="0"/>
              <a:t>mamas </a:t>
            </a:r>
            <a:r>
              <a:rPr lang="pt-BR" dirty="0"/>
              <a:t>e crescimento dos seus </a:t>
            </a:r>
            <a:r>
              <a:rPr lang="pt-BR" dirty="0" smtClean="0"/>
              <a:t>ductos</a:t>
            </a:r>
            <a:endParaRPr lang="pt-B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relaxamento dos </a:t>
            </a:r>
            <a:r>
              <a:rPr lang="pt-BR" dirty="0"/>
              <a:t>ligamentos pélvicos da </a:t>
            </a:r>
            <a:r>
              <a:rPr lang="pt-BR" dirty="0" smtClean="0"/>
              <a:t>mulher</a:t>
            </a:r>
            <a:endParaRPr lang="pt-B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desenvolvimento </a:t>
            </a:r>
            <a:r>
              <a:rPr lang="pt-BR" dirty="0" smtClean="0"/>
              <a:t>fetal</a:t>
            </a:r>
          </a:p>
          <a:p>
            <a:r>
              <a:rPr lang="pt-BR" sz="2800" dirty="0" smtClean="0"/>
              <a:t>a </a:t>
            </a:r>
            <a:r>
              <a:rPr lang="pt-BR" sz="2800" dirty="0"/>
              <a:t>manutenção hídrica e </a:t>
            </a:r>
            <a:r>
              <a:rPr lang="pt-BR" sz="2800" dirty="0" smtClean="0"/>
              <a:t>aumento da circulação 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4469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GONADOTROFINA CORIÔNICA HUMANA </a:t>
            </a:r>
            <a:r>
              <a:rPr lang="pt-BR" sz="3600" b="1" dirty="0"/>
              <a:t>(HCG)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Funções: 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concede </a:t>
            </a:r>
            <a:r>
              <a:rPr lang="pt-BR" dirty="0"/>
              <a:t>uma imunossupressão à mulher, para que ela não rejeite o embrião (inibe a produção de anticorpos pelos linfócitos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tem </a:t>
            </a:r>
            <a:r>
              <a:rPr lang="pt-BR" dirty="0"/>
              <a:t>atividade tireotrófica e também estimula a produção de testosterona pelo testículo </a:t>
            </a:r>
            <a:r>
              <a:rPr lang="pt-BR" dirty="0" smtClean="0"/>
              <a:t>fetal </a:t>
            </a:r>
            <a:r>
              <a:rPr lang="pt-BR" dirty="0"/>
              <a:t>(estimula as células de </a:t>
            </a:r>
            <a:r>
              <a:rPr lang="pt-BR" dirty="0" err="1"/>
              <a:t>Leydig</a:t>
            </a:r>
            <a:r>
              <a:rPr lang="pt-BR" dirty="0"/>
              <a:t> a produzirem maior quantidade de androgênios), importante para a diferenciação sexual do feto do sexo </a:t>
            </a:r>
            <a:r>
              <a:rPr lang="pt-BR" dirty="0" smtClean="0"/>
              <a:t>masculino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HCG </a:t>
            </a:r>
            <a:r>
              <a:rPr lang="pt-BR" dirty="0"/>
              <a:t>pode ser vendido como fármaco para ser usado no tratamento de algumas doenças, como em casos de infertilidade </a:t>
            </a:r>
            <a:r>
              <a:rPr lang="pt-BR" dirty="0" smtClean="0"/>
              <a:t>feminina, </a:t>
            </a:r>
            <a:r>
              <a:rPr lang="pt-BR" dirty="0" err="1" smtClean="0"/>
              <a:t>critorqidismo</a:t>
            </a:r>
            <a:r>
              <a:rPr lang="pt-BR" dirty="0" smtClean="0"/>
              <a:t>, </a:t>
            </a:r>
            <a:r>
              <a:rPr lang="pt-BR" dirty="0" err="1"/>
              <a:t>hipogonadismo</a:t>
            </a:r>
            <a:r>
              <a:rPr lang="pt-BR" dirty="0"/>
              <a:t> </a:t>
            </a:r>
            <a:r>
              <a:rPr lang="pt-BR" dirty="0" err="1"/>
              <a:t>hipogonadotrófico</a:t>
            </a:r>
            <a:r>
              <a:rPr lang="pt-BR" dirty="0"/>
              <a:t> e puberdade tardia.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8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524625"/>
          </a:xfrm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TESTE POSITIVO PARA </a:t>
            </a:r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GRAVIDEZ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Os níveis da HCG secretada pelas vilosidades coriônicas começam a aumentar de seis a oito dias após a concepção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latin typeface="Arial" pitchFamily="34" charset="0"/>
                <a:cs typeface="Arial" pitchFamily="34" charset="0"/>
              </a:rPr>
              <a:t>exame de sangue (Beta-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hCG</a:t>
            </a:r>
            <a:r>
              <a:rPr lang="pt-BR" dirty="0">
                <a:latin typeface="Arial" pitchFamily="34" charset="0"/>
                <a:cs typeface="Arial" pitchFamily="34" charset="0"/>
              </a:rPr>
              <a:t>) pode confirmar a gravidez a partir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>
                <a:latin typeface="Arial" pitchFamily="34" charset="0"/>
                <a:cs typeface="Arial" pitchFamily="34" charset="0"/>
              </a:rPr>
              <a:t>10 dias após a fecundação, permitindo o diagnóstico precoce da gestação. O resultado do exame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indica </a:t>
            </a:r>
            <a:r>
              <a:rPr lang="pt-BR" dirty="0">
                <a:latin typeface="Arial" pitchFamily="34" charset="0"/>
                <a:cs typeface="Arial" pitchFamily="34" charset="0"/>
              </a:rPr>
              <a:t>que a mulher está grávida quando os valores do hormônio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</a:t>
            </a:r>
            <a:r>
              <a:rPr lang="pt-BR" dirty="0">
                <a:latin typeface="Arial" pitchFamily="34" charset="0"/>
                <a:cs typeface="Arial" pitchFamily="34" charset="0"/>
              </a:rPr>
              <a:t>maiores que 5,0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mlU</a:t>
            </a:r>
            <a:r>
              <a:rPr lang="pt-BR" dirty="0">
                <a:latin typeface="Arial" pitchFamily="34" charset="0"/>
                <a:cs typeface="Arial" pitchFamily="34" charset="0"/>
              </a:rPr>
              <a:t>/ml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02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na urina e no sangue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</a:t>
            </a:r>
            <a:r>
              <a:rPr lang="pt-BR" dirty="0"/>
              <a:t> </a:t>
            </a:r>
            <a:r>
              <a:rPr lang="pt-BR" b="1" dirty="0"/>
              <a:t>dosagem sérica do β-</a:t>
            </a:r>
            <a:r>
              <a:rPr lang="pt-BR" b="1" dirty="0" err="1"/>
              <a:t>hCG</a:t>
            </a:r>
            <a:r>
              <a:rPr lang="pt-BR" dirty="0"/>
              <a:t> é um dos métodos mais sensíveis para confirmar e observar a viabilidade de uma gestação e o que deve ser feito em casos de Doença </a:t>
            </a:r>
            <a:r>
              <a:rPr lang="pt-BR" dirty="0" err="1"/>
              <a:t>Trofoblástica</a:t>
            </a:r>
            <a:r>
              <a:rPr lang="pt-BR" dirty="0"/>
              <a:t> Gestacional, como a mola </a:t>
            </a:r>
            <a:r>
              <a:rPr lang="pt-BR" dirty="0" err="1"/>
              <a:t>hidatiforme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β-</a:t>
            </a:r>
            <a:r>
              <a:rPr lang="pt-BR" dirty="0" err="1"/>
              <a:t>hCG</a:t>
            </a:r>
            <a:r>
              <a:rPr lang="pt-BR" dirty="0"/>
              <a:t> também pode ser observado na urina, entretanto, nesses casos, geralmente o objetivo não é verificar a quantidade do hormônio, e sim a sua presença, como nos casos de confirmação de uma gravidez.</a:t>
            </a:r>
          </a:p>
          <a:p>
            <a:r>
              <a:rPr lang="pt-BR" dirty="0" smtClean="0"/>
              <a:t>algumas </a:t>
            </a:r>
            <a:r>
              <a:rPr lang="pt-BR" dirty="0"/>
              <a:t>vezes o exame de gravidez pode ser negativo, em razão da idade gestacional ser muito baixa. Se os sintomas da gravidez </a:t>
            </a:r>
            <a:r>
              <a:rPr lang="pt-BR" dirty="0" err="1"/>
              <a:t>mantiverem-se</a:t>
            </a:r>
            <a:r>
              <a:rPr lang="pt-BR" dirty="0"/>
              <a:t>, pode-se fazer um novo exame a fim de dosar o hormônio, uma vez que no início da gestação os valores de β-</a:t>
            </a:r>
            <a:r>
              <a:rPr lang="pt-BR" dirty="0" err="1"/>
              <a:t>hCG</a:t>
            </a:r>
            <a:r>
              <a:rPr lang="pt-BR" dirty="0"/>
              <a:t> duplicam a cada 48 horas.</a:t>
            </a:r>
          </a:p>
          <a:p>
            <a:r>
              <a:rPr lang="pt-BR" dirty="0"/>
              <a:t>Em casos de </a:t>
            </a:r>
            <a:r>
              <a:rPr lang="pt-BR" b="1" dirty="0">
                <a:hlinkClick r:id="rId2"/>
              </a:rPr>
              <a:t>gravidez ectópica</a:t>
            </a:r>
            <a:r>
              <a:rPr lang="pt-BR" b="1" dirty="0"/>
              <a:t>,</a:t>
            </a:r>
            <a:r>
              <a:rPr lang="pt-BR" dirty="0"/>
              <a:t> os valores de β-</a:t>
            </a:r>
            <a:r>
              <a:rPr lang="pt-BR" dirty="0" err="1"/>
              <a:t>hCG</a:t>
            </a:r>
            <a:r>
              <a:rPr lang="pt-BR" dirty="0"/>
              <a:t> tendem a ser mais baixos quando comparados com gestações normais, tendo um aumento pequeno no período de dois dias. Em casos de </a:t>
            </a:r>
            <a:r>
              <a:rPr lang="pt-BR" b="1" dirty="0"/>
              <a:t>doença </a:t>
            </a:r>
            <a:r>
              <a:rPr lang="pt-BR" b="1" dirty="0" err="1"/>
              <a:t>trofoblástica</a:t>
            </a:r>
            <a:r>
              <a:rPr lang="pt-BR" b="1" dirty="0"/>
              <a:t> gestacional</a:t>
            </a:r>
            <a:r>
              <a:rPr lang="pt-BR" dirty="0"/>
              <a:t>, o quadro que se observa é de valores muito elevados quando comparados a uma gravidez normal.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6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TESTE DE GRAVIDEZ DE URINA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544616"/>
          </a:xfrm>
        </p:spPr>
        <p:txBody>
          <a:bodyPr>
            <a:normAutofit/>
          </a:bodyPr>
          <a:lstStyle/>
          <a:p>
            <a:r>
              <a:rPr lang="pt-BR" dirty="0" smtClean="0"/>
              <a:t>Uma </a:t>
            </a:r>
            <a:r>
              <a:rPr lang="pt-BR" dirty="0"/>
              <a:t>amostra de anticorpo reconhecendo a subunidade de β-</a:t>
            </a:r>
            <a:r>
              <a:rPr lang="pt-BR" dirty="0" err="1"/>
              <a:t>hCG</a:t>
            </a:r>
            <a:r>
              <a:rPr lang="pt-BR" dirty="0"/>
              <a:t> é o teste laboratorial inicial feito no consultório para diagnosticar a gravidez. O teste é confiável, rápido (1 a </a:t>
            </a:r>
            <a:r>
              <a:rPr lang="pt-BR" dirty="0" smtClean="0"/>
              <a:t>5 minutos</a:t>
            </a:r>
            <a:r>
              <a:rPr lang="pt-BR" dirty="0"/>
              <a:t>) e barato, com um limiar de teste positivo entre </a:t>
            </a:r>
            <a:r>
              <a:rPr lang="pt-BR" dirty="0" smtClean="0"/>
              <a:t>5 e 50 </a:t>
            </a:r>
            <a:r>
              <a:rPr lang="pt-BR" dirty="0" err="1" smtClean="0"/>
              <a:t>mIU</a:t>
            </a:r>
            <a:r>
              <a:rPr lang="pt-BR" dirty="0" smtClean="0"/>
              <a:t>/</a:t>
            </a:r>
            <a:r>
              <a:rPr lang="pt-BR" dirty="0" err="1" smtClean="0"/>
              <a:t>mL</a:t>
            </a:r>
            <a:r>
              <a:rPr lang="pt-BR" dirty="0"/>
              <a:t>, caracterizado por uma mudança de cor. 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134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TESTE DE GRAVIDEZ DO SORO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84576"/>
          </a:xfrm>
        </p:spPr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/>
              <a:t>β-</a:t>
            </a:r>
            <a:r>
              <a:rPr lang="pt-BR" dirty="0" err="1"/>
              <a:t>hCG</a:t>
            </a:r>
            <a:r>
              <a:rPr lang="pt-BR" dirty="0"/>
              <a:t> pode ser detectado dentro de </a:t>
            </a:r>
            <a:r>
              <a:rPr lang="pt-BR" dirty="0" smtClean="0"/>
              <a:t>sete dias </a:t>
            </a:r>
            <a:r>
              <a:rPr lang="pt-BR" dirty="0"/>
              <a:t>após a concepção ou a uma idade menstrual de </a:t>
            </a:r>
            <a:r>
              <a:rPr lang="pt-BR" dirty="0" smtClean="0"/>
              <a:t>21 dias </a:t>
            </a:r>
            <a:r>
              <a:rPr lang="pt-BR" dirty="0"/>
              <a:t>de gestação.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limiar para um teste positivo pode ser tão baixo quanto 2 a </a:t>
            </a:r>
            <a:r>
              <a:rPr lang="pt-BR" dirty="0" smtClean="0"/>
              <a:t>4mIU/</a:t>
            </a:r>
            <a:r>
              <a:rPr lang="pt-BR" dirty="0" err="1" smtClean="0"/>
              <a:t>mL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Testes </a:t>
            </a:r>
            <a:r>
              <a:rPr lang="pt-BR" dirty="0"/>
              <a:t>quantitativos em série de β-</a:t>
            </a:r>
            <a:r>
              <a:rPr lang="pt-BR" dirty="0" err="1"/>
              <a:t>hCG</a:t>
            </a:r>
            <a:r>
              <a:rPr lang="pt-BR" dirty="0"/>
              <a:t> são usados para avaliar ameaça de aborto, gravidez ectópica ou uma gravidez molar</a:t>
            </a:r>
          </a:p>
        </p:txBody>
      </p:sp>
    </p:spTree>
    <p:extLst>
      <p:ext uri="{BB962C8B-B14F-4D97-AF65-F5344CB8AC3E}">
        <p14:creationId xmlns:p14="http://schemas.microsoft.com/office/powerpoint/2010/main" val="21163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20829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Resultados negativos ou diminuídos ocorrem em:</a:t>
            </a:r>
            <a:r>
              <a:rPr lang="pt-BR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4704"/>
            <a:ext cx="8640960" cy="5904656"/>
          </a:xfrm>
        </p:spPr>
        <p:txBody>
          <a:bodyPr>
            <a:normAutofit fontScale="85000" lnSpcReduction="10000"/>
          </a:bodyPr>
          <a:lstStyle/>
          <a:p>
            <a:pPr marL="109537" indent="0" algn="ctr" eaLnBrk="1" hangingPunct="1">
              <a:buFont typeface="Wingdings 3" pitchFamily="18" charset="2"/>
              <a:buNone/>
              <a:defRPr/>
            </a:pPr>
            <a:r>
              <a:rPr lang="pt-BR" sz="5400" dirty="0" smtClean="0"/>
              <a:t> 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Morte fetal</a:t>
            </a:r>
          </a:p>
          <a:p>
            <a:pPr eaLnBrk="1" hangingPunct="1">
              <a:defRPr/>
            </a:pPr>
            <a:endParaRPr lang="pt-BR" sz="3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Aborto (o exame continua positivo por uma semana)</a:t>
            </a:r>
          </a:p>
          <a:p>
            <a:pPr eaLnBrk="1" hangingPunct="1">
              <a:defRPr/>
            </a:pPr>
            <a:endParaRPr lang="pt-BR" sz="3100" dirty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pt-BR" sz="3100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resultados de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β-HCG também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podem indicar problemas como gravidez ectópica, aborto ou gravidez </a:t>
            </a:r>
            <a:r>
              <a:rPr lang="pt-BR" sz="3100" dirty="0" err="1" smtClean="0">
                <a:latin typeface="Arial" pitchFamily="34" charset="0"/>
                <a:cs typeface="Arial" pitchFamily="34" charset="0"/>
              </a:rPr>
              <a:t>anembrionária</a:t>
            </a:r>
            <a:endParaRPr lang="pt-BR" sz="3100" dirty="0" smtClean="0">
              <a:latin typeface="Arial" pitchFamily="34" charset="0"/>
              <a:cs typeface="Arial" pitchFamily="34" charset="0"/>
            </a:endParaRPr>
          </a:p>
          <a:p>
            <a:pPr fontAlgn="t"/>
            <a:endParaRPr lang="pt-BR" sz="3100" dirty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pt-BR" sz="3100" dirty="0">
                <a:latin typeface="Arial" pitchFamily="34" charset="0"/>
                <a:cs typeface="Arial" pitchFamily="34" charset="0"/>
              </a:rPr>
              <a:t>Estes problemas normalmente podem ser identificados quando os valores do hormônio são inferiores aos esperados para a idade gestacional da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gravidez</a:t>
            </a:r>
            <a:endParaRPr lang="pt-BR" sz="31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43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8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Falsos positivos estão associados a: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pt-BR" sz="4800" b="1" dirty="0" err="1" smtClean="0">
                <a:latin typeface="Arial" pitchFamily="34" charset="0"/>
                <a:cs typeface="Arial" pitchFamily="34" charset="0"/>
              </a:rPr>
              <a:t>Proteinúria</a:t>
            </a:r>
            <a:endParaRPr lang="pt-BR" sz="4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Hematúria</a:t>
            </a:r>
          </a:p>
          <a:p>
            <a:pPr eaLnBrk="1" hangingPunct="1">
              <a:defRPr/>
            </a:pP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Presença de gonadotrofina pituitária em excesso</a:t>
            </a:r>
          </a:p>
          <a:p>
            <a:pPr>
              <a:defRPr/>
            </a:pPr>
            <a:r>
              <a:rPr lang="pt-BR" sz="4800" dirty="0"/>
              <a:t>Sensíveis, os testes de gravidez iniciais, medem as mudanças nos níveis da gonadotrofina coriônica humana </a:t>
            </a:r>
            <a:r>
              <a:rPr lang="pt-BR" sz="4800" dirty="0" smtClean="0"/>
              <a:t>(</a:t>
            </a:r>
            <a:r>
              <a:rPr lang="pt-BR" sz="4800" dirty="0"/>
              <a:t>H</a:t>
            </a:r>
            <a:r>
              <a:rPr lang="pt-BR" sz="4800" dirty="0" smtClean="0"/>
              <a:t>CG</a:t>
            </a:r>
            <a:r>
              <a:rPr lang="pt-BR" sz="4800" dirty="0"/>
              <a:t>). Há um pequeno grau de reatividade cruzada entre o hormônio luteinizante, o hormônio folículo estimulante e a </a:t>
            </a:r>
            <a:r>
              <a:rPr lang="pt-BR" sz="4800" dirty="0" err="1"/>
              <a:t>tireotrofina</a:t>
            </a:r>
            <a:r>
              <a:rPr lang="pt-BR" sz="4800" dirty="0"/>
              <a:t> que </a:t>
            </a:r>
            <a:r>
              <a:rPr lang="pt-BR" sz="4800" dirty="0" smtClean="0"/>
              <a:t>compartilham </a:t>
            </a:r>
            <a:r>
              <a:rPr lang="pt-BR" sz="4800" dirty="0"/>
              <a:t>todos uma subunidade α com o H</a:t>
            </a:r>
            <a:r>
              <a:rPr lang="pt-BR" sz="4800" dirty="0" smtClean="0"/>
              <a:t>CG</a:t>
            </a:r>
            <a:r>
              <a:rPr lang="pt-BR" sz="4800" dirty="0"/>
              <a:t>. </a:t>
            </a:r>
            <a:endParaRPr lang="en-US" sz="4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47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Diferença entre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β-HCG </a:t>
            </a:r>
            <a:r>
              <a:rPr lang="pt-BR" sz="3600" b="1" dirty="0" smtClean="0"/>
              <a:t>quantitativo </a:t>
            </a:r>
            <a:r>
              <a:rPr lang="pt-BR" sz="3600" b="1" dirty="0"/>
              <a:t>e qualitativo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6021288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β-HCG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quantitativo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- indica </a:t>
            </a:r>
            <a:r>
              <a:rPr lang="pt-BR" dirty="0"/>
              <a:t>a quantidade do hormônio H</a:t>
            </a:r>
            <a:r>
              <a:rPr lang="pt-BR" dirty="0" smtClean="0"/>
              <a:t>CG no sangue</a:t>
            </a:r>
            <a:r>
              <a:rPr lang="pt-BR" dirty="0"/>
              <a:t>. </a:t>
            </a:r>
            <a:r>
              <a:rPr lang="pt-BR" dirty="0" smtClean="0"/>
              <a:t> A </a:t>
            </a:r>
            <a:r>
              <a:rPr lang="pt-BR" dirty="0"/>
              <a:t>partir do resultado do exame é possível identificar a concentração </a:t>
            </a:r>
            <a:r>
              <a:rPr lang="pt-BR" dirty="0" smtClean="0"/>
              <a:t>e</a:t>
            </a:r>
            <a:r>
              <a:rPr lang="pt-BR" dirty="0"/>
              <a:t>, a depender da concentração, indicar a semana de </a:t>
            </a:r>
            <a:r>
              <a:rPr lang="pt-BR" dirty="0" smtClean="0"/>
              <a:t>gestação</a:t>
            </a:r>
          </a:p>
          <a:p>
            <a:pPr fontAlgn="t"/>
            <a:endParaRPr lang="pt-BR" dirty="0"/>
          </a:p>
          <a:p>
            <a:pPr fontAlgn="t"/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β-HCG </a:t>
            </a:r>
            <a:r>
              <a:rPr lang="pt-BR" b="1" dirty="0" smtClean="0">
                <a:solidFill>
                  <a:srgbClr val="0070C0"/>
                </a:solidFill>
              </a:rPr>
              <a:t>qualitativo </a:t>
            </a:r>
            <a:r>
              <a:rPr lang="pt-BR" dirty="0" smtClean="0"/>
              <a:t>- só </a:t>
            </a:r>
            <a:r>
              <a:rPr lang="pt-BR" dirty="0"/>
              <a:t>indica se a mulher está grávida ou não, não sendo informada a concentração de hormônio no sangue </a:t>
            </a:r>
            <a:endParaRPr lang="pt-BR" dirty="0" smtClean="0"/>
          </a:p>
          <a:p>
            <a:pPr fontAlgn="t"/>
            <a:endParaRPr lang="pt-BR" dirty="0" smtClean="0"/>
          </a:p>
          <a:p>
            <a:pPr fontAlgn="t"/>
            <a:r>
              <a:rPr lang="pt-BR" dirty="0" smtClean="0"/>
              <a:t>Em </a:t>
            </a:r>
            <a:r>
              <a:rPr lang="pt-BR" dirty="0"/>
              <a:t>casos de gravidez de gêmeos, os valores do hormônio são superiores aos indicados para cada </a:t>
            </a:r>
            <a:r>
              <a:rPr lang="pt-BR" dirty="0" smtClean="0"/>
              <a:t>semana</a:t>
            </a:r>
            <a:endParaRPr lang="pt-BR" dirty="0"/>
          </a:p>
          <a:p>
            <a:pPr fontAlgn="t"/>
            <a:endParaRPr lang="pt-BR" dirty="0" smtClean="0"/>
          </a:p>
          <a:p>
            <a:pPr fontAlgn="t"/>
            <a:r>
              <a:rPr lang="pt-BR" dirty="0" smtClean="0"/>
              <a:t>A </a:t>
            </a:r>
            <a:r>
              <a:rPr lang="pt-BR" dirty="0"/>
              <a:t>mulher pode suspeitar de que está grávida de gêmeos quando ela consegue saber aproximadamente em que semana ela engravidou, e comparar com a tabela </a:t>
            </a:r>
            <a:r>
              <a:rPr lang="pt-BR" dirty="0" smtClean="0"/>
              <a:t>para </a:t>
            </a:r>
            <a:r>
              <a:rPr lang="pt-BR" dirty="0"/>
              <a:t>verificar a quantidade de </a:t>
            </a:r>
            <a:r>
              <a:rPr lang="pt-BR" dirty="0">
                <a:cs typeface="Arial" pitchFamily="34" charset="0"/>
              </a:rPr>
              <a:t>β-HCG</a:t>
            </a:r>
            <a:r>
              <a:rPr lang="pt-BR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BR" dirty="0" smtClean="0"/>
              <a:t>correspondente</a:t>
            </a:r>
            <a:r>
              <a:rPr lang="pt-BR" dirty="0"/>
              <a:t>. Se os números não baterem certo, possivelmente ela estará grávida de mais de 1 bebê, mas isso só pode ser confirmado através da ultrassonografia.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353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8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7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519" y="0"/>
            <a:ext cx="8712968" cy="1143000"/>
          </a:xfrm>
        </p:spPr>
        <p:txBody>
          <a:bodyPr/>
          <a:lstStyle/>
          <a:p>
            <a:r>
              <a:rPr lang="pt-BR" b="1" dirty="0" smtClean="0"/>
              <a:t>FERTILIZAÇÃO DO ÓVULO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algn="just"/>
            <a:r>
              <a:rPr lang="pt-PT" sz="2400" dirty="0">
                <a:latin typeface="Arial" pitchFamily="34" charset="0"/>
                <a:cs typeface="Arial" pitchFamily="34" charset="0"/>
              </a:rPr>
              <a:t>Após a ejaculação masculina na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vagina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há o transporte  dos espermatozóides (5-10 min) através do útero e das tubas até a ampola;</a:t>
            </a:r>
          </a:p>
          <a:p>
            <a:pPr lvl="1" algn="just"/>
            <a:r>
              <a:rPr lang="pt-PT" sz="2000" dirty="0">
                <a:latin typeface="Arial" pitchFamily="34" charset="0"/>
                <a:cs typeface="Arial" pitchFamily="34" charset="0"/>
              </a:rPr>
              <a:t>Auxiliados por contrações úterotubarias, etimuladas por prostaglandinas no líquido seminal e pela ocitocina feminina durante o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orgasmo.</a:t>
            </a:r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</a:pPr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>
                <a:latin typeface="Arial" pitchFamily="34" charset="0"/>
                <a:cs typeface="Arial" pitchFamily="34" charset="0"/>
              </a:rPr>
              <a:t>Bilhões de espermatozóides ejaculados – Apenas milhares chegam – </a:t>
            </a:r>
            <a:r>
              <a:rPr lang="pt-PT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Fecunda</a:t>
            </a:r>
          </a:p>
          <a:p>
            <a:pPr algn="just"/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Fecundação: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PT" sz="2000" dirty="0">
                <a:latin typeface="Arial" pitchFamily="34" charset="0"/>
                <a:cs typeface="Arial" pitchFamily="34" charset="0"/>
              </a:rPr>
              <a:t>Degradação da corona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radiata;</a:t>
            </a:r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PT" sz="2000" dirty="0">
                <a:latin typeface="Arial" pitchFamily="34" charset="0"/>
                <a:cs typeface="Arial" pitchFamily="34" charset="0"/>
              </a:rPr>
              <a:t>Fixação na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zona pelúcida;</a:t>
            </a:r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PT" sz="2000" dirty="0">
                <a:latin typeface="Arial" pitchFamily="34" charset="0"/>
                <a:cs typeface="Arial" pitchFamily="34" charset="0"/>
              </a:rPr>
              <a:t>Entrada do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Espermatozóide.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533400" y="0"/>
            <a:ext cx="8610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FF00"/>
              </a:buClr>
              <a:buFont typeface="Monotype Corsiva" pitchFamily="64" charset="0"/>
              <a:buNone/>
            </a:pPr>
            <a:r>
              <a:rPr lang="en-GB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CONDIÇÕES DE FECUNDAÇÃO</a:t>
            </a:r>
            <a:endParaRPr lang="en-GB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1143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828800" y="1066800"/>
            <a:ext cx="5257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1500"/>
              </a:spcBef>
              <a:buFont typeface="Comic Sans MS" pitchFamily="64" charset="0"/>
              <a:buNone/>
            </a:pPr>
            <a:r>
              <a:rPr lang="en-GB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Presença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espermatozóides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nas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vias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genitais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femininas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88"/>
            <a:ext cx="55626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5486400" y="4267200"/>
            <a:ext cx="3048000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ts val="1750"/>
              </a:spcBef>
              <a:buClr>
                <a:srgbClr val="FFFF00"/>
              </a:buClr>
              <a:buFont typeface="Comic Sans MS" pitchFamily="64" charset="0"/>
              <a:buNone/>
            </a:pPr>
            <a:r>
              <a:rPr lang="en-GB" sz="2800" b="1" dirty="0">
                <a:solidFill>
                  <a:schemeClr val="tx1"/>
                </a:solidFill>
                <a:latin typeface="Comic Sans MS" pitchFamily="64" charset="0"/>
              </a:rPr>
              <a:t>O </a:t>
            </a:r>
            <a:r>
              <a:rPr lang="en-GB" sz="2800" b="1" dirty="0" err="1">
                <a:solidFill>
                  <a:schemeClr val="tx1"/>
                </a:solidFill>
                <a:latin typeface="Comic Sans MS" pitchFamily="64" charset="0"/>
              </a:rPr>
              <a:t>movimento</a:t>
            </a:r>
            <a:r>
              <a:rPr lang="en-GB" sz="2800" b="1" dirty="0">
                <a:solidFill>
                  <a:schemeClr val="tx1"/>
                </a:solidFill>
                <a:latin typeface="Comic Sans MS" pitchFamily="64" charset="0"/>
              </a:rPr>
              <a:t> de um </a:t>
            </a:r>
            <a:r>
              <a:rPr lang="en-GB" sz="2800" b="1" dirty="0" err="1">
                <a:solidFill>
                  <a:schemeClr val="tx1"/>
                </a:solidFill>
                <a:latin typeface="Comic Sans MS" pitchFamily="64" charset="0"/>
              </a:rPr>
              <a:t>espermatozóide</a:t>
            </a:r>
            <a:endParaRPr lang="en-GB" sz="2800" b="1" dirty="0">
              <a:solidFill>
                <a:schemeClr val="tx1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83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1143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828800" y="1143000"/>
            <a:ext cx="731520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1500"/>
              </a:spcBef>
              <a:buFont typeface="Comic Sans MS" pitchFamily="64" charset="0"/>
              <a:buNone/>
            </a:pP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Durante o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período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ovulação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o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útero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fica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bem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aberto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 um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muco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alcalino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abundante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onde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mais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fácil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GB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deslocamento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en-GB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espermatozóides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33400" y="0"/>
            <a:ext cx="8610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FF00"/>
              </a:buClr>
              <a:buFont typeface="Monotype Corsiva" pitchFamily="64" charset="0"/>
              <a:buNone/>
            </a:pPr>
            <a:r>
              <a:rPr lang="en-GB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CONDIÇÕES DE FECUNDAÇÃO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31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5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2213</Words>
  <Application>Microsoft Office PowerPoint</Application>
  <PresentationFormat>Apresentação na tela (4:3)</PresentationFormat>
  <Paragraphs>247</Paragraphs>
  <Slides>47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PROGESTERONA secreção é moderada, no início, pelo corpo lúteo; posteriormente, é elevada pela placenta</vt:lpstr>
      <vt:lpstr>PROGESTERONA </vt:lpstr>
      <vt:lpstr>ESTROGÊNIO  Dividido em estradiol e estrona - que estão na corrente materna; e estriol - que está na corrente fetal, dosado para avaliar a função feto-placentária e o bem estar fetal </vt:lpstr>
      <vt:lpstr>ESTROGÊNIO  Secretado pelas células trofoblásticas sinciciais da placenta, promove:  </vt:lpstr>
      <vt:lpstr>Apresentação do PowerPoint</vt:lpstr>
      <vt:lpstr>Apresentação do PowerPoint</vt:lpstr>
      <vt:lpstr>FERTILIZAÇÃO DO ÓVULO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FERTILIZAÇÃO DO ÓVULO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SEGMENTAÇÃO OU CLIVAGEM</vt:lpstr>
      <vt:lpstr>O SEXO DO FETO</vt:lpstr>
      <vt:lpstr>Apresentação do PowerPoint</vt:lpstr>
      <vt:lpstr>SEGMENTAÇÃO</vt:lpstr>
      <vt:lpstr>Apresentação do PowerPoint</vt:lpstr>
      <vt:lpstr>SEGMENTAÇÃO OU CLIVAGEM</vt:lpstr>
      <vt:lpstr>TRANSPORTE DO ÓVULO FERTILIZADO</vt:lpstr>
      <vt:lpstr>BLASTOCISTO</vt:lpstr>
      <vt:lpstr>FORMAÇÃO DO BLASTOCISTO</vt:lpstr>
      <vt:lpstr>IMPLANTAÇÃO NO ÚTERO</vt:lpstr>
      <vt:lpstr>Apresentação do PowerPoint</vt:lpstr>
      <vt:lpstr>Apresentação do PowerPoint</vt:lpstr>
      <vt:lpstr>Apresentação do PowerPoint</vt:lpstr>
      <vt:lpstr>Apresentação do PowerPoint</vt:lpstr>
      <vt:lpstr>BLASTOCISTO</vt:lpstr>
      <vt:lpstr>TESTE DE GRAVIDEZ </vt:lpstr>
      <vt:lpstr>TIG - teste imunológico de gravidez </vt:lpstr>
      <vt:lpstr>GONADOTROFINA CORIÔNICA HUMANA (HCG)</vt:lpstr>
      <vt:lpstr>GONADOTROFINA CORIÔNICA HUMANA (HCG)</vt:lpstr>
      <vt:lpstr>GONADOTROFINA CORIÔNICA HUMANA (HCG) Funções:  </vt:lpstr>
      <vt:lpstr>GONADOTROFINA CORIÔNICA HUMANA (HCG) Funções:  </vt:lpstr>
      <vt:lpstr>Apresentação do PowerPoint</vt:lpstr>
      <vt:lpstr>Teste na urina e no sangue</vt:lpstr>
      <vt:lpstr>TESTE DE GRAVIDEZ DE URINA </vt:lpstr>
      <vt:lpstr>TESTE DE GRAVIDEZ DO SORO </vt:lpstr>
      <vt:lpstr>Resultados negativos ou diminuídos ocorrem em: </vt:lpstr>
      <vt:lpstr>Falsos positivos estão associados a:  </vt:lpstr>
      <vt:lpstr>Diferença entre β-HCG quantitativo e qualitativo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FERTILIZAÇÃO FECUNDAÇÃO, FERTILIZAÇÃO E CONCEPÇÃO consiste na passagem de um espermatozóide para o interior de um óvulo com a fusão de seus núcleos em uma única célula –ovo ou zigoto. •A Fecundação ocorre na tuba uterina, no seu terço externo, em poucas horas:* viabilidade:-óvulo= 24 horas após eliminação-espermatozóide = 48 horas após penetração nas vias genitais femininas.</dc:title>
  <dc:creator>Isabela</dc:creator>
  <cp:lastModifiedBy>Isabela</cp:lastModifiedBy>
  <cp:revision>46</cp:revision>
  <dcterms:created xsi:type="dcterms:W3CDTF">2020-07-15T14:02:52Z</dcterms:created>
  <dcterms:modified xsi:type="dcterms:W3CDTF">2020-08-13T13:31:55Z</dcterms:modified>
</cp:coreProperties>
</file>