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67"/>
  </p:notesMasterIdLst>
  <p:sldIdLst>
    <p:sldId id="292" r:id="rId2"/>
    <p:sldId id="293" r:id="rId3"/>
    <p:sldId id="294" r:id="rId4"/>
    <p:sldId id="295" r:id="rId5"/>
    <p:sldId id="296" r:id="rId6"/>
    <p:sldId id="299" r:id="rId7"/>
    <p:sldId id="409" r:id="rId8"/>
    <p:sldId id="300" r:id="rId9"/>
    <p:sldId id="302" r:id="rId10"/>
    <p:sldId id="301" r:id="rId11"/>
    <p:sldId id="303" r:id="rId12"/>
    <p:sldId id="305" r:id="rId13"/>
    <p:sldId id="306" r:id="rId14"/>
    <p:sldId id="385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1" r:id="rId29"/>
    <p:sldId id="408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1" r:id="rId39"/>
    <p:sldId id="397" r:id="rId40"/>
    <p:sldId id="332" r:id="rId41"/>
    <p:sldId id="333" r:id="rId42"/>
    <p:sldId id="334" r:id="rId43"/>
    <p:sldId id="345" r:id="rId44"/>
    <p:sldId id="348" r:id="rId45"/>
    <p:sldId id="349" r:id="rId46"/>
    <p:sldId id="350" r:id="rId47"/>
    <p:sldId id="352" r:id="rId48"/>
    <p:sldId id="386" r:id="rId49"/>
    <p:sldId id="360" r:id="rId50"/>
    <p:sldId id="361" r:id="rId51"/>
    <p:sldId id="362" r:id="rId52"/>
    <p:sldId id="363" r:id="rId53"/>
    <p:sldId id="364" r:id="rId54"/>
    <p:sldId id="365" r:id="rId55"/>
    <p:sldId id="366" r:id="rId56"/>
    <p:sldId id="367" r:id="rId57"/>
    <p:sldId id="368" r:id="rId58"/>
    <p:sldId id="369" r:id="rId59"/>
    <p:sldId id="371" r:id="rId60"/>
    <p:sldId id="372" r:id="rId61"/>
    <p:sldId id="374" r:id="rId62"/>
    <p:sldId id="375" r:id="rId63"/>
    <p:sldId id="376" r:id="rId64"/>
    <p:sldId id="378" r:id="rId65"/>
    <p:sldId id="379" r:id="rId6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6D2EE-F394-4757-8A25-4014B3B64F5B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78EE8ACC-EB41-4BB3-8F5A-59ECE96E0EAD}">
      <dgm:prSet phldrT="[Texto]"/>
      <dgm:spPr/>
      <dgm:t>
        <a:bodyPr/>
        <a:lstStyle/>
        <a:p>
          <a:r>
            <a:rPr lang="pt-BR" b="1" smtClean="0"/>
            <a:t>homens</a:t>
          </a:r>
          <a:endParaRPr lang="pt-BR" b="1" dirty="0"/>
        </a:p>
      </dgm:t>
    </dgm:pt>
    <dgm:pt modelId="{89141859-5193-4D87-BEA3-6FF6C973DAE7}" type="parTrans" cxnId="{1407FFD8-03A9-4220-AD2C-13E185D6749A}">
      <dgm:prSet/>
      <dgm:spPr/>
      <dgm:t>
        <a:bodyPr/>
        <a:lstStyle/>
        <a:p>
          <a:endParaRPr lang="pt-BR"/>
        </a:p>
      </dgm:t>
    </dgm:pt>
    <dgm:pt modelId="{F687AFD4-87AB-4DFD-BF79-7F54E7E00D15}" type="sibTrans" cxnId="{1407FFD8-03A9-4220-AD2C-13E185D6749A}">
      <dgm:prSet/>
      <dgm:spPr/>
      <dgm:t>
        <a:bodyPr/>
        <a:lstStyle/>
        <a:p>
          <a:endParaRPr lang="pt-BR"/>
        </a:p>
      </dgm:t>
    </dgm:pt>
    <dgm:pt modelId="{7E678D5A-80F2-4DAB-B436-61143B99832A}">
      <dgm:prSet phldrT="[Texto]"/>
      <dgm:spPr/>
      <dgm:t>
        <a:bodyPr/>
        <a:lstStyle/>
        <a:p>
          <a:r>
            <a:rPr lang="pt-BR" b="1" dirty="0" smtClean="0"/>
            <a:t>Regras Gerais CLT</a:t>
          </a:r>
          <a:endParaRPr lang="pt-BR" b="1" dirty="0"/>
        </a:p>
      </dgm:t>
    </dgm:pt>
    <dgm:pt modelId="{C20EED3F-ABAA-4C0F-B571-A9A025269D5F}" type="parTrans" cxnId="{B9979BFF-9FCC-45C1-830D-75BF42D748F2}">
      <dgm:prSet/>
      <dgm:spPr/>
      <dgm:t>
        <a:bodyPr/>
        <a:lstStyle/>
        <a:p>
          <a:endParaRPr lang="pt-BR"/>
        </a:p>
      </dgm:t>
    </dgm:pt>
    <dgm:pt modelId="{BF467FF5-1428-4E9E-8EAB-6CF2D3219791}" type="sibTrans" cxnId="{B9979BFF-9FCC-45C1-830D-75BF42D748F2}">
      <dgm:prSet/>
      <dgm:spPr/>
      <dgm:t>
        <a:bodyPr/>
        <a:lstStyle/>
        <a:p>
          <a:endParaRPr lang="pt-BR"/>
        </a:p>
      </dgm:t>
    </dgm:pt>
    <dgm:pt modelId="{C3392B07-780A-4C6E-B25C-E894FAA1B483}">
      <dgm:prSet phldrT="[Texto]"/>
      <dgm:spPr/>
      <dgm:t>
        <a:bodyPr/>
        <a:lstStyle/>
        <a:p>
          <a:r>
            <a:rPr lang="pt-BR" b="1" smtClean="0"/>
            <a:t>Trabalho Físico</a:t>
          </a:r>
          <a:endParaRPr lang="pt-BR" b="1" dirty="0"/>
        </a:p>
      </dgm:t>
    </dgm:pt>
    <dgm:pt modelId="{9765233F-5D9B-4D89-9904-DBBFC674A82D}" type="parTrans" cxnId="{FABF3D4A-01E0-4373-8A63-D7595EA02FAB}">
      <dgm:prSet/>
      <dgm:spPr/>
      <dgm:t>
        <a:bodyPr/>
        <a:lstStyle/>
        <a:p>
          <a:endParaRPr lang="pt-BR"/>
        </a:p>
      </dgm:t>
    </dgm:pt>
    <dgm:pt modelId="{1D72812F-4AF7-4B94-A755-A4CAD446EF27}" type="sibTrans" cxnId="{FABF3D4A-01E0-4373-8A63-D7595EA02FAB}">
      <dgm:prSet/>
      <dgm:spPr/>
      <dgm:t>
        <a:bodyPr/>
        <a:lstStyle/>
        <a:p>
          <a:endParaRPr lang="pt-BR"/>
        </a:p>
      </dgm:t>
    </dgm:pt>
    <dgm:pt modelId="{2E579DFA-E688-403E-B91A-4CF4B0860AE5}">
      <dgm:prSet phldrT="[Texto]"/>
      <dgm:spPr/>
      <dgm:t>
        <a:bodyPr/>
        <a:lstStyle/>
        <a:p>
          <a:r>
            <a:rPr lang="pt-BR" b="1" smtClean="0"/>
            <a:t>mulheres</a:t>
          </a:r>
          <a:endParaRPr lang="pt-BR" b="1" dirty="0"/>
        </a:p>
      </dgm:t>
    </dgm:pt>
    <dgm:pt modelId="{D91FF8C3-67D8-4A5B-9476-0AA7EC8E03D9}" type="parTrans" cxnId="{3A135E55-4492-42FB-97FD-CEB833F4C2DA}">
      <dgm:prSet/>
      <dgm:spPr/>
      <dgm:t>
        <a:bodyPr/>
        <a:lstStyle/>
        <a:p>
          <a:endParaRPr lang="pt-BR"/>
        </a:p>
      </dgm:t>
    </dgm:pt>
    <dgm:pt modelId="{01DEC437-B0BD-431A-8EA7-0D9264D7DE91}" type="sibTrans" cxnId="{3A135E55-4492-42FB-97FD-CEB833F4C2DA}">
      <dgm:prSet/>
      <dgm:spPr/>
      <dgm:t>
        <a:bodyPr/>
        <a:lstStyle/>
        <a:p>
          <a:endParaRPr lang="pt-BR"/>
        </a:p>
      </dgm:t>
    </dgm:pt>
    <dgm:pt modelId="{2FA438F7-993E-42A7-9587-9594E89CDFB2}">
      <dgm:prSet phldrT="[Texto]"/>
      <dgm:spPr/>
      <dgm:t>
        <a:bodyPr/>
        <a:lstStyle/>
        <a:p>
          <a:r>
            <a:rPr lang="pt-BR" b="1" dirty="0" smtClean="0"/>
            <a:t>Descanso</a:t>
          </a:r>
          <a:endParaRPr lang="pt-BR" b="1" dirty="0"/>
        </a:p>
      </dgm:t>
    </dgm:pt>
    <dgm:pt modelId="{95C916C0-7649-4DD1-B4B0-112BBCA19D27}" type="parTrans" cxnId="{09115E59-26FF-4A27-BE79-265BBC46BB15}">
      <dgm:prSet/>
      <dgm:spPr/>
      <dgm:t>
        <a:bodyPr/>
        <a:lstStyle/>
        <a:p>
          <a:endParaRPr lang="pt-BR"/>
        </a:p>
      </dgm:t>
    </dgm:pt>
    <dgm:pt modelId="{17E45823-EC93-4DC5-8B5E-F0ED47F55C41}" type="sibTrans" cxnId="{09115E59-26FF-4A27-BE79-265BBC46BB15}">
      <dgm:prSet/>
      <dgm:spPr/>
      <dgm:t>
        <a:bodyPr/>
        <a:lstStyle/>
        <a:p>
          <a:endParaRPr lang="pt-BR"/>
        </a:p>
      </dgm:t>
    </dgm:pt>
    <dgm:pt modelId="{A25EFFBA-10CB-49E6-9F5B-E01F0D0B6F67}">
      <dgm:prSet phldrT="[Texto]"/>
      <dgm:spPr/>
      <dgm:t>
        <a:bodyPr/>
        <a:lstStyle/>
        <a:p>
          <a:r>
            <a:rPr lang="pt-BR" b="1" smtClean="0"/>
            <a:t>Amamentação</a:t>
          </a:r>
          <a:endParaRPr lang="pt-BR" b="1" dirty="0"/>
        </a:p>
      </dgm:t>
    </dgm:pt>
    <dgm:pt modelId="{A0CB1BE9-3CD0-463E-BF08-938278323544}" type="parTrans" cxnId="{C9F0F1D6-1A23-4FAE-8BE2-3B02BCF63CC1}">
      <dgm:prSet/>
      <dgm:spPr/>
      <dgm:t>
        <a:bodyPr/>
        <a:lstStyle/>
        <a:p>
          <a:endParaRPr lang="pt-BR"/>
        </a:p>
      </dgm:t>
    </dgm:pt>
    <dgm:pt modelId="{F828F4FF-4C56-4AA6-8EDA-E8716EA19BB3}" type="sibTrans" cxnId="{C9F0F1D6-1A23-4FAE-8BE2-3B02BCF63CC1}">
      <dgm:prSet/>
      <dgm:spPr/>
      <dgm:t>
        <a:bodyPr/>
        <a:lstStyle/>
        <a:p>
          <a:endParaRPr lang="pt-BR"/>
        </a:p>
      </dgm:t>
    </dgm:pt>
    <dgm:pt modelId="{FB011832-890B-4419-9CFE-8A99C086F216}">
      <dgm:prSet phldrT="[Texto]"/>
      <dgm:spPr/>
      <dgm:t>
        <a:bodyPr/>
        <a:lstStyle/>
        <a:p>
          <a:r>
            <a:rPr lang="pt-BR" b="1" smtClean="0"/>
            <a:t>Licenças</a:t>
          </a:r>
          <a:endParaRPr lang="pt-BR" b="1" dirty="0"/>
        </a:p>
      </dgm:t>
    </dgm:pt>
    <dgm:pt modelId="{27D35143-A218-4068-BCC2-7C580B5487FF}" type="parTrans" cxnId="{4AE5E786-AAAD-46B2-85AF-3C5381B0C80F}">
      <dgm:prSet/>
      <dgm:spPr/>
      <dgm:t>
        <a:bodyPr/>
        <a:lstStyle/>
        <a:p>
          <a:endParaRPr lang="pt-BR"/>
        </a:p>
      </dgm:t>
    </dgm:pt>
    <dgm:pt modelId="{5A8240A4-AF53-4C60-87BE-93D5C26E3862}" type="sibTrans" cxnId="{4AE5E786-AAAD-46B2-85AF-3C5381B0C80F}">
      <dgm:prSet/>
      <dgm:spPr/>
      <dgm:t>
        <a:bodyPr/>
        <a:lstStyle/>
        <a:p>
          <a:endParaRPr lang="pt-BR"/>
        </a:p>
      </dgm:t>
    </dgm:pt>
    <dgm:pt modelId="{9B2F2BEB-B6A8-42A3-8779-621C40EB7FDF}" type="pres">
      <dgm:prSet presAssocID="{D1F6D2EE-F394-4757-8A25-4014B3B64F5B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373DF0F-3F7A-4390-8339-138FFAA514EC}" type="pres">
      <dgm:prSet presAssocID="{D1F6D2EE-F394-4757-8A25-4014B3B64F5B}" presName="dummyMaxCanvas" presStyleCnt="0"/>
      <dgm:spPr/>
    </dgm:pt>
    <dgm:pt modelId="{9FA7DD99-1F01-4447-AFDB-BCAF4C23490B}" type="pres">
      <dgm:prSet presAssocID="{D1F6D2EE-F394-4757-8A25-4014B3B64F5B}" presName="parentComposite" presStyleCnt="0"/>
      <dgm:spPr/>
    </dgm:pt>
    <dgm:pt modelId="{8ECA0121-24A7-4D68-9F3E-94EE5BF1EFE2}" type="pres">
      <dgm:prSet presAssocID="{D1F6D2EE-F394-4757-8A25-4014B3B64F5B}" presName="parent1" presStyleLbl="alignAccFollowNode1" presStyleIdx="0" presStyleCnt="4" custLinFactNeighborX="203" custLinFactNeighborY="52435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FDCC67CA-ACAC-45DC-8F4A-1A0C5734D5CA}" type="pres">
      <dgm:prSet presAssocID="{D1F6D2EE-F394-4757-8A25-4014B3B64F5B}" presName="parent2" presStyleLbl="alignAccFollowNode1" presStyleIdx="1" presStyleCnt="4" custLinFactNeighborX="1417" custLinFactNeighborY="20656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0DA14D4-4963-4597-A23D-E0D2DDEB7299}" type="pres">
      <dgm:prSet presAssocID="{D1F6D2EE-F394-4757-8A25-4014B3B64F5B}" presName="childrenComposite" presStyleCnt="0"/>
      <dgm:spPr/>
    </dgm:pt>
    <dgm:pt modelId="{8DFA3A1D-932A-4D03-B781-656647AE05AD}" type="pres">
      <dgm:prSet presAssocID="{D1F6D2EE-F394-4757-8A25-4014B3B64F5B}" presName="dummyMaxCanvas_ChildArea" presStyleCnt="0"/>
      <dgm:spPr/>
    </dgm:pt>
    <dgm:pt modelId="{71830D7B-BEC1-4B06-BB91-ED8D774F82D5}" type="pres">
      <dgm:prSet presAssocID="{D1F6D2EE-F394-4757-8A25-4014B3B64F5B}" presName="fulcrum" presStyleLbl="alignAccFollowNode1" presStyleIdx="2" presStyleCnt="4"/>
      <dgm:spPr/>
    </dgm:pt>
    <dgm:pt modelId="{9159DA71-1882-49B8-8541-56D04A2CA69E}" type="pres">
      <dgm:prSet presAssocID="{D1F6D2EE-F394-4757-8A25-4014B3B64F5B}" presName="balance_23" presStyleLbl="alignAccFollowNode1" presStyleIdx="3" presStyleCnt="4" custAng="21577660">
        <dgm:presLayoutVars>
          <dgm:bulletEnabled val="1"/>
        </dgm:presLayoutVars>
      </dgm:prSet>
      <dgm:spPr/>
    </dgm:pt>
    <dgm:pt modelId="{47616CAF-5BE7-4F28-936A-3E590042B5DF}" type="pres">
      <dgm:prSet presAssocID="{D1F6D2EE-F394-4757-8A25-4014B3B64F5B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A896E0-5658-48B0-A2C4-B0FB59762301}" type="pres">
      <dgm:prSet presAssocID="{D1F6D2EE-F394-4757-8A25-4014B3B64F5B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E2E8F2-9194-4E93-8C04-A020E113C5CC}" type="pres">
      <dgm:prSet presAssocID="{D1F6D2EE-F394-4757-8A25-4014B3B64F5B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201A8A5-AF2E-4B70-BF74-C7CCF62A1C17}" type="pres">
      <dgm:prSet presAssocID="{D1F6D2EE-F394-4757-8A25-4014B3B64F5B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A68211-E1FD-4D71-96B0-4672CFBBAF98}" type="pres">
      <dgm:prSet presAssocID="{D1F6D2EE-F394-4757-8A25-4014B3B64F5B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16BC93F-D5B1-4656-B2B8-1E6A78615441}" type="presOf" srcId="{FB011832-890B-4419-9CFE-8A99C086F216}" destId="{46E2E8F2-9194-4E93-8C04-A020E113C5CC}" srcOrd="0" destOrd="0" presId="urn:microsoft.com/office/officeart/2005/8/layout/balance1"/>
    <dgm:cxn modelId="{1407FFD8-03A9-4220-AD2C-13E185D6749A}" srcId="{D1F6D2EE-F394-4757-8A25-4014B3B64F5B}" destId="{78EE8ACC-EB41-4BB3-8F5A-59ECE96E0EAD}" srcOrd="0" destOrd="0" parTransId="{89141859-5193-4D87-BEA3-6FF6C973DAE7}" sibTransId="{F687AFD4-87AB-4DFD-BF79-7F54E7E00D15}"/>
    <dgm:cxn modelId="{FABF3D4A-01E0-4373-8A63-D7595EA02FAB}" srcId="{78EE8ACC-EB41-4BB3-8F5A-59ECE96E0EAD}" destId="{C3392B07-780A-4C6E-B25C-E894FAA1B483}" srcOrd="1" destOrd="0" parTransId="{9765233F-5D9B-4D89-9904-DBBFC674A82D}" sibTransId="{1D72812F-4AF7-4B94-A755-A4CAD446EF27}"/>
    <dgm:cxn modelId="{B9979BFF-9FCC-45C1-830D-75BF42D748F2}" srcId="{78EE8ACC-EB41-4BB3-8F5A-59ECE96E0EAD}" destId="{7E678D5A-80F2-4DAB-B436-61143B99832A}" srcOrd="0" destOrd="0" parTransId="{C20EED3F-ABAA-4C0F-B571-A9A025269D5F}" sibTransId="{BF467FF5-1428-4E9E-8EAB-6CF2D3219791}"/>
    <dgm:cxn modelId="{A06CC6E7-E16E-49A2-9B68-AA9285442013}" type="presOf" srcId="{C3392B07-780A-4C6E-B25C-E894FAA1B483}" destId="{FCA68211-E1FD-4D71-96B0-4672CFBBAF98}" srcOrd="0" destOrd="0" presId="urn:microsoft.com/office/officeart/2005/8/layout/balance1"/>
    <dgm:cxn modelId="{3A135E55-4492-42FB-97FD-CEB833F4C2DA}" srcId="{D1F6D2EE-F394-4757-8A25-4014B3B64F5B}" destId="{2E579DFA-E688-403E-B91A-4CF4B0860AE5}" srcOrd="1" destOrd="0" parTransId="{D91FF8C3-67D8-4A5B-9476-0AA7EC8E03D9}" sibTransId="{01DEC437-B0BD-431A-8EA7-0D9264D7DE91}"/>
    <dgm:cxn modelId="{09115E59-26FF-4A27-BE79-265BBC46BB15}" srcId="{2E579DFA-E688-403E-B91A-4CF4B0860AE5}" destId="{2FA438F7-993E-42A7-9587-9594E89CDFB2}" srcOrd="0" destOrd="0" parTransId="{95C916C0-7649-4DD1-B4B0-112BBCA19D27}" sibTransId="{17E45823-EC93-4DC5-8B5E-F0ED47F55C41}"/>
    <dgm:cxn modelId="{B1A93287-BEB1-4EC1-BAB1-6E418378D9C4}" type="presOf" srcId="{A25EFFBA-10CB-49E6-9F5B-E01F0D0B6F67}" destId="{17A896E0-5658-48B0-A2C4-B0FB59762301}" srcOrd="0" destOrd="0" presId="urn:microsoft.com/office/officeart/2005/8/layout/balance1"/>
    <dgm:cxn modelId="{2BCF87F4-61AD-4ED3-A1ED-E28D62DB1A65}" type="presOf" srcId="{2FA438F7-993E-42A7-9587-9594E89CDFB2}" destId="{47616CAF-5BE7-4F28-936A-3E590042B5DF}" srcOrd="0" destOrd="0" presId="urn:microsoft.com/office/officeart/2005/8/layout/balance1"/>
    <dgm:cxn modelId="{3BB0418E-5D0A-4E20-8E21-068219EB82F5}" type="presOf" srcId="{7E678D5A-80F2-4DAB-B436-61143B99832A}" destId="{E201A8A5-AF2E-4B70-BF74-C7CCF62A1C17}" srcOrd="0" destOrd="0" presId="urn:microsoft.com/office/officeart/2005/8/layout/balance1"/>
    <dgm:cxn modelId="{C9F0F1D6-1A23-4FAE-8BE2-3B02BCF63CC1}" srcId="{2E579DFA-E688-403E-B91A-4CF4B0860AE5}" destId="{A25EFFBA-10CB-49E6-9F5B-E01F0D0B6F67}" srcOrd="1" destOrd="0" parTransId="{A0CB1BE9-3CD0-463E-BF08-938278323544}" sibTransId="{F828F4FF-4C56-4AA6-8EDA-E8716EA19BB3}"/>
    <dgm:cxn modelId="{6D0FC7FC-E53A-4810-80FB-7CB1392AF0D5}" type="presOf" srcId="{2E579DFA-E688-403E-B91A-4CF4B0860AE5}" destId="{FDCC67CA-ACAC-45DC-8F4A-1A0C5734D5CA}" srcOrd="0" destOrd="0" presId="urn:microsoft.com/office/officeart/2005/8/layout/balance1"/>
    <dgm:cxn modelId="{61E14503-43F1-4FAC-BE51-45D1FEEFC3C4}" type="presOf" srcId="{78EE8ACC-EB41-4BB3-8F5A-59ECE96E0EAD}" destId="{8ECA0121-24A7-4D68-9F3E-94EE5BF1EFE2}" srcOrd="0" destOrd="0" presId="urn:microsoft.com/office/officeart/2005/8/layout/balance1"/>
    <dgm:cxn modelId="{9D6CA040-B34F-4402-8216-7B98834F6906}" type="presOf" srcId="{D1F6D2EE-F394-4757-8A25-4014B3B64F5B}" destId="{9B2F2BEB-B6A8-42A3-8779-621C40EB7FDF}" srcOrd="0" destOrd="0" presId="urn:microsoft.com/office/officeart/2005/8/layout/balance1"/>
    <dgm:cxn modelId="{4AE5E786-AAAD-46B2-85AF-3C5381B0C80F}" srcId="{2E579DFA-E688-403E-B91A-4CF4B0860AE5}" destId="{FB011832-890B-4419-9CFE-8A99C086F216}" srcOrd="2" destOrd="0" parTransId="{27D35143-A218-4068-BCC2-7C580B5487FF}" sibTransId="{5A8240A4-AF53-4C60-87BE-93D5C26E3862}"/>
    <dgm:cxn modelId="{BCEC730F-9A7B-4BFD-A528-44466520202C}" type="presParOf" srcId="{9B2F2BEB-B6A8-42A3-8779-621C40EB7FDF}" destId="{5373DF0F-3F7A-4390-8339-138FFAA514EC}" srcOrd="0" destOrd="0" presId="urn:microsoft.com/office/officeart/2005/8/layout/balance1"/>
    <dgm:cxn modelId="{8D22FEB2-1F1D-4C79-8BEE-4FC71D6431FE}" type="presParOf" srcId="{9B2F2BEB-B6A8-42A3-8779-621C40EB7FDF}" destId="{9FA7DD99-1F01-4447-AFDB-BCAF4C23490B}" srcOrd="1" destOrd="0" presId="urn:microsoft.com/office/officeart/2005/8/layout/balance1"/>
    <dgm:cxn modelId="{CC07094F-9943-4968-A8EF-7EEC26F1F10B}" type="presParOf" srcId="{9FA7DD99-1F01-4447-AFDB-BCAF4C23490B}" destId="{8ECA0121-24A7-4D68-9F3E-94EE5BF1EFE2}" srcOrd="0" destOrd="0" presId="urn:microsoft.com/office/officeart/2005/8/layout/balance1"/>
    <dgm:cxn modelId="{D3063B0C-3B90-4D04-AEB4-54E48B760EBC}" type="presParOf" srcId="{9FA7DD99-1F01-4447-AFDB-BCAF4C23490B}" destId="{FDCC67CA-ACAC-45DC-8F4A-1A0C5734D5CA}" srcOrd="1" destOrd="0" presId="urn:microsoft.com/office/officeart/2005/8/layout/balance1"/>
    <dgm:cxn modelId="{A91E63DD-5A1D-494E-B292-DF04F4A6C775}" type="presParOf" srcId="{9B2F2BEB-B6A8-42A3-8779-621C40EB7FDF}" destId="{70DA14D4-4963-4597-A23D-E0D2DDEB7299}" srcOrd="2" destOrd="0" presId="urn:microsoft.com/office/officeart/2005/8/layout/balance1"/>
    <dgm:cxn modelId="{81568A0E-89B7-40BA-9737-BE2BA37C7078}" type="presParOf" srcId="{70DA14D4-4963-4597-A23D-E0D2DDEB7299}" destId="{8DFA3A1D-932A-4D03-B781-656647AE05AD}" srcOrd="0" destOrd="0" presId="urn:microsoft.com/office/officeart/2005/8/layout/balance1"/>
    <dgm:cxn modelId="{AD174B6B-C3CC-4D2D-B3AF-91FD8627260C}" type="presParOf" srcId="{70DA14D4-4963-4597-A23D-E0D2DDEB7299}" destId="{71830D7B-BEC1-4B06-BB91-ED8D774F82D5}" srcOrd="1" destOrd="0" presId="urn:microsoft.com/office/officeart/2005/8/layout/balance1"/>
    <dgm:cxn modelId="{8BC0E30E-12DA-4675-B5AC-A81363EA5211}" type="presParOf" srcId="{70DA14D4-4963-4597-A23D-E0D2DDEB7299}" destId="{9159DA71-1882-49B8-8541-56D04A2CA69E}" srcOrd="2" destOrd="0" presId="urn:microsoft.com/office/officeart/2005/8/layout/balance1"/>
    <dgm:cxn modelId="{B2C60DCC-F763-4C14-A1E6-0594D00A7EEB}" type="presParOf" srcId="{70DA14D4-4963-4597-A23D-E0D2DDEB7299}" destId="{47616CAF-5BE7-4F28-936A-3E590042B5DF}" srcOrd="3" destOrd="0" presId="urn:microsoft.com/office/officeart/2005/8/layout/balance1"/>
    <dgm:cxn modelId="{9E21F188-7CD7-4B4C-BA31-D523FE9ECD0C}" type="presParOf" srcId="{70DA14D4-4963-4597-A23D-E0D2DDEB7299}" destId="{17A896E0-5658-48B0-A2C4-B0FB59762301}" srcOrd="4" destOrd="0" presId="urn:microsoft.com/office/officeart/2005/8/layout/balance1"/>
    <dgm:cxn modelId="{F03A3A1E-830D-4100-A548-F644BC56D6C8}" type="presParOf" srcId="{70DA14D4-4963-4597-A23D-E0D2DDEB7299}" destId="{46E2E8F2-9194-4E93-8C04-A020E113C5CC}" srcOrd="5" destOrd="0" presId="urn:microsoft.com/office/officeart/2005/8/layout/balance1"/>
    <dgm:cxn modelId="{1CD36778-3C73-4E98-B6B8-62E599FB52D7}" type="presParOf" srcId="{70DA14D4-4963-4597-A23D-E0D2DDEB7299}" destId="{E201A8A5-AF2E-4B70-BF74-C7CCF62A1C17}" srcOrd="6" destOrd="0" presId="urn:microsoft.com/office/officeart/2005/8/layout/balance1"/>
    <dgm:cxn modelId="{FAE239CA-AB86-4399-88C0-86587951476B}" type="presParOf" srcId="{70DA14D4-4963-4597-A23D-E0D2DDEB7299}" destId="{FCA68211-E1FD-4D71-96B0-4672CFBBAF98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3BAB15-E2DA-453D-A937-1FF8018DB9C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62BC393-FEAA-4468-B1BD-D60A3057FF23}">
      <dgm:prSet phldrT="[Texto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b="1" dirty="0" smtClean="0">
              <a:solidFill>
                <a:srgbClr val="C00000"/>
              </a:solidFill>
            </a:rPr>
            <a:t>AMAMENTAÇÃO</a:t>
          </a:r>
        </a:p>
        <a:p>
          <a:r>
            <a:rPr lang="pt-BR" b="1" dirty="0" smtClean="0">
              <a:solidFill>
                <a:srgbClr val="C00000"/>
              </a:solidFill>
            </a:rPr>
            <a:t>Antes da Reforma Trabalhista:</a:t>
          </a:r>
          <a:endParaRPr lang="pt-BR" b="1" dirty="0">
            <a:solidFill>
              <a:srgbClr val="C00000"/>
            </a:solidFill>
          </a:endParaRPr>
        </a:p>
      </dgm:t>
    </dgm:pt>
    <dgm:pt modelId="{AC8A7884-9964-4998-89B8-890932141CD1}" type="parTrans" cxnId="{FDA7C0B7-50FE-4961-8C50-4EB20879DCEB}">
      <dgm:prSet/>
      <dgm:spPr/>
      <dgm:t>
        <a:bodyPr/>
        <a:lstStyle/>
        <a:p>
          <a:endParaRPr lang="pt-BR"/>
        </a:p>
      </dgm:t>
    </dgm:pt>
    <dgm:pt modelId="{C7AA8A59-54DA-4153-9640-EB5C1729D28A}" type="sibTrans" cxnId="{FDA7C0B7-50FE-4961-8C50-4EB20879DCEB}">
      <dgm:prSet/>
      <dgm:spPr/>
      <dgm:t>
        <a:bodyPr/>
        <a:lstStyle/>
        <a:p>
          <a:endParaRPr lang="pt-BR"/>
        </a:p>
      </dgm:t>
    </dgm:pt>
    <dgm:pt modelId="{288C2A41-B4AF-47EA-B8C5-7A79DF1D52FE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pt-BR" dirty="0" smtClean="0">
              <a:solidFill>
                <a:schemeClr val="tx1"/>
              </a:solidFill>
            </a:rPr>
            <a:t>  Para uma corrente doutrinária é possível que a funcionária deixe sua jornada </a:t>
          </a:r>
          <a:r>
            <a:rPr lang="pt-BR" u="sng" dirty="0" smtClean="0">
              <a:solidFill>
                <a:schemeClr val="tx1"/>
              </a:solidFill>
            </a:rPr>
            <a:t>1 hora mais cedo</a:t>
          </a:r>
          <a:r>
            <a:rPr lang="pt-BR" dirty="0" smtClean="0">
              <a:solidFill>
                <a:schemeClr val="tx1"/>
              </a:solidFill>
            </a:rPr>
            <a:t>, uma vez que não haverá prejuízo a para ela.</a:t>
          </a:r>
          <a:endParaRPr lang="pt-BR" dirty="0">
            <a:solidFill>
              <a:schemeClr val="tx1"/>
            </a:solidFill>
          </a:endParaRPr>
        </a:p>
      </dgm:t>
    </dgm:pt>
    <dgm:pt modelId="{D2422AB6-4913-462F-B8D5-089F494DC6B9}" type="parTrans" cxnId="{53FA85E5-F0FD-473C-B2D2-AE1703EA04F7}">
      <dgm:prSet/>
      <dgm:spPr/>
      <dgm:t>
        <a:bodyPr/>
        <a:lstStyle/>
        <a:p>
          <a:endParaRPr lang="pt-BR"/>
        </a:p>
      </dgm:t>
    </dgm:pt>
    <dgm:pt modelId="{9CA22553-EA11-4FAB-85A3-C77400E1D6D2}" type="sibTrans" cxnId="{53FA85E5-F0FD-473C-B2D2-AE1703EA04F7}">
      <dgm:prSet/>
      <dgm:spPr/>
      <dgm:t>
        <a:bodyPr/>
        <a:lstStyle/>
        <a:p>
          <a:endParaRPr lang="pt-BR"/>
        </a:p>
      </dgm:t>
    </dgm:pt>
    <dgm:pt modelId="{80A04134-527E-40DE-AE02-D6746F905DE2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pt-BR" dirty="0" smtClean="0">
              <a:solidFill>
                <a:schemeClr val="tx1"/>
              </a:solidFill>
            </a:rPr>
            <a:t>  Corrente contrária, se posiciona ressaltando ser o intervalo destinado </a:t>
          </a:r>
          <a:r>
            <a:rPr lang="pt-BR" u="sng" dirty="0" smtClean="0">
              <a:solidFill>
                <a:schemeClr val="tx1"/>
              </a:solidFill>
            </a:rPr>
            <a:t>a amamentação em si</a:t>
          </a:r>
          <a:r>
            <a:rPr lang="pt-BR" dirty="0" smtClean="0">
              <a:solidFill>
                <a:schemeClr val="tx1"/>
              </a:solidFill>
            </a:rPr>
            <a:t>, razão pela  qual estaria sendo alterando o espírito da norma.</a:t>
          </a:r>
          <a:endParaRPr lang="pt-BR" dirty="0">
            <a:solidFill>
              <a:schemeClr val="tx1"/>
            </a:solidFill>
          </a:endParaRPr>
        </a:p>
      </dgm:t>
    </dgm:pt>
    <dgm:pt modelId="{6DA02FD5-427A-4265-B634-200050399C7B}" type="parTrans" cxnId="{FBBCFF2A-ED1C-4575-8FA7-AAD19B05F94A}">
      <dgm:prSet/>
      <dgm:spPr/>
      <dgm:t>
        <a:bodyPr/>
        <a:lstStyle/>
        <a:p>
          <a:endParaRPr lang="pt-BR"/>
        </a:p>
      </dgm:t>
    </dgm:pt>
    <dgm:pt modelId="{81CE0566-6C6B-4D1B-8F00-3B1119A49173}" type="sibTrans" cxnId="{FBBCFF2A-ED1C-4575-8FA7-AAD19B05F94A}">
      <dgm:prSet/>
      <dgm:spPr/>
      <dgm:t>
        <a:bodyPr/>
        <a:lstStyle/>
        <a:p>
          <a:endParaRPr lang="pt-BR"/>
        </a:p>
      </dgm:t>
    </dgm:pt>
    <dgm:pt modelId="{CEB7A306-52EB-4EAB-ACAC-FA2010EC5F78}" type="pres">
      <dgm:prSet presAssocID="{683BAB15-E2DA-453D-A937-1FF8018DB9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AB2A49B0-CC3D-4D3C-AA05-59FD29A8F5FC}" type="pres">
      <dgm:prSet presAssocID="{462BC393-FEAA-4468-B1BD-D60A3057FF23}" presName="hierRoot1" presStyleCnt="0">
        <dgm:presLayoutVars>
          <dgm:hierBranch val="init"/>
        </dgm:presLayoutVars>
      </dgm:prSet>
      <dgm:spPr/>
    </dgm:pt>
    <dgm:pt modelId="{9BBA1E24-3BF4-4783-9AAF-A0AC1A595163}" type="pres">
      <dgm:prSet presAssocID="{462BC393-FEAA-4468-B1BD-D60A3057FF23}" presName="rootComposite1" presStyleCnt="0"/>
      <dgm:spPr/>
    </dgm:pt>
    <dgm:pt modelId="{2A2966B5-C637-44F0-A401-00C106991DBE}" type="pres">
      <dgm:prSet presAssocID="{462BC393-FEAA-4468-B1BD-D60A3057FF23}" presName="rootText1" presStyleLbl="node0" presStyleIdx="0" presStyleCnt="1" custScaleY="6464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DE1C46A-FE72-4270-B205-AEB41A1D64F4}" type="pres">
      <dgm:prSet presAssocID="{462BC393-FEAA-4468-B1BD-D60A3057FF23}" presName="rootConnector1" presStyleLbl="node1" presStyleIdx="0" presStyleCnt="0"/>
      <dgm:spPr/>
      <dgm:t>
        <a:bodyPr/>
        <a:lstStyle/>
        <a:p>
          <a:endParaRPr lang="pt-BR"/>
        </a:p>
      </dgm:t>
    </dgm:pt>
    <dgm:pt modelId="{C91C0594-57D0-4E88-BF6E-D6DB525809E5}" type="pres">
      <dgm:prSet presAssocID="{462BC393-FEAA-4468-B1BD-D60A3057FF23}" presName="hierChild2" presStyleCnt="0"/>
      <dgm:spPr/>
    </dgm:pt>
    <dgm:pt modelId="{8E8B85C5-4408-4476-8E9A-BD267B5B072E}" type="pres">
      <dgm:prSet presAssocID="{D2422AB6-4913-462F-B8D5-089F494DC6B9}" presName="Name37" presStyleLbl="parChTrans1D2" presStyleIdx="0" presStyleCnt="2"/>
      <dgm:spPr/>
      <dgm:t>
        <a:bodyPr/>
        <a:lstStyle/>
        <a:p>
          <a:endParaRPr lang="pt-BR"/>
        </a:p>
      </dgm:t>
    </dgm:pt>
    <dgm:pt modelId="{655AB486-7AEB-487E-9162-69CF2338C33B}" type="pres">
      <dgm:prSet presAssocID="{288C2A41-B4AF-47EA-B8C5-7A79DF1D52FE}" presName="hierRoot2" presStyleCnt="0">
        <dgm:presLayoutVars>
          <dgm:hierBranch val="init"/>
        </dgm:presLayoutVars>
      </dgm:prSet>
      <dgm:spPr/>
    </dgm:pt>
    <dgm:pt modelId="{701E4000-0540-48C9-B0B0-23EA021E1ECE}" type="pres">
      <dgm:prSet presAssocID="{288C2A41-B4AF-47EA-B8C5-7A79DF1D52FE}" presName="rootComposite" presStyleCnt="0"/>
      <dgm:spPr/>
    </dgm:pt>
    <dgm:pt modelId="{7E346559-09FB-4E0B-A908-432D654E76EA}" type="pres">
      <dgm:prSet presAssocID="{288C2A41-B4AF-47EA-B8C5-7A79DF1D52FE}" presName="rootText" presStyleLbl="node2" presStyleIdx="0" presStyleCnt="2" custScaleY="13616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330443-A13D-45BA-9E4F-710B71AA1095}" type="pres">
      <dgm:prSet presAssocID="{288C2A41-B4AF-47EA-B8C5-7A79DF1D52FE}" presName="rootConnector" presStyleLbl="node2" presStyleIdx="0" presStyleCnt="2"/>
      <dgm:spPr/>
      <dgm:t>
        <a:bodyPr/>
        <a:lstStyle/>
        <a:p>
          <a:endParaRPr lang="pt-BR"/>
        </a:p>
      </dgm:t>
    </dgm:pt>
    <dgm:pt modelId="{04CBF62A-206C-4932-8CE1-50A213D42E6A}" type="pres">
      <dgm:prSet presAssocID="{288C2A41-B4AF-47EA-B8C5-7A79DF1D52FE}" presName="hierChild4" presStyleCnt="0"/>
      <dgm:spPr/>
    </dgm:pt>
    <dgm:pt modelId="{5434C82D-B8C0-44B8-8C41-6A9DD399D442}" type="pres">
      <dgm:prSet presAssocID="{288C2A41-B4AF-47EA-B8C5-7A79DF1D52FE}" presName="hierChild5" presStyleCnt="0"/>
      <dgm:spPr/>
    </dgm:pt>
    <dgm:pt modelId="{B3D34CFC-71EE-4180-9B6A-CC94937DC3D5}" type="pres">
      <dgm:prSet presAssocID="{6DA02FD5-427A-4265-B634-200050399C7B}" presName="Name37" presStyleLbl="parChTrans1D2" presStyleIdx="1" presStyleCnt="2"/>
      <dgm:spPr/>
      <dgm:t>
        <a:bodyPr/>
        <a:lstStyle/>
        <a:p>
          <a:endParaRPr lang="pt-BR"/>
        </a:p>
      </dgm:t>
    </dgm:pt>
    <dgm:pt modelId="{FD41E179-F279-46A8-B1B6-968737E2B7B8}" type="pres">
      <dgm:prSet presAssocID="{80A04134-527E-40DE-AE02-D6746F905DE2}" presName="hierRoot2" presStyleCnt="0">
        <dgm:presLayoutVars>
          <dgm:hierBranch val="init"/>
        </dgm:presLayoutVars>
      </dgm:prSet>
      <dgm:spPr/>
    </dgm:pt>
    <dgm:pt modelId="{8CEA9A0F-DABE-48DA-AEAC-12B4C512A799}" type="pres">
      <dgm:prSet presAssocID="{80A04134-527E-40DE-AE02-D6746F905DE2}" presName="rootComposite" presStyleCnt="0"/>
      <dgm:spPr/>
    </dgm:pt>
    <dgm:pt modelId="{81E9487E-9812-4538-AFB3-7DB011AD02EF}" type="pres">
      <dgm:prSet presAssocID="{80A04134-527E-40DE-AE02-D6746F905DE2}" presName="rootText" presStyleLbl="node2" presStyleIdx="1" presStyleCnt="2" custScaleY="13358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7C266C-BD2C-4C8F-9B1C-7D906DA64B2A}" type="pres">
      <dgm:prSet presAssocID="{80A04134-527E-40DE-AE02-D6746F905DE2}" presName="rootConnector" presStyleLbl="node2" presStyleIdx="1" presStyleCnt="2"/>
      <dgm:spPr/>
      <dgm:t>
        <a:bodyPr/>
        <a:lstStyle/>
        <a:p>
          <a:endParaRPr lang="pt-BR"/>
        </a:p>
      </dgm:t>
    </dgm:pt>
    <dgm:pt modelId="{005920FD-798B-4F0C-8BF5-B8D813A21AD0}" type="pres">
      <dgm:prSet presAssocID="{80A04134-527E-40DE-AE02-D6746F905DE2}" presName="hierChild4" presStyleCnt="0"/>
      <dgm:spPr/>
    </dgm:pt>
    <dgm:pt modelId="{EDE05B56-6573-4A8A-B826-E23A79323FD0}" type="pres">
      <dgm:prSet presAssocID="{80A04134-527E-40DE-AE02-D6746F905DE2}" presName="hierChild5" presStyleCnt="0"/>
      <dgm:spPr/>
    </dgm:pt>
    <dgm:pt modelId="{309DC16D-E150-448F-8FC4-38A2624141F2}" type="pres">
      <dgm:prSet presAssocID="{462BC393-FEAA-4468-B1BD-D60A3057FF23}" presName="hierChild3" presStyleCnt="0"/>
      <dgm:spPr/>
    </dgm:pt>
  </dgm:ptLst>
  <dgm:cxnLst>
    <dgm:cxn modelId="{D56D6CC6-5EE0-423F-A08C-3B9E6FF13CEF}" type="presOf" srcId="{462BC393-FEAA-4468-B1BD-D60A3057FF23}" destId="{2A2966B5-C637-44F0-A401-00C106991DBE}" srcOrd="0" destOrd="0" presId="urn:microsoft.com/office/officeart/2005/8/layout/orgChart1"/>
    <dgm:cxn modelId="{E321F5F4-EB42-41C5-BDFF-6F2020AC10BC}" type="presOf" srcId="{80A04134-527E-40DE-AE02-D6746F905DE2}" destId="{157C266C-BD2C-4C8F-9B1C-7D906DA64B2A}" srcOrd="1" destOrd="0" presId="urn:microsoft.com/office/officeart/2005/8/layout/orgChart1"/>
    <dgm:cxn modelId="{AEDFC3FB-B5FF-4669-B0BF-10A30BC335AA}" type="presOf" srcId="{288C2A41-B4AF-47EA-B8C5-7A79DF1D52FE}" destId="{7E346559-09FB-4E0B-A908-432D654E76EA}" srcOrd="0" destOrd="0" presId="urn:microsoft.com/office/officeart/2005/8/layout/orgChart1"/>
    <dgm:cxn modelId="{59F984A2-C25F-45DB-8E7A-FA9726CB2055}" type="presOf" srcId="{683BAB15-E2DA-453D-A937-1FF8018DB9C1}" destId="{CEB7A306-52EB-4EAB-ACAC-FA2010EC5F78}" srcOrd="0" destOrd="0" presId="urn:microsoft.com/office/officeart/2005/8/layout/orgChart1"/>
    <dgm:cxn modelId="{C9A888E6-D916-4BF2-8BA1-38BC3F40306E}" type="presOf" srcId="{D2422AB6-4913-462F-B8D5-089F494DC6B9}" destId="{8E8B85C5-4408-4476-8E9A-BD267B5B072E}" srcOrd="0" destOrd="0" presId="urn:microsoft.com/office/officeart/2005/8/layout/orgChart1"/>
    <dgm:cxn modelId="{3E314013-B4A3-4261-87BC-3F7ED3D3508C}" type="presOf" srcId="{462BC393-FEAA-4468-B1BD-D60A3057FF23}" destId="{BDE1C46A-FE72-4270-B205-AEB41A1D64F4}" srcOrd="1" destOrd="0" presId="urn:microsoft.com/office/officeart/2005/8/layout/orgChart1"/>
    <dgm:cxn modelId="{FC691ADC-0F7C-4959-A066-019431CB8758}" type="presOf" srcId="{6DA02FD5-427A-4265-B634-200050399C7B}" destId="{B3D34CFC-71EE-4180-9B6A-CC94937DC3D5}" srcOrd="0" destOrd="0" presId="urn:microsoft.com/office/officeart/2005/8/layout/orgChart1"/>
    <dgm:cxn modelId="{FDA7C0B7-50FE-4961-8C50-4EB20879DCEB}" srcId="{683BAB15-E2DA-453D-A937-1FF8018DB9C1}" destId="{462BC393-FEAA-4468-B1BD-D60A3057FF23}" srcOrd="0" destOrd="0" parTransId="{AC8A7884-9964-4998-89B8-890932141CD1}" sibTransId="{C7AA8A59-54DA-4153-9640-EB5C1729D28A}"/>
    <dgm:cxn modelId="{D88BCC19-0AE8-452A-9AAB-DC5D97FA8708}" type="presOf" srcId="{80A04134-527E-40DE-AE02-D6746F905DE2}" destId="{81E9487E-9812-4538-AFB3-7DB011AD02EF}" srcOrd="0" destOrd="0" presId="urn:microsoft.com/office/officeart/2005/8/layout/orgChart1"/>
    <dgm:cxn modelId="{FBBCFF2A-ED1C-4575-8FA7-AAD19B05F94A}" srcId="{462BC393-FEAA-4468-B1BD-D60A3057FF23}" destId="{80A04134-527E-40DE-AE02-D6746F905DE2}" srcOrd="1" destOrd="0" parTransId="{6DA02FD5-427A-4265-B634-200050399C7B}" sibTransId="{81CE0566-6C6B-4D1B-8F00-3B1119A49173}"/>
    <dgm:cxn modelId="{A41F3684-08C7-4F14-92EF-BF1F162966CB}" type="presOf" srcId="{288C2A41-B4AF-47EA-B8C5-7A79DF1D52FE}" destId="{7A330443-A13D-45BA-9E4F-710B71AA1095}" srcOrd="1" destOrd="0" presId="urn:microsoft.com/office/officeart/2005/8/layout/orgChart1"/>
    <dgm:cxn modelId="{53FA85E5-F0FD-473C-B2D2-AE1703EA04F7}" srcId="{462BC393-FEAA-4468-B1BD-D60A3057FF23}" destId="{288C2A41-B4AF-47EA-B8C5-7A79DF1D52FE}" srcOrd="0" destOrd="0" parTransId="{D2422AB6-4913-462F-B8D5-089F494DC6B9}" sibTransId="{9CA22553-EA11-4FAB-85A3-C77400E1D6D2}"/>
    <dgm:cxn modelId="{F5D52194-C8B1-405B-B0DD-E5C84AC6A01D}" type="presParOf" srcId="{CEB7A306-52EB-4EAB-ACAC-FA2010EC5F78}" destId="{AB2A49B0-CC3D-4D3C-AA05-59FD29A8F5FC}" srcOrd="0" destOrd="0" presId="urn:microsoft.com/office/officeart/2005/8/layout/orgChart1"/>
    <dgm:cxn modelId="{A510517B-54DA-48D0-B5EC-E2D02F5D5C0E}" type="presParOf" srcId="{AB2A49B0-CC3D-4D3C-AA05-59FD29A8F5FC}" destId="{9BBA1E24-3BF4-4783-9AAF-A0AC1A595163}" srcOrd="0" destOrd="0" presId="urn:microsoft.com/office/officeart/2005/8/layout/orgChart1"/>
    <dgm:cxn modelId="{098F9050-540F-429B-92F4-D96381AE3A7F}" type="presParOf" srcId="{9BBA1E24-3BF4-4783-9AAF-A0AC1A595163}" destId="{2A2966B5-C637-44F0-A401-00C106991DBE}" srcOrd="0" destOrd="0" presId="urn:microsoft.com/office/officeart/2005/8/layout/orgChart1"/>
    <dgm:cxn modelId="{25188B40-1041-46E3-BEEC-E65F9FF897CE}" type="presParOf" srcId="{9BBA1E24-3BF4-4783-9AAF-A0AC1A595163}" destId="{BDE1C46A-FE72-4270-B205-AEB41A1D64F4}" srcOrd="1" destOrd="0" presId="urn:microsoft.com/office/officeart/2005/8/layout/orgChart1"/>
    <dgm:cxn modelId="{D8162C71-5562-419E-B094-14E81F011A17}" type="presParOf" srcId="{AB2A49B0-CC3D-4D3C-AA05-59FD29A8F5FC}" destId="{C91C0594-57D0-4E88-BF6E-D6DB525809E5}" srcOrd="1" destOrd="0" presId="urn:microsoft.com/office/officeart/2005/8/layout/orgChart1"/>
    <dgm:cxn modelId="{832E7C4E-B4EE-4B9A-898C-DE2B2F28EEC9}" type="presParOf" srcId="{C91C0594-57D0-4E88-BF6E-D6DB525809E5}" destId="{8E8B85C5-4408-4476-8E9A-BD267B5B072E}" srcOrd="0" destOrd="0" presId="urn:microsoft.com/office/officeart/2005/8/layout/orgChart1"/>
    <dgm:cxn modelId="{D892B49D-093F-4DF3-A029-C025CF355D19}" type="presParOf" srcId="{C91C0594-57D0-4E88-BF6E-D6DB525809E5}" destId="{655AB486-7AEB-487E-9162-69CF2338C33B}" srcOrd="1" destOrd="0" presId="urn:microsoft.com/office/officeart/2005/8/layout/orgChart1"/>
    <dgm:cxn modelId="{C57BD44C-0252-44D1-90BB-0592FA5D5029}" type="presParOf" srcId="{655AB486-7AEB-487E-9162-69CF2338C33B}" destId="{701E4000-0540-48C9-B0B0-23EA021E1ECE}" srcOrd="0" destOrd="0" presId="urn:microsoft.com/office/officeart/2005/8/layout/orgChart1"/>
    <dgm:cxn modelId="{DD12BBB0-81AB-47C5-BBDA-C080195EFBD6}" type="presParOf" srcId="{701E4000-0540-48C9-B0B0-23EA021E1ECE}" destId="{7E346559-09FB-4E0B-A908-432D654E76EA}" srcOrd="0" destOrd="0" presId="urn:microsoft.com/office/officeart/2005/8/layout/orgChart1"/>
    <dgm:cxn modelId="{5FC15E74-9DC3-408F-8E7F-745C4CF3582F}" type="presParOf" srcId="{701E4000-0540-48C9-B0B0-23EA021E1ECE}" destId="{7A330443-A13D-45BA-9E4F-710B71AA1095}" srcOrd="1" destOrd="0" presId="urn:microsoft.com/office/officeart/2005/8/layout/orgChart1"/>
    <dgm:cxn modelId="{64599BB9-4457-4D91-933B-0E033F18698C}" type="presParOf" srcId="{655AB486-7AEB-487E-9162-69CF2338C33B}" destId="{04CBF62A-206C-4932-8CE1-50A213D42E6A}" srcOrd="1" destOrd="0" presId="urn:microsoft.com/office/officeart/2005/8/layout/orgChart1"/>
    <dgm:cxn modelId="{F117C4A6-C9DF-4E52-B3FF-01B2FBBC69F1}" type="presParOf" srcId="{655AB486-7AEB-487E-9162-69CF2338C33B}" destId="{5434C82D-B8C0-44B8-8C41-6A9DD399D442}" srcOrd="2" destOrd="0" presId="urn:microsoft.com/office/officeart/2005/8/layout/orgChart1"/>
    <dgm:cxn modelId="{82851025-3746-4168-AC82-7071B2BA5CAC}" type="presParOf" srcId="{C91C0594-57D0-4E88-BF6E-D6DB525809E5}" destId="{B3D34CFC-71EE-4180-9B6A-CC94937DC3D5}" srcOrd="2" destOrd="0" presId="urn:microsoft.com/office/officeart/2005/8/layout/orgChart1"/>
    <dgm:cxn modelId="{5F054D05-64BA-4021-AC2D-980D154EA183}" type="presParOf" srcId="{C91C0594-57D0-4E88-BF6E-D6DB525809E5}" destId="{FD41E179-F279-46A8-B1B6-968737E2B7B8}" srcOrd="3" destOrd="0" presId="urn:microsoft.com/office/officeart/2005/8/layout/orgChart1"/>
    <dgm:cxn modelId="{BF6AF4BB-954B-4351-8C3F-CDE2516ED7F6}" type="presParOf" srcId="{FD41E179-F279-46A8-B1B6-968737E2B7B8}" destId="{8CEA9A0F-DABE-48DA-AEAC-12B4C512A799}" srcOrd="0" destOrd="0" presId="urn:microsoft.com/office/officeart/2005/8/layout/orgChart1"/>
    <dgm:cxn modelId="{28D60421-041B-42E4-BA53-0BCAB236CFDB}" type="presParOf" srcId="{8CEA9A0F-DABE-48DA-AEAC-12B4C512A799}" destId="{81E9487E-9812-4538-AFB3-7DB011AD02EF}" srcOrd="0" destOrd="0" presId="urn:microsoft.com/office/officeart/2005/8/layout/orgChart1"/>
    <dgm:cxn modelId="{8C933AAE-26AE-4639-918D-FD7087BD3690}" type="presParOf" srcId="{8CEA9A0F-DABE-48DA-AEAC-12B4C512A799}" destId="{157C266C-BD2C-4C8F-9B1C-7D906DA64B2A}" srcOrd="1" destOrd="0" presId="urn:microsoft.com/office/officeart/2005/8/layout/orgChart1"/>
    <dgm:cxn modelId="{ECDB0EF1-983D-4619-9561-AD6A2C71E21F}" type="presParOf" srcId="{FD41E179-F279-46A8-B1B6-968737E2B7B8}" destId="{005920FD-798B-4F0C-8BF5-B8D813A21AD0}" srcOrd="1" destOrd="0" presId="urn:microsoft.com/office/officeart/2005/8/layout/orgChart1"/>
    <dgm:cxn modelId="{B69024FD-689C-436D-AB36-038FB51CAA30}" type="presParOf" srcId="{FD41E179-F279-46A8-B1B6-968737E2B7B8}" destId="{EDE05B56-6573-4A8A-B826-E23A79323FD0}" srcOrd="2" destOrd="0" presId="urn:microsoft.com/office/officeart/2005/8/layout/orgChart1"/>
    <dgm:cxn modelId="{8BBB4D18-060C-43FA-9F1F-C538DDEE2688}" type="presParOf" srcId="{AB2A49B0-CC3D-4D3C-AA05-59FD29A8F5FC}" destId="{309DC16D-E150-448F-8FC4-38A2624141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DDCD78-D1A8-4DBD-B6EA-D17C76CBAEA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58F81F9-B3C7-4ABE-A045-45C543C1AAAF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4meses</a:t>
          </a:r>
          <a:endParaRPr lang="pt-BR" b="1" dirty="0">
            <a:solidFill>
              <a:schemeClr val="tx1"/>
            </a:solidFill>
          </a:endParaRPr>
        </a:p>
      </dgm:t>
    </dgm:pt>
    <dgm:pt modelId="{F8FB0BD2-A499-497F-824A-9C8DBB53409C}" type="parTrans" cxnId="{76E4DCA0-9D84-453B-B09D-4230BAB48F01}">
      <dgm:prSet/>
      <dgm:spPr/>
      <dgm:t>
        <a:bodyPr/>
        <a:lstStyle/>
        <a:p>
          <a:endParaRPr lang="pt-BR"/>
        </a:p>
      </dgm:t>
    </dgm:pt>
    <dgm:pt modelId="{4969DB0A-3A09-4216-8FBA-AF4BC5EC3EA7}" type="sibTrans" cxnId="{76E4DCA0-9D84-453B-B09D-4230BAB48F01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58B22CEE-820E-41DA-B28F-97D467AAB276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5meses</a:t>
          </a:r>
          <a:endParaRPr lang="pt-BR" b="1" dirty="0">
            <a:solidFill>
              <a:schemeClr val="tx1"/>
            </a:solidFill>
          </a:endParaRPr>
        </a:p>
      </dgm:t>
    </dgm:pt>
    <dgm:pt modelId="{B7442A78-86CA-422D-A3C1-6D0780E39EDE}" type="parTrans" cxnId="{9D123BF6-5436-4FA3-9520-7FFB2A3A2A28}">
      <dgm:prSet/>
      <dgm:spPr/>
      <dgm:t>
        <a:bodyPr/>
        <a:lstStyle/>
        <a:p>
          <a:endParaRPr lang="pt-BR"/>
        </a:p>
      </dgm:t>
    </dgm:pt>
    <dgm:pt modelId="{B9A31148-1622-4597-A529-88C274976C04}" type="sibTrans" cxnId="{9D123BF6-5436-4FA3-9520-7FFB2A3A2A28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2ADBF18D-C0D6-4D1A-99A0-F5884CEDDB0A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6 meses</a:t>
          </a:r>
          <a:endParaRPr lang="pt-BR" b="1" dirty="0">
            <a:solidFill>
              <a:schemeClr val="tx1"/>
            </a:solidFill>
          </a:endParaRPr>
        </a:p>
      </dgm:t>
    </dgm:pt>
    <dgm:pt modelId="{B91ADBBB-2741-40D5-A748-B81D82A8906D}" type="parTrans" cxnId="{3CA37BDA-F499-45AD-ACB2-433157038C02}">
      <dgm:prSet/>
      <dgm:spPr/>
      <dgm:t>
        <a:bodyPr/>
        <a:lstStyle/>
        <a:p>
          <a:endParaRPr lang="pt-BR"/>
        </a:p>
      </dgm:t>
    </dgm:pt>
    <dgm:pt modelId="{546C4F3F-2951-4212-ADBB-29CF083AB00C}" type="sibTrans" cxnId="{3CA37BDA-F499-45AD-ACB2-433157038C02}">
      <dgm:prSet/>
      <dgm:spPr/>
      <dgm:t>
        <a:bodyPr/>
        <a:lstStyle/>
        <a:p>
          <a:endParaRPr lang="pt-BR"/>
        </a:p>
      </dgm:t>
    </dgm:pt>
    <dgm:pt modelId="{9FB5063E-E947-4DD6-ACE6-A555A1AD2B61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parto</a:t>
          </a:r>
          <a:endParaRPr lang="pt-BR" b="1" dirty="0">
            <a:solidFill>
              <a:schemeClr val="tx1"/>
            </a:solidFill>
          </a:endParaRPr>
        </a:p>
      </dgm:t>
    </dgm:pt>
    <dgm:pt modelId="{AEE79FB4-A3E4-4CAE-BBB9-A4061A4D1B30}" type="parTrans" cxnId="{276C1655-EE4E-4F5C-B6E2-719196B6720E}">
      <dgm:prSet/>
      <dgm:spPr/>
      <dgm:t>
        <a:bodyPr/>
        <a:lstStyle/>
        <a:p>
          <a:endParaRPr lang="pt-BR"/>
        </a:p>
      </dgm:t>
    </dgm:pt>
    <dgm:pt modelId="{3EAA870B-ED7B-40D3-ABAB-D6D3F618C9D3}" type="sibTrans" cxnId="{276C1655-EE4E-4F5C-B6E2-719196B6720E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3D1BF0B8-3D11-4B2A-A0FF-AAC9008D5CC3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28 dias antes do parto</a:t>
          </a:r>
          <a:endParaRPr lang="pt-BR" b="1" dirty="0">
            <a:solidFill>
              <a:schemeClr val="tx1"/>
            </a:solidFill>
          </a:endParaRPr>
        </a:p>
      </dgm:t>
    </dgm:pt>
    <dgm:pt modelId="{93CA1898-BDD2-4388-B637-C58FF44EA32E}" type="parTrans" cxnId="{E0FCD6A2-3FA0-4041-AF53-4810F0326303}">
      <dgm:prSet/>
      <dgm:spPr/>
      <dgm:t>
        <a:bodyPr/>
        <a:lstStyle/>
        <a:p>
          <a:endParaRPr lang="pt-BR"/>
        </a:p>
      </dgm:t>
    </dgm:pt>
    <dgm:pt modelId="{43D057F7-4868-4168-94D2-A30B17DCEC40}" type="sibTrans" cxnId="{E0FCD6A2-3FA0-4041-AF53-4810F0326303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BBF4445C-B7D2-43AC-8C0E-82D50553265F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gravidez</a:t>
          </a:r>
          <a:endParaRPr lang="pt-BR" b="1" dirty="0">
            <a:solidFill>
              <a:schemeClr val="tx1"/>
            </a:solidFill>
          </a:endParaRPr>
        </a:p>
      </dgm:t>
    </dgm:pt>
    <dgm:pt modelId="{32820818-26F3-415D-A773-7343AB4716F2}" type="parTrans" cxnId="{AE786DDD-46E1-48D0-940C-03CC0D00F78F}">
      <dgm:prSet/>
      <dgm:spPr/>
      <dgm:t>
        <a:bodyPr/>
        <a:lstStyle/>
        <a:p>
          <a:endParaRPr lang="pt-BR"/>
        </a:p>
      </dgm:t>
    </dgm:pt>
    <dgm:pt modelId="{A4D92EE3-50EE-4957-B0AF-78C48BD740D0}" type="sibTrans" cxnId="{AE786DDD-46E1-48D0-940C-03CC0D00F78F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30A416AB-A1A7-4885-BB5A-BB8917A3DEC6}" type="pres">
      <dgm:prSet presAssocID="{C2DDCD78-D1A8-4DBD-B6EA-D17C76CBAEAB}" presName="Name0" presStyleCnt="0">
        <dgm:presLayoutVars>
          <dgm:dir/>
          <dgm:resizeHandles val="exact"/>
        </dgm:presLayoutVars>
      </dgm:prSet>
      <dgm:spPr/>
    </dgm:pt>
    <dgm:pt modelId="{76E55316-747B-48B0-833C-BC95236D22B8}" type="pres">
      <dgm:prSet presAssocID="{BBF4445C-B7D2-43AC-8C0E-82D50553265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E6A874-E480-4D7B-8B47-535D899C412A}" type="pres">
      <dgm:prSet presAssocID="{A4D92EE3-50EE-4957-B0AF-78C48BD740D0}" presName="sibTrans" presStyleLbl="sibTrans2D1" presStyleIdx="0" presStyleCnt="5"/>
      <dgm:spPr/>
      <dgm:t>
        <a:bodyPr/>
        <a:lstStyle/>
        <a:p>
          <a:endParaRPr lang="pt-BR"/>
        </a:p>
      </dgm:t>
    </dgm:pt>
    <dgm:pt modelId="{46712C30-C6BE-4055-99C0-A849003D58F1}" type="pres">
      <dgm:prSet presAssocID="{A4D92EE3-50EE-4957-B0AF-78C48BD740D0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F788EB8D-667A-4A9B-BBD8-85BF160C4F48}" type="pres">
      <dgm:prSet presAssocID="{3D1BF0B8-3D11-4B2A-A0FF-AAC9008D5CC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C84025-B5CD-4A53-B4FE-F92CD85C12D3}" type="pres">
      <dgm:prSet presAssocID="{43D057F7-4868-4168-94D2-A30B17DCEC40}" presName="sibTrans" presStyleLbl="sibTrans2D1" presStyleIdx="1" presStyleCnt="5"/>
      <dgm:spPr/>
      <dgm:t>
        <a:bodyPr/>
        <a:lstStyle/>
        <a:p>
          <a:endParaRPr lang="pt-BR"/>
        </a:p>
      </dgm:t>
    </dgm:pt>
    <dgm:pt modelId="{09952DA8-4ACC-4185-8371-092D1E42E2EB}" type="pres">
      <dgm:prSet presAssocID="{43D057F7-4868-4168-94D2-A30B17DCEC40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D2F3F246-EC3C-462C-9A10-42030407E5C9}" type="pres">
      <dgm:prSet presAssocID="{9FB5063E-E947-4DD6-ACE6-A555A1AD2B6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153CA7-5AD4-4CEC-9D7C-13F542B4A6E6}" type="pres">
      <dgm:prSet presAssocID="{3EAA870B-ED7B-40D3-ABAB-D6D3F618C9D3}" presName="sibTrans" presStyleLbl="sibTrans2D1" presStyleIdx="2" presStyleCnt="5"/>
      <dgm:spPr/>
      <dgm:t>
        <a:bodyPr/>
        <a:lstStyle/>
        <a:p>
          <a:endParaRPr lang="pt-BR"/>
        </a:p>
      </dgm:t>
    </dgm:pt>
    <dgm:pt modelId="{3FBD9E31-E9CC-476B-B774-D7A6E7BDBC39}" type="pres">
      <dgm:prSet presAssocID="{3EAA870B-ED7B-40D3-ABAB-D6D3F618C9D3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57093EFF-6D7A-4792-9AEE-F863800E4898}" type="pres">
      <dgm:prSet presAssocID="{458F81F9-B3C7-4ABE-A045-45C543C1AA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2C1103-7060-439F-8F3E-7FB076DD983E}" type="pres">
      <dgm:prSet presAssocID="{4969DB0A-3A09-4216-8FBA-AF4BC5EC3EA7}" presName="sibTrans" presStyleLbl="sibTrans2D1" presStyleIdx="3" presStyleCnt="5"/>
      <dgm:spPr/>
      <dgm:t>
        <a:bodyPr/>
        <a:lstStyle/>
        <a:p>
          <a:endParaRPr lang="pt-BR"/>
        </a:p>
      </dgm:t>
    </dgm:pt>
    <dgm:pt modelId="{35CF2E64-1D04-4A4A-9BF1-0D47EFE90165}" type="pres">
      <dgm:prSet presAssocID="{4969DB0A-3A09-4216-8FBA-AF4BC5EC3EA7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492B8F7D-9E14-475C-93FB-58D2088E9958}" type="pres">
      <dgm:prSet presAssocID="{58B22CEE-820E-41DA-B28F-97D467AAB27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4EE30C-1C1B-4993-9770-3CA50CF61A81}" type="pres">
      <dgm:prSet presAssocID="{B9A31148-1622-4597-A529-88C274976C04}" presName="sibTrans" presStyleLbl="sibTrans2D1" presStyleIdx="4" presStyleCnt="5"/>
      <dgm:spPr/>
      <dgm:t>
        <a:bodyPr/>
        <a:lstStyle/>
        <a:p>
          <a:endParaRPr lang="pt-BR"/>
        </a:p>
      </dgm:t>
    </dgm:pt>
    <dgm:pt modelId="{ABF6A87F-1331-43A9-8F2E-40CA8E0BD820}" type="pres">
      <dgm:prSet presAssocID="{B9A31148-1622-4597-A529-88C274976C04}" presName="connectorText" presStyleLbl="sibTrans2D1" presStyleIdx="4" presStyleCnt="5"/>
      <dgm:spPr/>
      <dgm:t>
        <a:bodyPr/>
        <a:lstStyle/>
        <a:p>
          <a:endParaRPr lang="pt-BR"/>
        </a:p>
      </dgm:t>
    </dgm:pt>
    <dgm:pt modelId="{48516FC4-C31A-42C9-923E-BD77C92DAF3F}" type="pres">
      <dgm:prSet presAssocID="{2ADBF18D-C0D6-4D1A-99A0-F5884CEDDB0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6CB506B-0873-4460-8CC0-F864B04E6364}" type="presOf" srcId="{B9A31148-1622-4597-A529-88C274976C04}" destId="{ABF6A87F-1331-43A9-8F2E-40CA8E0BD820}" srcOrd="1" destOrd="0" presId="urn:microsoft.com/office/officeart/2005/8/layout/process1"/>
    <dgm:cxn modelId="{0768EF0E-4A58-4D5C-9743-D7440C1871E8}" type="presOf" srcId="{3D1BF0B8-3D11-4B2A-A0FF-AAC9008D5CC3}" destId="{F788EB8D-667A-4A9B-BBD8-85BF160C4F48}" srcOrd="0" destOrd="0" presId="urn:microsoft.com/office/officeart/2005/8/layout/process1"/>
    <dgm:cxn modelId="{04BADBF5-AC65-4656-8296-88796CBD6773}" type="presOf" srcId="{9FB5063E-E947-4DD6-ACE6-A555A1AD2B61}" destId="{D2F3F246-EC3C-462C-9A10-42030407E5C9}" srcOrd="0" destOrd="0" presId="urn:microsoft.com/office/officeart/2005/8/layout/process1"/>
    <dgm:cxn modelId="{9D123BF6-5436-4FA3-9520-7FFB2A3A2A28}" srcId="{C2DDCD78-D1A8-4DBD-B6EA-D17C76CBAEAB}" destId="{58B22CEE-820E-41DA-B28F-97D467AAB276}" srcOrd="4" destOrd="0" parTransId="{B7442A78-86CA-422D-A3C1-6D0780E39EDE}" sibTransId="{B9A31148-1622-4597-A529-88C274976C04}"/>
    <dgm:cxn modelId="{84E655A2-8D42-4C80-BED8-32F37B64F8F4}" type="presOf" srcId="{C2DDCD78-D1A8-4DBD-B6EA-D17C76CBAEAB}" destId="{30A416AB-A1A7-4885-BB5A-BB8917A3DEC6}" srcOrd="0" destOrd="0" presId="urn:microsoft.com/office/officeart/2005/8/layout/process1"/>
    <dgm:cxn modelId="{AE786DDD-46E1-48D0-940C-03CC0D00F78F}" srcId="{C2DDCD78-D1A8-4DBD-B6EA-D17C76CBAEAB}" destId="{BBF4445C-B7D2-43AC-8C0E-82D50553265F}" srcOrd="0" destOrd="0" parTransId="{32820818-26F3-415D-A773-7343AB4716F2}" sibTransId="{A4D92EE3-50EE-4957-B0AF-78C48BD740D0}"/>
    <dgm:cxn modelId="{95ECBF45-4904-4CB8-B01D-8B2903A9A95A}" type="presOf" srcId="{B9A31148-1622-4597-A529-88C274976C04}" destId="{C04EE30C-1C1B-4993-9770-3CA50CF61A81}" srcOrd="0" destOrd="0" presId="urn:microsoft.com/office/officeart/2005/8/layout/process1"/>
    <dgm:cxn modelId="{53231062-7788-481D-9B02-6815C578030F}" type="presOf" srcId="{458F81F9-B3C7-4ABE-A045-45C543C1AAAF}" destId="{57093EFF-6D7A-4792-9AEE-F863800E4898}" srcOrd="0" destOrd="0" presId="urn:microsoft.com/office/officeart/2005/8/layout/process1"/>
    <dgm:cxn modelId="{0560EFB4-B7E5-4C79-ADBC-7FF08749F04F}" type="presOf" srcId="{43D057F7-4868-4168-94D2-A30B17DCEC40}" destId="{09952DA8-4ACC-4185-8371-092D1E42E2EB}" srcOrd="1" destOrd="0" presId="urn:microsoft.com/office/officeart/2005/8/layout/process1"/>
    <dgm:cxn modelId="{B2B5BD88-F31F-414F-862D-DA2998310E74}" type="presOf" srcId="{3EAA870B-ED7B-40D3-ABAB-D6D3F618C9D3}" destId="{10153CA7-5AD4-4CEC-9D7C-13F542B4A6E6}" srcOrd="0" destOrd="0" presId="urn:microsoft.com/office/officeart/2005/8/layout/process1"/>
    <dgm:cxn modelId="{3CA37BDA-F499-45AD-ACB2-433157038C02}" srcId="{C2DDCD78-D1A8-4DBD-B6EA-D17C76CBAEAB}" destId="{2ADBF18D-C0D6-4D1A-99A0-F5884CEDDB0A}" srcOrd="5" destOrd="0" parTransId="{B91ADBBB-2741-40D5-A748-B81D82A8906D}" sibTransId="{546C4F3F-2951-4212-ADBB-29CF083AB00C}"/>
    <dgm:cxn modelId="{E0FCD6A2-3FA0-4041-AF53-4810F0326303}" srcId="{C2DDCD78-D1A8-4DBD-B6EA-D17C76CBAEAB}" destId="{3D1BF0B8-3D11-4B2A-A0FF-AAC9008D5CC3}" srcOrd="1" destOrd="0" parTransId="{93CA1898-BDD2-4388-B637-C58FF44EA32E}" sibTransId="{43D057F7-4868-4168-94D2-A30B17DCEC40}"/>
    <dgm:cxn modelId="{76E4DCA0-9D84-453B-B09D-4230BAB48F01}" srcId="{C2DDCD78-D1A8-4DBD-B6EA-D17C76CBAEAB}" destId="{458F81F9-B3C7-4ABE-A045-45C543C1AAAF}" srcOrd="3" destOrd="0" parTransId="{F8FB0BD2-A499-497F-824A-9C8DBB53409C}" sibTransId="{4969DB0A-3A09-4216-8FBA-AF4BC5EC3EA7}"/>
    <dgm:cxn modelId="{5577D3A3-E299-4D32-8251-688D17172CD7}" type="presOf" srcId="{58B22CEE-820E-41DA-B28F-97D467AAB276}" destId="{492B8F7D-9E14-475C-93FB-58D2088E9958}" srcOrd="0" destOrd="0" presId="urn:microsoft.com/office/officeart/2005/8/layout/process1"/>
    <dgm:cxn modelId="{A29D8C81-A34B-4577-80E1-59FC30B2E17B}" type="presOf" srcId="{43D057F7-4868-4168-94D2-A30B17DCEC40}" destId="{91C84025-B5CD-4A53-B4FE-F92CD85C12D3}" srcOrd="0" destOrd="0" presId="urn:microsoft.com/office/officeart/2005/8/layout/process1"/>
    <dgm:cxn modelId="{CCC78E6D-0760-489B-B190-A4000149E189}" type="presOf" srcId="{4969DB0A-3A09-4216-8FBA-AF4BC5EC3EA7}" destId="{252C1103-7060-439F-8F3E-7FB076DD983E}" srcOrd="0" destOrd="0" presId="urn:microsoft.com/office/officeart/2005/8/layout/process1"/>
    <dgm:cxn modelId="{3944C5CF-136B-46D3-9EFE-348D56C54557}" type="presOf" srcId="{A4D92EE3-50EE-4957-B0AF-78C48BD740D0}" destId="{74E6A874-E480-4D7B-8B47-535D899C412A}" srcOrd="0" destOrd="0" presId="urn:microsoft.com/office/officeart/2005/8/layout/process1"/>
    <dgm:cxn modelId="{5D4C191A-316C-4459-A938-3CDBD418262B}" type="presOf" srcId="{2ADBF18D-C0D6-4D1A-99A0-F5884CEDDB0A}" destId="{48516FC4-C31A-42C9-923E-BD77C92DAF3F}" srcOrd="0" destOrd="0" presId="urn:microsoft.com/office/officeart/2005/8/layout/process1"/>
    <dgm:cxn modelId="{997E8658-5AC0-4CC0-A8D4-5A924B869ECB}" type="presOf" srcId="{A4D92EE3-50EE-4957-B0AF-78C48BD740D0}" destId="{46712C30-C6BE-4055-99C0-A849003D58F1}" srcOrd="1" destOrd="0" presId="urn:microsoft.com/office/officeart/2005/8/layout/process1"/>
    <dgm:cxn modelId="{A3844984-8227-4CD4-92CD-95E2A843A5AF}" type="presOf" srcId="{3EAA870B-ED7B-40D3-ABAB-D6D3F618C9D3}" destId="{3FBD9E31-E9CC-476B-B774-D7A6E7BDBC39}" srcOrd="1" destOrd="0" presId="urn:microsoft.com/office/officeart/2005/8/layout/process1"/>
    <dgm:cxn modelId="{5482ADD4-67DE-4E48-A33B-5BD50931CAEF}" type="presOf" srcId="{4969DB0A-3A09-4216-8FBA-AF4BC5EC3EA7}" destId="{35CF2E64-1D04-4A4A-9BF1-0D47EFE90165}" srcOrd="1" destOrd="0" presId="urn:microsoft.com/office/officeart/2005/8/layout/process1"/>
    <dgm:cxn modelId="{E13A9FA7-37DC-4614-A423-FF34A00368BB}" type="presOf" srcId="{BBF4445C-B7D2-43AC-8C0E-82D50553265F}" destId="{76E55316-747B-48B0-833C-BC95236D22B8}" srcOrd="0" destOrd="0" presId="urn:microsoft.com/office/officeart/2005/8/layout/process1"/>
    <dgm:cxn modelId="{276C1655-EE4E-4F5C-B6E2-719196B6720E}" srcId="{C2DDCD78-D1A8-4DBD-B6EA-D17C76CBAEAB}" destId="{9FB5063E-E947-4DD6-ACE6-A555A1AD2B61}" srcOrd="2" destOrd="0" parTransId="{AEE79FB4-A3E4-4CAE-BBB9-A4061A4D1B30}" sibTransId="{3EAA870B-ED7B-40D3-ABAB-D6D3F618C9D3}"/>
    <dgm:cxn modelId="{7236DC9B-2012-4C9A-821A-26A937E9A9CE}" type="presParOf" srcId="{30A416AB-A1A7-4885-BB5A-BB8917A3DEC6}" destId="{76E55316-747B-48B0-833C-BC95236D22B8}" srcOrd="0" destOrd="0" presId="urn:microsoft.com/office/officeart/2005/8/layout/process1"/>
    <dgm:cxn modelId="{675BA44E-55A4-46CC-A9E4-5881B7E9F2E9}" type="presParOf" srcId="{30A416AB-A1A7-4885-BB5A-BB8917A3DEC6}" destId="{74E6A874-E480-4D7B-8B47-535D899C412A}" srcOrd="1" destOrd="0" presId="urn:microsoft.com/office/officeart/2005/8/layout/process1"/>
    <dgm:cxn modelId="{5D0A5AEF-FD08-4FD5-89C4-048833D89562}" type="presParOf" srcId="{74E6A874-E480-4D7B-8B47-535D899C412A}" destId="{46712C30-C6BE-4055-99C0-A849003D58F1}" srcOrd="0" destOrd="0" presId="urn:microsoft.com/office/officeart/2005/8/layout/process1"/>
    <dgm:cxn modelId="{DB2CCCA8-C344-4C86-A40D-BCEF96939293}" type="presParOf" srcId="{30A416AB-A1A7-4885-BB5A-BB8917A3DEC6}" destId="{F788EB8D-667A-4A9B-BBD8-85BF160C4F48}" srcOrd="2" destOrd="0" presId="urn:microsoft.com/office/officeart/2005/8/layout/process1"/>
    <dgm:cxn modelId="{8B33A435-A9EF-4CAA-B076-0FEC4C215802}" type="presParOf" srcId="{30A416AB-A1A7-4885-BB5A-BB8917A3DEC6}" destId="{91C84025-B5CD-4A53-B4FE-F92CD85C12D3}" srcOrd="3" destOrd="0" presId="urn:microsoft.com/office/officeart/2005/8/layout/process1"/>
    <dgm:cxn modelId="{539D6EDD-86E3-432D-A88A-B66BA008423F}" type="presParOf" srcId="{91C84025-B5CD-4A53-B4FE-F92CD85C12D3}" destId="{09952DA8-4ACC-4185-8371-092D1E42E2EB}" srcOrd="0" destOrd="0" presId="urn:microsoft.com/office/officeart/2005/8/layout/process1"/>
    <dgm:cxn modelId="{55C7D388-7C65-487A-9447-5F5A410D6A0C}" type="presParOf" srcId="{30A416AB-A1A7-4885-BB5A-BB8917A3DEC6}" destId="{D2F3F246-EC3C-462C-9A10-42030407E5C9}" srcOrd="4" destOrd="0" presId="urn:microsoft.com/office/officeart/2005/8/layout/process1"/>
    <dgm:cxn modelId="{F8E41A07-ED05-4BA6-A817-67D8CB9EB2A4}" type="presParOf" srcId="{30A416AB-A1A7-4885-BB5A-BB8917A3DEC6}" destId="{10153CA7-5AD4-4CEC-9D7C-13F542B4A6E6}" srcOrd="5" destOrd="0" presId="urn:microsoft.com/office/officeart/2005/8/layout/process1"/>
    <dgm:cxn modelId="{BE28CF41-5B87-4387-822C-8DDA21708B5D}" type="presParOf" srcId="{10153CA7-5AD4-4CEC-9D7C-13F542B4A6E6}" destId="{3FBD9E31-E9CC-476B-B774-D7A6E7BDBC39}" srcOrd="0" destOrd="0" presId="urn:microsoft.com/office/officeart/2005/8/layout/process1"/>
    <dgm:cxn modelId="{AB6FE2DF-EA89-4C34-9E94-9C45EFE05C5C}" type="presParOf" srcId="{30A416AB-A1A7-4885-BB5A-BB8917A3DEC6}" destId="{57093EFF-6D7A-4792-9AEE-F863800E4898}" srcOrd="6" destOrd="0" presId="urn:microsoft.com/office/officeart/2005/8/layout/process1"/>
    <dgm:cxn modelId="{677D5F5F-8CF4-40AC-B756-04A8F113FFA3}" type="presParOf" srcId="{30A416AB-A1A7-4885-BB5A-BB8917A3DEC6}" destId="{252C1103-7060-439F-8F3E-7FB076DD983E}" srcOrd="7" destOrd="0" presId="urn:microsoft.com/office/officeart/2005/8/layout/process1"/>
    <dgm:cxn modelId="{FCB185AD-BB21-440A-BD56-9CD353B4544E}" type="presParOf" srcId="{252C1103-7060-439F-8F3E-7FB076DD983E}" destId="{35CF2E64-1D04-4A4A-9BF1-0D47EFE90165}" srcOrd="0" destOrd="0" presId="urn:microsoft.com/office/officeart/2005/8/layout/process1"/>
    <dgm:cxn modelId="{4D6A4E73-E4AB-4B27-872D-3B13429340F1}" type="presParOf" srcId="{30A416AB-A1A7-4885-BB5A-BB8917A3DEC6}" destId="{492B8F7D-9E14-475C-93FB-58D2088E9958}" srcOrd="8" destOrd="0" presId="urn:microsoft.com/office/officeart/2005/8/layout/process1"/>
    <dgm:cxn modelId="{029C22A2-5802-49BF-8CF8-78DE24A20458}" type="presParOf" srcId="{30A416AB-A1A7-4885-BB5A-BB8917A3DEC6}" destId="{C04EE30C-1C1B-4993-9770-3CA50CF61A81}" srcOrd="9" destOrd="0" presId="urn:microsoft.com/office/officeart/2005/8/layout/process1"/>
    <dgm:cxn modelId="{E0C6E335-9A45-4A9D-A76E-72EF6ACD4AE5}" type="presParOf" srcId="{C04EE30C-1C1B-4993-9770-3CA50CF61A81}" destId="{ABF6A87F-1331-43A9-8F2E-40CA8E0BD820}" srcOrd="0" destOrd="0" presId="urn:microsoft.com/office/officeart/2005/8/layout/process1"/>
    <dgm:cxn modelId="{E1EF7C8C-6AD3-45C4-97AE-93A90A8C7F15}" type="presParOf" srcId="{30A416AB-A1A7-4885-BB5A-BB8917A3DEC6}" destId="{48516FC4-C31A-42C9-923E-BD77C92DAF3F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A84606-8349-4E62-9B37-876E490DF21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D478F9E-6F37-4926-8B11-A53DF2233B38}">
      <dgm:prSet phldrT="[Texto]" custT="1"/>
      <dgm:spPr/>
      <dgm:t>
        <a:bodyPr/>
        <a:lstStyle/>
        <a:p>
          <a:pPr algn="ctr"/>
          <a:r>
            <a:rPr lang="pt-BR" sz="2400" b="1" dirty="0" smtClean="0">
              <a:solidFill>
                <a:srgbClr val="C00000"/>
              </a:solidFill>
            </a:rPr>
            <a:t>Testes de </a:t>
          </a:r>
        </a:p>
        <a:p>
          <a:pPr algn="ctr"/>
          <a:r>
            <a:rPr lang="pt-BR" sz="2400" b="1" dirty="0" smtClean="0">
              <a:solidFill>
                <a:srgbClr val="C00000"/>
              </a:solidFill>
            </a:rPr>
            <a:t>gravidez</a:t>
          </a:r>
          <a:endParaRPr lang="pt-BR" sz="2400" b="1" dirty="0">
            <a:solidFill>
              <a:srgbClr val="C00000"/>
            </a:solidFill>
          </a:endParaRPr>
        </a:p>
      </dgm:t>
    </dgm:pt>
    <dgm:pt modelId="{F45D095B-2DD1-4DF8-8005-C91AF16BC939}" type="parTrans" cxnId="{0C3C48ED-DFB0-43F7-9F14-755D15D788B1}">
      <dgm:prSet/>
      <dgm:spPr/>
      <dgm:t>
        <a:bodyPr/>
        <a:lstStyle/>
        <a:p>
          <a:endParaRPr lang="pt-BR"/>
        </a:p>
      </dgm:t>
    </dgm:pt>
    <dgm:pt modelId="{EEA7B8CB-F6FB-48C0-8E18-D08085F9D25A}" type="sibTrans" cxnId="{0C3C48ED-DFB0-43F7-9F14-755D15D788B1}">
      <dgm:prSet/>
      <dgm:spPr/>
      <dgm:t>
        <a:bodyPr/>
        <a:lstStyle/>
        <a:p>
          <a:endParaRPr lang="pt-BR"/>
        </a:p>
      </dgm:t>
    </dgm:pt>
    <dgm:pt modelId="{0C19916D-58F6-4EEB-9DCE-4681EB86257A}">
      <dgm:prSet custT="1"/>
      <dgm:spPr/>
      <dgm:t>
        <a:bodyPr/>
        <a:lstStyle/>
        <a:p>
          <a:r>
            <a:rPr lang="pt-BR" sz="2200" b="1" dirty="0" smtClean="0">
              <a:solidFill>
                <a:srgbClr val="C00000"/>
              </a:solidFill>
            </a:rPr>
            <a:t>exames </a:t>
          </a:r>
        </a:p>
        <a:p>
          <a:r>
            <a:rPr lang="pt-BR" sz="2200" b="1" dirty="0" smtClean="0">
              <a:solidFill>
                <a:srgbClr val="C00000"/>
              </a:solidFill>
            </a:rPr>
            <a:t>admissionais </a:t>
          </a:r>
          <a:endParaRPr lang="pt-BR" sz="2200" b="1" dirty="0">
            <a:solidFill>
              <a:srgbClr val="C00000"/>
            </a:solidFill>
          </a:endParaRPr>
        </a:p>
      </dgm:t>
    </dgm:pt>
    <dgm:pt modelId="{B98E1AC2-06CC-4D4E-B3BD-260BB0E45668}" type="parTrans" cxnId="{6E2B0194-C25E-400F-94F1-FBFE85929D35}">
      <dgm:prSet/>
      <dgm:spPr/>
      <dgm:t>
        <a:bodyPr/>
        <a:lstStyle/>
        <a:p>
          <a:endParaRPr lang="pt-BR" sz="1800" b="1">
            <a:solidFill>
              <a:srgbClr val="C00000"/>
            </a:solidFill>
          </a:endParaRPr>
        </a:p>
      </dgm:t>
    </dgm:pt>
    <dgm:pt modelId="{3AB1E714-1944-4A75-956B-D0202DA15E9C}" type="sibTrans" cxnId="{6E2B0194-C25E-400F-94F1-FBFE85929D35}">
      <dgm:prSet/>
      <dgm:spPr/>
      <dgm:t>
        <a:bodyPr/>
        <a:lstStyle/>
        <a:p>
          <a:endParaRPr lang="pt-BR"/>
        </a:p>
      </dgm:t>
    </dgm:pt>
    <dgm:pt modelId="{28C67A95-4139-4D5C-A2C6-43F1FBCCC164}">
      <dgm:prSet custT="1"/>
      <dgm:spPr/>
      <dgm:t>
        <a:bodyPr/>
        <a:lstStyle/>
        <a:p>
          <a:r>
            <a:rPr lang="pt-BR" sz="2200" b="1" dirty="0" smtClean="0">
              <a:solidFill>
                <a:srgbClr val="C00000"/>
              </a:solidFill>
            </a:rPr>
            <a:t> exames</a:t>
          </a:r>
        </a:p>
        <a:p>
          <a:r>
            <a:rPr lang="pt-BR" sz="2200" b="1" dirty="0" smtClean="0">
              <a:solidFill>
                <a:srgbClr val="C00000"/>
              </a:solidFill>
            </a:rPr>
            <a:t> </a:t>
          </a:r>
          <a:r>
            <a:rPr lang="pt-BR" sz="2200" b="1" dirty="0" err="1" smtClean="0">
              <a:solidFill>
                <a:srgbClr val="C00000"/>
              </a:solidFill>
            </a:rPr>
            <a:t>demissional</a:t>
          </a:r>
          <a:endParaRPr lang="pt-BR" sz="2200" b="1" dirty="0">
            <a:solidFill>
              <a:srgbClr val="C00000"/>
            </a:solidFill>
          </a:endParaRPr>
        </a:p>
      </dgm:t>
    </dgm:pt>
    <dgm:pt modelId="{78C66776-67F7-490B-B93F-EF939793906E}" type="parTrans" cxnId="{5B34B152-00E8-4950-9627-217F8E169FF8}">
      <dgm:prSet/>
      <dgm:spPr/>
      <dgm:t>
        <a:bodyPr/>
        <a:lstStyle/>
        <a:p>
          <a:endParaRPr lang="pt-BR" sz="1800" b="1">
            <a:solidFill>
              <a:srgbClr val="C00000"/>
            </a:solidFill>
          </a:endParaRPr>
        </a:p>
      </dgm:t>
    </dgm:pt>
    <dgm:pt modelId="{547B0024-5BFF-4798-B773-09CA1AE57701}" type="sibTrans" cxnId="{5B34B152-00E8-4950-9627-217F8E169FF8}">
      <dgm:prSet/>
      <dgm:spPr/>
      <dgm:t>
        <a:bodyPr/>
        <a:lstStyle/>
        <a:p>
          <a:endParaRPr lang="pt-BR"/>
        </a:p>
      </dgm:t>
    </dgm:pt>
    <dgm:pt modelId="{36F44122-4618-4EBB-A87C-B6FD4F9535F1}" type="pres">
      <dgm:prSet presAssocID="{5DA84606-8349-4E62-9B37-876E490DF2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302EF4B-6623-4B09-8A21-E8C8C356C6BF}" type="pres">
      <dgm:prSet presAssocID="{FD478F9E-6F37-4926-8B11-A53DF2233B38}" presName="hierRoot1" presStyleCnt="0">
        <dgm:presLayoutVars>
          <dgm:hierBranch val="init"/>
        </dgm:presLayoutVars>
      </dgm:prSet>
      <dgm:spPr/>
    </dgm:pt>
    <dgm:pt modelId="{05DCD8FE-497D-4D87-840A-5F3B7CDD5483}" type="pres">
      <dgm:prSet presAssocID="{FD478F9E-6F37-4926-8B11-A53DF2233B38}" presName="rootComposite1" presStyleCnt="0"/>
      <dgm:spPr/>
    </dgm:pt>
    <dgm:pt modelId="{6E0819BA-E6ED-42CE-8B86-30E55A989765}" type="pres">
      <dgm:prSet presAssocID="{FD478F9E-6F37-4926-8B11-A53DF2233B3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779F073-6B17-4BC9-9A68-184870C3060C}" type="pres">
      <dgm:prSet presAssocID="{FD478F9E-6F37-4926-8B11-A53DF2233B3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F22C9C0-27DB-4AA8-9190-0E5C80913846}" type="pres">
      <dgm:prSet presAssocID="{FD478F9E-6F37-4926-8B11-A53DF2233B38}" presName="hierChild2" presStyleCnt="0"/>
      <dgm:spPr/>
    </dgm:pt>
    <dgm:pt modelId="{D4F0DF74-6302-4EFF-97FB-821A97456029}" type="pres">
      <dgm:prSet presAssocID="{B98E1AC2-06CC-4D4E-B3BD-260BB0E45668}" presName="Name37" presStyleLbl="parChTrans1D2" presStyleIdx="0" presStyleCnt="2"/>
      <dgm:spPr/>
      <dgm:t>
        <a:bodyPr/>
        <a:lstStyle/>
        <a:p>
          <a:endParaRPr lang="pt-BR"/>
        </a:p>
      </dgm:t>
    </dgm:pt>
    <dgm:pt modelId="{1478F4C6-DFF6-40F4-866D-EBE86B5EB91F}" type="pres">
      <dgm:prSet presAssocID="{0C19916D-58F6-4EEB-9DCE-4681EB86257A}" presName="hierRoot2" presStyleCnt="0">
        <dgm:presLayoutVars>
          <dgm:hierBranch val="init"/>
        </dgm:presLayoutVars>
      </dgm:prSet>
      <dgm:spPr/>
    </dgm:pt>
    <dgm:pt modelId="{B41BCBB6-65DF-463B-8AC5-3BFBF203E7D1}" type="pres">
      <dgm:prSet presAssocID="{0C19916D-58F6-4EEB-9DCE-4681EB86257A}" presName="rootComposite" presStyleCnt="0"/>
      <dgm:spPr/>
    </dgm:pt>
    <dgm:pt modelId="{290BF697-99B0-4F85-BBF9-CD3784B6CB08}" type="pres">
      <dgm:prSet presAssocID="{0C19916D-58F6-4EEB-9DCE-4681EB86257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14C6D2-951B-4ABC-B451-0D107C53B7C4}" type="pres">
      <dgm:prSet presAssocID="{0C19916D-58F6-4EEB-9DCE-4681EB86257A}" presName="rootConnector" presStyleLbl="node2" presStyleIdx="0" presStyleCnt="2"/>
      <dgm:spPr/>
      <dgm:t>
        <a:bodyPr/>
        <a:lstStyle/>
        <a:p>
          <a:endParaRPr lang="pt-BR"/>
        </a:p>
      </dgm:t>
    </dgm:pt>
    <dgm:pt modelId="{33E7399E-E9E3-42E3-BF62-D628A7CDE222}" type="pres">
      <dgm:prSet presAssocID="{0C19916D-58F6-4EEB-9DCE-4681EB86257A}" presName="hierChild4" presStyleCnt="0"/>
      <dgm:spPr/>
    </dgm:pt>
    <dgm:pt modelId="{FE196844-D078-4FA0-A7EE-B697D196773D}" type="pres">
      <dgm:prSet presAssocID="{0C19916D-58F6-4EEB-9DCE-4681EB86257A}" presName="hierChild5" presStyleCnt="0"/>
      <dgm:spPr/>
    </dgm:pt>
    <dgm:pt modelId="{C57CE4E0-9C71-48AB-8F2F-98BF9616E5A4}" type="pres">
      <dgm:prSet presAssocID="{78C66776-67F7-490B-B93F-EF939793906E}" presName="Name37" presStyleLbl="parChTrans1D2" presStyleIdx="1" presStyleCnt="2"/>
      <dgm:spPr/>
      <dgm:t>
        <a:bodyPr/>
        <a:lstStyle/>
        <a:p>
          <a:endParaRPr lang="pt-BR"/>
        </a:p>
      </dgm:t>
    </dgm:pt>
    <dgm:pt modelId="{4ED8DB45-C882-482A-A954-5D0F319E1E84}" type="pres">
      <dgm:prSet presAssocID="{28C67A95-4139-4D5C-A2C6-43F1FBCCC164}" presName="hierRoot2" presStyleCnt="0">
        <dgm:presLayoutVars>
          <dgm:hierBranch val="init"/>
        </dgm:presLayoutVars>
      </dgm:prSet>
      <dgm:spPr/>
    </dgm:pt>
    <dgm:pt modelId="{40F6A2AA-08B1-41A0-8BB1-D68090B98C27}" type="pres">
      <dgm:prSet presAssocID="{28C67A95-4139-4D5C-A2C6-43F1FBCCC164}" presName="rootComposite" presStyleCnt="0"/>
      <dgm:spPr/>
    </dgm:pt>
    <dgm:pt modelId="{DD0BB2AA-DC73-4B53-A3DF-24E5EFF69BF1}" type="pres">
      <dgm:prSet presAssocID="{28C67A95-4139-4D5C-A2C6-43F1FBCCC16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A4C1B3-DE38-497E-9D50-804CEF169D58}" type="pres">
      <dgm:prSet presAssocID="{28C67A95-4139-4D5C-A2C6-43F1FBCCC164}" presName="rootConnector" presStyleLbl="node2" presStyleIdx="1" presStyleCnt="2"/>
      <dgm:spPr/>
      <dgm:t>
        <a:bodyPr/>
        <a:lstStyle/>
        <a:p>
          <a:endParaRPr lang="pt-BR"/>
        </a:p>
      </dgm:t>
    </dgm:pt>
    <dgm:pt modelId="{017F2899-8DE0-4CC3-93C0-526D37AB82F2}" type="pres">
      <dgm:prSet presAssocID="{28C67A95-4139-4D5C-A2C6-43F1FBCCC164}" presName="hierChild4" presStyleCnt="0"/>
      <dgm:spPr/>
    </dgm:pt>
    <dgm:pt modelId="{CD43B709-9214-4226-9951-F0942C643867}" type="pres">
      <dgm:prSet presAssocID="{28C67A95-4139-4D5C-A2C6-43F1FBCCC164}" presName="hierChild5" presStyleCnt="0"/>
      <dgm:spPr/>
    </dgm:pt>
    <dgm:pt modelId="{5284F87A-E1C0-4914-A9CC-9864468E7715}" type="pres">
      <dgm:prSet presAssocID="{FD478F9E-6F37-4926-8B11-A53DF2233B38}" presName="hierChild3" presStyleCnt="0"/>
      <dgm:spPr/>
    </dgm:pt>
  </dgm:ptLst>
  <dgm:cxnLst>
    <dgm:cxn modelId="{3643D348-1691-4E2A-AE2C-E8A8B2BFC150}" type="presOf" srcId="{B98E1AC2-06CC-4D4E-B3BD-260BB0E45668}" destId="{D4F0DF74-6302-4EFF-97FB-821A97456029}" srcOrd="0" destOrd="0" presId="urn:microsoft.com/office/officeart/2005/8/layout/orgChart1"/>
    <dgm:cxn modelId="{35F98C0F-9921-4BCF-ABF2-22E3C3599A2F}" type="presOf" srcId="{5DA84606-8349-4E62-9B37-876E490DF21A}" destId="{36F44122-4618-4EBB-A87C-B6FD4F9535F1}" srcOrd="0" destOrd="0" presId="urn:microsoft.com/office/officeart/2005/8/layout/orgChart1"/>
    <dgm:cxn modelId="{B5906C9D-D466-4EAC-8EB8-22CB8B1CF749}" type="presOf" srcId="{FD478F9E-6F37-4926-8B11-A53DF2233B38}" destId="{6E0819BA-E6ED-42CE-8B86-30E55A989765}" srcOrd="0" destOrd="0" presId="urn:microsoft.com/office/officeart/2005/8/layout/orgChart1"/>
    <dgm:cxn modelId="{59B93181-FBCB-40BC-B108-E754F371526D}" type="presOf" srcId="{28C67A95-4139-4D5C-A2C6-43F1FBCCC164}" destId="{68A4C1B3-DE38-497E-9D50-804CEF169D58}" srcOrd="1" destOrd="0" presId="urn:microsoft.com/office/officeart/2005/8/layout/orgChart1"/>
    <dgm:cxn modelId="{EC96163B-AADC-4787-B9A7-DB6E3324C660}" type="presOf" srcId="{78C66776-67F7-490B-B93F-EF939793906E}" destId="{C57CE4E0-9C71-48AB-8F2F-98BF9616E5A4}" srcOrd="0" destOrd="0" presId="urn:microsoft.com/office/officeart/2005/8/layout/orgChart1"/>
    <dgm:cxn modelId="{4DA0E037-BDE7-419D-AE8F-8400AFF1A3A9}" type="presOf" srcId="{FD478F9E-6F37-4926-8B11-A53DF2233B38}" destId="{5779F073-6B17-4BC9-9A68-184870C3060C}" srcOrd="1" destOrd="0" presId="urn:microsoft.com/office/officeart/2005/8/layout/orgChart1"/>
    <dgm:cxn modelId="{0C3C48ED-DFB0-43F7-9F14-755D15D788B1}" srcId="{5DA84606-8349-4E62-9B37-876E490DF21A}" destId="{FD478F9E-6F37-4926-8B11-A53DF2233B38}" srcOrd="0" destOrd="0" parTransId="{F45D095B-2DD1-4DF8-8005-C91AF16BC939}" sibTransId="{EEA7B8CB-F6FB-48C0-8E18-D08085F9D25A}"/>
    <dgm:cxn modelId="{5B34B152-00E8-4950-9627-217F8E169FF8}" srcId="{FD478F9E-6F37-4926-8B11-A53DF2233B38}" destId="{28C67A95-4139-4D5C-A2C6-43F1FBCCC164}" srcOrd="1" destOrd="0" parTransId="{78C66776-67F7-490B-B93F-EF939793906E}" sibTransId="{547B0024-5BFF-4798-B773-09CA1AE57701}"/>
    <dgm:cxn modelId="{9778556D-DA7E-4165-943B-01652E6A4510}" type="presOf" srcId="{0C19916D-58F6-4EEB-9DCE-4681EB86257A}" destId="{9314C6D2-951B-4ABC-B451-0D107C53B7C4}" srcOrd="1" destOrd="0" presId="urn:microsoft.com/office/officeart/2005/8/layout/orgChart1"/>
    <dgm:cxn modelId="{0399F567-E9A8-4B32-94A2-37AEFFC77C25}" type="presOf" srcId="{0C19916D-58F6-4EEB-9DCE-4681EB86257A}" destId="{290BF697-99B0-4F85-BBF9-CD3784B6CB08}" srcOrd="0" destOrd="0" presId="urn:microsoft.com/office/officeart/2005/8/layout/orgChart1"/>
    <dgm:cxn modelId="{63DC3C19-EC55-4ABD-9CFC-508B672E38A4}" type="presOf" srcId="{28C67A95-4139-4D5C-A2C6-43F1FBCCC164}" destId="{DD0BB2AA-DC73-4B53-A3DF-24E5EFF69BF1}" srcOrd="0" destOrd="0" presId="urn:microsoft.com/office/officeart/2005/8/layout/orgChart1"/>
    <dgm:cxn modelId="{6E2B0194-C25E-400F-94F1-FBFE85929D35}" srcId="{FD478F9E-6F37-4926-8B11-A53DF2233B38}" destId="{0C19916D-58F6-4EEB-9DCE-4681EB86257A}" srcOrd="0" destOrd="0" parTransId="{B98E1AC2-06CC-4D4E-B3BD-260BB0E45668}" sibTransId="{3AB1E714-1944-4A75-956B-D0202DA15E9C}"/>
    <dgm:cxn modelId="{15CE4F53-F384-4F0D-A518-60E93805B3BE}" type="presParOf" srcId="{36F44122-4618-4EBB-A87C-B6FD4F9535F1}" destId="{8302EF4B-6623-4B09-8A21-E8C8C356C6BF}" srcOrd="0" destOrd="0" presId="urn:microsoft.com/office/officeart/2005/8/layout/orgChart1"/>
    <dgm:cxn modelId="{E88545DD-C167-45A3-9590-56257978BD86}" type="presParOf" srcId="{8302EF4B-6623-4B09-8A21-E8C8C356C6BF}" destId="{05DCD8FE-497D-4D87-840A-5F3B7CDD5483}" srcOrd="0" destOrd="0" presId="urn:microsoft.com/office/officeart/2005/8/layout/orgChart1"/>
    <dgm:cxn modelId="{D9C672B5-40BC-44EC-8017-EC2A6D813CD4}" type="presParOf" srcId="{05DCD8FE-497D-4D87-840A-5F3B7CDD5483}" destId="{6E0819BA-E6ED-42CE-8B86-30E55A989765}" srcOrd="0" destOrd="0" presId="urn:microsoft.com/office/officeart/2005/8/layout/orgChart1"/>
    <dgm:cxn modelId="{6C30B252-2566-422B-83E5-B54D9F216886}" type="presParOf" srcId="{05DCD8FE-497D-4D87-840A-5F3B7CDD5483}" destId="{5779F073-6B17-4BC9-9A68-184870C3060C}" srcOrd="1" destOrd="0" presId="urn:microsoft.com/office/officeart/2005/8/layout/orgChart1"/>
    <dgm:cxn modelId="{9DA19D77-C7DF-452D-A966-26CB910BA589}" type="presParOf" srcId="{8302EF4B-6623-4B09-8A21-E8C8C356C6BF}" destId="{3F22C9C0-27DB-4AA8-9190-0E5C80913846}" srcOrd="1" destOrd="0" presId="urn:microsoft.com/office/officeart/2005/8/layout/orgChart1"/>
    <dgm:cxn modelId="{B5850C5C-DC0B-447C-9C01-D96D9A7E4B14}" type="presParOf" srcId="{3F22C9C0-27DB-4AA8-9190-0E5C80913846}" destId="{D4F0DF74-6302-4EFF-97FB-821A97456029}" srcOrd="0" destOrd="0" presId="urn:microsoft.com/office/officeart/2005/8/layout/orgChart1"/>
    <dgm:cxn modelId="{1E31F717-2785-4C39-849B-76EF1ABF4778}" type="presParOf" srcId="{3F22C9C0-27DB-4AA8-9190-0E5C80913846}" destId="{1478F4C6-DFF6-40F4-866D-EBE86B5EB91F}" srcOrd="1" destOrd="0" presId="urn:microsoft.com/office/officeart/2005/8/layout/orgChart1"/>
    <dgm:cxn modelId="{8833A171-840C-42AF-A36E-B131AE331269}" type="presParOf" srcId="{1478F4C6-DFF6-40F4-866D-EBE86B5EB91F}" destId="{B41BCBB6-65DF-463B-8AC5-3BFBF203E7D1}" srcOrd="0" destOrd="0" presId="urn:microsoft.com/office/officeart/2005/8/layout/orgChart1"/>
    <dgm:cxn modelId="{4D386962-7135-47BD-9B57-9359198B3AFE}" type="presParOf" srcId="{B41BCBB6-65DF-463B-8AC5-3BFBF203E7D1}" destId="{290BF697-99B0-4F85-BBF9-CD3784B6CB08}" srcOrd="0" destOrd="0" presId="urn:microsoft.com/office/officeart/2005/8/layout/orgChart1"/>
    <dgm:cxn modelId="{9C9139BF-BF62-4DC5-96C1-2D0DE403AE0A}" type="presParOf" srcId="{B41BCBB6-65DF-463B-8AC5-3BFBF203E7D1}" destId="{9314C6D2-951B-4ABC-B451-0D107C53B7C4}" srcOrd="1" destOrd="0" presId="urn:microsoft.com/office/officeart/2005/8/layout/orgChart1"/>
    <dgm:cxn modelId="{CB4AFE8A-63A7-4B9E-99F6-22E5AB924E9F}" type="presParOf" srcId="{1478F4C6-DFF6-40F4-866D-EBE86B5EB91F}" destId="{33E7399E-E9E3-42E3-BF62-D628A7CDE222}" srcOrd="1" destOrd="0" presId="urn:microsoft.com/office/officeart/2005/8/layout/orgChart1"/>
    <dgm:cxn modelId="{B058E90F-58BD-4B44-8222-51A78A1BB4CD}" type="presParOf" srcId="{1478F4C6-DFF6-40F4-866D-EBE86B5EB91F}" destId="{FE196844-D078-4FA0-A7EE-B697D196773D}" srcOrd="2" destOrd="0" presId="urn:microsoft.com/office/officeart/2005/8/layout/orgChart1"/>
    <dgm:cxn modelId="{3C3FDACE-C1AF-4E74-A68F-1CB78F67DA3B}" type="presParOf" srcId="{3F22C9C0-27DB-4AA8-9190-0E5C80913846}" destId="{C57CE4E0-9C71-48AB-8F2F-98BF9616E5A4}" srcOrd="2" destOrd="0" presId="urn:microsoft.com/office/officeart/2005/8/layout/orgChart1"/>
    <dgm:cxn modelId="{9599898E-F321-42F2-A7C6-681B7E83CCBA}" type="presParOf" srcId="{3F22C9C0-27DB-4AA8-9190-0E5C80913846}" destId="{4ED8DB45-C882-482A-A954-5D0F319E1E84}" srcOrd="3" destOrd="0" presId="urn:microsoft.com/office/officeart/2005/8/layout/orgChart1"/>
    <dgm:cxn modelId="{A093160B-B905-45E8-A9C1-BE217AFB28C1}" type="presParOf" srcId="{4ED8DB45-C882-482A-A954-5D0F319E1E84}" destId="{40F6A2AA-08B1-41A0-8BB1-D68090B98C27}" srcOrd="0" destOrd="0" presId="urn:microsoft.com/office/officeart/2005/8/layout/orgChart1"/>
    <dgm:cxn modelId="{CE532A3C-ECA0-4995-A8EE-AC19C2EEA55F}" type="presParOf" srcId="{40F6A2AA-08B1-41A0-8BB1-D68090B98C27}" destId="{DD0BB2AA-DC73-4B53-A3DF-24E5EFF69BF1}" srcOrd="0" destOrd="0" presId="urn:microsoft.com/office/officeart/2005/8/layout/orgChart1"/>
    <dgm:cxn modelId="{C8F1780C-AE51-4223-88EE-464D1E4705F5}" type="presParOf" srcId="{40F6A2AA-08B1-41A0-8BB1-D68090B98C27}" destId="{68A4C1B3-DE38-497E-9D50-804CEF169D58}" srcOrd="1" destOrd="0" presId="urn:microsoft.com/office/officeart/2005/8/layout/orgChart1"/>
    <dgm:cxn modelId="{97EB0476-0BE1-43FE-AF0A-112E28822AD8}" type="presParOf" srcId="{4ED8DB45-C882-482A-A954-5D0F319E1E84}" destId="{017F2899-8DE0-4CC3-93C0-526D37AB82F2}" srcOrd="1" destOrd="0" presId="urn:microsoft.com/office/officeart/2005/8/layout/orgChart1"/>
    <dgm:cxn modelId="{38D127FA-3DDF-4521-AB80-518C37816BB3}" type="presParOf" srcId="{4ED8DB45-C882-482A-A954-5D0F319E1E84}" destId="{CD43B709-9214-4226-9951-F0942C643867}" srcOrd="2" destOrd="0" presId="urn:microsoft.com/office/officeart/2005/8/layout/orgChart1"/>
    <dgm:cxn modelId="{6D97A5FF-A504-472F-ABCF-8D23FFFE6C4D}" type="presParOf" srcId="{8302EF4B-6623-4B09-8A21-E8C8C356C6BF}" destId="{5284F87A-E1C0-4914-A9CC-9864468E771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CD53D1-5536-419F-8914-8D9C604E0BC1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9341CC3-0FD5-4BB6-A17A-ADA980591A4C}">
      <dgm:prSet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Defesa do Direito de Propriedade</a:t>
          </a:r>
        </a:p>
        <a:p>
          <a:r>
            <a:rPr lang="pt-BR" dirty="0" smtClean="0">
              <a:solidFill>
                <a:schemeClr val="tx1"/>
              </a:solidFill>
            </a:rPr>
            <a:t>(artigo 5º, inciso XXII, da CF/88)</a:t>
          </a:r>
          <a:endParaRPr lang="pt-BR" dirty="0">
            <a:solidFill>
              <a:schemeClr val="tx1"/>
            </a:solidFill>
          </a:endParaRPr>
        </a:p>
      </dgm:t>
    </dgm:pt>
    <dgm:pt modelId="{5A9262ED-34EA-4926-BC69-6FCDE2EB06E8}" type="parTrans" cxnId="{4DBA9599-237F-40B4-AB79-9597C2DC9D2A}">
      <dgm:prSet/>
      <dgm:spPr/>
      <dgm:t>
        <a:bodyPr/>
        <a:lstStyle/>
        <a:p>
          <a:endParaRPr lang="pt-BR"/>
        </a:p>
      </dgm:t>
    </dgm:pt>
    <dgm:pt modelId="{E7CECEE6-B41F-4570-A3AE-4632BE598B58}" type="sibTrans" cxnId="{4DBA9599-237F-40B4-AB79-9597C2DC9D2A}">
      <dgm:prSet/>
      <dgm:spPr/>
      <dgm:t>
        <a:bodyPr/>
        <a:lstStyle/>
        <a:p>
          <a:endParaRPr lang="pt-BR"/>
        </a:p>
      </dgm:t>
    </dgm:pt>
    <dgm:pt modelId="{09EE5478-10AF-46D5-8D9D-2FD28231F0C5}">
      <dgm:prSet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Invasão da Intimidade e Privacidade </a:t>
          </a:r>
        </a:p>
        <a:p>
          <a:r>
            <a:rPr lang="pt-BR" dirty="0" smtClean="0">
              <a:solidFill>
                <a:schemeClr val="tx1"/>
              </a:solidFill>
            </a:rPr>
            <a:t>(artigo 5º, inciso X,da CF/88)</a:t>
          </a:r>
          <a:endParaRPr lang="pt-BR" dirty="0">
            <a:solidFill>
              <a:schemeClr val="tx1"/>
            </a:solidFill>
          </a:endParaRPr>
        </a:p>
      </dgm:t>
    </dgm:pt>
    <dgm:pt modelId="{A0E3B32E-3045-4895-8E0C-A2A3518797A4}" type="parTrans" cxnId="{DD127959-6F18-499E-B57E-360D56FB1DAD}">
      <dgm:prSet/>
      <dgm:spPr/>
      <dgm:t>
        <a:bodyPr/>
        <a:lstStyle/>
        <a:p>
          <a:endParaRPr lang="pt-BR"/>
        </a:p>
      </dgm:t>
    </dgm:pt>
    <dgm:pt modelId="{F0892720-FCFC-4C20-BFFA-F8261450E225}" type="sibTrans" cxnId="{DD127959-6F18-499E-B57E-360D56FB1DAD}">
      <dgm:prSet/>
      <dgm:spPr/>
      <dgm:t>
        <a:bodyPr/>
        <a:lstStyle/>
        <a:p>
          <a:endParaRPr lang="pt-BR"/>
        </a:p>
      </dgm:t>
    </dgm:pt>
    <dgm:pt modelId="{F45E47FE-C8A7-4355-99D4-CAC06B0BECDD}" type="pres">
      <dgm:prSet presAssocID="{3CCD53D1-5536-419F-8914-8D9C604E0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59C6E98-B301-4520-A9A4-16140078EB51}" type="pres">
      <dgm:prSet presAssocID="{79341CC3-0FD5-4BB6-A17A-ADA980591A4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5477D8-E2D7-4DDC-A848-08A02AE6692C}" type="pres">
      <dgm:prSet presAssocID="{09EE5478-10AF-46D5-8D9D-2FD28231F0C5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DBA9599-237F-40B4-AB79-9597C2DC9D2A}" srcId="{3CCD53D1-5536-419F-8914-8D9C604E0BC1}" destId="{79341CC3-0FD5-4BB6-A17A-ADA980591A4C}" srcOrd="0" destOrd="0" parTransId="{5A9262ED-34EA-4926-BC69-6FCDE2EB06E8}" sibTransId="{E7CECEE6-B41F-4570-A3AE-4632BE598B58}"/>
    <dgm:cxn modelId="{DFDD2AB9-E5FD-4ED2-85A1-B2C36EB5C4A4}" type="presOf" srcId="{79341CC3-0FD5-4BB6-A17A-ADA980591A4C}" destId="{F59C6E98-B301-4520-A9A4-16140078EB51}" srcOrd="0" destOrd="0" presId="urn:microsoft.com/office/officeart/2005/8/layout/arrow5"/>
    <dgm:cxn modelId="{3FEA5BDD-3871-481D-8EA2-DE6C9164EF90}" type="presOf" srcId="{3CCD53D1-5536-419F-8914-8D9C604E0BC1}" destId="{F45E47FE-C8A7-4355-99D4-CAC06B0BECDD}" srcOrd="0" destOrd="0" presId="urn:microsoft.com/office/officeart/2005/8/layout/arrow5"/>
    <dgm:cxn modelId="{DD127959-6F18-499E-B57E-360D56FB1DAD}" srcId="{3CCD53D1-5536-419F-8914-8D9C604E0BC1}" destId="{09EE5478-10AF-46D5-8D9D-2FD28231F0C5}" srcOrd="1" destOrd="0" parTransId="{A0E3B32E-3045-4895-8E0C-A2A3518797A4}" sibTransId="{F0892720-FCFC-4C20-BFFA-F8261450E225}"/>
    <dgm:cxn modelId="{2FDCE8E3-0A86-4935-B9E0-E8EA31251027}" type="presOf" srcId="{09EE5478-10AF-46D5-8D9D-2FD28231F0C5}" destId="{4C5477D8-E2D7-4DDC-A848-08A02AE6692C}" srcOrd="0" destOrd="0" presId="urn:microsoft.com/office/officeart/2005/8/layout/arrow5"/>
    <dgm:cxn modelId="{AC4A5ABA-12E6-49F8-B272-545E6115EB1B}" type="presParOf" srcId="{F45E47FE-C8A7-4355-99D4-CAC06B0BECDD}" destId="{F59C6E98-B301-4520-A9A4-16140078EB51}" srcOrd="0" destOrd="0" presId="urn:microsoft.com/office/officeart/2005/8/layout/arrow5"/>
    <dgm:cxn modelId="{252602B0-535C-49AE-8985-856B1BE4A412}" type="presParOf" srcId="{F45E47FE-C8A7-4355-99D4-CAC06B0BECDD}" destId="{4C5477D8-E2D7-4DDC-A848-08A02AE6692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A5520A-8128-4AA0-8A37-483C2DC4C8ED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2A38C9B-39FF-450C-91D5-5564D3584044}">
      <dgm:prSet phldrT="[Texto]"/>
      <dgm:spPr/>
      <dgm:t>
        <a:bodyPr/>
        <a:lstStyle/>
        <a:p>
          <a:r>
            <a:rPr lang="pt-BR" dirty="0" smtClean="0"/>
            <a:t>Revista íntima</a:t>
          </a:r>
          <a:endParaRPr lang="pt-BR" dirty="0"/>
        </a:p>
      </dgm:t>
    </dgm:pt>
    <dgm:pt modelId="{471A19BE-F89E-4FA5-91A2-5F5BC66568B1}" type="parTrans" cxnId="{DFD115F1-10A8-4906-8F4E-594175A1D779}">
      <dgm:prSet/>
      <dgm:spPr/>
      <dgm:t>
        <a:bodyPr/>
        <a:lstStyle/>
        <a:p>
          <a:endParaRPr lang="pt-BR"/>
        </a:p>
      </dgm:t>
    </dgm:pt>
    <dgm:pt modelId="{21736801-C008-4CC3-9298-B171E6C62587}" type="sibTrans" cxnId="{DFD115F1-10A8-4906-8F4E-594175A1D779}">
      <dgm:prSet/>
      <dgm:spPr/>
      <dgm:t>
        <a:bodyPr/>
        <a:lstStyle/>
        <a:p>
          <a:endParaRPr lang="pt-BR"/>
        </a:p>
      </dgm:t>
    </dgm:pt>
    <dgm:pt modelId="{65FE79A3-0CDD-439D-92D0-46F135527E47}">
      <dgm:prSet phldrT="[Texto]"/>
      <dgm:spPr/>
      <dgm:t>
        <a:bodyPr/>
        <a:lstStyle/>
        <a:p>
          <a:r>
            <a:rPr lang="pt-BR" dirty="0" smtClean="0"/>
            <a:t>Revista pessoal</a:t>
          </a:r>
          <a:endParaRPr lang="pt-BR" dirty="0"/>
        </a:p>
      </dgm:t>
    </dgm:pt>
    <dgm:pt modelId="{C889FCEF-366F-48E0-AC11-EF71665A5339}" type="parTrans" cxnId="{B03CC8B9-40AC-43D6-81FD-0D7104FD05F6}">
      <dgm:prSet/>
      <dgm:spPr/>
      <dgm:t>
        <a:bodyPr/>
        <a:lstStyle/>
        <a:p>
          <a:endParaRPr lang="pt-BR"/>
        </a:p>
      </dgm:t>
    </dgm:pt>
    <dgm:pt modelId="{0648F2DA-C63D-479A-B5F5-A176BBBB73E5}" type="sibTrans" cxnId="{B03CC8B9-40AC-43D6-81FD-0D7104FD05F6}">
      <dgm:prSet/>
      <dgm:spPr/>
      <dgm:t>
        <a:bodyPr/>
        <a:lstStyle/>
        <a:p>
          <a:endParaRPr lang="pt-BR"/>
        </a:p>
      </dgm:t>
    </dgm:pt>
    <dgm:pt modelId="{44B4986A-8D1E-4F4A-BC05-FA63A48BBA18}" type="pres">
      <dgm:prSet presAssocID="{B2A5520A-8128-4AA0-8A37-483C2DC4C8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F0D67D4-463A-421F-B162-46F05355ECCE}" type="pres">
      <dgm:prSet presAssocID="{32A38C9B-39FF-450C-91D5-5564D358404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C527F4-3F83-4B0F-A6A5-8956CBE9B0D9}" type="pres">
      <dgm:prSet presAssocID="{65FE79A3-0CDD-439D-92D0-46F135527E4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3CC8B9-40AC-43D6-81FD-0D7104FD05F6}" srcId="{B2A5520A-8128-4AA0-8A37-483C2DC4C8ED}" destId="{65FE79A3-0CDD-439D-92D0-46F135527E47}" srcOrd="1" destOrd="0" parTransId="{C889FCEF-366F-48E0-AC11-EF71665A5339}" sibTransId="{0648F2DA-C63D-479A-B5F5-A176BBBB73E5}"/>
    <dgm:cxn modelId="{DFD115F1-10A8-4906-8F4E-594175A1D779}" srcId="{B2A5520A-8128-4AA0-8A37-483C2DC4C8ED}" destId="{32A38C9B-39FF-450C-91D5-5564D3584044}" srcOrd="0" destOrd="0" parTransId="{471A19BE-F89E-4FA5-91A2-5F5BC66568B1}" sibTransId="{21736801-C008-4CC3-9298-B171E6C62587}"/>
    <dgm:cxn modelId="{AB4FF9DF-AAE4-413E-BEAF-12AD18442030}" type="presOf" srcId="{B2A5520A-8128-4AA0-8A37-483C2DC4C8ED}" destId="{44B4986A-8D1E-4F4A-BC05-FA63A48BBA18}" srcOrd="0" destOrd="0" presId="urn:microsoft.com/office/officeart/2005/8/layout/arrow5"/>
    <dgm:cxn modelId="{69F4E973-B0D0-4551-B8BC-6EC45D92A1E3}" type="presOf" srcId="{32A38C9B-39FF-450C-91D5-5564D3584044}" destId="{FF0D67D4-463A-421F-B162-46F05355ECCE}" srcOrd="0" destOrd="0" presId="urn:microsoft.com/office/officeart/2005/8/layout/arrow5"/>
    <dgm:cxn modelId="{D8D2021B-2ACA-478A-99BB-C5967A51FF27}" type="presOf" srcId="{65FE79A3-0CDD-439D-92D0-46F135527E47}" destId="{F8C527F4-3F83-4B0F-A6A5-8956CBE9B0D9}" srcOrd="0" destOrd="0" presId="urn:microsoft.com/office/officeart/2005/8/layout/arrow5"/>
    <dgm:cxn modelId="{A0C75698-B9A4-4817-BE42-92E883419800}" type="presParOf" srcId="{44B4986A-8D1E-4F4A-BC05-FA63A48BBA18}" destId="{FF0D67D4-463A-421F-B162-46F05355ECCE}" srcOrd="0" destOrd="0" presId="urn:microsoft.com/office/officeart/2005/8/layout/arrow5"/>
    <dgm:cxn modelId="{D52B7D29-BDB9-4A57-8067-544A86B9D0C9}" type="presParOf" srcId="{44B4986A-8D1E-4F4A-BC05-FA63A48BBA18}" destId="{F8C527F4-3F83-4B0F-A6A5-8956CBE9B0D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C4B7C3-A40B-48C2-A2D3-1386F80345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BDEC5FE-ECF4-4DFB-B46C-FA84AF8EACEB}">
      <dgm:prSet phldrT="[Texto]" custT="1"/>
      <dgm:spPr/>
      <dgm:t>
        <a:bodyPr/>
        <a:lstStyle/>
        <a:p>
          <a:r>
            <a:rPr lang="pt-BR" sz="4400" b="1" dirty="0" smtClean="0">
              <a:solidFill>
                <a:srgbClr val="C00000"/>
              </a:solidFill>
            </a:rPr>
            <a:t>Esforço Físico</a:t>
          </a:r>
          <a:endParaRPr lang="pt-BR" sz="4400" b="1" dirty="0">
            <a:solidFill>
              <a:srgbClr val="C00000"/>
            </a:solidFill>
          </a:endParaRPr>
        </a:p>
      </dgm:t>
    </dgm:pt>
    <dgm:pt modelId="{FCF2E66E-484A-4025-B339-2CC3AEB7119A}" type="parTrans" cxnId="{9DF84987-8204-4911-B7FC-7D857ECF0C91}">
      <dgm:prSet/>
      <dgm:spPr/>
      <dgm:t>
        <a:bodyPr/>
        <a:lstStyle/>
        <a:p>
          <a:endParaRPr lang="pt-BR"/>
        </a:p>
      </dgm:t>
    </dgm:pt>
    <dgm:pt modelId="{A4B5D759-5601-4897-A076-3DD415AB87CB}" type="sibTrans" cxnId="{9DF84987-8204-4911-B7FC-7D857ECF0C91}">
      <dgm:prSet/>
      <dgm:spPr/>
      <dgm:t>
        <a:bodyPr/>
        <a:lstStyle/>
        <a:p>
          <a:endParaRPr lang="pt-BR"/>
        </a:p>
      </dgm:t>
    </dgm:pt>
    <dgm:pt modelId="{72DCA3ED-993A-4035-BF97-72B6D67F4F19}">
      <dgm:prSet phldrT="[Texto]"/>
      <dgm:spPr/>
      <dgm:t>
        <a:bodyPr/>
        <a:lstStyle/>
        <a:p>
          <a:pPr algn="just"/>
          <a:r>
            <a:rPr lang="pt-BR" dirty="0" smtClean="0">
              <a:solidFill>
                <a:srgbClr val="002060"/>
              </a:solidFill>
            </a:rPr>
            <a:t>Art. 198. É de 60 kg o peso máximo que um empregado pode remover individualmente, ressalvadas as disposições especiais relativas ao trabalho do menor e da mulher.</a:t>
          </a:r>
          <a:endParaRPr lang="pt-BR" dirty="0">
            <a:solidFill>
              <a:srgbClr val="002060"/>
            </a:solidFill>
          </a:endParaRPr>
        </a:p>
      </dgm:t>
    </dgm:pt>
    <dgm:pt modelId="{877998A0-57DA-4A40-B4DF-BD6F057E8F0D}" type="parTrans" cxnId="{35F3BC93-9957-4ADE-A9C1-13F3F70C7EFD}">
      <dgm:prSet/>
      <dgm:spPr/>
      <dgm:t>
        <a:bodyPr/>
        <a:lstStyle/>
        <a:p>
          <a:endParaRPr lang="pt-BR"/>
        </a:p>
      </dgm:t>
    </dgm:pt>
    <dgm:pt modelId="{50A5F16D-734F-4C0A-8AF7-FC41BCE3529E}" type="sibTrans" cxnId="{35F3BC93-9957-4ADE-A9C1-13F3F70C7EFD}">
      <dgm:prSet/>
      <dgm:spPr/>
      <dgm:t>
        <a:bodyPr/>
        <a:lstStyle/>
        <a:p>
          <a:endParaRPr lang="pt-BR"/>
        </a:p>
      </dgm:t>
    </dgm:pt>
    <dgm:pt modelId="{155442CE-7B7E-4202-ABB0-0090624707C1}">
      <dgm:prSet/>
      <dgm:spPr/>
      <dgm:t>
        <a:bodyPr/>
        <a:lstStyle/>
        <a:p>
          <a:pPr algn="just"/>
          <a:r>
            <a:rPr lang="pt-BR" dirty="0" smtClean="0">
              <a:solidFill>
                <a:srgbClr val="002060"/>
              </a:solidFill>
            </a:rPr>
            <a:t>Art. 390 - Ao empregador é vedado empregar a mulher em serviço que demande o emprego de força muscular superior a 20kg  para o trabalho continuo, ou 25kg para o trabalho ocasional.</a:t>
          </a:r>
          <a:endParaRPr lang="pt-BR" dirty="0">
            <a:solidFill>
              <a:srgbClr val="002060"/>
            </a:solidFill>
          </a:endParaRPr>
        </a:p>
      </dgm:t>
    </dgm:pt>
    <dgm:pt modelId="{33DE0B35-0122-4D78-8AA9-317CE45BCDE5}" type="parTrans" cxnId="{FF46CBD2-CA16-41C5-8F7C-27A09DCF3758}">
      <dgm:prSet/>
      <dgm:spPr/>
      <dgm:t>
        <a:bodyPr/>
        <a:lstStyle/>
        <a:p>
          <a:endParaRPr lang="pt-BR"/>
        </a:p>
      </dgm:t>
    </dgm:pt>
    <dgm:pt modelId="{CEFBC486-CAF6-4188-B8DC-8FFFD383B32F}" type="sibTrans" cxnId="{FF46CBD2-CA16-41C5-8F7C-27A09DCF3758}">
      <dgm:prSet/>
      <dgm:spPr/>
      <dgm:t>
        <a:bodyPr/>
        <a:lstStyle/>
        <a:p>
          <a:endParaRPr lang="pt-BR"/>
        </a:p>
      </dgm:t>
    </dgm:pt>
    <dgm:pt modelId="{6D6FC280-2B0F-4917-95F1-3010CF7F7087}" type="pres">
      <dgm:prSet presAssocID="{CFC4B7C3-A40B-48C2-A2D3-1386F80345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99CD0CE5-FFA0-4B50-B210-B2EB84CC4727}" type="pres">
      <dgm:prSet presAssocID="{ABDEC5FE-ECF4-4DFB-B46C-FA84AF8EACEB}" presName="hierRoot1" presStyleCnt="0">
        <dgm:presLayoutVars>
          <dgm:hierBranch val="init"/>
        </dgm:presLayoutVars>
      </dgm:prSet>
      <dgm:spPr/>
    </dgm:pt>
    <dgm:pt modelId="{DA6EF75E-1B92-49E3-B204-1535AFB62C59}" type="pres">
      <dgm:prSet presAssocID="{ABDEC5FE-ECF4-4DFB-B46C-FA84AF8EACEB}" presName="rootComposite1" presStyleCnt="0"/>
      <dgm:spPr/>
    </dgm:pt>
    <dgm:pt modelId="{EE00B893-2A5B-40DE-ADB9-6001BDDAE91C}" type="pres">
      <dgm:prSet presAssocID="{ABDEC5FE-ECF4-4DFB-B46C-FA84AF8EACEB}" presName="rootText1" presStyleLbl="node0" presStyleIdx="0" presStyleCnt="1" custScaleX="94367" custScaleY="5844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BF913BD-2B07-40A6-A74B-7D8A2951B46C}" type="pres">
      <dgm:prSet presAssocID="{ABDEC5FE-ECF4-4DFB-B46C-FA84AF8EACE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DCE6B73F-0456-42AB-BA1D-D7A3FAF9328F}" type="pres">
      <dgm:prSet presAssocID="{ABDEC5FE-ECF4-4DFB-B46C-FA84AF8EACEB}" presName="hierChild2" presStyleCnt="0"/>
      <dgm:spPr/>
    </dgm:pt>
    <dgm:pt modelId="{26272273-B1D0-4B5F-B5F2-0476F1149448}" type="pres">
      <dgm:prSet presAssocID="{877998A0-57DA-4A40-B4DF-BD6F057E8F0D}" presName="Name37" presStyleLbl="parChTrans1D2" presStyleIdx="0" presStyleCnt="2"/>
      <dgm:spPr/>
      <dgm:t>
        <a:bodyPr/>
        <a:lstStyle/>
        <a:p>
          <a:endParaRPr lang="pt-BR"/>
        </a:p>
      </dgm:t>
    </dgm:pt>
    <dgm:pt modelId="{456C1C4E-CCF1-4108-AD69-D3117C88B25A}" type="pres">
      <dgm:prSet presAssocID="{72DCA3ED-993A-4035-BF97-72B6D67F4F19}" presName="hierRoot2" presStyleCnt="0">
        <dgm:presLayoutVars>
          <dgm:hierBranch val="init"/>
        </dgm:presLayoutVars>
      </dgm:prSet>
      <dgm:spPr/>
    </dgm:pt>
    <dgm:pt modelId="{F89C7CEE-80E0-422A-AC83-906EC2EF6CEA}" type="pres">
      <dgm:prSet presAssocID="{72DCA3ED-993A-4035-BF97-72B6D67F4F19}" presName="rootComposite" presStyleCnt="0"/>
      <dgm:spPr/>
    </dgm:pt>
    <dgm:pt modelId="{0D8E8361-42FB-4473-8DF8-B04C7190F490}" type="pres">
      <dgm:prSet presAssocID="{72DCA3ED-993A-4035-BF97-72B6D67F4F1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C2242C6-E79B-4BE1-993F-352DAC9F1C96}" type="pres">
      <dgm:prSet presAssocID="{72DCA3ED-993A-4035-BF97-72B6D67F4F19}" presName="rootConnector" presStyleLbl="node2" presStyleIdx="0" presStyleCnt="2"/>
      <dgm:spPr/>
      <dgm:t>
        <a:bodyPr/>
        <a:lstStyle/>
        <a:p>
          <a:endParaRPr lang="pt-BR"/>
        </a:p>
      </dgm:t>
    </dgm:pt>
    <dgm:pt modelId="{638F6235-B6BB-4BDF-8509-76CA3ED43A55}" type="pres">
      <dgm:prSet presAssocID="{72DCA3ED-993A-4035-BF97-72B6D67F4F19}" presName="hierChild4" presStyleCnt="0"/>
      <dgm:spPr/>
    </dgm:pt>
    <dgm:pt modelId="{E158B0FA-1611-4526-851E-B8A9AB828A77}" type="pres">
      <dgm:prSet presAssocID="{72DCA3ED-993A-4035-BF97-72B6D67F4F19}" presName="hierChild5" presStyleCnt="0"/>
      <dgm:spPr/>
    </dgm:pt>
    <dgm:pt modelId="{EADB8E26-582E-4FE2-BA49-2745FEA0B91E}" type="pres">
      <dgm:prSet presAssocID="{33DE0B35-0122-4D78-8AA9-317CE45BCDE5}" presName="Name37" presStyleLbl="parChTrans1D2" presStyleIdx="1" presStyleCnt="2"/>
      <dgm:spPr/>
      <dgm:t>
        <a:bodyPr/>
        <a:lstStyle/>
        <a:p>
          <a:endParaRPr lang="pt-BR"/>
        </a:p>
      </dgm:t>
    </dgm:pt>
    <dgm:pt modelId="{7F041473-D6E0-40F9-9A68-18E1DDB82EBC}" type="pres">
      <dgm:prSet presAssocID="{155442CE-7B7E-4202-ABB0-0090624707C1}" presName="hierRoot2" presStyleCnt="0">
        <dgm:presLayoutVars>
          <dgm:hierBranch val="init"/>
        </dgm:presLayoutVars>
      </dgm:prSet>
      <dgm:spPr/>
    </dgm:pt>
    <dgm:pt modelId="{4DBCABEE-7986-4221-9C9E-E9BACFF53AB5}" type="pres">
      <dgm:prSet presAssocID="{155442CE-7B7E-4202-ABB0-0090624707C1}" presName="rootComposite" presStyleCnt="0"/>
      <dgm:spPr/>
    </dgm:pt>
    <dgm:pt modelId="{9B448B97-DBD8-41CC-A4DC-7FAAA5016C50}" type="pres">
      <dgm:prSet presAssocID="{155442CE-7B7E-4202-ABB0-0090624707C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F7D756E-38BB-425F-B643-D17FBA9F9CA2}" type="pres">
      <dgm:prSet presAssocID="{155442CE-7B7E-4202-ABB0-0090624707C1}" presName="rootConnector" presStyleLbl="node2" presStyleIdx="1" presStyleCnt="2"/>
      <dgm:spPr/>
      <dgm:t>
        <a:bodyPr/>
        <a:lstStyle/>
        <a:p>
          <a:endParaRPr lang="pt-BR"/>
        </a:p>
      </dgm:t>
    </dgm:pt>
    <dgm:pt modelId="{CEB3B842-1BC8-45BB-9F3F-11BC683E1080}" type="pres">
      <dgm:prSet presAssocID="{155442CE-7B7E-4202-ABB0-0090624707C1}" presName="hierChild4" presStyleCnt="0"/>
      <dgm:spPr/>
    </dgm:pt>
    <dgm:pt modelId="{F1780CE5-FF6F-4D02-8641-9AFD96FED4A3}" type="pres">
      <dgm:prSet presAssocID="{155442CE-7B7E-4202-ABB0-0090624707C1}" presName="hierChild5" presStyleCnt="0"/>
      <dgm:spPr/>
    </dgm:pt>
    <dgm:pt modelId="{0D4B2392-7A59-4FB5-B8BC-86C283954A33}" type="pres">
      <dgm:prSet presAssocID="{ABDEC5FE-ECF4-4DFB-B46C-FA84AF8EACEB}" presName="hierChild3" presStyleCnt="0"/>
      <dgm:spPr/>
    </dgm:pt>
  </dgm:ptLst>
  <dgm:cxnLst>
    <dgm:cxn modelId="{FF46CBD2-CA16-41C5-8F7C-27A09DCF3758}" srcId="{ABDEC5FE-ECF4-4DFB-B46C-FA84AF8EACEB}" destId="{155442CE-7B7E-4202-ABB0-0090624707C1}" srcOrd="1" destOrd="0" parTransId="{33DE0B35-0122-4D78-8AA9-317CE45BCDE5}" sibTransId="{CEFBC486-CAF6-4188-B8DC-8FFFD383B32F}"/>
    <dgm:cxn modelId="{4525927E-B229-403A-BD95-8DE067A278B9}" type="presOf" srcId="{155442CE-7B7E-4202-ABB0-0090624707C1}" destId="{3F7D756E-38BB-425F-B643-D17FBA9F9CA2}" srcOrd="1" destOrd="0" presId="urn:microsoft.com/office/officeart/2005/8/layout/orgChart1"/>
    <dgm:cxn modelId="{D4A47158-F59B-4463-9476-5D0DE7BB46A5}" type="presOf" srcId="{CFC4B7C3-A40B-48C2-A2D3-1386F803453B}" destId="{6D6FC280-2B0F-4917-95F1-3010CF7F7087}" srcOrd="0" destOrd="0" presId="urn:microsoft.com/office/officeart/2005/8/layout/orgChart1"/>
    <dgm:cxn modelId="{D0B9859E-C4B5-416D-989C-414574A636E8}" type="presOf" srcId="{877998A0-57DA-4A40-B4DF-BD6F057E8F0D}" destId="{26272273-B1D0-4B5F-B5F2-0476F1149448}" srcOrd="0" destOrd="0" presId="urn:microsoft.com/office/officeart/2005/8/layout/orgChart1"/>
    <dgm:cxn modelId="{35F3BC93-9957-4ADE-A9C1-13F3F70C7EFD}" srcId="{ABDEC5FE-ECF4-4DFB-B46C-FA84AF8EACEB}" destId="{72DCA3ED-993A-4035-BF97-72B6D67F4F19}" srcOrd="0" destOrd="0" parTransId="{877998A0-57DA-4A40-B4DF-BD6F057E8F0D}" sibTransId="{50A5F16D-734F-4C0A-8AF7-FC41BCE3529E}"/>
    <dgm:cxn modelId="{E426357C-A5CE-4A09-BFF0-F54434F6C549}" type="presOf" srcId="{155442CE-7B7E-4202-ABB0-0090624707C1}" destId="{9B448B97-DBD8-41CC-A4DC-7FAAA5016C50}" srcOrd="0" destOrd="0" presId="urn:microsoft.com/office/officeart/2005/8/layout/orgChart1"/>
    <dgm:cxn modelId="{17D20E45-330C-40AE-A084-2F34E2800A9C}" type="presOf" srcId="{72DCA3ED-993A-4035-BF97-72B6D67F4F19}" destId="{0D8E8361-42FB-4473-8DF8-B04C7190F490}" srcOrd="0" destOrd="0" presId="urn:microsoft.com/office/officeart/2005/8/layout/orgChart1"/>
    <dgm:cxn modelId="{B1D46726-2058-4DA9-A343-9D9E3D702F07}" type="presOf" srcId="{72DCA3ED-993A-4035-BF97-72B6D67F4F19}" destId="{DC2242C6-E79B-4BE1-993F-352DAC9F1C96}" srcOrd="1" destOrd="0" presId="urn:microsoft.com/office/officeart/2005/8/layout/orgChart1"/>
    <dgm:cxn modelId="{94FB2A64-E4A2-428D-903F-DCF3511BDD23}" type="presOf" srcId="{ABDEC5FE-ECF4-4DFB-B46C-FA84AF8EACEB}" destId="{EE00B893-2A5B-40DE-ADB9-6001BDDAE91C}" srcOrd="0" destOrd="0" presId="urn:microsoft.com/office/officeart/2005/8/layout/orgChart1"/>
    <dgm:cxn modelId="{9DF84987-8204-4911-B7FC-7D857ECF0C91}" srcId="{CFC4B7C3-A40B-48C2-A2D3-1386F803453B}" destId="{ABDEC5FE-ECF4-4DFB-B46C-FA84AF8EACEB}" srcOrd="0" destOrd="0" parTransId="{FCF2E66E-484A-4025-B339-2CC3AEB7119A}" sibTransId="{A4B5D759-5601-4897-A076-3DD415AB87CB}"/>
    <dgm:cxn modelId="{F52CAE9D-FDE6-4D71-89B3-8FE1301E79D3}" type="presOf" srcId="{33DE0B35-0122-4D78-8AA9-317CE45BCDE5}" destId="{EADB8E26-582E-4FE2-BA49-2745FEA0B91E}" srcOrd="0" destOrd="0" presId="urn:microsoft.com/office/officeart/2005/8/layout/orgChart1"/>
    <dgm:cxn modelId="{CFD57C27-991A-467F-B660-E714AD1F1752}" type="presOf" srcId="{ABDEC5FE-ECF4-4DFB-B46C-FA84AF8EACEB}" destId="{ABF913BD-2B07-40A6-A74B-7D8A2951B46C}" srcOrd="1" destOrd="0" presId="urn:microsoft.com/office/officeart/2005/8/layout/orgChart1"/>
    <dgm:cxn modelId="{43A5ADDF-F981-4046-AB40-7085D6E54828}" type="presParOf" srcId="{6D6FC280-2B0F-4917-95F1-3010CF7F7087}" destId="{99CD0CE5-FFA0-4B50-B210-B2EB84CC4727}" srcOrd="0" destOrd="0" presId="urn:microsoft.com/office/officeart/2005/8/layout/orgChart1"/>
    <dgm:cxn modelId="{89F4CAE7-5F45-410E-A45B-396361B79323}" type="presParOf" srcId="{99CD0CE5-FFA0-4B50-B210-B2EB84CC4727}" destId="{DA6EF75E-1B92-49E3-B204-1535AFB62C59}" srcOrd="0" destOrd="0" presId="urn:microsoft.com/office/officeart/2005/8/layout/orgChart1"/>
    <dgm:cxn modelId="{01DD6ECE-676F-4062-8A5F-86EE31C776CC}" type="presParOf" srcId="{DA6EF75E-1B92-49E3-B204-1535AFB62C59}" destId="{EE00B893-2A5B-40DE-ADB9-6001BDDAE91C}" srcOrd="0" destOrd="0" presId="urn:microsoft.com/office/officeart/2005/8/layout/orgChart1"/>
    <dgm:cxn modelId="{5D748103-4F6E-41A2-AF7A-787348E98693}" type="presParOf" srcId="{DA6EF75E-1B92-49E3-B204-1535AFB62C59}" destId="{ABF913BD-2B07-40A6-A74B-7D8A2951B46C}" srcOrd="1" destOrd="0" presId="urn:microsoft.com/office/officeart/2005/8/layout/orgChart1"/>
    <dgm:cxn modelId="{517C6739-AEF1-4E55-9768-98EB4D04C8BD}" type="presParOf" srcId="{99CD0CE5-FFA0-4B50-B210-B2EB84CC4727}" destId="{DCE6B73F-0456-42AB-BA1D-D7A3FAF9328F}" srcOrd="1" destOrd="0" presId="urn:microsoft.com/office/officeart/2005/8/layout/orgChart1"/>
    <dgm:cxn modelId="{E128AD5C-7EFE-47EF-A50D-C721019DC1EF}" type="presParOf" srcId="{DCE6B73F-0456-42AB-BA1D-D7A3FAF9328F}" destId="{26272273-B1D0-4B5F-B5F2-0476F1149448}" srcOrd="0" destOrd="0" presId="urn:microsoft.com/office/officeart/2005/8/layout/orgChart1"/>
    <dgm:cxn modelId="{685EA184-ECF1-44C2-8F97-9483F4C8D34F}" type="presParOf" srcId="{DCE6B73F-0456-42AB-BA1D-D7A3FAF9328F}" destId="{456C1C4E-CCF1-4108-AD69-D3117C88B25A}" srcOrd="1" destOrd="0" presId="urn:microsoft.com/office/officeart/2005/8/layout/orgChart1"/>
    <dgm:cxn modelId="{1D555C9C-EF35-4086-A226-AD015A8359E8}" type="presParOf" srcId="{456C1C4E-CCF1-4108-AD69-D3117C88B25A}" destId="{F89C7CEE-80E0-422A-AC83-906EC2EF6CEA}" srcOrd="0" destOrd="0" presId="urn:microsoft.com/office/officeart/2005/8/layout/orgChart1"/>
    <dgm:cxn modelId="{5A2F9C34-D60C-4F7B-89A4-FDCFC5B11A8D}" type="presParOf" srcId="{F89C7CEE-80E0-422A-AC83-906EC2EF6CEA}" destId="{0D8E8361-42FB-4473-8DF8-B04C7190F490}" srcOrd="0" destOrd="0" presId="urn:microsoft.com/office/officeart/2005/8/layout/orgChart1"/>
    <dgm:cxn modelId="{BB368F7C-13EC-4128-BC74-CC25910060BB}" type="presParOf" srcId="{F89C7CEE-80E0-422A-AC83-906EC2EF6CEA}" destId="{DC2242C6-E79B-4BE1-993F-352DAC9F1C96}" srcOrd="1" destOrd="0" presId="urn:microsoft.com/office/officeart/2005/8/layout/orgChart1"/>
    <dgm:cxn modelId="{F4E04C84-ED65-4462-B044-07078D5F01FB}" type="presParOf" srcId="{456C1C4E-CCF1-4108-AD69-D3117C88B25A}" destId="{638F6235-B6BB-4BDF-8509-76CA3ED43A55}" srcOrd="1" destOrd="0" presId="urn:microsoft.com/office/officeart/2005/8/layout/orgChart1"/>
    <dgm:cxn modelId="{D6A923BA-DB53-474A-BAD5-5ABD5B0D625F}" type="presParOf" srcId="{456C1C4E-CCF1-4108-AD69-D3117C88B25A}" destId="{E158B0FA-1611-4526-851E-B8A9AB828A77}" srcOrd="2" destOrd="0" presId="urn:microsoft.com/office/officeart/2005/8/layout/orgChart1"/>
    <dgm:cxn modelId="{B9573501-39FD-4852-9FD0-0C31E34F5318}" type="presParOf" srcId="{DCE6B73F-0456-42AB-BA1D-D7A3FAF9328F}" destId="{EADB8E26-582E-4FE2-BA49-2745FEA0B91E}" srcOrd="2" destOrd="0" presId="urn:microsoft.com/office/officeart/2005/8/layout/orgChart1"/>
    <dgm:cxn modelId="{87640A5E-BBA2-4017-9F84-9C9B36B06AB1}" type="presParOf" srcId="{DCE6B73F-0456-42AB-BA1D-D7A3FAF9328F}" destId="{7F041473-D6E0-40F9-9A68-18E1DDB82EBC}" srcOrd="3" destOrd="0" presId="urn:microsoft.com/office/officeart/2005/8/layout/orgChart1"/>
    <dgm:cxn modelId="{848EB25B-BFF6-4CA5-8067-25EDA6269911}" type="presParOf" srcId="{7F041473-D6E0-40F9-9A68-18E1DDB82EBC}" destId="{4DBCABEE-7986-4221-9C9E-E9BACFF53AB5}" srcOrd="0" destOrd="0" presId="urn:microsoft.com/office/officeart/2005/8/layout/orgChart1"/>
    <dgm:cxn modelId="{26BAF22C-F6AE-47FF-A3C1-CDE8D16B0C13}" type="presParOf" srcId="{4DBCABEE-7986-4221-9C9E-E9BACFF53AB5}" destId="{9B448B97-DBD8-41CC-A4DC-7FAAA5016C50}" srcOrd="0" destOrd="0" presId="urn:microsoft.com/office/officeart/2005/8/layout/orgChart1"/>
    <dgm:cxn modelId="{8CBCEE48-38AC-4E7A-9225-AFB1FFD49B84}" type="presParOf" srcId="{4DBCABEE-7986-4221-9C9E-E9BACFF53AB5}" destId="{3F7D756E-38BB-425F-B643-D17FBA9F9CA2}" srcOrd="1" destOrd="0" presId="urn:microsoft.com/office/officeart/2005/8/layout/orgChart1"/>
    <dgm:cxn modelId="{C537D476-E4FD-44FF-856D-C34BA6A70A53}" type="presParOf" srcId="{7F041473-D6E0-40F9-9A68-18E1DDB82EBC}" destId="{CEB3B842-1BC8-45BB-9F3F-11BC683E1080}" srcOrd="1" destOrd="0" presId="urn:microsoft.com/office/officeart/2005/8/layout/orgChart1"/>
    <dgm:cxn modelId="{3A3165D4-70BC-46D7-B6DC-4708E78F11F5}" type="presParOf" srcId="{7F041473-D6E0-40F9-9A68-18E1DDB82EBC}" destId="{F1780CE5-FF6F-4D02-8641-9AFD96FED4A3}" srcOrd="2" destOrd="0" presId="urn:microsoft.com/office/officeart/2005/8/layout/orgChart1"/>
    <dgm:cxn modelId="{5436415F-12BA-4CF2-AD47-ADB2B46CEA50}" type="presParOf" srcId="{99CD0CE5-FFA0-4B50-B210-B2EB84CC4727}" destId="{0D4B2392-7A59-4FB5-B8BC-86C283954A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A0121-24A7-4D68-9F3E-94EE5BF1EFE2}">
      <dsp:nvSpPr>
        <dsp:cNvPr id="0" name=""/>
        <dsp:cNvSpPr/>
      </dsp:nvSpPr>
      <dsp:spPr>
        <a:xfrm>
          <a:off x="2101833" y="471474"/>
          <a:ext cx="1618488" cy="89916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smtClean="0"/>
            <a:t>homens</a:t>
          </a:r>
          <a:endParaRPr lang="pt-BR" sz="2700" b="1" kern="1200" dirty="0"/>
        </a:p>
      </dsp:txBody>
      <dsp:txXfrm>
        <a:off x="2128168" y="497809"/>
        <a:ext cx="1565818" cy="846490"/>
      </dsp:txXfrm>
    </dsp:sp>
    <dsp:sp modelId="{FDCC67CA-ACAC-45DC-8F4A-1A0C5734D5CA}">
      <dsp:nvSpPr>
        <dsp:cNvPr id="0" name=""/>
        <dsp:cNvSpPr/>
      </dsp:nvSpPr>
      <dsp:spPr>
        <a:xfrm>
          <a:off x="4459297" y="185730"/>
          <a:ext cx="1618488" cy="89916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2567251"/>
            <a:satOff val="-12173"/>
            <a:lumOff val="-653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2567251"/>
              <a:satOff val="-12173"/>
              <a:lumOff val="-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smtClean="0"/>
            <a:t>mulheres</a:t>
          </a:r>
          <a:endParaRPr lang="pt-BR" sz="2700" b="1" kern="1200" dirty="0"/>
        </a:p>
      </dsp:txBody>
      <dsp:txXfrm>
        <a:off x="4485632" y="212065"/>
        <a:ext cx="1565818" cy="846490"/>
      </dsp:txXfrm>
    </dsp:sp>
    <dsp:sp modelId="{71830D7B-BEC1-4B06-BB91-ED8D774F82D5}">
      <dsp:nvSpPr>
        <dsp:cNvPr id="0" name=""/>
        <dsp:cNvSpPr/>
      </dsp:nvSpPr>
      <dsp:spPr>
        <a:xfrm>
          <a:off x="3739515" y="3821430"/>
          <a:ext cx="674370" cy="674370"/>
        </a:xfrm>
        <a:prstGeom prst="triangle">
          <a:avLst/>
        </a:prstGeom>
        <a:solidFill>
          <a:schemeClr val="accent4">
            <a:tint val="40000"/>
            <a:alpha val="90000"/>
            <a:hueOff val="5134502"/>
            <a:satOff val="-24345"/>
            <a:lumOff val="-1306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5134502"/>
              <a:satOff val="-24345"/>
              <a:lumOff val="-13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59DA71-1882-49B8-8541-56D04A2CA69E}">
      <dsp:nvSpPr>
        <dsp:cNvPr id="0" name=""/>
        <dsp:cNvSpPr/>
      </dsp:nvSpPr>
      <dsp:spPr>
        <a:xfrm rot="217660">
          <a:off x="2052972" y="3532454"/>
          <a:ext cx="4047455" cy="283025"/>
        </a:xfrm>
        <a:prstGeom prst="rect">
          <a:avLst/>
        </a:prstGeom>
        <a:solidFill>
          <a:schemeClr val="accent4">
            <a:tint val="40000"/>
            <a:alpha val="90000"/>
            <a:hueOff val="7701753"/>
            <a:satOff val="-36518"/>
            <a:lumOff val="-195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7701753"/>
              <a:satOff val="-36518"/>
              <a:lumOff val="-1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616CAF-5BE7-4F28-936A-3E590042B5DF}">
      <dsp:nvSpPr>
        <dsp:cNvPr id="0" name=""/>
        <dsp:cNvSpPr/>
      </dsp:nvSpPr>
      <dsp:spPr>
        <a:xfrm rot="240000">
          <a:off x="4483117" y="2824821"/>
          <a:ext cx="1614896" cy="7523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Descanso</a:t>
          </a:r>
          <a:endParaRPr lang="pt-BR" sz="1800" b="1" kern="1200" dirty="0"/>
        </a:p>
      </dsp:txBody>
      <dsp:txXfrm>
        <a:off x="4519845" y="2861549"/>
        <a:ext cx="1541440" cy="678920"/>
      </dsp:txXfrm>
    </dsp:sp>
    <dsp:sp modelId="{17A896E0-5658-48B0-A2C4-B0FB59762301}">
      <dsp:nvSpPr>
        <dsp:cNvPr id="0" name=""/>
        <dsp:cNvSpPr/>
      </dsp:nvSpPr>
      <dsp:spPr>
        <a:xfrm rot="240000">
          <a:off x="4541563" y="2015577"/>
          <a:ext cx="1614896" cy="752376"/>
        </a:xfrm>
        <a:prstGeom prst="roundRect">
          <a:avLst/>
        </a:prstGeom>
        <a:solidFill>
          <a:schemeClr val="accent4">
            <a:hueOff val="1871245"/>
            <a:satOff val="-10347"/>
            <a:lumOff val="-8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smtClean="0"/>
            <a:t>Amamentação</a:t>
          </a:r>
          <a:endParaRPr lang="pt-BR" sz="1800" b="1" kern="1200" dirty="0"/>
        </a:p>
      </dsp:txBody>
      <dsp:txXfrm>
        <a:off x="4578291" y="2052305"/>
        <a:ext cx="1541440" cy="678920"/>
      </dsp:txXfrm>
    </dsp:sp>
    <dsp:sp modelId="{46E2E8F2-9194-4E93-8C04-A020E113C5CC}">
      <dsp:nvSpPr>
        <dsp:cNvPr id="0" name=""/>
        <dsp:cNvSpPr/>
      </dsp:nvSpPr>
      <dsp:spPr>
        <a:xfrm rot="240000">
          <a:off x="4600008" y="1224316"/>
          <a:ext cx="1614896" cy="752376"/>
        </a:xfrm>
        <a:prstGeom prst="roundRect">
          <a:avLst/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smtClean="0"/>
            <a:t>Licenças</a:t>
          </a:r>
          <a:endParaRPr lang="pt-BR" sz="1800" b="1" kern="1200" dirty="0"/>
        </a:p>
      </dsp:txBody>
      <dsp:txXfrm>
        <a:off x="4636736" y="1261044"/>
        <a:ext cx="1541440" cy="678920"/>
      </dsp:txXfrm>
    </dsp:sp>
    <dsp:sp modelId="{E201A8A5-AF2E-4B70-BF74-C7CCF62A1C17}">
      <dsp:nvSpPr>
        <dsp:cNvPr id="0" name=""/>
        <dsp:cNvSpPr/>
      </dsp:nvSpPr>
      <dsp:spPr>
        <a:xfrm rot="240000">
          <a:off x="2167780" y="2662972"/>
          <a:ext cx="1614896" cy="752376"/>
        </a:xfrm>
        <a:prstGeom prst="roundRect">
          <a:avLst/>
        </a:prstGeom>
        <a:solidFill>
          <a:schemeClr val="accent4">
            <a:hueOff val="5613734"/>
            <a:satOff val="-31040"/>
            <a:lumOff val="-26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Regras Gerais CLT</a:t>
          </a:r>
          <a:endParaRPr lang="pt-BR" sz="1800" b="1" kern="1200" dirty="0"/>
        </a:p>
      </dsp:txBody>
      <dsp:txXfrm>
        <a:off x="2204508" y="2699700"/>
        <a:ext cx="1541440" cy="678920"/>
      </dsp:txXfrm>
    </dsp:sp>
    <dsp:sp modelId="{FCA68211-E1FD-4D71-96B0-4672CFBBAF98}">
      <dsp:nvSpPr>
        <dsp:cNvPr id="0" name=""/>
        <dsp:cNvSpPr/>
      </dsp:nvSpPr>
      <dsp:spPr>
        <a:xfrm rot="240000">
          <a:off x="2226226" y="1853728"/>
          <a:ext cx="1614896" cy="752376"/>
        </a:xfrm>
        <a:prstGeom prst="roundRect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smtClean="0"/>
            <a:t>Trabalho Físico</a:t>
          </a:r>
          <a:endParaRPr lang="pt-BR" sz="1800" b="1" kern="1200" dirty="0"/>
        </a:p>
      </dsp:txBody>
      <dsp:txXfrm>
        <a:off x="2262954" y="1890456"/>
        <a:ext cx="1541440" cy="678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34CFC-71EE-4180-9B6A-CC94937DC3D5}">
      <dsp:nvSpPr>
        <dsp:cNvPr id="0" name=""/>
        <dsp:cNvSpPr/>
      </dsp:nvSpPr>
      <dsp:spPr>
        <a:xfrm>
          <a:off x="4168789" y="1692067"/>
          <a:ext cx="2281358" cy="791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938"/>
              </a:lnTo>
              <a:lnTo>
                <a:pt x="2281358" y="395938"/>
              </a:lnTo>
              <a:lnTo>
                <a:pt x="2281358" y="79187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B85C5-4408-4476-8E9A-BD267B5B072E}">
      <dsp:nvSpPr>
        <dsp:cNvPr id="0" name=""/>
        <dsp:cNvSpPr/>
      </dsp:nvSpPr>
      <dsp:spPr>
        <a:xfrm>
          <a:off x="1887430" y="1692067"/>
          <a:ext cx="2281358" cy="791876"/>
        </a:xfrm>
        <a:custGeom>
          <a:avLst/>
          <a:gdLst/>
          <a:ahLst/>
          <a:cxnLst/>
          <a:rect l="0" t="0" r="0" b="0"/>
          <a:pathLst>
            <a:path>
              <a:moveTo>
                <a:pt x="2281358" y="0"/>
              </a:moveTo>
              <a:lnTo>
                <a:pt x="2281358" y="395938"/>
              </a:lnTo>
              <a:lnTo>
                <a:pt x="0" y="395938"/>
              </a:lnTo>
              <a:lnTo>
                <a:pt x="0" y="79187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966B5-C637-44F0-A401-00C106991DBE}">
      <dsp:nvSpPr>
        <dsp:cNvPr id="0" name=""/>
        <dsp:cNvSpPr/>
      </dsp:nvSpPr>
      <dsp:spPr>
        <a:xfrm>
          <a:off x="2283368" y="473293"/>
          <a:ext cx="3770841" cy="121877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rgbClr val="C00000"/>
              </a:solidFill>
            </a:rPr>
            <a:t>AMAMENTAÇÃO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rgbClr val="C00000"/>
              </a:solidFill>
            </a:rPr>
            <a:t>Antes da Reforma Trabalhista:</a:t>
          </a:r>
          <a:endParaRPr lang="pt-BR" sz="2800" b="1" kern="1200" dirty="0">
            <a:solidFill>
              <a:srgbClr val="C00000"/>
            </a:solidFill>
          </a:endParaRPr>
        </a:p>
      </dsp:txBody>
      <dsp:txXfrm>
        <a:off x="2283368" y="473293"/>
        <a:ext cx="3770841" cy="1218773"/>
      </dsp:txXfrm>
    </dsp:sp>
    <dsp:sp modelId="{7E346559-09FB-4E0B-A908-432D654E76EA}">
      <dsp:nvSpPr>
        <dsp:cNvPr id="0" name=""/>
        <dsp:cNvSpPr/>
      </dsp:nvSpPr>
      <dsp:spPr>
        <a:xfrm>
          <a:off x="2010" y="2483943"/>
          <a:ext cx="3770841" cy="256728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chemeClr val="tx1"/>
              </a:solidFill>
            </a:rPr>
            <a:t>  Para uma corrente doutrinária é possível que a funcionária deixe sua jornada </a:t>
          </a:r>
          <a:r>
            <a:rPr lang="pt-BR" sz="2800" u="sng" kern="1200" dirty="0" smtClean="0">
              <a:solidFill>
                <a:schemeClr val="tx1"/>
              </a:solidFill>
            </a:rPr>
            <a:t>1 hora mais cedo</a:t>
          </a:r>
          <a:r>
            <a:rPr lang="pt-BR" sz="2800" kern="1200" dirty="0" smtClean="0">
              <a:solidFill>
                <a:schemeClr val="tx1"/>
              </a:solidFill>
            </a:rPr>
            <a:t>, uma vez que não haverá prejuízo a para ela.</a:t>
          </a:r>
          <a:endParaRPr lang="pt-BR" sz="2800" kern="1200" dirty="0">
            <a:solidFill>
              <a:schemeClr val="tx1"/>
            </a:solidFill>
          </a:endParaRPr>
        </a:p>
      </dsp:txBody>
      <dsp:txXfrm>
        <a:off x="2010" y="2483943"/>
        <a:ext cx="3770841" cy="2567282"/>
      </dsp:txXfrm>
    </dsp:sp>
    <dsp:sp modelId="{81E9487E-9812-4538-AFB3-7DB011AD02EF}">
      <dsp:nvSpPr>
        <dsp:cNvPr id="0" name=""/>
        <dsp:cNvSpPr/>
      </dsp:nvSpPr>
      <dsp:spPr>
        <a:xfrm>
          <a:off x="4564727" y="2483943"/>
          <a:ext cx="3770841" cy="251862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chemeClr val="tx1"/>
              </a:solidFill>
            </a:rPr>
            <a:t>  Corrente contrária, se posiciona ressaltando ser o intervalo destinado </a:t>
          </a:r>
          <a:r>
            <a:rPr lang="pt-BR" sz="2800" u="sng" kern="1200" dirty="0" smtClean="0">
              <a:solidFill>
                <a:schemeClr val="tx1"/>
              </a:solidFill>
            </a:rPr>
            <a:t>a amamentação em si</a:t>
          </a:r>
          <a:r>
            <a:rPr lang="pt-BR" sz="2800" kern="1200" dirty="0" smtClean="0">
              <a:solidFill>
                <a:schemeClr val="tx1"/>
              </a:solidFill>
            </a:rPr>
            <a:t>, razão pela  qual estaria sendo alterando o espírito da norma.</a:t>
          </a:r>
          <a:endParaRPr lang="pt-BR" sz="2800" kern="1200" dirty="0">
            <a:solidFill>
              <a:schemeClr val="tx1"/>
            </a:solidFill>
          </a:endParaRPr>
        </a:p>
      </dsp:txBody>
      <dsp:txXfrm>
        <a:off x="4564727" y="2483943"/>
        <a:ext cx="3770841" cy="2518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55316-747B-48B0-833C-BC95236D22B8}">
      <dsp:nvSpPr>
        <dsp:cNvPr id="0" name=""/>
        <dsp:cNvSpPr/>
      </dsp:nvSpPr>
      <dsp:spPr>
        <a:xfrm>
          <a:off x="0" y="1814310"/>
          <a:ext cx="1051127" cy="867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gravidez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25399" y="1839709"/>
        <a:ext cx="1000329" cy="816381"/>
      </dsp:txXfrm>
    </dsp:sp>
    <dsp:sp modelId="{74E6A874-E480-4D7B-8B47-535D899C412A}">
      <dsp:nvSpPr>
        <dsp:cNvPr id="0" name=""/>
        <dsp:cNvSpPr/>
      </dsp:nvSpPr>
      <dsp:spPr>
        <a:xfrm>
          <a:off x="1156239" y="2117560"/>
          <a:ext cx="222838" cy="260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b="1" kern="1200">
            <a:solidFill>
              <a:schemeClr val="tx1"/>
            </a:solidFill>
          </a:endParaRPr>
        </a:p>
      </dsp:txBody>
      <dsp:txXfrm>
        <a:off x="1156239" y="2169696"/>
        <a:ext cx="155987" cy="156407"/>
      </dsp:txXfrm>
    </dsp:sp>
    <dsp:sp modelId="{F788EB8D-667A-4A9B-BBD8-85BF160C4F48}">
      <dsp:nvSpPr>
        <dsp:cNvPr id="0" name=""/>
        <dsp:cNvSpPr/>
      </dsp:nvSpPr>
      <dsp:spPr>
        <a:xfrm>
          <a:off x="1471577" y="1814310"/>
          <a:ext cx="1051127" cy="867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28 dias antes do parto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1496976" y="1839709"/>
        <a:ext cx="1000329" cy="816381"/>
      </dsp:txXfrm>
    </dsp:sp>
    <dsp:sp modelId="{91C84025-B5CD-4A53-B4FE-F92CD85C12D3}">
      <dsp:nvSpPr>
        <dsp:cNvPr id="0" name=""/>
        <dsp:cNvSpPr/>
      </dsp:nvSpPr>
      <dsp:spPr>
        <a:xfrm>
          <a:off x="2627817" y="2117560"/>
          <a:ext cx="222838" cy="260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b="1" kern="1200">
            <a:solidFill>
              <a:schemeClr val="tx1"/>
            </a:solidFill>
          </a:endParaRPr>
        </a:p>
      </dsp:txBody>
      <dsp:txXfrm>
        <a:off x="2627817" y="2169696"/>
        <a:ext cx="155987" cy="156407"/>
      </dsp:txXfrm>
    </dsp:sp>
    <dsp:sp modelId="{D2F3F246-EC3C-462C-9A10-42030407E5C9}">
      <dsp:nvSpPr>
        <dsp:cNvPr id="0" name=""/>
        <dsp:cNvSpPr/>
      </dsp:nvSpPr>
      <dsp:spPr>
        <a:xfrm>
          <a:off x="2943155" y="1814310"/>
          <a:ext cx="1051127" cy="867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parto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2968554" y="1839709"/>
        <a:ext cx="1000329" cy="816381"/>
      </dsp:txXfrm>
    </dsp:sp>
    <dsp:sp modelId="{10153CA7-5AD4-4CEC-9D7C-13F542B4A6E6}">
      <dsp:nvSpPr>
        <dsp:cNvPr id="0" name=""/>
        <dsp:cNvSpPr/>
      </dsp:nvSpPr>
      <dsp:spPr>
        <a:xfrm>
          <a:off x="4099395" y="2117560"/>
          <a:ext cx="222838" cy="260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b="1" kern="1200">
            <a:solidFill>
              <a:schemeClr val="tx1"/>
            </a:solidFill>
          </a:endParaRPr>
        </a:p>
      </dsp:txBody>
      <dsp:txXfrm>
        <a:off x="4099395" y="2169696"/>
        <a:ext cx="155987" cy="156407"/>
      </dsp:txXfrm>
    </dsp:sp>
    <dsp:sp modelId="{57093EFF-6D7A-4792-9AEE-F863800E4898}">
      <dsp:nvSpPr>
        <dsp:cNvPr id="0" name=""/>
        <dsp:cNvSpPr/>
      </dsp:nvSpPr>
      <dsp:spPr>
        <a:xfrm>
          <a:off x="4414733" y="1814310"/>
          <a:ext cx="1051127" cy="867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4meses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4440132" y="1839709"/>
        <a:ext cx="1000329" cy="816381"/>
      </dsp:txXfrm>
    </dsp:sp>
    <dsp:sp modelId="{252C1103-7060-439F-8F3E-7FB076DD983E}">
      <dsp:nvSpPr>
        <dsp:cNvPr id="0" name=""/>
        <dsp:cNvSpPr/>
      </dsp:nvSpPr>
      <dsp:spPr>
        <a:xfrm>
          <a:off x="5570973" y="2117560"/>
          <a:ext cx="222838" cy="260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b="1" kern="1200">
            <a:solidFill>
              <a:schemeClr val="tx1"/>
            </a:solidFill>
          </a:endParaRPr>
        </a:p>
      </dsp:txBody>
      <dsp:txXfrm>
        <a:off x="5570973" y="2169696"/>
        <a:ext cx="155987" cy="156407"/>
      </dsp:txXfrm>
    </dsp:sp>
    <dsp:sp modelId="{492B8F7D-9E14-475C-93FB-58D2088E9958}">
      <dsp:nvSpPr>
        <dsp:cNvPr id="0" name=""/>
        <dsp:cNvSpPr/>
      </dsp:nvSpPr>
      <dsp:spPr>
        <a:xfrm>
          <a:off x="5886311" y="1814310"/>
          <a:ext cx="1051127" cy="867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5meses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5911710" y="1839709"/>
        <a:ext cx="1000329" cy="816381"/>
      </dsp:txXfrm>
    </dsp:sp>
    <dsp:sp modelId="{C04EE30C-1C1B-4993-9770-3CA50CF61A81}">
      <dsp:nvSpPr>
        <dsp:cNvPr id="0" name=""/>
        <dsp:cNvSpPr/>
      </dsp:nvSpPr>
      <dsp:spPr>
        <a:xfrm>
          <a:off x="7042551" y="2117560"/>
          <a:ext cx="222838" cy="260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b="1" kern="1200">
            <a:solidFill>
              <a:schemeClr val="tx1"/>
            </a:solidFill>
          </a:endParaRPr>
        </a:p>
      </dsp:txBody>
      <dsp:txXfrm>
        <a:off x="7042551" y="2169696"/>
        <a:ext cx="155987" cy="156407"/>
      </dsp:txXfrm>
    </dsp:sp>
    <dsp:sp modelId="{48516FC4-C31A-42C9-923E-BD77C92DAF3F}">
      <dsp:nvSpPr>
        <dsp:cNvPr id="0" name=""/>
        <dsp:cNvSpPr/>
      </dsp:nvSpPr>
      <dsp:spPr>
        <a:xfrm>
          <a:off x="7357889" y="1814310"/>
          <a:ext cx="1051127" cy="867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6 meses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7383288" y="1839709"/>
        <a:ext cx="1000329" cy="8163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CE4E0-9C71-48AB-8F2F-98BF9616E5A4}">
      <dsp:nvSpPr>
        <dsp:cNvPr id="0" name=""/>
        <dsp:cNvSpPr/>
      </dsp:nvSpPr>
      <dsp:spPr>
        <a:xfrm>
          <a:off x="3178990" y="1387456"/>
          <a:ext cx="1678652" cy="582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336"/>
              </a:lnTo>
              <a:lnTo>
                <a:pt x="1678652" y="291336"/>
              </a:lnTo>
              <a:lnTo>
                <a:pt x="1678652" y="58267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0DF74-6302-4EFF-97FB-821A97456029}">
      <dsp:nvSpPr>
        <dsp:cNvPr id="0" name=""/>
        <dsp:cNvSpPr/>
      </dsp:nvSpPr>
      <dsp:spPr>
        <a:xfrm>
          <a:off x="1500338" y="1387456"/>
          <a:ext cx="1678652" cy="582672"/>
        </a:xfrm>
        <a:custGeom>
          <a:avLst/>
          <a:gdLst/>
          <a:ahLst/>
          <a:cxnLst/>
          <a:rect l="0" t="0" r="0" b="0"/>
          <a:pathLst>
            <a:path>
              <a:moveTo>
                <a:pt x="1678652" y="0"/>
              </a:moveTo>
              <a:lnTo>
                <a:pt x="1678652" y="291336"/>
              </a:lnTo>
              <a:lnTo>
                <a:pt x="0" y="291336"/>
              </a:lnTo>
              <a:lnTo>
                <a:pt x="0" y="58267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819BA-E6ED-42CE-8B86-30E55A989765}">
      <dsp:nvSpPr>
        <dsp:cNvPr id="0" name=""/>
        <dsp:cNvSpPr/>
      </dsp:nvSpPr>
      <dsp:spPr>
        <a:xfrm>
          <a:off x="1791674" y="140"/>
          <a:ext cx="2774631" cy="1387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C00000"/>
              </a:solidFill>
            </a:rPr>
            <a:t>Testes de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C00000"/>
              </a:solidFill>
            </a:rPr>
            <a:t>gravidez</a:t>
          </a:r>
          <a:endParaRPr lang="pt-BR" sz="2400" b="1" kern="1200" dirty="0">
            <a:solidFill>
              <a:srgbClr val="C00000"/>
            </a:solidFill>
          </a:endParaRPr>
        </a:p>
      </dsp:txBody>
      <dsp:txXfrm>
        <a:off x="1791674" y="140"/>
        <a:ext cx="2774631" cy="1387315"/>
      </dsp:txXfrm>
    </dsp:sp>
    <dsp:sp modelId="{290BF697-99B0-4F85-BBF9-CD3784B6CB08}">
      <dsp:nvSpPr>
        <dsp:cNvPr id="0" name=""/>
        <dsp:cNvSpPr/>
      </dsp:nvSpPr>
      <dsp:spPr>
        <a:xfrm>
          <a:off x="113022" y="1970129"/>
          <a:ext cx="2774631" cy="1387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C00000"/>
              </a:solidFill>
            </a:rPr>
            <a:t>exames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C00000"/>
              </a:solidFill>
            </a:rPr>
            <a:t>admissionais </a:t>
          </a:r>
          <a:endParaRPr lang="pt-BR" sz="2200" b="1" kern="1200" dirty="0">
            <a:solidFill>
              <a:srgbClr val="C00000"/>
            </a:solidFill>
          </a:endParaRPr>
        </a:p>
      </dsp:txBody>
      <dsp:txXfrm>
        <a:off x="113022" y="1970129"/>
        <a:ext cx="2774631" cy="1387315"/>
      </dsp:txXfrm>
    </dsp:sp>
    <dsp:sp modelId="{DD0BB2AA-DC73-4B53-A3DF-24E5EFF69BF1}">
      <dsp:nvSpPr>
        <dsp:cNvPr id="0" name=""/>
        <dsp:cNvSpPr/>
      </dsp:nvSpPr>
      <dsp:spPr>
        <a:xfrm>
          <a:off x="3470326" y="1970129"/>
          <a:ext cx="2774631" cy="1387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C00000"/>
              </a:solidFill>
            </a:rPr>
            <a:t> exames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C00000"/>
              </a:solidFill>
            </a:rPr>
            <a:t> </a:t>
          </a:r>
          <a:r>
            <a:rPr lang="pt-BR" sz="2200" b="1" kern="1200" dirty="0" err="1" smtClean="0">
              <a:solidFill>
                <a:srgbClr val="C00000"/>
              </a:solidFill>
            </a:rPr>
            <a:t>demissional</a:t>
          </a:r>
          <a:endParaRPr lang="pt-BR" sz="2200" b="1" kern="1200" dirty="0">
            <a:solidFill>
              <a:srgbClr val="C00000"/>
            </a:solidFill>
          </a:endParaRPr>
        </a:p>
      </dsp:txBody>
      <dsp:txXfrm>
        <a:off x="3470326" y="1970129"/>
        <a:ext cx="2774631" cy="13873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C6E98-B301-4520-A9A4-16140078EB51}">
      <dsp:nvSpPr>
        <dsp:cNvPr id="0" name=""/>
        <dsp:cNvSpPr/>
      </dsp:nvSpPr>
      <dsp:spPr>
        <a:xfrm rot="16200000">
          <a:off x="696" y="265286"/>
          <a:ext cx="3965227" cy="396522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solidFill>
                <a:schemeClr val="tx1"/>
              </a:solidFill>
            </a:rPr>
            <a:t>Defesa do Direito de Propriedade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solidFill>
                <a:schemeClr val="tx1"/>
              </a:solidFill>
            </a:rPr>
            <a:t>(artigo 5º, inciso XXII, da CF/88)</a:t>
          </a:r>
          <a:endParaRPr lang="pt-BR" sz="2500" kern="1200" dirty="0">
            <a:solidFill>
              <a:schemeClr val="tx1"/>
            </a:solidFill>
          </a:endParaRPr>
        </a:p>
      </dsp:txBody>
      <dsp:txXfrm rot="5400000">
        <a:off x="697" y="1256593"/>
        <a:ext cx="3271312" cy="1982613"/>
      </dsp:txXfrm>
    </dsp:sp>
    <dsp:sp modelId="{4C5477D8-E2D7-4DDC-A848-08A02AE6692C}">
      <dsp:nvSpPr>
        <dsp:cNvPr id="0" name=""/>
        <dsp:cNvSpPr/>
      </dsp:nvSpPr>
      <dsp:spPr>
        <a:xfrm rot="5400000">
          <a:off x="4187475" y="265286"/>
          <a:ext cx="3965227" cy="396522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solidFill>
                <a:schemeClr val="tx1"/>
              </a:solidFill>
            </a:rPr>
            <a:t>Invasão da Intimidade e Privacidade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solidFill>
                <a:schemeClr val="tx1"/>
              </a:solidFill>
            </a:rPr>
            <a:t>(artigo 5º, inciso X,da CF/88)</a:t>
          </a:r>
          <a:endParaRPr lang="pt-BR" sz="2500" kern="1200" dirty="0">
            <a:solidFill>
              <a:schemeClr val="tx1"/>
            </a:solidFill>
          </a:endParaRPr>
        </a:p>
      </dsp:txBody>
      <dsp:txXfrm rot="-5400000">
        <a:off x="4881391" y="1256593"/>
        <a:ext cx="3271312" cy="19826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D67D4-463A-421F-B162-46F05355ECCE}">
      <dsp:nvSpPr>
        <dsp:cNvPr id="0" name=""/>
        <dsp:cNvSpPr/>
      </dsp:nvSpPr>
      <dsp:spPr>
        <a:xfrm rot="16200000">
          <a:off x="3041" y="421"/>
          <a:ext cx="2451843" cy="245184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Revista íntima</a:t>
          </a:r>
          <a:endParaRPr lang="pt-BR" sz="3100" kern="1200" dirty="0"/>
        </a:p>
      </dsp:txBody>
      <dsp:txXfrm rot="5400000">
        <a:off x="3042" y="613381"/>
        <a:ext cx="2022770" cy="1225921"/>
      </dsp:txXfrm>
    </dsp:sp>
    <dsp:sp modelId="{F8C527F4-3F83-4B0F-A6A5-8956CBE9B0D9}">
      <dsp:nvSpPr>
        <dsp:cNvPr id="0" name=""/>
        <dsp:cNvSpPr/>
      </dsp:nvSpPr>
      <dsp:spPr>
        <a:xfrm rot="5400000">
          <a:off x="5403293" y="421"/>
          <a:ext cx="2451843" cy="245184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Revista pessoal</a:t>
          </a:r>
          <a:endParaRPr lang="pt-BR" sz="3100" kern="1200" dirty="0"/>
        </a:p>
      </dsp:txBody>
      <dsp:txXfrm rot="-5400000">
        <a:off x="5832367" y="613382"/>
        <a:ext cx="2022770" cy="12259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B8E26-582E-4FE2-BA49-2745FEA0B91E}">
      <dsp:nvSpPr>
        <dsp:cNvPr id="0" name=""/>
        <dsp:cNvSpPr/>
      </dsp:nvSpPr>
      <dsp:spPr>
        <a:xfrm>
          <a:off x="4076700" y="1477600"/>
          <a:ext cx="2230963" cy="774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91"/>
              </a:lnTo>
              <a:lnTo>
                <a:pt x="2230963" y="387191"/>
              </a:lnTo>
              <a:lnTo>
                <a:pt x="2230963" y="7743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72273-B1D0-4B5F-B5F2-0476F1149448}">
      <dsp:nvSpPr>
        <dsp:cNvPr id="0" name=""/>
        <dsp:cNvSpPr/>
      </dsp:nvSpPr>
      <dsp:spPr>
        <a:xfrm>
          <a:off x="1845736" y="1477600"/>
          <a:ext cx="2230963" cy="774383"/>
        </a:xfrm>
        <a:custGeom>
          <a:avLst/>
          <a:gdLst/>
          <a:ahLst/>
          <a:cxnLst/>
          <a:rect l="0" t="0" r="0" b="0"/>
          <a:pathLst>
            <a:path>
              <a:moveTo>
                <a:pt x="2230963" y="0"/>
              </a:moveTo>
              <a:lnTo>
                <a:pt x="2230963" y="387191"/>
              </a:lnTo>
              <a:lnTo>
                <a:pt x="0" y="387191"/>
              </a:lnTo>
              <a:lnTo>
                <a:pt x="0" y="7743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0B893-2A5B-40DE-ADB9-6001BDDAE91C}">
      <dsp:nvSpPr>
        <dsp:cNvPr id="0" name=""/>
        <dsp:cNvSpPr/>
      </dsp:nvSpPr>
      <dsp:spPr>
        <a:xfrm>
          <a:off x="2336788" y="400044"/>
          <a:ext cx="3479823" cy="1077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b="1" kern="1200" dirty="0" smtClean="0">
              <a:solidFill>
                <a:srgbClr val="C00000"/>
              </a:solidFill>
            </a:rPr>
            <a:t>Esforço Físico</a:t>
          </a:r>
          <a:endParaRPr lang="pt-BR" sz="4400" b="1" kern="1200" dirty="0">
            <a:solidFill>
              <a:srgbClr val="C00000"/>
            </a:solidFill>
          </a:endParaRPr>
        </a:p>
      </dsp:txBody>
      <dsp:txXfrm>
        <a:off x="2336788" y="400044"/>
        <a:ext cx="3479823" cy="1077555"/>
      </dsp:txXfrm>
    </dsp:sp>
    <dsp:sp modelId="{0D8E8361-42FB-4473-8DF8-B04C7190F490}">
      <dsp:nvSpPr>
        <dsp:cNvPr id="0" name=""/>
        <dsp:cNvSpPr/>
      </dsp:nvSpPr>
      <dsp:spPr>
        <a:xfrm>
          <a:off x="1965" y="2251983"/>
          <a:ext cx="3687542" cy="1843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002060"/>
              </a:solidFill>
            </a:rPr>
            <a:t>Art. 198. É de 60 kg o peso máximo que um empregado pode remover individualmente, ressalvadas as disposições especiais relativas ao trabalho do menor e da mulher.</a:t>
          </a:r>
          <a:endParaRPr lang="pt-BR" sz="2000" kern="1200" dirty="0">
            <a:solidFill>
              <a:srgbClr val="002060"/>
            </a:solidFill>
          </a:endParaRPr>
        </a:p>
      </dsp:txBody>
      <dsp:txXfrm>
        <a:off x="1965" y="2251983"/>
        <a:ext cx="3687542" cy="1843771"/>
      </dsp:txXfrm>
    </dsp:sp>
    <dsp:sp modelId="{9B448B97-DBD8-41CC-A4DC-7FAAA5016C50}">
      <dsp:nvSpPr>
        <dsp:cNvPr id="0" name=""/>
        <dsp:cNvSpPr/>
      </dsp:nvSpPr>
      <dsp:spPr>
        <a:xfrm>
          <a:off x="4463891" y="2251983"/>
          <a:ext cx="3687542" cy="1843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002060"/>
              </a:solidFill>
            </a:rPr>
            <a:t>Art. 390 - Ao empregador é vedado empregar a mulher em serviço que demande o emprego de força muscular superior a 20kg  para o trabalho continuo, ou 25kg para o trabalho ocasional.</a:t>
          </a:r>
          <a:endParaRPr lang="pt-BR" sz="2000" kern="1200" dirty="0">
            <a:solidFill>
              <a:srgbClr val="002060"/>
            </a:solidFill>
          </a:endParaRPr>
        </a:p>
      </dsp:txBody>
      <dsp:txXfrm>
        <a:off x="4463891" y="2251983"/>
        <a:ext cx="3687542" cy="1843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6AD76-354D-4E29-BBB9-89613BC27A5E}" type="datetimeFigureOut">
              <a:rPr lang="pt-BR" smtClean="0"/>
              <a:t>07/09/2021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8F3C2-1E01-4AF4-A7BE-F96156A09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87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195045-9D9F-4D46-BC87-F48623DE72E9}" type="slidenum">
              <a:rPr lang="pt-BR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D966BD-57D2-4AAE-9AC6-992244859EC5}" type="datetime8">
              <a:rPr lang="pt-BR"/>
              <a:pPr>
                <a:defRPr/>
              </a:pPr>
              <a:t>07/09/2021 18:54</a:t>
            </a:fld>
            <a:endParaRPr lang="pt-BR"/>
          </a:p>
        </p:txBody>
      </p:sp>
      <p:sp>
        <p:nvSpPr>
          <p:cNvPr id="10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pt-BR">
                <a:solidFill>
                  <a:srgbClr val="EBDDC3"/>
                </a:solidFill>
              </a:rPr>
              <a:t>Prof. Danielly Borguezan</a:t>
            </a:r>
          </a:p>
        </p:txBody>
      </p:sp>
      <p:sp>
        <p:nvSpPr>
          <p:cNvPr id="11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C83C9B-4603-400D-A514-DD2EDD6062E2}" type="slidenum">
              <a:rPr lang="pt-BR">
                <a:solidFill>
                  <a:srgbClr val="EBDDC3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6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CE19-3EED-4893-BFC6-E297549BBB0C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199C8-1CB0-4C2B-8A6F-08CC8ABA19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143277"/>
      </p:ext>
    </p:extLst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8289F-A6F9-471F-9337-1A03B4FCAC8E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2BA58-B5B5-492C-A729-0AB26F320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113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B3AA9-7F19-4824-8B72-4F1F390B355A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E9DD-A2A2-4B96-9C2B-D2C7855598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008989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7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D4A43-11B3-4CCF-8506-538CD06D18DD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8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B55AC4-FA10-4263-91DD-65AED4B19A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1494761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9DA2AF-34F6-49A7-B9C7-AB869A18B95A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1CED45-5412-43A3-9B37-226829816E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2620843326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4E8084-C2C5-4A62-9CED-7BA44279D58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8" name="Espaço Reservado para Número de Slid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D48437-865D-46B6-8F84-2C28138C0A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2992237837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AEA87-077B-45EC-ADAA-C581C259A23C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CB4C-56C9-4FB3-9B92-11B9C28AF9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29742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77A65-7487-4658-9A38-48BB77F2DD1C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459FF08-CE35-4902-B60D-CCB89C5A08C7}" type="slidenum">
              <a:rPr lang="pt-BR">
                <a:solidFill>
                  <a:srgbClr val="775F55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223500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642EF-AF9A-4EFA-A7D5-819A2C388F15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84D6A-CC7A-4BD0-A48C-962321BB46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967922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3534CA-078D-4EBB-9535-08CD6D25EBCC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0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43313D5-AFE6-4015-ABB6-507818A1E1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545327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D46D5D-BCF0-4C3A-8DC5-3E0E52CB759F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5C1597-E31B-4A00-9736-6BA92E5807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42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grada.minhabiblioteca.com.br/#/books/9788553611027/cfi/0!/4/2@100:0.0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>
              <a:defRPr/>
            </a:pPr>
            <a:r>
              <a:rPr lang="pt-BR" b="1" dirty="0" smtClean="0">
                <a:solidFill>
                  <a:srgbClr val="FFC000"/>
                </a:solidFill>
              </a:rPr>
              <a:t>Contratos  especiais</a:t>
            </a:r>
            <a:br>
              <a:rPr lang="pt-BR" b="1" dirty="0" smtClean="0">
                <a:solidFill>
                  <a:srgbClr val="FFC000"/>
                </a:solidFill>
              </a:rPr>
            </a:br>
            <a:r>
              <a:rPr lang="pt-BR" b="1" dirty="0" smtClean="0">
                <a:solidFill>
                  <a:srgbClr val="FFC000"/>
                </a:solidFill>
              </a:rPr>
              <a:t> de  trabalho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9219" name="Subtítulo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/>
            <a:r>
              <a:rPr lang="pt-BR" b="1" smtClean="0">
                <a:solidFill>
                  <a:srgbClr val="C00000"/>
                </a:solidFill>
              </a:rPr>
              <a:t>Trabalho da Mulher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1AAEC8C-BDFE-4F50-BAC3-42BCE674EA90}" type="datetime8">
              <a:rPr lang="pt-BR"/>
              <a:pPr>
                <a:defRPr/>
              </a:pPr>
              <a:t>07/09/2021 18:54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EBDDC3"/>
                </a:solidFill>
              </a:rPr>
              <a:t>Prof. Danielly </a:t>
            </a:r>
            <a:r>
              <a:rPr lang="pt-BR" dirty="0" err="1" smtClean="0">
                <a:solidFill>
                  <a:srgbClr val="EBDDC3"/>
                </a:solidFill>
              </a:rPr>
              <a:t>Borguezan</a:t>
            </a:r>
            <a:endParaRPr lang="pt-BR">
              <a:solidFill>
                <a:srgbClr val="EBDDC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F7B1C-4443-4BF0-9F0C-792CFD093571}" type="slidenum">
              <a:rPr lang="pt-BR" smtClean="0">
                <a:solidFill>
                  <a:srgbClr val="EBDDC3"/>
                </a:solidFill>
              </a:rPr>
              <a:pPr>
                <a:defRPr/>
              </a:pPr>
              <a:t>1</a:t>
            </a:fld>
            <a:endParaRPr lang="pt-BR">
              <a:solidFill>
                <a:srgbClr val="EBDDC3"/>
              </a:solidFill>
            </a:endParaRPr>
          </a:p>
        </p:txBody>
      </p:sp>
      <p:pic>
        <p:nvPicPr>
          <p:cNvPr id="9223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7875"/>
            <a:ext cx="91440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21363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Art. 400 - Os locais destinados à guarda dos filhos das operárias durante o período da amamentação deverão possuir, no mínimo, um berçário, uma saleta de amamentação, uma cozinha dietética e uma instalação sanitária.</a:t>
            </a:r>
          </a:p>
          <a:p>
            <a:pPr algn="just">
              <a:defRPr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86818E2-A21B-4CF0-8EA5-78B078B38D28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CE76440-F592-4247-B1AE-B2105EC79866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071563" y="4857750"/>
            <a:ext cx="7215187" cy="71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pt-BR" sz="2000" b="1" dirty="0">
                <a:solidFill>
                  <a:srgbClr val="C00000"/>
                </a:solidFill>
              </a:rPr>
              <a:t>  Esse intervalo é remunerado, trata-se, portanto de interrupção. </a:t>
            </a:r>
          </a:p>
        </p:txBody>
      </p:sp>
      <p:pic>
        <p:nvPicPr>
          <p:cNvPr id="18439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6662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pt-BR" smtClean="0"/>
              <a:t>Art. 389</a:t>
            </a:r>
          </a:p>
          <a:p>
            <a:pPr algn="just"/>
            <a:r>
              <a:rPr lang="pt-BR" smtClean="0"/>
              <a:t>§ 1º - Os estabelecimentos em que trabalharem pelo menos 30 (trinta) mulheres com mais de 16 (dezesseis) anos de idade terão local apropriado onde seja permitido às empregadas guardar sob vigilância e </a:t>
            </a:r>
            <a:r>
              <a:rPr lang="pt-BR" b="1" smtClean="0"/>
              <a:t>assistência os seus filhos no período da amamentação. </a:t>
            </a:r>
            <a:r>
              <a:rPr lang="pt-BR" sz="2000" smtClean="0"/>
              <a:t>(Incluído de conformidade com o Decreto-lei nº 229, de 28.2.1967)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476EBA0-E0BB-4EB5-B224-461BACD8CA14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E7B9C67-0FE2-4D0F-B319-54CBBE0B0E02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01397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b="1" dirty="0" smtClean="0"/>
              <a:t>Aborto Não Criminoso:</a:t>
            </a:r>
            <a:r>
              <a:rPr lang="pt-BR" dirty="0" smtClean="0"/>
              <a:t> terá direito ao afastamento remunerado por duas semanas. (hipótese de interrupção de contrato).</a:t>
            </a:r>
          </a:p>
          <a:p>
            <a:pPr algn="just">
              <a:buFont typeface="Wingdings" pitchFamily="2" charset="2"/>
              <a:buNone/>
              <a:defRPr/>
            </a:pPr>
            <a:endParaRPr lang="pt-BR" dirty="0" smtClean="0"/>
          </a:p>
          <a:p>
            <a:pPr algn="just">
              <a:defRPr/>
            </a:pPr>
            <a:r>
              <a:rPr lang="pt-BR" i="1" dirty="0" smtClean="0"/>
              <a:t>Art. 395 CLT- Em caso de aborto não criminoso, comprovado por atestado médico oficial, a mulher terá um repouso remunerado de 2 (duas) semanas, ficando-lhe assegurado o direito de retornar à função que ocupava antes de seu afastamento.</a:t>
            </a: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52B09E-1C0F-421F-B0BD-F938F749681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7EC9550-14FB-4850-A3E2-82396B1F1F69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  <p:pic>
        <p:nvPicPr>
          <p:cNvPr id="22534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07861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2400" smtClean="0">
                <a:solidFill>
                  <a:schemeClr val="tx1"/>
                </a:solidFill>
              </a:rPr>
              <a:t>Art. 391 - Não constitui justo motivo para a rescisão do contrato de trabalho da mulher o fato de haver contraído matrimônio ou de encontrar-se em estado de gravidez. </a:t>
            </a:r>
          </a:p>
          <a:p>
            <a:pPr algn="just"/>
            <a:r>
              <a:rPr lang="pt-BR" sz="2400" smtClean="0">
                <a:solidFill>
                  <a:schemeClr val="tx1"/>
                </a:solidFill>
              </a:rPr>
              <a:t>Parágrafo único: Não serão permitidos em regulamentos de qualquer natureza contratos coletivos ou individuais de trabalho, restrições ao direito da mulher ao seu emprego, por motivo de casamento ou de gravidez. </a:t>
            </a:r>
          </a:p>
        </p:txBody>
      </p:sp>
      <p:sp>
        <p:nvSpPr>
          <p:cNvPr id="2355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rgbClr val="781A50"/>
                </a:solidFill>
              </a:rPr>
              <a:t/>
            </a:r>
            <a:br>
              <a:rPr lang="pt-BR" sz="2400" b="1" smtClean="0">
                <a:solidFill>
                  <a:srgbClr val="781A50"/>
                </a:solidFill>
              </a:rPr>
            </a:br>
            <a:r>
              <a:rPr lang="pt-BR" sz="2400" b="1" smtClean="0">
                <a:solidFill>
                  <a:srgbClr val="781A50"/>
                </a:solidFill>
              </a:rPr>
              <a:t/>
            </a:r>
            <a:br>
              <a:rPr lang="pt-BR" sz="2400" b="1" smtClean="0">
                <a:solidFill>
                  <a:srgbClr val="781A50"/>
                </a:solidFill>
              </a:rPr>
            </a:br>
            <a:r>
              <a:rPr lang="pt-BR" sz="2400" b="1" smtClean="0">
                <a:solidFill>
                  <a:srgbClr val="781A50"/>
                </a:solidFill>
              </a:rPr>
              <a:t>SEÇÃO V  </a:t>
            </a:r>
            <a:br>
              <a:rPr lang="pt-BR" sz="2400" b="1" smtClean="0">
                <a:solidFill>
                  <a:srgbClr val="781A50"/>
                </a:solidFill>
              </a:rPr>
            </a:br>
            <a:r>
              <a:rPr lang="pt-BR" sz="2400" b="1" smtClean="0">
                <a:solidFill>
                  <a:srgbClr val="781A50"/>
                </a:solidFill>
              </a:rPr>
              <a:t>DA PROTEÇÃO À MATERNIDADE </a:t>
            </a:r>
            <a:br>
              <a:rPr lang="pt-BR" sz="2400" b="1" smtClean="0">
                <a:solidFill>
                  <a:srgbClr val="781A50"/>
                </a:solidFill>
              </a:rPr>
            </a:br>
            <a:r>
              <a:rPr lang="pt-BR" sz="2400" b="1" smtClean="0">
                <a:solidFill>
                  <a:srgbClr val="781A50"/>
                </a:solidFill>
              </a:rPr>
              <a:t> </a:t>
            </a:r>
            <a:br>
              <a:rPr lang="pt-BR" sz="2400" b="1" smtClean="0">
                <a:solidFill>
                  <a:srgbClr val="781A50"/>
                </a:solidFill>
              </a:rPr>
            </a:br>
            <a:endParaRPr lang="pt-BR" sz="2400" b="1" smtClean="0">
              <a:solidFill>
                <a:srgbClr val="781A5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106BE06-B6D7-4AB8-A124-B361452D5E3B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1EABCA-3111-4578-B2F0-C9B29773E750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0916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260648"/>
            <a:ext cx="8153400" cy="583535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Art</a:t>
            </a:r>
            <a:r>
              <a:rPr lang="pt-BR" sz="1800" dirty="0"/>
              <a:t>. </a:t>
            </a:r>
            <a:r>
              <a:rPr lang="pt-BR" sz="1800" dirty="0" smtClean="0"/>
              <a:t>394-A. </a:t>
            </a:r>
            <a:r>
              <a:rPr lang="pt-BR" sz="1800" dirty="0" smtClean="0"/>
              <a:t>Sem </a:t>
            </a:r>
            <a:r>
              <a:rPr lang="pt-BR" sz="1800" dirty="0"/>
              <a:t>prejuízo de sua remuneração, nesta incluído o valor do adicional de insalubridade, a empregada deverá ser afastada de:           </a:t>
            </a:r>
            <a:endParaRPr lang="pt-BR" sz="1800" dirty="0"/>
          </a:p>
          <a:p>
            <a:pPr algn="just"/>
            <a:r>
              <a:rPr lang="pt-BR" sz="1800" dirty="0"/>
              <a:t>I - atividades consideradas insalubres em grau máximo, enquanto durar a gestação; </a:t>
            </a:r>
          </a:p>
          <a:p>
            <a:pPr algn="just"/>
            <a:r>
              <a:rPr lang="pt-BR" sz="1800" dirty="0"/>
              <a:t>II - atividades consideradas insalubres em grau médio ou mínimo, quando apresentar atestado de saúde, emitido por médico de confiança da mulher, que recomende o afastamento durante a gestação; </a:t>
            </a:r>
          </a:p>
          <a:p>
            <a:pPr algn="just"/>
            <a:r>
              <a:rPr lang="pt-BR" sz="1800" dirty="0"/>
              <a:t>III - atividades consideradas insalubres em qualquer grau, quando apresentar atestado de saúde, emitido por médico de confiança da mulher, que recomende o afastamento durante a lactação. </a:t>
            </a:r>
          </a:p>
          <a:p>
            <a:pPr algn="just"/>
            <a:r>
              <a:rPr lang="pt-BR" sz="1800" dirty="0"/>
              <a:t>§ 2o Cabe à empresa pagar o adicional de insalubridade à gestante ou à </a:t>
            </a:r>
            <a:r>
              <a:rPr lang="pt-BR" sz="1800" dirty="0" smtClean="0"/>
              <a:t>lactante</a:t>
            </a:r>
            <a:r>
              <a:rPr lang="pt-BR" sz="1800" dirty="0" smtClean="0"/>
              <a:t>.</a:t>
            </a:r>
          </a:p>
          <a:p>
            <a:pPr algn="just"/>
            <a:r>
              <a:rPr lang="pt-BR" sz="1800" dirty="0" smtClean="0"/>
              <a:t>§ </a:t>
            </a:r>
            <a:r>
              <a:rPr lang="pt-BR" sz="1800" dirty="0"/>
              <a:t>3o Quando não for possível que a gestante ou a lactante afastada nos termos do caput deste artigo exerça suas atividades em local salubre na empresa, a hipótese será considerada como gravidez de risco e ensejará a percepção de salário-maternidade, nos termos da Lei no </a:t>
            </a:r>
            <a:r>
              <a:rPr lang="pt-BR" sz="1800" dirty="0" smtClean="0"/>
              <a:t>8.213/91</a:t>
            </a:r>
            <a:r>
              <a:rPr lang="pt-BR" sz="1800" dirty="0"/>
              <a:t>, durante todo o período de afastamento.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B3AA9-7F19-4824-8B72-4F1F390B355A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19:18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DE9DD-A2A2-4B96-9C2B-D2C7855598EB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22582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771525"/>
          </a:xfrm>
        </p:spPr>
        <p:txBody>
          <a:bodyPr/>
          <a:lstStyle/>
          <a:p>
            <a:pPr algn="ctr"/>
            <a:r>
              <a:rPr lang="pt-BR" b="1" smtClean="0"/>
              <a:t>Licença Maternidade</a:t>
            </a:r>
            <a:endParaRPr lang="pt-BR" smtClean="0"/>
          </a:p>
        </p:txBody>
      </p:sp>
      <p:sp>
        <p:nvSpPr>
          <p:cNvPr id="1843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i="1" dirty="0" smtClean="0"/>
              <a:t>Art. 392. A empregada gestante tem direito à licença-maternidade de 120 dias, sem prejuízo do emprego e do salário. </a:t>
            </a:r>
            <a:r>
              <a:rPr lang="pt-BR" sz="2000" i="1" dirty="0" smtClean="0"/>
              <a:t>(Redação dada pela Lei nº 10.421/2002)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i="1" dirty="0" smtClean="0"/>
              <a:t>§ 1o A empregada deve, mediante atestado médico, notificar o seu empregador da data do início do afastamento do emprego, que poderá ocorrer entre o 28º dia antes do parto e ocorrência deste. </a:t>
            </a:r>
            <a:endParaRPr lang="pt-BR" sz="2000" dirty="0" smtClean="0"/>
          </a:p>
          <a:p>
            <a:pPr algn="just">
              <a:buFont typeface="Wingdings" pitchFamily="2" charset="2"/>
              <a:buNone/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93600A-68E5-42D4-B64B-25E99AEBB44C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DCE45B5-674E-4A43-9538-347A438C6038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5118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/>
          </a:solidFill>
        </p:spPr>
        <p:txBody>
          <a:bodyPr/>
          <a:lstStyle/>
          <a:p>
            <a:pPr algn="just">
              <a:defRPr/>
            </a:pPr>
            <a:endParaRPr lang="pt-BR" i="1" dirty="0" smtClean="0"/>
          </a:p>
          <a:p>
            <a:pPr algn="just">
              <a:defRPr/>
            </a:pPr>
            <a:r>
              <a:rPr lang="pt-BR" i="1" dirty="0" smtClean="0"/>
              <a:t>§ 2o Os períodos de repouso, antes e depois do parto, poderão ser aumentados de 2 semanas cada um, mediante atestado médico</a:t>
            </a:r>
            <a:r>
              <a:rPr lang="pt-BR" sz="2000" i="1" dirty="0" smtClean="0"/>
              <a:t>. </a:t>
            </a:r>
            <a:endParaRPr lang="pt-BR" sz="2000" dirty="0" smtClean="0"/>
          </a:p>
          <a:p>
            <a:pPr algn="just">
              <a:buFont typeface="Wingdings" pitchFamily="2" charset="2"/>
              <a:buNone/>
              <a:defRPr/>
            </a:pPr>
            <a:endParaRPr lang="pt-BR" dirty="0" smtClean="0"/>
          </a:p>
          <a:p>
            <a:pPr algn="just">
              <a:defRPr/>
            </a:pPr>
            <a:r>
              <a:rPr lang="pt-BR" i="1" dirty="0" smtClean="0"/>
              <a:t> § 3o Em caso de parto antecipado, a mulher terá direito aos 120 dias previstos neste artigo.</a:t>
            </a: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6BD304-74A3-4881-9E12-A18723BF2049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93690EC-275A-4788-80D2-DCF4FAD9D8E1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  <p:pic>
        <p:nvPicPr>
          <p:cNvPr id="25606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35" descr="neon02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5214938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35452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</p:nvPr>
        </p:nvGraphicFramePr>
        <p:xfrm>
          <a:off x="357158" y="1600200"/>
          <a:ext cx="8409017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FDD045-A8EC-4CF1-B3FF-9EB4F477A79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5D5485B-47FB-4B57-A09F-134A591A9EEE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  <p:sp>
        <p:nvSpPr>
          <p:cNvPr id="8" name="Chave esquerda 7"/>
          <p:cNvSpPr/>
          <p:nvPr/>
        </p:nvSpPr>
        <p:spPr>
          <a:xfrm rot="5400000">
            <a:off x="3643313" y="-500062"/>
            <a:ext cx="500062" cy="5643562"/>
          </a:xfrm>
          <a:prstGeom prst="leftBrace">
            <a:avLst>
              <a:gd name="adj1" fmla="val 8333"/>
              <a:gd name="adj2" fmla="val 497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428875" y="2643188"/>
            <a:ext cx="3071813" cy="5000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dirty="0">
                <a:solidFill>
                  <a:srgbClr val="781A50"/>
                </a:solidFill>
              </a:rPr>
              <a:t>estabilidade</a:t>
            </a:r>
          </a:p>
        </p:txBody>
      </p:sp>
      <p:sp>
        <p:nvSpPr>
          <p:cNvPr id="10" name="Chave direita 9"/>
          <p:cNvSpPr/>
          <p:nvPr/>
        </p:nvSpPr>
        <p:spPr>
          <a:xfrm rot="5400000">
            <a:off x="5232400" y="2911475"/>
            <a:ext cx="465138" cy="57864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571750" y="4357688"/>
            <a:ext cx="2571750" cy="4286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srgbClr val="781A50"/>
                </a:solidFill>
              </a:rPr>
              <a:t>Licença Gestante </a:t>
            </a:r>
          </a:p>
        </p:txBody>
      </p:sp>
      <p:sp>
        <p:nvSpPr>
          <p:cNvPr id="12" name="Chave direita 11"/>
          <p:cNvSpPr/>
          <p:nvPr/>
        </p:nvSpPr>
        <p:spPr>
          <a:xfrm rot="5400000">
            <a:off x="3625056" y="3518694"/>
            <a:ext cx="465138" cy="2857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86250" y="5143500"/>
            <a:ext cx="3429000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srgbClr val="781A50"/>
                </a:solidFill>
              </a:rPr>
              <a:t>Licença Gestante + 2 meses</a:t>
            </a:r>
          </a:p>
        </p:txBody>
      </p:sp>
    </p:spTree>
    <p:extLst>
      <p:ext uri="{BB962C8B-B14F-4D97-AF65-F5344CB8AC3E}">
        <p14:creationId xmlns:p14="http://schemas.microsoft.com/office/powerpoint/2010/main" val="159658138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sz="4000" b="1" dirty="0" smtClean="0">
                <a:solidFill>
                  <a:srgbClr val="781A50"/>
                </a:solidFill>
              </a:rPr>
              <a:t/>
            </a:r>
            <a:br>
              <a:rPr lang="pt-BR" sz="4000" b="1" dirty="0" smtClean="0">
                <a:solidFill>
                  <a:srgbClr val="781A50"/>
                </a:solidFill>
              </a:rPr>
            </a:br>
            <a:r>
              <a:rPr lang="pt-BR" sz="4000" b="1" dirty="0" smtClean="0">
                <a:solidFill>
                  <a:srgbClr val="781A50"/>
                </a:solidFill>
              </a:rPr>
              <a:t>Mãe  e Pai Adotantes</a:t>
            </a:r>
            <a:r>
              <a:rPr lang="pt-BR" sz="4000" dirty="0" smtClean="0">
                <a:solidFill>
                  <a:srgbClr val="781A50"/>
                </a:solidFill>
              </a:rPr>
              <a:t/>
            </a:r>
            <a:br>
              <a:rPr lang="pt-BR" sz="4000" dirty="0" smtClean="0">
                <a:solidFill>
                  <a:srgbClr val="781A50"/>
                </a:solidFill>
              </a:rPr>
            </a:br>
            <a:endParaRPr lang="pt-BR" sz="4000" dirty="0" smtClean="0">
              <a:solidFill>
                <a:srgbClr val="781A50"/>
              </a:solidFill>
            </a:endParaRPr>
          </a:p>
        </p:txBody>
      </p:sp>
      <p:sp>
        <p:nvSpPr>
          <p:cNvPr id="2048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>
              <a:defRPr/>
            </a:pPr>
            <a:endParaRPr lang="pt-BR" i="1" dirty="0" smtClean="0"/>
          </a:p>
          <a:p>
            <a:pPr algn="just">
              <a:defRPr/>
            </a:pPr>
            <a:r>
              <a:rPr lang="pt-BR" i="1" dirty="0" smtClean="0"/>
              <a:t>Art. 392-A. À empregada que adotar ou obtiver guarda judicial para fins de adoção de criança, será concedida licença-maternidade nos termos do art. 392.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pt-BR" dirty="0" smtClean="0"/>
              <a:t>   (...)</a:t>
            </a:r>
          </a:p>
          <a:p>
            <a:pPr algn="just">
              <a:defRPr/>
            </a:pPr>
            <a:r>
              <a:rPr lang="pt-BR" i="1" dirty="0" smtClean="0"/>
              <a:t>§ 4</a:t>
            </a:r>
            <a:r>
              <a:rPr lang="pt-BR" i="1" u="sng" baseline="30000" dirty="0" smtClean="0"/>
              <a:t>o</a:t>
            </a:r>
            <a:r>
              <a:rPr lang="pt-BR" i="1" dirty="0" smtClean="0"/>
              <a:t> A licença-maternidade só será concedida mediante apresentação</a:t>
            </a:r>
            <a:r>
              <a:rPr lang="pt-BR" dirty="0" smtClean="0"/>
              <a:t> do termo judicial de guarda à adotante ou guardiã.</a:t>
            </a:r>
          </a:p>
          <a:p>
            <a:pPr algn="just">
              <a:defRPr/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EB8BB36-77B8-4E56-B9EB-C6A0A349E12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D816850-7E9C-4955-96AD-EF66A8C56DBA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  <p:pic>
        <p:nvPicPr>
          <p:cNvPr id="27655" name="Picture 26" descr="barra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71500" y="1285875"/>
            <a:ext cx="85725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03931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* </a:t>
            </a:r>
            <a:r>
              <a:rPr lang="en-US" dirty="0" err="1" smtClean="0">
                <a:solidFill>
                  <a:schemeClr val="tx1"/>
                </a:solidFill>
              </a:rPr>
              <a:t>Mãe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adotante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120 </a:t>
            </a:r>
            <a:r>
              <a:rPr lang="en-US" dirty="0" err="1" smtClean="0">
                <a:solidFill>
                  <a:schemeClr val="tx1"/>
                </a:solidFill>
              </a:rPr>
              <a:t>dias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* </a:t>
            </a:r>
            <a:r>
              <a:rPr lang="en-US" dirty="0" err="1" smtClean="0">
                <a:solidFill>
                  <a:schemeClr val="tx1"/>
                </a:solidFill>
              </a:rPr>
              <a:t>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adotante</a:t>
            </a:r>
            <a:r>
              <a:rPr lang="en-US" dirty="0" smtClean="0">
                <a:solidFill>
                  <a:schemeClr val="tx1"/>
                </a:solidFill>
              </a:rPr>
              <a:t> 5 </a:t>
            </a:r>
            <a:r>
              <a:rPr lang="en-US" dirty="0" err="1" smtClean="0">
                <a:solidFill>
                  <a:schemeClr val="tx1"/>
                </a:solidFill>
              </a:rPr>
              <a:t>dias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867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observação</a:t>
            </a:r>
            <a:endParaRPr lang="pt-BR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091E25-ACB3-47CA-AE20-8DCF62EF4CBB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A77AD3-7CC2-4732-B4DE-CE1B000003A2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578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bg1"/>
          </a:solidFill>
        </p:spPr>
        <p:txBody>
          <a:bodyPr/>
          <a:lstStyle/>
          <a:p>
            <a:pPr algn="just"/>
            <a:endParaRPr lang="pt-BR" b="1" u="sng" smtClean="0"/>
          </a:p>
          <a:p>
            <a:pPr algn="just"/>
            <a:r>
              <a:rPr lang="pt-BR" b="1" u="sng" smtClean="0">
                <a:solidFill>
                  <a:srgbClr val="781A50"/>
                </a:solidFill>
              </a:rPr>
              <a:t>Princípio da Igualdade:</a:t>
            </a:r>
            <a:r>
              <a:rPr lang="pt-BR" smtClean="0">
                <a:solidFill>
                  <a:srgbClr val="781A50"/>
                </a:solidFill>
              </a:rPr>
              <a:t> Não há diferença entre homens e mulheres, contudo, há duas exceções que devem ser destacadas, sendo elas:  Aspecto biológico “fragilidade física feminina” e  Proteção a Maternidade.</a:t>
            </a:r>
          </a:p>
          <a:p>
            <a:pPr algn="just">
              <a:buFont typeface="Wingdings" pitchFamily="2" charset="2"/>
              <a:buNone/>
            </a:pPr>
            <a:r>
              <a:rPr lang="pt-BR" smtClean="0"/>
              <a:t> </a:t>
            </a:r>
          </a:p>
          <a:p>
            <a:pPr algn="just"/>
            <a:endParaRPr lang="pt-BR" smtClean="0"/>
          </a:p>
          <a:p>
            <a:pPr algn="just"/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25B2347-6A4E-4859-AAAD-D329AD7D8B44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BE69B2F-C3DB-4E18-81EE-A02C7DFE7309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sp>
        <p:nvSpPr>
          <p:cNvPr id="10246" name="Picture 30" descr="barra34.gif"/>
          <p:cNvSpPr>
            <a:spLocks noChangeAspect="1" noChangeArrowheads="1"/>
          </p:cNvSpPr>
          <p:nvPr/>
        </p:nvSpPr>
        <p:spPr bwMode="auto">
          <a:xfrm>
            <a:off x="2571750" y="4929188"/>
            <a:ext cx="42862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8153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rgbClr val="781A50"/>
          </a:solidFill>
        </p:spPr>
        <p:txBody>
          <a:bodyPr/>
          <a:lstStyle/>
          <a:p>
            <a:pPr algn="ctr"/>
            <a:r>
              <a:rPr lang="pt-BR" sz="3000" b="1" smtClean="0">
                <a:solidFill>
                  <a:srgbClr val="FFC000"/>
                </a:solidFill>
              </a:rPr>
              <a:t>Guarda Judicial ou Adoção: (lei 10.421/02)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pt-BR" sz="2000" smtClean="0"/>
              <a:t>À empregada que adotar ou obtiver guarda judicial para fins de adoção de criança será concedida licença-maternidade de:</a:t>
            </a:r>
          </a:p>
          <a:p>
            <a:pPr algn="just"/>
            <a:r>
              <a:rPr lang="pt-BR" sz="2000" smtClean="0"/>
              <a:t>criança até 1 ano de idade -  licença de 120 dias</a:t>
            </a:r>
          </a:p>
          <a:p>
            <a:pPr algn="just"/>
            <a:r>
              <a:rPr lang="pt-BR" sz="2000" smtClean="0"/>
              <a:t>criança de 1 até 4 anos de idade -  licença de   60 dias</a:t>
            </a:r>
          </a:p>
          <a:p>
            <a:pPr algn="just"/>
            <a:r>
              <a:rPr lang="pt-BR" sz="2000" smtClean="0"/>
              <a:t>criança de 4 até 8 anos de idade - licença de   30 dias</a:t>
            </a:r>
          </a:p>
          <a:p>
            <a:pPr algn="just">
              <a:buFont typeface="Wingdings" pitchFamily="2" charset="2"/>
              <a:buNone/>
            </a:pPr>
            <a:endParaRPr lang="pt-BR" sz="2000" smtClean="0"/>
          </a:p>
          <a:p>
            <a:pPr algn="just"/>
            <a:r>
              <a:rPr lang="pt-BR" sz="2000" smtClean="0"/>
              <a:t>Outrossim,  julgo  procedente  o  pedido  do  MPF para: 1) declarar a inconstitucionalidade do artigo 71-A, caput, segunda parte da Lei 8.213/91, por ofensa aos princípios e regras  insculpidos no artigo 6º, caput, no artigo 203, I, e no art. 227, caput e § 6º, todos da  CF  (no  que  diz  respeito  ao  fracionamento  do  salário-maternidade e sua previsão em período inferior a 120 dias);</a:t>
            </a:r>
          </a:p>
          <a:p>
            <a:pPr algn="just"/>
            <a:endParaRPr lang="pt-BR" sz="200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80CECB-8377-48D8-BE2F-02C3090BA2D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3447E88-C7C6-4FFA-B2A5-054C50C8D113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  <p:pic>
        <p:nvPicPr>
          <p:cNvPr id="29703" name="Picture 26" descr="barra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285875"/>
            <a:ext cx="807243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7139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 smtClean="0">
                <a:solidFill>
                  <a:srgbClr val="781A50"/>
                </a:solidFill>
              </a:rPr>
              <a:t>Prorrogação da Licença </a:t>
            </a:r>
            <a:br>
              <a:rPr lang="pt-BR" sz="3400" b="1" smtClean="0">
                <a:solidFill>
                  <a:srgbClr val="781A50"/>
                </a:solidFill>
              </a:rPr>
            </a:br>
            <a:r>
              <a:rPr lang="pt-BR" sz="3400" b="1" smtClean="0">
                <a:solidFill>
                  <a:srgbClr val="781A50"/>
                </a:solidFill>
              </a:rPr>
              <a:t> Lei 11770/08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248286-439F-42ED-B165-F429043B40E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1E960F-1AE2-45B2-9058-BA184A866FB2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9367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sz="2400" dirty="0" smtClean="0"/>
              <a:t>Art. 1o É instituído o Programa Empresa Cidadã, destinado a </a:t>
            </a:r>
            <a:r>
              <a:rPr lang="pt-BR" sz="2400" b="1" dirty="0" smtClean="0"/>
              <a:t>prorrogar por 60 dias a duração da licença-maternidade </a:t>
            </a:r>
            <a:r>
              <a:rPr lang="pt-BR" sz="2400" dirty="0" smtClean="0"/>
              <a:t>prevista no inciso XVIII do caput do art. 7o da CF/88.</a:t>
            </a:r>
          </a:p>
          <a:p>
            <a:pPr algn="just">
              <a:defRPr/>
            </a:pPr>
            <a:endParaRPr lang="pt-BR" sz="2400" dirty="0" smtClean="0"/>
          </a:p>
          <a:p>
            <a:pPr algn="just">
              <a:defRPr/>
            </a:pPr>
            <a:r>
              <a:rPr lang="pt-BR" sz="2400" dirty="0" smtClean="0"/>
              <a:t>§ 1o A prorrogação será garantida à empregada da pessoa jurídica que aderir ao Programa, desde que a empregada a requeira até o final do primeiro mês após o parto, e concedida imediatamente após a fruição da licença-maternidade de que trata o inciso XVIII do caput do art. 7º da CF/88.</a:t>
            </a:r>
          </a:p>
          <a:p>
            <a:pPr algn="just">
              <a:defRPr/>
            </a:pPr>
            <a:endParaRPr lang="pt-BR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08B7C7-3E13-4223-9D5F-12807660F3F8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335B496-4DCC-4444-A10E-4E771D45E8EC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3038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endParaRPr lang="pt-BR" sz="2000" i="1" dirty="0" smtClean="0"/>
          </a:p>
          <a:p>
            <a:pPr algn="just">
              <a:defRPr/>
            </a:pPr>
            <a:r>
              <a:rPr lang="pt-BR" sz="2000" i="1" dirty="0" smtClean="0"/>
              <a:t>Art. 2:§ 2o A prorrogação será garantida, na mesma proporção, também à empregada que adotar ou obtiver guarda judicial para fins de adoção de criança.</a:t>
            </a:r>
          </a:p>
          <a:p>
            <a:pPr algn="just"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Art. 4o No período de prorrogação da licença-maternidade de que trata esta Lei, </a:t>
            </a:r>
            <a:r>
              <a:rPr lang="pt-BR" sz="2000" i="1" u="sng" dirty="0" smtClean="0">
                <a:solidFill>
                  <a:srgbClr val="FF0000"/>
                </a:solidFill>
              </a:rPr>
              <a:t>a empregada não poderá exercer qualquer atividade remunerada e a criança não poderá ser mantida em creche ou organização similar.</a:t>
            </a:r>
          </a:p>
          <a:p>
            <a:pPr algn="just"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Parágrafo único. Em caso de descumprimento do disposto no caput deste artigo, a empregada perderá o direito à prorrogação.</a:t>
            </a:r>
            <a:endParaRPr lang="pt-BR" sz="20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pt-BR" sz="2000" i="1" dirty="0" smtClean="0"/>
              <a:t> </a:t>
            </a:r>
            <a:endParaRPr lang="pt-BR" sz="2000" dirty="0" smtClean="0"/>
          </a:p>
          <a:p>
            <a:pPr algn="just">
              <a:defRPr/>
            </a:pPr>
            <a:endParaRPr 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69039FA-5A47-4BEE-85AB-EBE670536775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F88ECAF-9CF4-456B-B24F-0A7858007FBB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  <p:pic>
        <p:nvPicPr>
          <p:cNvPr id="32774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211263"/>
            <a:ext cx="850106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12061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Art. 5o A pessoa jurídica tributada com base no </a:t>
            </a:r>
            <a:r>
              <a:rPr lang="pt-BR" b="1" u="sng" dirty="0" smtClean="0"/>
              <a:t>lucro real</a:t>
            </a:r>
            <a:r>
              <a:rPr lang="pt-BR" b="1" dirty="0" smtClean="0"/>
              <a:t> </a:t>
            </a:r>
            <a:r>
              <a:rPr lang="pt-BR" dirty="0" smtClean="0"/>
              <a:t>poderá deduzir do imposto devido, em cada período de apuração, o total da remuneração integral da empregada pago nos 60 dias de prorrogação de sua licença-maternidade, vedada a dedução como despesa operacional.</a:t>
            </a:r>
          </a:p>
          <a:p>
            <a:pPr algn="just">
              <a:defRPr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225BBA-362D-46CB-80B3-5052201DDE50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8DEA11E-EAF8-4926-9DC9-874B864913F0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  <p:pic>
        <p:nvPicPr>
          <p:cNvPr id="33798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08088"/>
            <a:ext cx="857250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3406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BR" b="1" dirty="0" smtClean="0"/>
              <a:t>OBS: licença paternidade</a:t>
            </a:r>
          </a:p>
        </p:txBody>
      </p:sp>
      <p:sp>
        <p:nvSpPr>
          <p:cNvPr id="348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pt-BR" sz="1900" dirty="0" smtClean="0"/>
              <a:t>A </a:t>
            </a:r>
            <a:r>
              <a:rPr lang="pt-BR" sz="1900" dirty="0" smtClean="0"/>
              <a:t>partir desta nova lei, os pais poderão deixar de comparecer ao serviço pelos seguintes períodos:</a:t>
            </a:r>
          </a:p>
          <a:p>
            <a:pPr algn="just"/>
            <a:r>
              <a:rPr lang="pt-BR" sz="1900" dirty="0" smtClean="0"/>
              <a:t>a) Até 2 dias para acompanhar consultas médicas e exames complementares durante o período de gravidez de sua esposa ou companheira;</a:t>
            </a:r>
          </a:p>
          <a:p>
            <a:pPr algn="just"/>
            <a:r>
              <a:rPr lang="pt-BR" sz="1900" dirty="0" smtClean="0"/>
              <a:t>b) Por 1 dia por ano para acompanhar filho de até 6 anos em consulta médica;</a:t>
            </a:r>
          </a:p>
          <a:p>
            <a:pPr algn="just"/>
            <a:r>
              <a:rPr lang="pt-BR" sz="1900" b="1" dirty="0" smtClean="0"/>
              <a:t>c) Por 15 dias a duração da </a:t>
            </a:r>
            <a:r>
              <a:rPr lang="pt-BR" sz="1900" b="1" dirty="0" err="1" smtClean="0"/>
              <a:t>licença-paternidade</a:t>
            </a:r>
            <a:r>
              <a:rPr lang="pt-BR" sz="1900" b="1" dirty="0" smtClean="0"/>
              <a:t>, além dos 5 dias estabelecidos no § 1º do art. 10 do Ato das Disposições Constitucionais Transitórias.</a:t>
            </a:r>
          </a:p>
          <a:p>
            <a:pPr algn="just"/>
            <a:endParaRPr lang="pt-BR" sz="1900" dirty="0" smtClean="0"/>
          </a:p>
          <a:p>
            <a:pPr algn="just"/>
            <a:r>
              <a:rPr lang="pt-BR" sz="1900" dirty="0" smtClean="0"/>
              <a:t>O empregado terá direito à licença paternidade de 20 dias desde que a requeira no prazo de 2 dias úteis após o parto e comprove participação em programa ou atividade de orientação sobre paternidade responsável.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E0C6769-ED02-4FDB-B57A-5897593AD21A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014DCE5-1EF1-4C04-807A-73E1E753068A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05329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sz="2800" b="1" dirty="0" smtClean="0">
                <a:solidFill>
                  <a:srgbClr val="7030A0"/>
                </a:solidFill>
              </a:rPr>
              <a:t/>
            </a:r>
            <a:br>
              <a:rPr lang="pt-BR" sz="2800" b="1" dirty="0" smtClean="0">
                <a:solidFill>
                  <a:srgbClr val="7030A0"/>
                </a:solidFill>
              </a:rPr>
            </a:br>
            <a:r>
              <a:rPr lang="pt-BR" sz="2800" b="1" dirty="0" smtClean="0">
                <a:solidFill>
                  <a:srgbClr val="7030A0"/>
                </a:solidFill>
              </a:rPr>
              <a:t>Estabilidade: </a:t>
            </a:r>
            <a:r>
              <a:rPr lang="pt-BR" sz="2800" dirty="0" smtClean="0">
                <a:solidFill>
                  <a:srgbClr val="7030A0"/>
                </a:solidFill>
              </a:rPr>
              <a:t>impossibilidade de rescisão 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do contrato, salvo com justa causa</a:t>
            </a:r>
            <a:br>
              <a:rPr lang="pt-BR" sz="2800" dirty="0" smtClean="0">
                <a:solidFill>
                  <a:srgbClr val="7030A0"/>
                </a:solidFill>
              </a:rPr>
            </a:br>
            <a:endParaRPr lang="pt-BR" sz="2800" dirty="0" smtClean="0">
              <a:solidFill>
                <a:srgbClr val="7030A0"/>
              </a:solidFill>
            </a:endParaRPr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sz="2000" i="1" dirty="0" smtClean="0"/>
              <a:t>Art. 391-A.  A confirmação do estado de gravidez advindo no curso do contrato de trabalho, </a:t>
            </a:r>
            <a:r>
              <a:rPr lang="pt-BR" sz="2000" b="1" i="1" dirty="0" smtClean="0"/>
              <a:t>ainda que durante o prazo do aviso prévio trabalhado ou indenizado, </a:t>
            </a:r>
            <a:r>
              <a:rPr lang="pt-BR" sz="2000" i="1" dirty="0" smtClean="0"/>
              <a:t>garante à empregada gestante a estabilidade provisória prevista na alínea b do inciso II do art. 10 do Ato das Disposições Constitucionais Transitórias.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Art. 10 - Até que seja promulgada a lei complementar a que se refere o Art. 7º, I, da Constituição:</a:t>
            </a: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II - fica vedada a dispensa arbitrária ou sem justa causa:</a:t>
            </a: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b) da empregada gestante, desde a confirmação da gravidez até cinco meses após o parto.</a:t>
            </a:r>
            <a:endParaRPr lang="pt-BR" sz="2000" dirty="0" smtClean="0"/>
          </a:p>
          <a:p>
            <a:pPr algn="just">
              <a:defRPr/>
            </a:pPr>
            <a:r>
              <a:rPr lang="pt-BR" sz="2000" b="1" dirty="0" smtClean="0">
                <a:solidFill>
                  <a:srgbClr val="FF0000"/>
                </a:solidFill>
              </a:rPr>
              <a:t>Obs: referido período não poderá ser diminuído por convenção.</a:t>
            </a:r>
          </a:p>
          <a:p>
            <a:pPr algn="just">
              <a:defRPr/>
            </a:pPr>
            <a:endParaRPr lang="pt-BR" sz="2000" u="sng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B5C8C6-CA49-42FA-8CAD-EDF2C8BD8C79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D921E56-1478-40B5-84DA-5B1E71AD0B40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65954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200" i="1" dirty="0" smtClean="0"/>
              <a:t>DISPENSA SEM SABER QUE ESTA GRAVIDA: Súmula-244 TST GESTANTE. ESTABILIDADE PROVISÓRIA: I - O desconhecimento do estado gravídico pelo empregador não afasta o direito ao pagamento da indenização decorrente da estabilidade (art. 10, II, "b" do ADCT). II - A garantia de emprego à gestante só autoriza a reintegração se esta se der durante o período de estabilidade. Do contrário, a garantia restringe-se aos salários e demais direitos correspondentes ao período de estabilidade. III - </a:t>
            </a:r>
            <a:r>
              <a:rPr lang="pt-BR" sz="2200" b="1" i="1" u="sng" dirty="0" smtClean="0">
                <a:solidFill>
                  <a:srgbClr val="FF0000"/>
                </a:solidFill>
              </a:rPr>
              <a:t>A empregada gestante tem direito à estabilidade provisória </a:t>
            </a:r>
            <a:r>
              <a:rPr lang="pt-BR" sz="2200" i="1" u="sng" dirty="0" smtClean="0">
                <a:solidFill>
                  <a:srgbClr val="FF0000"/>
                </a:solidFill>
              </a:rPr>
              <a:t>prevista </a:t>
            </a:r>
            <a:r>
              <a:rPr lang="pt-BR" sz="2200" i="1" dirty="0" smtClean="0"/>
              <a:t>no art. 10, inciso II, alínea "b", do Ato das Disposições Constitucionais Transitórias, </a:t>
            </a:r>
            <a:r>
              <a:rPr lang="pt-BR" sz="2200" b="1" i="1" dirty="0" smtClean="0"/>
              <a:t>mesmo na hipótese de admissão mediante contrato por tempo determinado</a:t>
            </a:r>
            <a:r>
              <a:rPr lang="pt-BR" sz="2200" i="1" dirty="0" smtClean="0"/>
              <a:t>. </a:t>
            </a:r>
            <a:endParaRPr lang="pt-BR" sz="2200" dirty="0" smtClean="0"/>
          </a:p>
          <a:p>
            <a:pPr algn="just">
              <a:defRPr/>
            </a:pPr>
            <a:endParaRPr lang="pt-BR" sz="2000" dirty="0" smtClean="0"/>
          </a:p>
          <a:p>
            <a:pPr algn="just">
              <a:defRPr/>
            </a:pPr>
            <a:endParaRPr 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5180460-137C-4D5C-AA61-D42C039AFDDC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630CA68-E2EC-49F5-AC1A-20255BF9EDFA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  <p:pic>
        <p:nvPicPr>
          <p:cNvPr id="36870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02952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BR" b="1" smtClean="0">
                <a:solidFill>
                  <a:srgbClr val="002060"/>
                </a:solidFill>
              </a:rPr>
              <a:t/>
            </a:r>
            <a:br>
              <a:rPr lang="pt-BR" b="1" smtClean="0">
                <a:solidFill>
                  <a:srgbClr val="002060"/>
                </a:solidFill>
              </a:rPr>
            </a:br>
            <a:r>
              <a:rPr lang="pt-BR" b="1" smtClean="0">
                <a:solidFill>
                  <a:srgbClr val="002060"/>
                </a:solidFill>
              </a:rPr>
              <a:t/>
            </a:r>
            <a:br>
              <a:rPr lang="pt-BR" b="1" smtClean="0">
                <a:solidFill>
                  <a:srgbClr val="002060"/>
                </a:solidFill>
              </a:rPr>
            </a:br>
            <a:r>
              <a:rPr lang="pt-BR" b="1" smtClean="0">
                <a:solidFill>
                  <a:srgbClr val="002060"/>
                </a:solidFill>
              </a:rPr>
              <a:t>Gravidez Aviso Prévio</a:t>
            </a:r>
            <a:r>
              <a:rPr lang="pt-BR" smtClean="0">
                <a:solidFill>
                  <a:srgbClr val="002060"/>
                </a:solidFill>
              </a:rPr>
              <a:t/>
            </a:r>
            <a:br>
              <a:rPr lang="pt-BR" smtClean="0">
                <a:solidFill>
                  <a:srgbClr val="002060"/>
                </a:solidFill>
              </a:rPr>
            </a:br>
            <a:r>
              <a:rPr lang="pt-BR" smtClean="0">
                <a:solidFill>
                  <a:srgbClr val="002060"/>
                </a:solidFill>
              </a:rPr>
              <a:t> </a:t>
            </a:r>
            <a:br>
              <a:rPr lang="pt-BR" smtClean="0">
                <a:solidFill>
                  <a:srgbClr val="002060"/>
                </a:solidFill>
              </a:rPr>
            </a:br>
            <a:endParaRPr lang="pt-BR" smtClean="0">
              <a:solidFill>
                <a:srgbClr val="002060"/>
              </a:solidFill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defRPr/>
            </a:pPr>
            <a:endParaRPr lang="pt-BR" i="1" dirty="0" smtClean="0"/>
          </a:p>
          <a:p>
            <a:pPr algn="just">
              <a:defRPr/>
            </a:pPr>
            <a:r>
              <a:rPr lang="pt-BR" i="1" dirty="0" smtClean="0"/>
              <a:t>Art. 391-A.  A confirmação do estado de gravidez advindo no curso do contrato de trabalho, ainda que durante o prazo do aviso prévio trabalhado ou indenizado, </a:t>
            </a:r>
            <a:r>
              <a:rPr lang="pt-BR" i="1" u="sng" dirty="0" smtClean="0">
                <a:solidFill>
                  <a:srgbClr val="FF0000"/>
                </a:solidFill>
              </a:rPr>
              <a:t>garante à empregada gestante a estabilidade provisória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  <a:r>
              <a:rPr lang="pt-BR" i="1" dirty="0" smtClean="0"/>
              <a:t>prevista na alínea b do inciso II do art. 10 do Ato das Disposições Constitucionais Transitórias. </a:t>
            </a:r>
            <a:r>
              <a:rPr lang="pt-BR" sz="2000" i="1" dirty="0" smtClean="0"/>
              <a:t>(Incluído pela Lei nº 12.812, de 2013)</a:t>
            </a:r>
            <a:endParaRPr lang="pt-BR" sz="2000" dirty="0" smtClean="0"/>
          </a:p>
          <a:p>
            <a:pPr algn="just">
              <a:buFont typeface="Wingdings" pitchFamily="2" charset="2"/>
              <a:buNone/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9F24D27-29FA-48C7-8455-6E9C0F4FC851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2671F56-267B-4854-BB4F-22F59194993B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  <p:pic>
        <p:nvPicPr>
          <p:cNvPr id="38919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08088"/>
            <a:ext cx="857250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42484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09600" y="2060848"/>
            <a:ext cx="8153400" cy="418755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pt-BR" dirty="0" smtClean="0"/>
              <a:t>No </a:t>
            </a:r>
            <a:r>
              <a:rPr lang="pt-BR" dirty="0"/>
              <a:t>caso de morte da mãe, com sobrevivência da </a:t>
            </a:r>
            <a:r>
              <a:rPr lang="pt-BR" dirty="0" smtClean="0"/>
              <a:t>criança: </a:t>
            </a:r>
          </a:p>
          <a:p>
            <a:pPr algn="just"/>
            <a:r>
              <a:rPr lang="pt-BR" dirty="0"/>
              <a:t>392-B.  Em caso de morte da genitora, é assegurado ao cônjuge ou companheiro empregado o gozo de licença por todo o período da licença-maternidade ou pelo tempo restante a que teria direito a mãe, exceto no caso de falecimento do filho ou de seu abandono. 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B3AA9-7F19-4824-8B72-4F1F390B355A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19:27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DE9DD-A2A2-4B96-9C2B-D2C7855598EB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54733"/>
      </p:ext>
    </p:extLst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031D09-31EE-4270-A87B-8C427F2EACFF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B304493-2726-4414-9327-3B11FB8CF27C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cxnSp>
        <p:nvCxnSpPr>
          <p:cNvPr id="11" name="Conector de seta reta 10"/>
          <p:cNvCxnSpPr/>
          <p:nvPr/>
        </p:nvCxnSpPr>
        <p:spPr>
          <a:xfrm rot="16200000" flipH="1">
            <a:off x="4500563" y="4071937"/>
            <a:ext cx="57150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75103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rgbClr val="FFFF00"/>
                </a:solidFill>
              </a:rPr>
              <a:t>Do </a:t>
            </a:r>
            <a:r>
              <a:rPr lang="en-US" sz="4000" b="1" dirty="0" err="1" smtClean="0">
                <a:solidFill>
                  <a:srgbClr val="FFFF00"/>
                </a:solidFill>
              </a:rPr>
              <a:t>Intervalo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4000" b="1" dirty="0" err="1" smtClean="0">
                <a:solidFill>
                  <a:srgbClr val="FFFF00"/>
                </a:solidFill>
              </a:rPr>
              <a:t>para</a:t>
            </a:r>
            <a:r>
              <a:rPr lang="en-US" sz="4000" b="1" dirty="0" smtClean="0">
                <a:solidFill>
                  <a:srgbClr val="FFFF00"/>
                </a:solidFill>
              </a:rPr>
              <a:t> o trabalho </a:t>
            </a:r>
            <a:r>
              <a:rPr lang="en-US" sz="4000" b="1" dirty="0" err="1" smtClean="0">
                <a:solidFill>
                  <a:srgbClr val="FFFF00"/>
                </a:solidFill>
              </a:rPr>
              <a:t>executado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por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mulher</a:t>
            </a:r>
            <a:endParaRPr lang="pt-BR" sz="4000" b="1" dirty="0">
              <a:solidFill>
                <a:srgbClr val="FFFF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8F688B-C7E9-4D36-A482-592F59D01DB9}" type="datetime8">
              <a:rPr lang="pt-BR" smtClean="0"/>
              <a:pPr>
                <a:defRPr/>
              </a:pPr>
              <a:t>07/09/2021 18:54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EBDDC3"/>
                </a:solidFill>
              </a:rPr>
              <a:t>Prof. Danielly Borguezan</a:t>
            </a:r>
            <a:endParaRPr lang="pt-BR">
              <a:solidFill>
                <a:srgbClr val="EBDDC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A9F8A-38E3-4A4E-AE1B-01BE1910BEAA}" type="slidenum">
              <a:rPr lang="pt-BR" smtClean="0">
                <a:solidFill>
                  <a:srgbClr val="EBDDC3"/>
                </a:solidFill>
              </a:rPr>
              <a:pPr>
                <a:defRPr/>
              </a:pPr>
              <a:t>30</a:t>
            </a:fld>
            <a:endParaRPr lang="pt-B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027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b="1" dirty="0" smtClean="0">
                <a:solidFill>
                  <a:srgbClr val="FFFF00"/>
                </a:solidFill>
              </a:rPr>
              <a:t>Intervalo </a:t>
            </a:r>
          </a:p>
        </p:txBody>
      </p:sp>
      <p:sp>
        <p:nvSpPr>
          <p:cNvPr id="4096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28775"/>
            <a:ext cx="8153400" cy="4637088"/>
          </a:xfrm>
          <a:solidFill>
            <a:srgbClr val="FFC000"/>
          </a:solidFill>
        </p:spPr>
        <p:txBody>
          <a:bodyPr/>
          <a:lstStyle/>
          <a:p>
            <a:pPr algn="just"/>
            <a:endParaRPr lang="pt-BR" i="1" dirty="0" smtClean="0"/>
          </a:p>
          <a:p>
            <a:pPr algn="just"/>
            <a:r>
              <a:rPr lang="pt-BR" i="1" strike="sngStrike" dirty="0" smtClean="0"/>
              <a:t>Art. 384 CLT- Em caso de prorrogação do horário normal, será obrigatório um descanso de 15 minutos no mínimo, antes do início do período extraordinário do trabalho.</a:t>
            </a:r>
          </a:p>
          <a:p>
            <a:pPr algn="just">
              <a:buFont typeface="Wingdings" pitchFamily="2" charset="2"/>
              <a:buNone/>
            </a:pPr>
            <a:endParaRPr lang="pt-BR" dirty="0" smtClean="0"/>
          </a:p>
          <a:p>
            <a:pPr algn="just"/>
            <a:r>
              <a:rPr lang="pt-BR" i="1" dirty="0" smtClean="0"/>
              <a:t> Art. 386 CLT- Havendo trabalho aos domingos, será organizada uma escala de revezamento quinzenal, que favoreça o repouso dominical.</a:t>
            </a:r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000CAC3-E1DE-410B-B039-3CCED8CE03B2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E16D2D6-6B17-43C9-A08F-BBF20CFD0FB0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  <p:pic>
        <p:nvPicPr>
          <p:cNvPr id="40967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8812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pt-BR" b="1" smtClean="0">
                <a:solidFill>
                  <a:schemeClr val="tx1"/>
                </a:solidFill>
              </a:rPr>
              <a:t>- Proibições -</a:t>
            </a:r>
          </a:p>
        </p:txBody>
      </p:sp>
      <p:sp>
        <p:nvSpPr>
          <p:cNvPr id="2765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endParaRPr lang="pt-BR" sz="2000" i="1" dirty="0" smtClean="0"/>
          </a:p>
          <a:p>
            <a:pPr algn="just">
              <a:defRPr/>
            </a:pPr>
            <a:r>
              <a:rPr lang="pt-BR" sz="2000" i="1" dirty="0" smtClean="0"/>
              <a:t>Art. 373-A CLT. Ressalvadas as disposições legais destinadas a corrigir as distorções que afetam o acesso da mulher ao mercado de trabalho e certas especificidades estabelecidas nos acordos trabalhistas, é vedado: 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I - publicar ou fazer publicar anúncio de emprego no qual haja referência ao sexo, à idade, à cor ou situação familiar, salvo quando a natureza da atividade a ser exercida, pública e notoriamente, assim o exigir; 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000" i="1" dirty="0" smtClean="0"/>
              <a:t> II - recusar emprego, promoção ou motivar a dispensa do trabalho em razão de sexo, idade, cor, situação familiar ou estado de gravidez, salvo quando a natureza da atividade seja notória e publicamente incompatível; </a:t>
            </a:r>
            <a:endParaRPr lang="pt-BR" sz="2000" dirty="0" smtClean="0"/>
          </a:p>
          <a:p>
            <a:pPr algn="just">
              <a:buFont typeface="Wingdings" pitchFamily="2" charset="2"/>
              <a:buNone/>
              <a:defRPr/>
            </a:pPr>
            <a:endParaRPr 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2BFAAC0-4B6B-4D2C-84E1-E327F5788BA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ED48397-6592-4E0E-87C7-FFF864F6FE8D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58636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42938" y="2000250"/>
            <a:ext cx="8194675" cy="350043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just">
              <a:defRPr/>
            </a:pPr>
            <a:endParaRPr lang="pt-BR" sz="2200" dirty="0" smtClean="0"/>
          </a:p>
          <a:p>
            <a:pPr algn="just">
              <a:defRPr/>
            </a:pPr>
            <a:r>
              <a:rPr lang="pt-BR" sz="2200" dirty="0" smtClean="0"/>
              <a:t>III - considerar o sexo, a idade, a cor ou situação familiar como variável determinante para fins de remuneração, formação profissional e oportunidades de ascensão profissional;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200" dirty="0" smtClean="0"/>
          </a:p>
          <a:p>
            <a:pPr algn="just">
              <a:defRPr/>
            </a:pPr>
            <a:r>
              <a:rPr lang="pt-BR" sz="2200" b="1" dirty="0" smtClean="0"/>
              <a:t> IV - exigir atestado ou exame, de qualquer natureza, para comprovação de esterilidade ou gravidez, na admissão ou permanência no emprego;</a:t>
            </a:r>
          </a:p>
          <a:p>
            <a:pPr algn="just">
              <a:defRPr/>
            </a:pPr>
            <a:endParaRPr lang="pt-BR" sz="2200" b="1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pt-BR" sz="2200" dirty="0" smtClean="0"/>
              <a:t> 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200" dirty="0" smtClean="0"/>
          </a:p>
          <a:p>
            <a:pPr algn="just">
              <a:defRPr/>
            </a:pPr>
            <a:endParaRPr lang="pt-BR" sz="22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C260341-6F9C-48EF-B5A1-C8F9157DBAD1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BFB94D5-DBB2-476A-AFA0-1389F7E3E5CE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  <p:pic>
        <p:nvPicPr>
          <p:cNvPr id="43014" name="Picture 35" descr="neon0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86438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79728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</p:nvPr>
        </p:nvGraphicFramePr>
        <p:xfrm>
          <a:off x="1357291" y="785794"/>
          <a:ext cx="6357981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1A8AD8-A648-412C-9DAE-F66AE2F2D286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24BB7FE-7BCC-4E9F-BA87-2EA268483407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  <p:sp>
        <p:nvSpPr>
          <p:cNvPr id="8" name="Seta para baixo 7"/>
          <p:cNvSpPr/>
          <p:nvPr/>
        </p:nvSpPr>
        <p:spPr>
          <a:xfrm>
            <a:off x="2928938" y="4214813"/>
            <a:ext cx="571500" cy="28575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500188" y="4572000"/>
            <a:ext cx="314325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prstClr val="black"/>
                </a:solidFill>
              </a:rPr>
              <a:t>caracteriza  discriminação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500188" y="5143500"/>
            <a:ext cx="628650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prstClr val="black"/>
                </a:solidFill>
              </a:rPr>
              <a:t>Em caso de atividades insalubres x periculosas?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prstClr val="black"/>
                </a:solidFill>
              </a:rPr>
              <a:t>Como poderá o médico considerá-la apta sem os exames?</a:t>
            </a:r>
          </a:p>
        </p:txBody>
      </p:sp>
    </p:spTree>
    <p:extLst>
      <p:ext uri="{BB962C8B-B14F-4D97-AF65-F5344CB8AC3E}">
        <p14:creationId xmlns:p14="http://schemas.microsoft.com/office/powerpoint/2010/main" val="34575200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dirty="0" smtClean="0"/>
              <a:t>V - impedir o acesso ou adotar critérios subjetivos para deferimento de inscrição ou aprovação em concursos, em empresas privadas, em razão de sexo, idade, cor, situação familiar ou estado de gravidez;  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>
                <a:solidFill>
                  <a:srgbClr val="781A50"/>
                </a:solidFill>
              </a:rPr>
              <a:t>VI - proceder o empregador ou preposto a revistas íntimas nas empregadas ou funcionárias.</a:t>
            </a:r>
          </a:p>
          <a:p>
            <a:pPr algn="just">
              <a:defRPr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DA9523-2824-4ED5-9EB1-C0193C3F133B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63888F0-5A9C-42BF-A520-F714DFB4DF6A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  <p:pic>
        <p:nvPicPr>
          <p:cNvPr id="45062" name="Picture 35" descr="neon0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214938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755650" y="549275"/>
            <a:ext cx="24479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dirty="0">
                <a:solidFill>
                  <a:srgbClr val="FFFF00"/>
                </a:solidFill>
              </a:rPr>
              <a:t>Art. 373 CLT</a:t>
            </a:r>
          </a:p>
        </p:txBody>
      </p:sp>
    </p:spTree>
    <p:extLst>
      <p:ext uri="{BB962C8B-B14F-4D97-AF65-F5344CB8AC3E}">
        <p14:creationId xmlns:p14="http://schemas.microsoft.com/office/powerpoint/2010/main" val="27117931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8DEEBB8-D59B-4DE6-97F5-662AE25ABA15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4A62126-B67C-4EFD-9918-1FE3703FEA6F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14375" y="5286375"/>
            <a:ext cx="2286000" cy="9286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prstClr val="black"/>
                </a:solidFill>
              </a:rPr>
              <a:t>Direito</a:t>
            </a:r>
            <a:r>
              <a:rPr lang="en-US" dirty="0">
                <a:solidFill>
                  <a:prstClr val="black"/>
                </a:solidFill>
              </a:rPr>
              <a:t> do </a:t>
            </a:r>
            <a:r>
              <a:rPr lang="en-US" dirty="0" err="1">
                <a:solidFill>
                  <a:prstClr val="black"/>
                </a:solidFill>
              </a:rPr>
              <a:t>Empregador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357938" y="5286375"/>
            <a:ext cx="2286000" cy="9286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prstClr val="black"/>
                </a:solidFill>
              </a:rPr>
              <a:t>Direito</a:t>
            </a:r>
            <a:r>
              <a:rPr lang="en-US" dirty="0">
                <a:solidFill>
                  <a:prstClr val="black"/>
                </a:solidFill>
              </a:rPr>
              <a:t> do </a:t>
            </a:r>
            <a:r>
              <a:rPr lang="en-US" dirty="0" err="1">
                <a:solidFill>
                  <a:prstClr val="black"/>
                </a:solidFill>
              </a:rPr>
              <a:t>Empregado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800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83773491"/>
              </p:ext>
            </p:extLst>
          </p:nvPr>
        </p:nvGraphicFramePr>
        <p:xfrm>
          <a:off x="571472" y="1643050"/>
          <a:ext cx="7858179" cy="2452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18DABA-302C-4DCF-AEE6-F6E9E4241B1F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BCE130B-202E-4BBB-B6DE-ED8AB5ABACA8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214688" y="1928813"/>
            <a:ext cx="2643187" cy="2000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black"/>
                </a:solidFill>
              </a:rPr>
              <a:t>a submissão do empregado à revista por parte do empregador no ambiente de trabalho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14375" y="4357688"/>
            <a:ext cx="7786688" cy="17541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black"/>
                </a:solidFill>
                <a:latin typeface="Arial" charset="0"/>
                <a:cs typeface="Arial" charset="0"/>
              </a:rPr>
              <a:t>"</a:t>
            </a:r>
            <a:r>
              <a:rPr lang="pt-BR" b="1" dirty="0">
                <a:solidFill>
                  <a:prstClr val="black"/>
                </a:solidFill>
                <a:latin typeface="Arial" charset="0"/>
                <a:cs typeface="Arial" charset="0"/>
              </a:rPr>
              <a:t>REVISTA ÍNTIMA - VEDAÇÃO A AMBOS OS SEXOS</a:t>
            </a:r>
            <a:r>
              <a:rPr lang="pt-BR" dirty="0">
                <a:solidFill>
                  <a:prstClr val="black"/>
                </a:solidFill>
                <a:latin typeface="Arial" charset="0"/>
                <a:cs typeface="Arial" charset="0"/>
              </a:rPr>
              <a:t>. A norma do art. 373-A, inc. VI, da CLT, que veda revistas íntimas nas empregadas, também se aplica aos homens em face da igualdade entre os sexos inscrita no art. 5º, inc. I, da Constituição da República".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5009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endParaRPr lang="pt-BR" sz="2400" dirty="0" smtClean="0"/>
          </a:p>
          <a:p>
            <a:pPr algn="just">
              <a:defRPr/>
            </a:pPr>
            <a:r>
              <a:rPr lang="pt-BR" sz="2400" dirty="0" smtClean="0"/>
              <a:t>RECURSO DE REVISTA. DANO MORAL. REVISTA ÍNTIMA.O art. 373-A da CLT dispõe que é vedado ao empregador ou preposto realizar revistas íntimas de empregadas ou funcionárias. A jurisprudência prevalecente desta Corte Superior é de que </a:t>
            </a:r>
            <a:r>
              <a:rPr lang="pt-BR" sz="2400" u="sng" dirty="0" smtClean="0"/>
              <a:t>a exposição do trabalhador a revistas íntimas, em que é obrigado a se desnudar na frente de supervisores, do chefe , ou até de outros colegas, é abusiva </a:t>
            </a:r>
            <a:r>
              <a:rPr lang="pt-BR" sz="2400" dirty="0" smtClean="0"/>
              <a:t>e excede o poder diretivo do empregador, ofendendo a dignidade da pessoa humana e o direito à intimidade do empregado.</a:t>
            </a:r>
          </a:p>
          <a:p>
            <a:pPr algn="just">
              <a:defRPr/>
            </a:pPr>
            <a:endParaRPr lang="pt-BR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8DEEBB8-D59B-4DE6-97F5-662AE25ABA15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C510B7C-F4E5-434A-B776-779F5AF41CC3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39433"/>
            <a:ext cx="8401016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4092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kern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aquela que envolve contato corporal do empregado. Isso tem apalpação, toques, abertura de roupas. Quando expõe a sua intimidade, o Tribunal entende que não está dentro desse poder de comando do empregador e, portanto, não é válida a revista chamada íntima. Todas as situações em que o empregado tem atingida sua intimidade, num caso específico como este, ele pode vir à Justiça pleitear a reparação por dano. Se o fato foi comprovado, o juiz arbitrará a reparação para esse caso de dano moral".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B3AA9-7F19-4824-8B72-4F1F390B355A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DE9DD-A2A2-4B96-9C2B-D2C7855598EB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7370"/>
            <a:ext cx="8401016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9251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42938" y="2000250"/>
            <a:ext cx="8153400" cy="3667125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DA DURAÇÃO, CONDIÇÕES DO TRABALHO E DA DISCRIMINAÇÃO CONTRA A MULHER </a:t>
            </a:r>
            <a:r>
              <a:rPr lang="pt-BR" sz="2000" dirty="0" smtClean="0"/>
              <a:t>(Redação dada pela Lei nº 9.799, de 26.5.1999)</a:t>
            </a:r>
          </a:p>
          <a:p>
            <a:pPr algn="just">
              <a:buFont typeface="Wingdings" pitchFamily="2" charset="2"/>
              <a:buNone/>
              <a:defRPr/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37D053-1A5C-4EEF-9852-FE65372F67F7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DB249B9-E0EF-4213-8845-AF87007AE94C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09600" y="500063"/>
            <a:ext cx="81867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200" b="1" dirty="0">
                <a:solidFill>
                  <a:srgbClr val="FFFF00"/>
                </a:solidFill>
              </a:rPr>
              <a:t>ASPECTOS GERAIS</a:t>
            </a:r>
          </a:p>
        </p:txBody>
      </p:sp>
      <p:pic>
        <p:nvPicPr>
          <p:cNvPr id="12295" name="Picture 31" descr="pen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4572000"/>
            <a:ext cx="1066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31662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b="1" dirty="0" err="1" smtClean="0"/>
              <a:t>Revista</a:t>
            </a:r>
            <a:r>
              <a:rPr lang="en-US" b="1" dirty="0" smtClean="0"/>
              <a:t> </a:t>
            </a:r>
            <a:r>
              <a:rPr lang="en-US" b="1" dirty="0" err="1" smtClean="0"/>
              <a:t>Pessoal</a:t>
            </a:r>
            <a:endParaRPr lang="pt-BR" b="1" dirty="0"/>
          </a:p>
        </p:txBody>
      </p:sp>
      <p:sp>
        <p:nvSpPr>
          <p:cNvPr id="491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pt-BR" sz="2600" dirty="0" smtClean="0"/>
              <a:t> </a:t>
            </a:r>
          </a:p>
          <a:p>
            <a:pPr algn="just">
              <a:defRPr/>
            </a:pPr>
            <a:r>
              <a:rPr lang="pt-BR" sz="2600" dirty="0" smtClean="0"/>
              <a:t>O TST vem firmando a jurisprudência no sentido de que a revista pessoal quando efetuada sem o desnudamento ou apalpamento do trabalhador, bem como nos seus pertences, não enseja o pagamento de indenização por danos morais, pois não configura ofensa aos direitos da personalidade. </a:t>
            </a:r>
            <a:r>
              <a:rPr lang="pt-BR" sz="2600" b="1" u="sng" dirty="0" smtClean="0"/>
              <a:t>Inclusive a revista com equipamento eletrônico</a:t>
            </a:r>
            <a:r>
              <a:rPr lang="pt-BR" sz="2600" b="1" dirty="0" smtClean="0"/>
              <a:t> </a:t>
            </a:r>
            <a:r>
              <a:rPr lang="pt-BR" sz="2600" b="1" u="sng" dirty="0" smtClean="0"/>
              <a:t>não gera dano moral.</a:t>
            </a:r>
          </a:p>
          <a:p>
            <a:pPr algn="just">
              <a:defRPr/>
            </a:pPr>
            <a:endParaRPr lang="pt-BR" sz="2600" b="1" u="sng" dirty="0" smtClean="0"/>
          </a:p>
          <a:p>
            <a:pPr algn="just">
              <a:defRPr/>
            </a:pPr>
            <a:r>
              <a:rPr lang="pt-BR" sz="2600" dirty="0" smtClean="0"/>
              <a:t>Processo: RR-131500-43.2007.5.04.0121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8DEEBB8-D59B-4DE6-97F5-662AE25ABA15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5317C5F-1733-46BD-8FAD-2F430D478A3D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  <p:sp>
        <p:nvSpPr>
          <p:cNvPr id="3" name="Seta para a direita 2"/>
          <p:cNvSpPr/>
          <p:nvPr/>
        </p:nvSpPr>
        <p:spPr>
          <a:xfrm>
            <a:off x="6659563" y="4868863"/>
            <a:ext cx="649287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43104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sz="2300" dirty="0" smtClean="0"/>
              <a:t>É prática comum o procedimento de revista pessoal, pelas empresas, nos empregados que têm também os objetos, sacolas, bolsas e outros pertences revistados. 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300" dirty="0" smtClean="0"/>
          </a:p>
          <a:p>
            <a:pPr algn="just">
              <a:defRPr/>
            </a:pPr>
            <a:r>
              <a:rPr lang="pt-BR" sz="2300" dirty="0" smtClean="0"/>
              <a:t>A rotina é tolerável, desde que preservada a dignidade do trabalhador, observando-se sua intimidade e privacidade. 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300" dirty="0" smtClean="0"/>
          </a:p>
          <a:p>
            <a:pPr algn="just">
              <a:defRPr/>
            </a:pPr>
            <a:r>
              <a:rPr lang="pt-BR" sz="2300" dirty="0" smtClean="0"/>
              <a:t>Deverá atender alguns requisitos como: a realização somente na saída dos locais de trabalho, por meio de sistema de seleção aleatória e mediante acordo entre o empregador e a representação dos trabalhadores.</a:t>
            </a:r>
            <a:endParaRPr lang="pt-BR" sz="23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8DEEBB8-D59B-4DE6-97F5-662AE25ABA15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B7389B2-41DC-43CA-AEBD-CA5FB72DA1AE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05824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</p:nvPr>
        </p:nvGraphicFramePr>
        <p:xfrm>
          <a:off x="571472" y="128586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2EDED4-0FD1-4DE1-B11D-FDB8832B1396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84884CB-EE7C-48D6-8A2C-39BFBD6D388E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642938" y="5572125"/>
            <a:ext cx="3571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srgbClr val="7030A0"/>
                </a:solidFill>
              </a:rPr>
              <a:t>HOMEM</a:t>
            </a:r>
          </a:p>
        </p:txBody>
      </p:sp>
      <p:sp>
        <p:nvSpPr>
          <p:cNvPr id="9" name="Retângulo 8"/>
          <p:cNvSpPr/>
          <p:nvPr/>
        </p:nvSpPr>
        <p:spPr>
          <a:xfrm>
            <a:off x="5072063" y="5572125"/>
            <a:ext cx="3571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srgbClr val="7030A0"/>
                </a:solidFill>
              </a:rPr>
              <a:t>MULHER</a:t>
            </a:r>
          </a:p>
        </p:txBody>
      </p:sp>
    </p:spTree>
    <p:extLst>
      <p:ext uri="{BB962C8B-B14F-4D97-AF65-F5344CB8AC3E}">
        <p14:creationId xmlns:p14="http://schemas.microsoft.com/office/powerpoint/2010/main" val="1887322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Data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D77FF7-7AF2-47CD-8819-300F4BBC4DAD}" type="datetime8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/>
          </a:p>
        </p:txBody>
      </p:sp>
      <p:sp>
        <p:nvSpPr>
          <p:cNvPr id="9219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BAA92A-F7FF-4714-9F3D-589D0C202452}" type="slidenum">
              <a:rPr lang="pt-BR" smtClean="0">
                <a:solidFill>
                  <a:srgbClr val="EBDDC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pt-BR" smtClean="0">
              <a:solidFill>
                <a:srgbClr val="EBDDC3"/>
              </a:solidFill>
            </a:endParaRPr>
          </a:p>
        </p:txBody>
      </p:sp>
      <p:sp>
        <p:nvSpPr>
          <p:cNvPr id="9220" name="Espaço Reservado para Rodapé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EBDDC3"/>
                </a:solidFill>
              </a:rPr>
              <a:t>Prof. Danielly Borguezan</a:t>
            </a:r>
          </a:p>
        </p:txBody>
      </p:sp>
      <p:pic>
        <p:nvPicPr>
          <p:cNvPr id="63493" name="Picture 7" descr="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8"/>
            <a:ext cx="9144000" cy="522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Retângulo 6"/>
          <p:cNvSpPr>
            <a:spLocks noChangeArrowheads="1"/>
          </p:cNvSpPr>
          <p:nvPr/>
        </p:nvSpPr>
        <p:spPr bwMode="auto">
          <a:xfrm>
            <a:off x="2500313" y="3000375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4000" b="1">
                <a:solidFill>
                  <a:prstClr val="white"/>
                </a:solidFill>
                <a:latin typeface="Calisto MT" pitchFamily="18" charset="0"/>
                <a:cs typeface="Arial" charset="0"/>
              </a:rPr>
              <a:t>TELETRABALHO</a:t>
            </a:r>
          </a:p>
        </p:txBody>
      </p:sp>
    </p:spTree>
    <p:extLst>
      <p:ext uri="{BB962C8B-B14F-4D97-AF65-F5344CB8AC3E}">
        <p14:creationId xmlns:p14="http://schemas.microsoft.com/office/powerpoint/2010/main" val="116000983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b="1" dirty="0" smtClean="0">
              <a:solidFill>
                <a:srgbClr val="FFC000"/>
              </a:solidFill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err="1" smtClean="0">
                <a:solidFill>
                  <a:srgbClr val="FFC000"/>
                </a:solidFill>
              </a:rPr>
              <a:t>Conceito</a:t>
            </a:r>
            <a:r>
              <a:rPr lang="en-US" b="1" dirty="0" smtClean="0">
                <a:solidFill>
                  <a:srgbClr val="FFC000"/>
                </a:solidFill>
              </a:rPr>
              <a:t>: É UMA MODALIDADE DE TRABALHO A DISTÂNCIA DOS TEMPOS MODERNOS </a:t>
            </a:r>
            <a:r>
              <a:rPr lang="pt-BR" b="1" dirty="0" smtClean="0">
                <a:solidFill>
                  <a:srgbClr val="FFC000"/>
                </a:solidFill>
              </a:rPr>
              <a:t>(total ou parcialmente do empregador)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b="1" dirty="0" smtClean="0">
              <a:solidFill>
                <a:srgbClr val="FFC000"/>
              </a:solidFill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>
                <a:solidFill>
                  <a:srgbClr val="FFC000"/>
                </a:solidFill>
              </a:rPr>
              <a:t>COM O RÁPIDO AVANÇO DAS TECNOLOGIAS, É PERMITIDO QUE O LABOR SEJA DESENVOLVIDO FORA DO ESTABELECIMENTO DO EMPREGADOR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12291" name="Espaço Reservado para Data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03289-EC4C-49EC-AE47-404D3714B930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8ED01C-D46D-4C33-B8D0-FD1A4B4ABBDC}" type="slidenum">
              <a:rPr lang="pt-BR"/>
              <a:pPr>
                <a:defRPr/>
              </a:pPr>
              <a:t>44</a:t>
            </a:fld>
            <a:endParaRPr lang="pt-BR"/>
          </a:p>
        </p:txBody>
      </p:sp>
      <p:sp>
        <p:nvSpPr>
          <p:cNvPr id="12293" name="Espaço Reservado para Rodapé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428782265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775" y="2071688"/>
            <a:ext cx="8153400" cy="402431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000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 smtClean="0"/>
              <a:t>O TRABALHO A DISTÂNCIA NO ENFOQUE DO TELETRABALHO, É AQUELE QUE  “NÃO É REALIZADO NO ESTABELECIMENTO DO EMPREGADOR, E SIM FORA DELE”, COM A UTILIZAÇÃO DOS MEIOS DE COMUNICAÇÃO QUE O AVANÇO DAS TÉCNICAS MODERNAS PÕE A DISPOSIÇÃO DO PROCESSO PRODUTIVO.  (AMAURI MASCARO NASCIMENTO)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000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 err="1" smtClean="0"/>
              <a:t>Obs</a:t>
            </a:r>
            <a:r>
              <a:rPr lang="en-US" sz="2000" dirty="0" smtClean="0"/>
              <a:t>: </a:t>
            </a:r>
            <a:r>
              <a:rPr lang="en-US" sz="2000" dirty="0" err="1" smtClean="0"/>
              <a:t>Subordinação</a:t>
            </a:r>
            <a:r>
              <a:rPr lang="en-US" sz="2000" dirty="0" smtClean="0"/>
              <a:t> </a:t>
            </a:r>
            <a:r>
              <a:rPr lang="en-US" sz="2000" dirty="0" err="1" smtClean="0"/>
              <a:t>Jurídica</a:t>
            </a:r>
            <a:r>
              <a:rPr lang="en-US" sz="2000" dirty="0" smtClean="0"/>
              <a:t>? </a:t>
            </a:r>
            <a:r>
              <a:rPr lang="en-US" sz="2000" dirty="0" err="1" smtClean="0"/>
              <a:t>Jornadas</a:t>
            </a:r>
            <a:r>
              <a:rPr lang="en-US" sz="2000" dirty="0" smtClean="0"/>
              <a:t>? </a:t>
            </a:r>
            <a:r>
              <a:rPr lang="en-US" sz="2000" dirty="0" err="1" smtClean="0"/>
              <a:t>Horas</a:t>
            </a:r>
            <a:r>
              <a:rPr lang="en-US" sz="2000" dirty="0" smtClean="0"/>
              <a:t> Extras? DSR?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pt-BR" sz="2000" dirty="0"/>
          </a:p>
        </p:txBody>
      </p:sp>
      <p:sp>
        <p:nvSpPr>
          <p:cNvPr id="13315" name="Espaço Reservado para Data 5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811477-D5CB-43C7-BEE4-F1424B872FBA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BB10943-4FA0-46F3-B0D6-9B2E2C251B54}" type="slidenum">
              <a:rPr lang="pt-BR"/>
              <a:pPr>
                <a:defRPr/>
              </a:pPr>
              <a:t>45</a:t>
            </a:fld>
            <a:endParaRPr lang="pt-BR"/>
          </a:p>
        </p:txBody>
      </p:sp>
      <p:sp>
        <p:nvSpPr>
          <p:cNvPr id="13317" name="Espaço Reservado para Rodapé 7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343408545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EMBORA O TRABALHO A DISTÂNCIA SEJA REALIZADO NA PRÓPRIA RESIDÊNCIA DO EMPREGADO SEGUNDO A DOUTRINA NÃO SE RESTRINGE A ESSA HIPÓTESE.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HÁ CENTROS DE TRABALHO QUE ESTÃO SITUADOS FORA DO ESTABELECIMENTO DO EMPREGADOR OS QUAIS TAMBÉM PODEM SER CONSIDERADOS “UNIDADES DE FORNECIMENTO DE TRABALHO A </a:t>
            </a:r>
            <a:r>
              <a:rPr lang="en-US" dirty="0" smtClean="0"/>
              <a:t>DISTÂNCIA”</a:t>
            </a:r>
            <a:endParaRPr lang="pt-BR" dirty="0"/>
          </a:p>
        </p:txBody>
      </p:sp>
      <p:sp>
        <p:nvSpPr>
          <p:cNvPr id="14339" name="Espaço Reservado para Data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8431F7-9ED5-46F8-AF11-06B5D991A380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73B248-0DB7-4B5B-820A-2BA9F062EA4B}" type="slidenum">
              <a:rPr lang="pt-BR"/>
              <a:pPr>
                <a:defRPr/>
              </a:pPr>
              <a:t>46</a:t>
            </a:fld>
            <a:endParaRPr lang="pt-BR"/>
          </a:p>
        </p:txBody>
      </p:sp>
      <p:sp>
        <p:nvSpPr>
          <p:cNvPr id="14341" name="Espaço Reservado para Rodapé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248323252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>
          <a:xfrm>
            <a:off x="609600" y="1857375"/>
            <a:ext cx="3886200" cy="416242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Aumenta</a:t>
            </a:r>
            <a:r>
              <a:rPr lang="en-US" dirty="0" smtClean="0"/>
              <a:t> a </a:t>
            </a:r>
            <a:r>
              <a:rPr lang="en-US" dirty="0" err="1" smtClean="0"/>
              <a:t>produção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Redução</a:t>
            </a:r>
            <a:r>
              <a:rPr lang="en-US" dirty="0" smtClean="0"/>
              <a:t> de </a:t>
            </a:r>
            <a:r>
              <a:rPr lang="en-US" dirty="0" err="1" smtClean="0"/>
              <a:t>faltas</a:t>
            </a:r>
            <a:r>
              <a:rPr lang="en-US" dirty="0" smtClean="0"/>
              <a:t> dos </a:t>
            </a:r>
            <a:r>
              <a:rPr lang="en-US" dirty="0" err="1" smtClean="0"/>
              <a:t>funcionários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Clientes</a:t>
            </a:r>
            <a:r>
              <a:rPr lang="en-US" dirty="0" smtClean="0"/>
              <a:t> </a:t>
            </a:r>
            <a:r>
              <a:rPr lang="en-US" dirty="0" err="1" smtClean="0"/>
              <a:t>recebem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atenção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Mais</a:t>
            </a:r>
            <a:r>
              <a:rPr lang="en-US" dirty="0" smtClean="0"/>
              <a:t> tempo de </a:t>
            </a:r>
            <a:r>
              <a:rPr lang="en-US" smtClean="0"/>
              <a:t>lazer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contato</a:t>
            </a:r>
            <a:r>
              <a:rPr lang="en-US" dirty="0" smtClean="0"/>
              <a:t> com a </a:t>
            </a:r>
            <a:r>
              <a:rPr lang="en-US" dirty="0" err="1" smtClean="0"/>
              <a:t>familia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trânsito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4"/>
          </p:nvPr>
        </p:nvSpPr>
        <p:spPr>
          <a:xfrm>
            <a:off x="4800600" y="1857375"/>
            <a:ext cx="3886200" cy="416242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Controle</a:t>
            </a:r>
            <a:r>
              <a:rPr lang="en-US" dirty="0" smtClean="0"/>
              <a:t> de </a:t>
            </a:r>
            <a:r>
              <a:rPr lang="en-US" dirty="0" err="1" smtClean="0"/>
              <a:t>sigilo</a:t>
            </a:r>
            <a:r>
              <a:rPr lang="en-US" dirty="0" smtClean="0"/>
              <a:t> </a:t>
            </a:r>
            <a:r>
              <a:rPr lang="en-US" dirty="0" err="1" smtClean="0"/>
              <a:t>profissonal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Dificuldade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fiscalização</a:t>
            </a:r>
            <a:r>
              <a:rPr lang="en-US" dirty="0" smtClean="0"/>
              <a:t>, </a:t>
            </a:r>
            <a:r>
              <a:rPr lang="en-US" dirty="0" err="1" smtClean="0"/>
              <a:t>controle</a:t>
            </a:r>
            <a:r>
              <a:rPr lang="en-US" dirty="0" smtClean="0"/>
              <a:t> e </a:t>
            </a:r>
            <a:r>
              <a:rPr lang="en-US" dirty="0" err="1" smtClean="0"/>
              <a:t>desempenho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interação</a:t>
            </a:r>
            <a:r>
              <a:rPr lang="en-US" dirty="0" smtClean="0"/>
              <a:t> entre </a:t>
            </a:r>
            <a:r>
              <a:rPr lang="en-US" dirty="0" err="1" smtClean="0"/>
              <a:t>funcionários</a:t>
            </a:r>
            <a:endParaRPr lang="en-US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“</a:t>
            </a:r>
            <a:r>
              <a:rPr lang="en-US" dirty="0" err="1" smtClean="0"/>
              <a:t>Confusão</a:t>
            </a:r>
            <a:r>
              <a:rPr lang="en-US" dirty="0" smtClean="0"/>
              <a:t> entre </a:t>
            </a:r>
            <a:r>
              <a:rPr lang="en-US" dirty="0" err="1" smtClean="0"/>
              <a:t>os</a:t>
            </a:r>
            <a:r>
              <a:rPr lang="en-US" dirty="0" smtClean="0"/>
              <a:t> tempos” (labor x </a:t>
            </a:r>
            <a:r>
              <a:rPr lang="en-US" dirty="0" err="1" smtClean="0"/>
              <a:t>lazer</a:t>
            </a:r>
            <a:r>
              <a:rPr lang="en-US" dirty="0" smtClean="0"/>
              <a:t>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"/>
          </p:nvPr>
        </p:nvSpPr>
        <p:spPr>
          <a:xfrm>
            <a:off x="642938" y="500063"/>
            <a:ext cx="3886200" cy="6397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solidFill>
                  <a:srgbClr val="C00000"/>
                </a:solidFill>
              </a:rPr>
              <a:t>vantagens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4786313" y="500063"/>
            <a:ext cx="3886200" cy="6397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solidFill>
                  <a:srgbClr val="C00000"/>
                </a:solidFill>
              </a:rPr>
              <a:t>desvantagens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16390" name="Espaço Reservado para Data 6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73E7D7-FFD3-4182-9EB8-10BA6EEE3BDC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870ACB-C4C6-4957-AA4E-D8CC2E73D22E}" type="slidenum">
              <a:rPr lang="pt-BR"/>
              <a:pPr>
                <a:defRPr/>
              </a:pPr>
              <a:t>47</a:t>
            </a:fld>
            <a:endParaRPr lang="pt-BR"/>
          </a:p>
        </p:txBody>
      </p:sp>
      <p:sp>
        <p:nvSpPr>
          <p:cNvPr id="16392" name="Espaço Reservado para Rodapé 8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</p:spTree>
    <p:extLst>
      <p:ext uri="{BB962C8B-B14F-4D97-AF65-F5344CB8AC3E}">
        <p14:creationId xmlns:p14="http://schemas.microsoft.com/office/powerpoint/2010/main" val="5059330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3400" y="188640"/>
            <a:ext cx="8359080" cy="6408712"/>
          </a:xfrm>
          <a:solidFill>
            <a:schemeClr val="bg2"/>
          </a:solidFill>
        </p:spPr>
        <p:txBody>
          <a:bodyPr/>
          <a:lstStyle/>
          <a:p>
            <a:pPr algn="just"/>
            <a:endParaRPr lang="pt-BR" sz="1500" dirty="0" smtClean="0"/>
          </a:p>
          <a:p>
            <a:pPr algn="just"/>
            <a:r>
              <a:rPr lang="pt-BR" sz="1500" dirty="0" smtClean="0"/>
              <a:t>Art</a:t>
            </a:r>
            <a:r>
              <a:rPr lang="pt-BR" sz="1500" dirty="0"/>
              <a:t>. 75-B. Considera-se </a:t>
            </a:r>
            <a:r>
              <a:rPr lang="pt-BR" sz="1500" dirty="0" err="1"/>
              <a:t>teletrabalho</a:t>
            </a:r>
            <a:r>
              <a:rPr lang="pt-BR" sz="1500" dirty="0"/>
              <a:t> a prestação de serviços preponderantemente fora das dependências do empregador, com a utilização de tecnologias de informação e de comunicação que, por sua natureza, não se constituam como trabalho externo. </a:t>
            </a:r>
          </a:p>
          <a:p>
            <a:pPr algn="just"/>
            <a:r>
              <a:rPr lang="pt-BR" sz="1500" dirty="0"/>
              <a:t>Parágrafo único. O comparecimento às dependências do empregador para a realização de atividades específicas que exijam a presença do empregado no estabelecimento não descaracteriza o regime de </a:t>
            </a:r>
            <a:r>
              <a:rPr lang="pt-BR" sz="1500" dirty="0" err="1"/>
              <a:t>teletrabalho</a:t>
            </a:r>
            <a:r>
              <a:rPr lang="pt-BR" sz="1500" dirty="0"/>
              <a:t>. </a:t>
            </a:r>
            <a:endParaRPr lang="pt-BR" sz="1500" dirty="0" smtClean="0"/>
          </a:p>
          <a:p>
            <a:pPr marL="0" indent="0" algn="just">
              <a:buNone/>
            </a:pPr>
            <a:endParaRPr lang="pt-BR" sz="1500" dirty="0"/>
          </a:p>
          <a:p>
            <a:pPr algn="just"/>
            <a:r>
              <a:rPr lang="pt-BR" sz="1500" dirty="0"/>
              <a:t>Art. 75-C. A prestação </a:t>
            </a:r>
            <a:r>
              <a:rPr lang="pt-BR" sz="1500" dirty="0" smtClean="0"/>
              <a:t>deverá </a:t>
            </a:r>
            <a:r>
              <a:rPr lang="pt-BR" sz="1500" dirty="0"/>
              <a:t>constar expressamente do contrato individual de trabalho, que especificará as atividades que serão realizadas pelo empregado. </a:t>
            </a:r>
          </a:p>
          <a:p>
            <a:pPr algn="just"/>
            <a:r>
              <a:rPr lang="pt-BR" sz="1500" dirty="0" smtClean="0"/>
              <a:t>§ </a:t>
            </a:r>
            <a:r>
              <a:rPr lang="pt-BR" sz="1500" dirty="0"/>
              <a:t>1o Poderá ser realizada a alteração entre regime presencial e de </a:t>
            </a:r>
            <a:r>
              <a:rPr lang="pt-BR" sz="1500" dirty="0" err="1"/>
              <a:t>teletrabalho</a:t>
            </a:r>
            <a:r>
              <a:rPr lang="pt-BR" sz="1500" dirty="0"/>
              <a:t> desde que haja mútuo </a:t>
            </a:r>
            <a:r>
              <a:rPr lang="pt-BR" sz="1500" dirty="0" smtClean="0"/>
              <a:t>acordo.</a:t>
            </a:r>
          </a:p>
          <a:p>
            <a:pPr algn="just"/>
            <a:r>
              <a:rPr lang="pt-BR" sz="1500" dirty="0" smtClean="0"/>
              <a:t>§ </a:t>
            </a:r>
            <a:r>
              <a:rPr lang="pt-BR" sz="1500" dirty="0"/>
              <a:t>2o Poderá ser realizada a alteração do regime de </a:t>
            </a:r>
            <a:r>
              <a:rPr lang="pt-BR" sz="1500" dirty="0" err="1"/>
              <a:t>teletrabalho</a:t>
            </a:r>
            <a:r>
              <a:rPr lang="pt-BR" sz="1500" dirty="0"/>
              <a:t> para o presencial por determinação do empregador, garantido prazo de transição mínimo de quinze </a:t>
            </a:r>
            <a:r>
              <a:rPr lang="pt-BR" sz="1500" dirty="0" smtClean="0"/>
              <a:t>dias.</a:t>
            </a:r>
          </a:p>
          <a:p>
            <a:pPr algn="just"/>
            <a:endParaRPr lang="pt-BR" sz="1500" dirty="0"/>
          </a:p>
          <a:p>
            <a:pPr algn="just"/>
            <a:r>
              <a:rPr lang="pt-BR" sz="1500" dirty="0" smtClean="0"/>
              <a:t>Art</a:t>
            </a:r>
            <a:r>
              <a:rPr lang="pt-BR" sz="1500" dirty="0"/>
              <a:t>. 75-D. </a:t>
            </a:r>
            <a:r>
              <a:rPr lang="pt-BR" sz="1500" dirty="0" smtClean="0"/>
              <a:t>A responsabilidade </a:t>
            </a:r>
            <a:r>
              <a:rPr lang="pt-BR" sz="1500" dirty="0"/>
              <a:t>pela aquisição, manutenção ou fornecimento dos equipamentos </a:t>
            </a:r>
            <a:r>
              <a:rPr lang="pt-BR" sz="1500" dirty="0" smtClean="0"/>
              <a:t>e </a:t>
            </a:r>
            <a:r>
              <a:rPr lang="pt-BR" sz="1500" dirty="0"/>
              <a:t>da infraestrutura </a:t>
            </a:r>
            <a:r>
              <a:rPr lang="pt-BR" sz="1500" dirty="0" smtClean="0"/>
              <a:t>necessária, </a:t>
            </a:r>
            <a:r>
              <a:rPr lang="pt-BR" sz="1500" dirty="0"/>
              <a:t>bem como ao reembolso de despesas arcadas pelo empregado, serão previstas em contrato escrito. </a:t>
            </a:r>
          </a:p>
          <a:p>
            <a:pPr algn="just"/>
            <a:r>
              <a:rPr lang="pt-BR" sz="1500" dirty="0" smtClean="0"/>
              <a:t>Art</a:t>
            </a:r>
            <a:r>
              <a:rPr lang="pt-BR" sz="1500" dirty="0"/>
              <a:t>. 75-E. O empregador deverá instruir os empregados, de maneira expressa e ostensiva, quanto às precauções a tomar a fim de evitar doenças e acidentes de trabalho. </a:t>
            </a:r>
          </a:p>
          <a:p>
            <a:pPr algn="just"/>
            <a:r>
              <a:rPr lang="pt-BR" sz="1500" dirty="0"/>
              <a:t>Parágrafo único. O empregado deverá assinar termo de responsabilidade comprometendo-se a seguir as instruções fornecidas pelo empregador.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DE9DD-A2A2-4B96-9C2B-D2C7855598EB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55857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ubtítulo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bg1"/>
                </a:solidFill>
              </a:rPr>
              <a:t>TRABALHO DO MENOR</a:t>
            </a:r>
            <a:endParaRPr lang="pt-BR" b="1" smtClean="0">
              <a:solidFill>
                <a:schemeClr val="bg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411979-FBF3-45EA-9838-6482436BC24D}" type="datetime8">
              <a:rPr lang="pt-BR"/>
              <a:pPr>
                <a:defRPr/>
              </a:pPr>
              <a:t>07/09/2021 18:54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EBDDC3"/>
                </a:solidFill>
              </a:rPr>
              <a:t>Prof. Danielly Borguezan</a:t>
            </a:r>
            <a:endParaRPr lang="pt-BR">
              <a:solidFill>
                <a:srgbClr val="EBDDC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6162B-26C0-4E81-8172-6BFC79016649}" type="slidenum">
              <a:rPr lang="pt-BR" smtClean="0">
                <a:solidFill>
                  <a:srgbClr val="EBDDC3"/>
                </a:solidFill>
              </a:rPr>
              <a:pPr>
                <a:defRPr/>
              </a:pPr>
              <a:t>49</a:t>
            </a:fld>
            <a:endParaRPr lang="pt-B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1291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92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endParaRPr lang="pt-BR" sz="2100" dirty="0" smtClean="0"/>
          </a:p>
          <a:p>
            <a:pPr algn="just">
              <a:defRPr/>
            </a:pPr>
            <a:r>
              <a:rPr lang="pt-BR" sz="2100" i="1" dirty="0" smtClean="0"/>
              <a:t>Art. 372 - Os preceitos que </a:t>
            </a:r>
            <a:r>
              <a:rPr lang="pt-BR" sz="2100" i="1" u="sng" dirty="0" smtClean="0"/>
              <a:t>regulam o trabalho masculino são aplicáveis ao trabalho feminino,</a:t>
            </a:r>
            <a:r>
              <a:rPr lang="pt-BR" sz="2100" i="1" dirty="0" smtClean="0"/>
              <a:t> naquilo em que não colidirem com a proteção especial instituída por este Capítulo.</a:t>
            </a:r>
          </a:p>
          <a:p>
            <a:pPr algn="just">
              <a:defRPr/>
            </a:pPr>
            <a:endParaRPr lang="pt-BR" sz="2100" i="1" dirty="0" smtClean="0"/>
          </a:p>
          <a:p>
            <a:pPr lvl="0" algn="just">
              <a:buClr>
                <a:srgbClr val="DD8047"/>
              </a:buClr>
              <a:defRPr/>
            </a:pPr>
            <a:r>
              <a:rPr lang="pt-BR" sz="2100" i="1" dirty="0"/>
              <a:t>Art. 377 CLT - A adoção de medidas de proteção ao trabalho das mulheres é considerada de ordem pública, não justificando, em hipótese alguma, a redução de salário.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2100" dirty="0" smtClean="0"/>
          </a:p>
          <a:p>
            <a:pPr algn="just">
              <a:buFont typeface="Wingdings" pitchFamily="2" charset="2"/>
              <a:buNone/>
              <a:defRPr/>
            </a:pPr>
            <a:endParaRPr lang="pt-BR" sz="2100" dirty="0" smtClean="0"/>
          </a:p>
          <a:p>
            <a:pPr algn="just">
              <a:defRPr/>
            </a:pPr>
            <a:endParaRPr lang="pt-BR" sz="21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86CBDB-08D6-47D6-A2C4-73E5A5C18BA3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AF94FBC-AD21-48E3-BEB5-4273B3178CFB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pic>
        <p:nvPicPr>
          <p:cNvPr id="13319" name="Picture 32" descr="http://www.carteiroonline.com/gifs/barras/0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7554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TRABALHO DO MENOR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just" eaLnBrk="1" hangingPunct="1">
              <a:defRPr/>
            </a:pPr>
            <a:r>
              <a:rPr lang="pt-BR" sz="2000" dirty="0" smtClean="0"/>
              <a:t>OIT e Convenções Internacionais</a:t>
            </a:r>
          </a:p>
          <a:p>
            <a:pPr algn="just" eaLnBrk="1" hangingPunct="1">
              <a:defRPr/>
            </a:pPr>
            <a:r>
              <a:rPr lang="pt-BR" sz="2000" dirty="0" smtClean="0"/>
              <a:t>- prostituição </a:t>
            </a:r>
          </a:p>
          <a:p>
            <a:pPr algn="just" eaLnBrk="1" hangingPunct="1">
              <a:defRPr/>
            </a:pPr>
            <a:r>
              <a:rPr lang="pt-BR" sz="2000" dirty="0" smtClean="0"/>
              <a:t>- trabalho escravo</a:t>
            </a:r>
          </a:p>
          <a:p>
            <a:pPr algn="just" eaLnBrk="1" hangingPunct="1">
              <a:defRPr/>
            </a:pPr>
            <a:r>
              <a:rPr lang="pt-BR" sz="2000" dirty="0" smtClean="0"/>
              <a:t>- militar (tráfico/terrorismo)</a:t>
            </a:r>
          </a:p>
          <a:p>
            <a:pPr algn="just" eaLnBrk="1" hangingPunct="1">
              <a:defRPr/>
            </a:pPr>
            <a:r>
              <a:rPr lang="pt-BR" sz="2000" dirty="0" smtClean="0"/>
              <a:t>- risco a saúde, a segurança ou a moralidade</a:t>
            </a:r>
          </a:p>
          <a:p>
            <a:pPr algn="just" eaLnBrk="1" hangingPunct="1">
              <a:defRPr/>
            </a:pPr>
            <a:r>
              <a:rPr lang="pt-BR" sz="2000" dirty="0" smtClean="0"/>
              <a:t>* ex. olarias, carvoarias, corte de cana, plantio erva Canoinhas</a:t>
            </a:r>
          </a:p>
          <a:p>
            <a:pPr algn="just" eaLnBrk="1" hangingPunct="1">
              <a:defRPr/>
            </a:pPr>
            <a:endParaRPr lang="en-US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“ERVA MATE: 05 CASOS DE TRABALHO ESCRAVO EM 20 DIAS - Ao todo, 33 pessoas foram libertadas, incluindo quatro jovens com menos de 18 anos de idade. Todas as propriedades flagradas são de cultivo de erva-mate”.</a:t>
            </a:r>
          </a:p>
          <a:p>
            <a:pPr algn="just" eaLnBrk="1" hangingPunct="1">
              <a:defRPr/>
            </a:pPr>
            <a:endParaRPr lang="pt-BR" sz="2000" dirty="0" smtClean="0"/>
          </a:p>
          <a:p>
            <a:pPr algn="just" eaLnBrk="1" hangingPunct="1">
              <a:defRPr/>
            </a:pPr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9CC995-3966-408A-8DEA-2197EDA473F7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775F55"/>
                </a:solidFill>
              </a:rPr>
              <a:t>Prof. </a:t>
            </a:r>
            <a:r>
              <a:rPr lang="pt-BR" dirty="0" err="1" smtClean="0">
                <a:solidFill>
                  <a:srgbClr val="775F55"/>
                </a:solidFill>
              </a:rPr>
              <a:t>Danielly</a:t>
            </a:r>
            <a:r>
              <a:rPr lang="pt-BR" dirty="0" smtClean="0">
                <a:solidFill>
                  <a:srgbClr val="775F55"/>
                </a:solidFill>
              </a:rPr>
              <a:t> </a:t>
            </a:r>
            <a:r>
              <a:rPr lang="pt-BR" dirty="0" err="1" smtClean="0">
                <a:solidFill>
                  <a:srgbClr val="775F55"/>
                </a:solidFill>
              </a:rPr>
              <a:t>Borguezan</a:t>
            </a:r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C5453A6-E7AC-43B9-9236-C6E2E6EE9D37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  <p:sp>
        <p:nvSpPr>
          <p:cNvPr id="7" name="Chave direita 6"/>
          <p:cNvSpPr/>
          <p:nvPr/>
        </p:nvSpPr>
        <p:spPr>
          <a:xfrm>
            <a:off x="5786438" y="2143125"/>
            <a:ext cx="500062" cy="12858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3631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357188"/>
            <a:ext cx="8153400" cy="585787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defRPr/>
            </a:pPr>
            <a:endParaRPr lang="pt-BR" sz="2600" b="1" dirty="0" smtClean="0"/>
          </a:p>
          <a:p>
            <a:pPr algn="just" eaLnBrk="1" hangingPunct="1">
              <a:defRPr/>
            </a:pPr>
            <a:r>
              <a:rPr lang="pt-BR" sz="2600" b="1" dirty="0" smtClean="0"/>
              <a:t>Art. 60. (ECA): É proibido qualquer trabalho a menores de quatorze anos de idade, salvo na condição de aprendiz.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600" b="1" dirty="0" smtClean="0"/>
          </a:p>
          <a:p>
            <a:pPr algn="just" eaLnBrk="1" hangingPunct="1">
              <a:defRPr/>
            </a:pPr>
            <a:r>
              <a:rPr lang="pt-BR" sz="2600" b="1" dirty="0" smtClean="0"/>
              <a:t>Art. 7 XXXIII (CF) - proibição de trabalho noturno, perigoso ou insalubre a menores de 18 e de qualquer trabalho a menores de 16 anos, salvo na condição de aprendiz, a partir de 14 anos;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600" b="1" dirty="0" smtClean="0"/>
          </a:p>
          <a:p>
            <a:pPr algn="just" eaLnBrk="1" hangingPunct="1">
              <a:defRPr/>
            </a:pPr>
            <a:r>
              <a:rPr lang="pt-BR" sz="2600" b="1" dirty="0" smtClean="0"/>
              <a:t>Observação: emancipados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6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8EE76D8-B887-4502-8420-E2206F33F2ED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775F55"/>
                </a:solidFill>
              </a:rPr>
              <a:t>Prof. </a:t>
            </a:r>
            <a:r>
              <a:rPr lang="pt-BR" dirty="0" err="1" smtClean="0">
                <a:solidFill>
                  <a:srgbClr val="775F55"/>
                </a:solidFill>
              </a:rPr>
              <a:t>Danielly</a:t>
            </a:r>
            <a:r>
              <a:rPr lang="pt-BR" dirty="0" smtClean="0">
                <a:solidFill>
                  <a:srgbClr val="775F55"/>
                </a:solidFill>
              </a:rPr>
              <a:t> </a:t>
            </a:r>
            <a:r>
              <a:rPr lang="pt-BR" dirty="0" err="1" smtClean="0">
                <a:solidFill>
                  <a:srgbClr val="775F55"/>
                </a:solidFill>
              </a:rPr>
              <a:t>Borguezan</a:t>
            </a:r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56E36B9-0C42-4015-95B3-E3EF550F4477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34753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ítulo 1"/>
          <p:cNvSpPr>
            <a:spLocks noGrp="1"/>
          </p:cNvSpPr>
          <p:nvPr>
            <p:ph type="title"/>
          </p:nvPr>
        </p:nvSpPr>
        <p:spPr>
          <a:xfrm>
            <a:off x="612775" y="428625"/>
            <a:ext cx="8153400" cy="790575"/>
          </a:xfrm>
        </p:spPr>
        <p:txBody>
          <a:bodyPr/>
          <a:lstStyle/>
          <a:p>
            <a:pPr algn="ctr" eaLnBrk="1" hangingPunct="1"/>
            <a:r>
              <a:rPr lang="pt-BR" sz="2800" b="1" smtClean="0">
                <a:solidFill>
                  <a:srgbClr val="FF0000"/>
                </a:solidFill>
              </a:rPr>
              <a:t>DA PROTEÇÃO DO TRABALHO DO MENOR - CLT</a:t>
            </a:r>
            <a:r>
              <a:rPr lang="pt-BR" sz="2800" smtClean="0">
                <a:solidFill>
                  <a:srgbClr val="FF0000"/>
                </a:solidFill>
              </a:rPr>
              <a:t/>
            </a:r>
            <a:br>
              <a:rPr lang="pt-BR" sz="2800" smtClean="0">
                <a:solidFill>
                  <a:srgbClr val="FF0000"/>
                </a:solidFill>
              </a:rPr>
            </a:br>
            <a:endParaRPr lang="pt-BR" sz="2800" smtClean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61486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defRPr/>
            </a:pPr>
            <a:r>
              <a:rPr lang="pt-BR" sz="2000" dirty="0" smtClean="0"/>
              <a:t>Art. 402. Considera-se menor para os efeitos desta Consolidação o trabalhador de 14 até 18 anos.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 </a:t>
            </a:r>
          </a:p>
          <a:p>
            <a:pPr algn="just" eaLnBrk="1" hangingPunct="1">
              <a:defRPr/>
            </a:pPr>
            <a:r>
              <a:rPr lang="pt-BR" sz="2000" dirty="0" smtClean="0"/>
              <a:t>Art. 403. É proibido qualquer trabalho a menores de 16 anos de idade, salvo na condição de aprendiz, a partir dos 14 anos.</a:t>
            </a:r>
          </a:p>
          <a:p>
            <a:pPr algn="just" eaLnBrk="1" hangingPunct="1"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Parágrafo único. O trabalho do menor não poderá ser realizado em locais prejudiciais à sua formação, ao seu desenvolvimento físico, psíquico, moral e social e em horários e locais que não permitam a freqüência à escola.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Art. 404 - Ao menor de 18 anos é vedado o trabalho noturno, considerado este o que for executado no período compreendido entre as 22 e as 5 horas.</a:t>
            </a:r>
          </a:p>
          <a:p>
            <a:pPr algn="just" eaLnBrk="1" hangingPunct="1">
              <a:defRPr/>
            </a:pPr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C6B77F5-EC0B-49F8-9FA7-032D84C340AA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6756A9B-1B75-41B0-BA43-DD911CAA6861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93702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500063"/>
            <a:ext cx="8153400" cy="71913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rgbClr val="FF0000"/>
                </a:solidFill>
              </a:rPr>
              <a:t>        </a:t>
            </a:r>
            <a:br>
              <a:rPr lang="pt-BR" sz="2400" b="1" dirty="0" smtClean="0">
                <a:solidFill>
                  <a:srgbClr val="FF0000"/>
                </a:solidFill>
              </a:rPr>
            </a:br>
            <a:r>
              <a:rPr lang="pt-BR" sz="2400" dirty="0" smtClean="0">
                <a:solidFill>
                  <a:srgbClr val="FF0000"/>
                </a:solidFill>
              </a:rPr>
              <a:t>Art. 405 - Ao menor não será permitido o trabalho: </a:t>
            </a:r>
            <a:br>
              <a:rPr lang="pt-BR" sz="2400" dirty="0" smtClean="0">
                <a:solidFill>
                  <a:srgbClr val="FF0000"/>
                </a:solidFill>
              </a:rPr>
            </a:b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6863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I - nos locais e serviços perigosos ou insalubres; em locais ou serviços prejudiciais à sua moralidade.</a:t>
            </a: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rgbClr val="FF0000"/>
                </a:solidFill>
              </a:rPr>
              <a:t>Obs: Considera-se prejudicial à moralidade do menor o trabalho: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a) prestado de qualquer modo, em teatros de revista, cinemas, boates, cassinos, cabarés, dancings e estabelecimentos análogos;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b) em empresas circenses, em funções de acrobata, saltimbanco, ginasta e outras semelhantes;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c) de produção, composição, entrega ou venda de escritos, impressos, cartazes, desenhos, gravuras, pinturas, emblemas, imagens e quaisquer outros objetos que possam, a juízo da autoridade competente, prejudicar sua formação moral;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d) consistente na venda, a varejo, de bebidas alcoólicas.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 eaLnBrk="1" hangingPunct="1">
              <a:defRPr/>
            </a:pPr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EF04EE-BCD9-4516-931A-A711B23AEE7D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775F55"/>
                </a:solidFill>
              </a:rPr>
              <a:t>Prof. </a:t>
            </a:r>
            <a:r>
              <a:rPr lang="pt-BR" dirty="0" err="1" smtClean="0">
                <a:solidFill>
                  <a:srgbClr val="775F55"/>
                </a:solidFill>
              </a:rPr>
              <a:t>Danielly</a:t>
            </a:r>
            <a:r>
              <a:rPr lang="pt-BR" dirty="0" smtClean="0">
                <a:solidFill>
                  <a:srgbClr val="775F55"/>
                </a:solidFill>
              </a:rPr>
              <a:t> </a:t>
            </a:r>
            <a:r>
              <a:rPr lang="pt-BR" dirty="0" err="1" smtClean="0">
                <a:solidFill>
                  <a:srgbClr val="775F55"/>
                </a:solidFill>
              </a:rPr>
              <a:t>Borguezan</a:t>
            </a:r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DFD1FEB-DB1D-42B8-9CB7-196B82ABE8FD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64502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6148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defRPr/>
            </a:pPr>
            <a:r>
              <a:rPr lang="pt-BR" sz="2400" dirty="0" smtClean="0"/>
              <a:t>Art. 406 - O Juiz de Menores poderá autorizar ao menor o trabalho a que se referem as letras "a" e "b" do § 3º do art. 405: 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400" dirty="0" smtClean="0"/>
          </a:p>
          <a:p>
            <a:pPr algn="just" eaLnBrk="1" hangingPunct="1">
              <a:defRPr/>
            </a:pPr>
            <a:r>
              <a:rPr lang="pt-BR" sz="2400" dirty="0" smtClean="0"/>
              <a:t>I - desde que a representação </a:t>
            </a:r>
            <a:r>
              <a:rPr lang="pt-BR" sz="2400" u="sng" dirty="0" smtClean="0"/>
              <a:t>tenha fim educativo </a:t>
            </a:r>
            <a:r>
              <a:rPr lang="pt-BR" sz="2400" dirty="0" smtClean="0"/>
              <a:t>ou a peça de que participe não possa ser prejudicial à sua </a:t>
            </a:r>
            <a:r>
              <a:rPr lang="pt-BR" sz="2400" u="sng" dirty="0" smtClean="0"/>
              <a:t>formação moral; 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400" dirty="0" smtClean="0"/>
          </a:p>
          <a:p>
            <a:pPr algn="just" eaLnBrk="1" hangingPunct="1">
              <a:defRPr/>
            </a:pPr>
            <a:r>
              <a:rPr lang="pt-BR" sz="2400" dirty="0" smtClean="0"/>
              <a:t>II - desde que se certifique ser a ocupação do menor </a:t>
            </a:r>
            <a:r>
              <a:rPr lang="pt-BR" sz="2400" u="sng" dirty="0" smtClean="0"/>
              <a:t>indispensável à própria subsistência ou à de seus pais, avós ou irmãos</a:t>
            </a:r>
            <a:r>
              <a:rPr lang="pt-BR" sz="2400" dirty="0" smtClean="0"/>
              <a:t> e não advir nenhum prejuízo à sua formação moral.    </a:t>
            </a:r>
          </a:p>
          <a:p>
            <a:pPr algn="just" eaLnBrk="1" hangingPunct="1">
              <a:defRPr/>
            </a:pPr>
            <a:endParaRPr lang="pt-BR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1002CC5-6624-475D-9ABE-6BC385D32BC9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6DCBACF-D52D-4187-9F96-615EC84371CA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94506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rgbClr val="92D050"/>
          </a:solidFill>
        </p:spPr>
        <p:txBody>
          <a:bodyPr/>
          <a:lstStyle/>
          <a:p>
            <a:pPr algn="just" eaLnBrk="1" hangingPunct="1"/>
            <a:r>
              <a:rPr lang="pt-BR" sz="2400" dirty="0" smtClean="0"/>
              <a:t>Art. 407 - Verificado pela autoridade competente que o trabalho executado pelo menor é prejudicial à sua saúde, ao seu desenvolvimento físico ou a sua moralidade, poderá ela obrigá-lo a abandonar o serviço, devendo a respectiva empresa, quando for o caso, proporcionar ao menor todas as facilidades para mudar de funções.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2400" dirty="0" smtClean="0"/>
              <a:t> </a:t>
            </a:r>
          </a:p>
          <a:p>
            <a:pPr algn="just" eaLnBrk="1" hangingPunct="1"/>
            <a:r>
              <a:rPr lang="pt-BR" sz="2400" dirty="0" smtClean="0"/>
              <a:t>Art. 408 - Ao responsável legal do menor é facultado pleitear a extinção do contrato de trabalho, desde que o serviço possa acarretar para ele prejuízos de ordem física ou moral.  </a:t>
            </a:r>
          </a:p>
          <a:p>
            <a:pPr marL="0" indent="0" algn="just" eaLnBrk="1" hangingPunct="1">
              <a:buNone/>
            </a:pPr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87AE8F-68B6-4708-98D9-5824F5651F7F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5A983DC-7DDC-4451-9671-EB079C005940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3607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428625"/>
            <a:ext cx="8153400" cy="58578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OBSERVAÇÕES I :</a:t>
            </a:r>
          </a:p>
          <a:p>
            <a:pPr algn="just" eaLnBrk="1" hangingPunct="1"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O artigo 427 da CLT  - O empregador, cuja empresa ou estabelecimento ocupar menores, será obrigado a conceder-lhes o tempo que for necessário para </a:t>
            </a:r>
            <a:r>
              <a:rPr lang="pt-BR" sz="2000" smtClean="0"/>
              <a:t>a frequência </a:t>
            </a:r>
            <a:r>
              <a:rPr lang="pt-BR" sz="2000" dirty="0" smtClean="0"/>
              <a:t>às aulas.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A prestação de serviço extraordinário pelo empregado menor somente é permitida em caso excepcional, por motivo de </a:t>
            </a:r>
            <a:r>
              <a:rPr lang="pt-BR" sz="2000" u="sng" dirty="0" smtClean="0"/>
              <a:t>força maior</a:t>
            </a:r>
            <a:r>
              <a:rPr lang="pt-BR" sz="2000" dirty="0" smtClean="0"/>
              <a:t> e desde que o trabalho do menor seja </a:t>
            </a:r>
            <a:r>
              <a:rPr lang="pt-BR" sz="2000" u="sng" dirty="0" smtClean="0"/>
              <a:t>imprescindível</a:t>
            </a:r>
            <a:r>
              <a:rPr lang="pt-BR" sz="2000" dirty="0" smtClean="0"/>
              <a:t> ao funcionamento do estabelecimento.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/>
              <a:t>O empregado estudante, menor de 18 anos, terá direito a fazer coincidir suas férias com as férias escolares.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pt-BR" sz="2000" dirty="0" smtClean="0"/>
              <a:t> </a:t>
            </a:r>
          </a:p>
          <a:p>
            <a:pPr algn="just" eaLnBrk="1" hangingPunct="1">
              <a:defRPr/>
            </a:pPr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B35494-2E1C-456C-BD64-242895585AE4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47D4A41-B4F7-4716-978E-9778E17D71C9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54906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OBSERVAÇÕES II</a:t>
            </a:r>
            <a:endParaRPr lang="pt-BR" smtClean="0"/>
          </a:p>
        </p:txBody>
      </p:sp>
      <p:sp>
        <p:nvSpPr>
          <p:cNvPr id="8704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/>
            <a:r>
              <a:rPr lang="pt-BR" sz="2400" smtClean="0"/>
              <a:t>É lícito ao menor firmar recibos de pagamentos, mas a rescisão deverá ter a representação dos pais ou responsáveis legais;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2400" smtClean="0"/>
          </a:p>
          <a:p>
            <a:pPr algn="just" eaLnBrk="1" hangingPunct="1"/>
            <a:r>
              <a:rPr lang="pt-BR" sz="2400" smtClean="0"/>
              <a:t>Mesmo que o menor fique afastado para cumprimento de serviço militar e não receba nenhum vencimento da empresa, deverá ter seu FGTS depositado mês a mês.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2400" smtClean="0"/>
          </a:p>
          <a:p>
            <a:pPr algn="just" eaLnBrk="1" hangingPunct="1"/>
            <a:r>
              <a:rPr lang="en-US" sz="2400" smtClean="0"/>
              <a:t>Não será permitido que o menor demande de força muscular superior a 20kg contínuos ou 25kg ocasionais.</a:t>
            </a:r>
            <a:endParaRPr lang="pt-BR" sz="240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C71D664-3D32-44B7-98D5-63391F3A3EFE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775F55"/>
                </a:solidFill>
              </a:rPr>
              <a:t>Prof. </a:t>
            </a:r>
            <a:r>
              <a:rPr lang="pt-BR" dirty="0" err="1" smtClean="0">
                <a:solidFill>
                  <a:srgbClr val="775F55"/>
                </a:solidFill>
              </a:rPr>
              <a:t>Danielly</a:t>
            </a:r>
            <a:r>
              <a:rPr lang="pt-BR" dirty="0" smtClean="0">
                <a:solidFill>
                  <a:srgbClr val="775F55"/>
                </a:solidFill>
              </a:rPr>
              <a:t> </a:t>
            </a:r>
            <a:r>
              <a:rPr lang="pt-BR" dirty="0" err="1" smtClean="0">
                <a:solidFill>
                  <a:srgbClr val="775F55"/>
                </a:solidFill>
              </a:rPr>
              <a:t>Borguezan</a:t>
            </a:r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AB3DEFC-BACA-4D24-88A8-1097616A42FA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27285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ubtítulo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sz="3200" b="1" smtClean="0">
                <a:solidFill>
                  <a:schemeClr val="bg1"/>
                </a:solidFill>
              </a:rPr>
              <a:t>APRENDIZ</a:t>
            </a:r>
            <a:endParaRPr lang="pt-BR" sz="3200" b="1" smtClean="0">
              <a:solidFill>
                <a:schemeClr val="bg1"/>
              </a:solidFill>
            </a:endParaRPr>
          </a:p>
        </p:txBody>
      </p:sp>
      <p:sp>
        <p:nvSpPr>
          <p:cNvPr id="29699" name="Espaço Reservado para Data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406D66-72A1-41F7-8120-4314FBDE2B5E}" type="datetime8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/>
          </a:p>
        </p:txBody>
      </p:sp>
      <p:sp>
        <p:nvSpPr>
          <p:cNvPr id="29700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EBDDC3"/>
                </a:solidFill>
              </a:rPr>
              <a:t>Prof. Danielly Borguezan</a:t>
            </a:r>
          </a:p>
        </p:txBody>
      </p:sp>
      <p:sp>
        <p:nvSpPr>
          <p:cNvPr id="29701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4693E1-F99E-44F7-80E1-477C80949A24}" type="slidenum">
              <a:rPr lang="pt-BR" smtClean="0">
                <a:solidFill>
                  <a:srgbClr val="EBDDC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pt-BR" smtClean="0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9148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pt-BR" dirty="0" smtClean="0"/>
              <a:t>Art. 428. Contrato de aprendizagem é o contrato de trabalho especial, ajustado por escrito e por prazo determinado, em que o empregador se compromete a </a:t>
            </a:r>
            <a:r>
              <a:rPr lang="pt-BR" u="sng" dirty="0" smtClean="0"/>
              <a:t>assegurar ao maior de 14 e menor de 24 anos inscrito em programa de aprendizagem </a:t>
            </a:r>
            <a:r>
              <a:rPr lang="pt-BR" dirty="0" smtClean="0"/>
              <a:t>formação técnico-profissional metódica, compatível com o seu desenvolvimento físico, moral e psicológico, e o aprendiz, a executar com zelo e diligência as tarefas necessárias a essa formação. </a:t>
            </a:r>
            <a:r>
              <a:rPr lang="pt-BR" sz="1400" dirty="0" smtClean="0"/>
              <a:t>(Art. 18, Lei nº 11.180/ 05)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6030913" y="6381328"/>
            <a:ext cx="2667000" cy="365125"/>
          </a:xfrm>
        </p:spPr>
        <p:txBody>
          <a:bodyPr/>
          <a:lstStyle/>
          <a:p>
            <a:pPr>
              <a:defRPr/>
            </a:pPr>
            <a:fld id="{D9F38498-0F70-4994-A081-F9088D1D2FB7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775F55"/>
                </a:solidFill>
              </a:rPr>
              <a:t>Prof. Danielly </a:t>
            </a:r>
            <a:r>
              <a:rPr lang="pt-BR" dirty="0" err="1" smtClean="0">
                <a:solidFill>
                  <a:srgbClr val="775F55"/>
                </a:solidFill>
              </a:rPr>
              <a:t>Borguezan</a:t>
            </a:r>
            <a:endParaRPr lang="pt-BR" dirty="0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4A882DF-C0F2-4211-83EF-C7F1B1147FB2}" type="slidenum">
              <a:rPr lang="pt-BR" smtClean="0"/>
              <a:pPr>
                <a:defRPr/>
              </a:pPr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29458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sz="2600" b="1" dirty="0" smtClean="0">
                <a:solidFill>
                  <a:srgbClr val="C00000"/>
                </a:solidFill>
              </a:rPr>
              <a:t/>
            </a:r>
            <a:br>
              <a:rPr lang="pt-BR" sz="2600" b="1" dirty="0" smtClean="0">
                <a:solidFill>
                  <a:srgbClr val="C00000"/>
                </a:solidFill>
              </a:rPr>
            </a:br>
            <a:r>
              <a:rPr lang="pt-BR" sz="2600" b="1" dirty="0" smtClean="0">
                <a:solidFill>
                  <a:srgbClr val="C00000"/>
                </a:solidFill>
              </a:rPr>
              <a:t>Proteção da Maternidade </a:t>
            </a:r>
            <a:br>
              <a:rPr lang="pt-BR" sz="2600" b="1" dirty="0" smtClean="0">
                <a:solidFill>
                  <a:srgbClr val="C00000"/>
                </a:solidFill>
              </a:rPr>
            </a:br>
            <a:r>
              <a:rPr lang="pt-BR" sz="2600" b="1" dirty="0" smtClean="0">
                <a:solidFill>
                  <a:srgbClr val="C00000"/>
                </a:solidFill>
              </a:rPr>
              <a:t>Mudança de função e consultas médicas</a:t>
            </a:r>
            <a:r>
              <a:rPr lang="pt-BR" sz="2600" dirty="0" smtClean="0">
                <a:solidFill>
                  <a:srgbClr val="C00000"/>
                </a:solidFill>
              </a:rPr>
              <a:t/>
            </a:r>
            <a:br>
              <a:rPr lang="pt-BR" sz="2600" dirty="0" smtClean="0">
                <a:solidFill>
                  <a:srgbClr val="C00000"/>
                </a:solidFill>
              </a:rPr>
            </a:br>
            <a:endParaRPr lang="pt-BR" sz="2600" dirty="0" smtClean="0">
              <a:solidFill>
                <a:srgbClr val="C00000"/>
              </a:solidFill>
            </a:endParaRPr>
          </a:p>
        </p:txBody>
      </p:sp>
      <p:sp>
        <p:nvSpPr>
          <p:cNvPr id="1638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endParaRPr lang="pt-BR" sz="2200" i="1" smtClean="0"/>
          </a:p>
          <a:p>
            <a:pPr algn="just"/>
            <a:r>
              <a:rPr lang="pt-BR" sz="2200" i="1" smtClean="0"/>
              <a:t>Art. 392 CLT § 4: É garantido à empregada, durante a gravidez, sem prejuízo do salário e demais direitos:</a:t>
            </a:r>
          </a:p>
          <a:p>
            <a:pPr algn="just">
              <a:buFont typeface="Wingdings" pitchFamily="2" charset="2"/>
              <a:buNone/>
            </a:pPr>
            <a:endParaRPr lang="pt-BR" sz="2200" smtClean="0"/>
          </a:p>
          <a:p>
            <a:pPr algn="just"/>
            <a:r>
              <a:rPr lang="pt-BR" sz="2200" i="1" smtClean="0"/>
              <a:t>I </a:t>
            </a:r>
            <a:r>
              <a:rPr lang="pt-BR" sz="2200" b="1" i="1" smtClean="0"/>
              <a:t>- </a:t>
            </a:r>
            <a:r>
              <a:rPr lang="pt-BR" sz="2200" b="1" i="1" smtClean="0">
                <a:solidFill>
                  <a:srgbClr val="C00000"/>
                </a:solidFill>
              </a:rPr>
              <a:t>transferência de função</a:t>
            </a:r>
            <a:r>
              <a:rPr lang="pt-BR" sz="2200" i="1" smtClean="0"/>
              <a:t>, quando as condições de saúde o exigirem, assegurado a retomada da função anteriormente exercida, logo após o retorno ao trabalho;  </a:t>
            </a:r>
            <a:endParaRPr lang="pt-BR" sz="2200" smtClean="0"/>
          </a:p>
          <a:p>
            <a:pPr algn="just">
              <a:buFont typeface="Wingdings" pitchFamily="2" charset="2"/>
              <a:buNone/>
            </a:pPr>
            <a:endParaRPr lang="pt-BR" sz="2200" smtClean="0"/>
          </a:p>
          <a:p>
            <a:pPr algn="just"/>
            <a:r>
              <a:rPr lang="pt-BR" sz="2200" i="1" smtClean="0"/>
              <a:t>II - dispensa do horário de trabalho pelo tempo necessário para a realização de, no mínimo, </a:t>
            </a:r>
            <a:r>
              <a:rPr lang="pt-BR" sz="2200" b="1" i="1" smtClean="0">
                <a:solidFill>
                  <a:srgbClr val="C00000"/>
                </a:solidFill>
              </a:rPr>
              <a:t>seis consultas médicas </a:t>
            </a:r>
            <a:r>
              <a:rPr lang="pt-BR" sz="2200" i="1" smtClean="0"/>
              <a:t>e demais exames complementares.</a:t>
            </a:r>
            <a:endParaRPr lang="pt-BR" sz="2200" smtClean="0"/>
          </a:p>
          <a:p>
            <a:pPr algn="just">
              <a:buFont typeface="Wingdings" pitchFamily="2" charset="2"/>
              <a:buNone/>
            </a:pPr>
            <a:endParaRPr lang="pt-BR" sz="2200" smtClean="0"/>
          </a:p>
          <a:p>
            <a:pPr algn="just"/>
            <a:endParaRPr lang="pt-BR" sz="220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148958-20F7-4259-846F-66991A297D48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F288E54-6D9D-4CD5-8E61-F4FD1302B546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pic>
        <p:nvPicPr>
          <p:cNvPr id="16391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69480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Data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7B7BE0-852F-427C-90D6-6D03824FD528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1747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C83B7D4-573D-4153-84CF-0D108B29BE6F}" type="slidenum">
              <a:rPr lang="pt-BR"/>
              <a:pPr>
                <a:defRPr/>
              </a:pPr>
              <a:t>60</a:t>
            </a:fld>
            <a:endParaRPr lang="pt-BR"/>
          </a:p>
        </p:txBody>
      </p:sp>
      <p:sp>
        <p:nvSpPr>
          <p:cNvPr id="90117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642938" y="2349500"/>
            <a:ext cx="8153400" cy="31670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just" eaLnBrk="1" hangingPunct="1">
              <a:defRPr/>
            </a:pPr>
            <a:endParaRPr lang="en-US" dirty="0" smtClean="0"/>
          </a:p>
          <a:p>
            <a:pPr algn="just" eaLnBrk="1" hangingPunct="1">
              <a:defRPr/>
            </a:pP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contratará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de 18 </a:t>
            </a:r>
            <a:r>
              <a:rPr lang="en-US" dirty="0" err="1" smtClean="0"/>
              <a:t>anos</a:t>
            </a:r>
            <a:r>
              <a:rPr lang="en-US" dirty="0" smtClean="0"/>
              <a:t> se </a:t>
            </a:r>
            <a:r>
              <a:rPr lang="en-US" dirty="0" err="1" smtClean="0"/>
              <a:t>expor</a:t>
            </a:r>
            <a:r>
              <a:rPr lang="en-US" dirty="0" smtClean="0"/>
              <a:t> a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a </a:t>
            </a:r>
            <a:r>
              <a:rPr lang="en-US" dirty="0" err="1" smtClean="0"/>
              <a:t>saúde</a:t>
            </a:r>
            <a:r>
              <a:rPr lang="en-US" dirty="0" smtClean="0"/>
              <a:t> do </a:t>
            </a:r>
            <a:r>
              <a:rPr lang="en-US" dirty="0" err="1" smtClean="0"/>
              <a:t>trabalhador</a:t>
            </a:r>
            <a:r>
              <a:rPr lang="en-US" dirty="0" smtClean="0"/>
              <a:t>.</a:t>
            </a:r>
          </a:p>
          <a:p>
            <a:pPr algn="just" eaLnBrk="1" hangingPunct="1">
              <a:defRPr/>
            </a:pPr>
            <a:endParaRPr lang="en-US" dirty="0" smtClean="0"/>
          </a:p>
          <a:p>
            <a:pPr algn="just" eaLnBrk="1" hangingPunct="1">
              <a:defRPr/>
            </a:pPr>
            <a:r>
              <a:rPr lang="en-US" dirty="0" smtClean="0"/>
              <a:t>Ex. </a:t>
            </a:r>
            <a:r>
              <a:rPr lang="en-US" dirty="0" err="1" smtClean="0"/>
              <a:t>Vigilância</a:t>
            </a:r>
            <a:r>
              <a:rPr lang="en-US" dirty="0" smtClean="0"/>
              <a:t>, </a:t>
            </a: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noturno</a:t>
            </a:r>
            <a:r>
              <a:rPr lang="en-US" dirty="0" smtClean="0"/>
              <a:t>, </a:t>
            </a:r>
            <a:r>
              <a:rPr lang="en-US" dirty="0" err="1" smtClean="0"/>
              <a:t>periculoso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insalubre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97948571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002060"/>
                </a:solidFill>
              </a:rPr>
              <a:t>Requisitos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33795" name="Espaço Reservado para Data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F10AD-2A80-45B5-A945-48FC97013B77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3796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D5252E8-7AE5-4175-A83D-819265B2CE1B}" type="slidenum">
              <a:rPr lang="pt-BR"/>
              <a:pPr>
                <a:defRPr/>
              </a:pPr>
              <a:t>61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Estar na faixa etária de 14 a 24 anos;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Estar cursando o Ensino Fundamental ou Médio, ou ainda formado no Ensino Médio;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Ser, preferencialmente, oriundo de escolas públicas municipais ou estaduais.</a:t>
            </a:r>
          </a:p>
        </p:txBody>
      </p:sp>
    </p:spTree>
    <p:extLst>
      <p:ext uri="{BB962C8B-B14F-4D97-AF65-F5344CB8AC3E}">
        <p14:creationId xmlns:p14="http://schemas.microsoft.com/office/powerpoint/2010/main" val="348338156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Data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79A07B-015F-4628-BD84-66C46532E307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4819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42FEA64-0B02-41B9-B36F-7FEB05A874C9}" type="slidenum">
              <a:rPr lang="pt-BR"/>
              <a:pPr>
                <a:defRPr/>
              </a:pPr>
              <a:t>62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bg2">
              <a:lumMod val="90000"/>
            </a:schemeClr>
          </a:solidFill>
        </p:spPr>
        <p:txBody>
          <a:bodyPr>
            <a:normAutofit fontScale="77500" lnSpcReduction="200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A validade do contrato de aprendizagem pressupõe </a:t>
            </a:r>
            <a:r>
              <a:rPr lang="pt-BR" u="sng" dirty="0" smtClean="0"/>
              <a:t>anotação na CTPS, matrícula e frequência</a:t>
            </a:r>
            <a:r>
              <a:rPr lang="pt-BR" dirty="0" smtClean="0"/>
              <a:t> do aprendiz à escola, caso não haja concluído o ensino fundamental, e </a:t>
            </a:r>
            <a:r>
              <a:rPr lang="pt-BR" u="sng" dirty="0" smtClean="0"/>
              <a:t>inscrição em programa de aprendizagem</a:t>
            </a:r>
            <a:r>
              <a:rPr lang="pt-BR" dirty="0" smtClean="0"/>
              <a:t> desenvolvido sob a orientação de entidade qualificada em formação técnico-profissional metódica.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Ao menor aprendiz, será garantido o salário mínimo hora.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Suas férias na empresa devem acompanhar as férias escolares.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O contrato não poderá ultrapassar 2 anos.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613331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Data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3F3CCC-595A-485B-9A14-B6DA87716650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5843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116E330-7CFE-4F26-AA17-CB5F55656B4C}" type="slidenum">
              <a:rPr lang="pt-BR"/>
              <a:pPr>
                <a:defRPr/>
              </a:pPr>
              <a:t>63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sz="2400" dirty="0" smtClean="0"/>
              <a:t>O contrato de aprendizagem extinguir-se-á no seu termo ou quando o aprendiz completar 24 anos, ou ainda antecipadamente nas seguintes hipóteses: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sz="2400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sz="2400" dirty="0" smtClean="0"/>
              <a:t>desempenho insuficiente ou inadaptação do aprendiz;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sz="2400" dirty="0" smtClean="0"/>
              <a:t>falta disciplinar grave;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sz="2400" dirty="0" smtClean="0"/>
              <a:t>ausência injustificada à escola que implique perda do ano letivo; ou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sz="2400" dirty="0" smtClean="0"/>
              <a:t>a pedido do aprendiz.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5341996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781A50"/>
                </a:solidFill>
              </a:rPr>
              <a:t/>
            </a:r>
            <a:br>
              <a:rPr lang="pt-BR" b="1" dirty="0" smtClean="0">
                <a:solidFill>
                  <a:srgbClr val="781A50"/>
                </a:solidFill>
              </a:rPr>
            </a:br>
            <a:r>
              <a:rPr lang="pt-BR" b="1" dirty="0" smtClean="0">
                <a:solidFill>
                  <a:srgbClr val="781A50"/>
                </a:solidFill>
              </a:rPr>
              <a:t>Direitos e deveres do empregador</a:t>
            </a:r>
            <a:br>
              <a:rPr lang="pt-BR" b="1" dirty="0" smtClean="0">
                <a:solidFill>
                  <a:srgbClr val="781A50"/>
                </a:solidFill>
              </a:rPr>
            </a:br>
            <a:endParaRPr lang="pt-BR" dirty="0">
              <a:solidFill>
                <a:srgbClr val="781A50"/>
              </a:solidFill>
            </a:endParaRPr>
          </a:p>
        </p:txBody>
      </p:sp>
      <p:sp>
        <p:nvSpPr>
          <p:cNvPr id="37891" name="Espaço Reservado para Data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7400F4-F0A8-45E6-86A4-05C3252E7148}" type="datetime8">
              <a:rPr lang="pt-BR">
                <a:solidFill>
                  <a:srgbClr val="775F5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7892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6E794FC-E4AB-467D-AB16-7D3F3500BE55}" type="slidenum">
              <a:rPr lang="pt-BR"/>
              <a:pPr>
                <a:defRPr/>
              </a:pPr>
              <a:t>64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/>
              <a:t>S</a:t>
            </a:r>
            <a:r>
              <a:rPr lang="pt-BR" dirty="0" smtClean="0"/>
              <a:t>ão remunerados, têm direito a férias, FGTS e vale-transporte.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As empresas estão sujeitas ao recolhimento de  alíquota de 2% sobre os valores de remuneração de cada jovem, inclusive sobre gratificações, para crédito na conta vinculada ao FGTS.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pt-BR" dirty="0" smtClean="0"/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O recolhimento da contribuição ao INSS é obrigatório, sendo o aprendiz segurado-empregado.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15175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REFERÊNCIA BIBLIOGRÁFICA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r>
              <a:rPr lang="pt-BR" sz="1800" smtClean="0">
                <a:solidFill>
                  <a:prstClr val="black"/>
                </a:solidFill>
              </a:rPr>
              <a:t>BRASIL</a:t>
            </a:r>
            <a:r>
              <a:rPr lang="pt-BR" sz="1800" dirty="0">
                <a:solidFill>
                  <a:prstClr val="black"/>
                </a:solidFill>
              </a:rPr>
              <a:t>. Decreto Lei n. 5.452, de 01 de maio de 1943. Consolidação das Leis do Trabalho. Sítio eletrônico internet – </a:t>
            </a:r>
            <a:r>
              <a:rPr lang="pt-BR" sz="1800" dirty="0" smtClean="0">
                <a:solidFill>
                  <a:prstClr val="black"/>
                </a:solidFill>
              </a:rPr>
              <a:t>planalto.gov.br</a:t>
            </a:r>
          </a:p>
          <a:p>
            <a:pPr marL="0" lvl="0" indent="0" algn="just" eaLnBrk="1" fontAlgn="auto" hangingPunct="1">
              <a:spcAft>
                <a:spcPts val="0"/>
              </a:spcAft>
              <a:buClr>
                <a:srgbClr val="DD8047"/>
              </a:buClr>
              <a:buNone/>
              <a:defRPr/>
            </a:pPr>
            <a:endParaRPr lang="pt-BR" sz="1800" dirty="0">
              <a:solidFill>
                <a:prstClr val="black"/>
              </a:solidFill>
            </a:endParaRPr>
          </a:p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A </a:t>
            </a:r>
            <a:r>
              <a:rPr lang="en-US" sz="1800" dirty="0" err="1">
                <a:solidFill>
                  <a:prstClr val="black"/>
                </a:solidFill>
              </a:rPr>
              <a:t>relação</a:t>
            </a:r>
            <a:r>
              <a:rPr lang="en-US" sz="1800" dirty="0">
                <a:solidFill>
                  <a:prstClr val="black"/>
                </a:solidFill>
              </a:rPr>
              <a:t> de </a:t>
            </a:r>
            <a:r>
              <a:rPr lang="en-US" sz="1800" dirty="0" err="1">
                <a:solidFill>
                  <a:prstClr val="black"/>
                </a:solidFill>
              </a:rPr>
              <a:t>emprego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reconhecida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pela</a:t>
            </a:r>
            <a:r>
              <a:rPr lang="en-US" sz="1800" dirty="0">
                <a:solidFill>
                  <a:prstClr val="black"/>
                </a:solidFill>
              </a:rPr>
              <a:t> lei  12.551/2011 - </a:t>
            </a:r>
            <a:r>
              <a:rPr lang="en-US" sz="1800" i="1" dirty="0" err="1">
                <a:solidFill>
                  <a:prstClr val="black"/>
                </a:solidFill>
              </a:rPr>
              <a:t>Teletrabalho</a:t>
            </a:r>
            <a:r>
              <a:rPr lang="en-US" sz="1800" i="1" dirty="0">
                <a:solidFill>
                  <a:prstClr val="black"/>
                </a:solidFill>
              </a:rPr>
              <a:t> e </a:t>
            </a:r>
            <a:r>
              <a:rPr lang="en-US" sz="1800" i="1" dirty="0" err="1">
                <a:solidFill>
                  <a:prstClr val="black"/>
                </a:solidFill>
              </a:rPr>
              <a:t>Trabalho</a:t>
            </a:r>
            <a:r>
              <a:rPr lang="en-US" sz="1800" i="1" dirty="0">
                <a:solidFill>
                  <a:prstClr val="black"/>
                </a:solidFill>
              </a:rPr>
              <a:t> a </a:t>
            </a:r>
            <a:r>
              <a:rPr lang="en-US" sz="1800" i="1" dirty="0" err="1">
                <a:solidFill>
                  <a:prstClr val="black"/>
                </a:solidFill>
              </a:rPr>
              <a:t>Distância</a:t>
            </a:r>
            <a:r>
              <a:rPr lang="en-US" sz="1800" i="1" dirty="0">
                <a:solidFill>
                  <a:prstClr val="black"/>
                </a:solidFill>
              </a:rPr>
              <a:t>: </a:t>
            </a:r>
            <a:r>
              <a:rPr lang="en-US" sz="1800" i="1" dirty="0" err="1">
                <a:solidFill>
                  <a:prstClr val="black"/>
                </a:solidFill>
              </a:rPr>
              <a:t>Considerações</a:t>
            </a:r>
            <a:r>
              <a:rPr lang="en-US" sz="1800" i="1" dirty="0">
                <a:solidFill>
                  <a:prstClr val="black"/>
                </a:solidFill>
              </a:rPr>
              <a:t> </a:t>
            </a:r>
            <a:r>
              <a:rPr lang="en-US" sz="1800" i="1" dirty="0" err="1">
                <a:solidFill>
                  <a:prstClr val="black"/>
                </a:solidFill>
              </a:rPr>
              <a:t>sobre</a:t>
            </a:r>
            <a:r>
              <a:rPr lang="en-US" sz="1800" i="1" dirty="0">
                <a:solidFill>
                  <a:prstClr val="black"/>
                </a:solidFill>
              </a:rPr>
              <a:t> a Lei 12.551/11,</a:t>
            </a:r>
            <a:r>
              <a:rPr lang="en-US" sz="1800" dirty="0">
                <a:solidFill>
                  <a:prstClr val="black"/>
                </a:solidFill>
              </a:rPr>
              <a:t>Gustavo</a:t>
            </a:r>
            <a:r>
              <a:rPr lang="en-US" sz="1800" i="1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Filipe Barbosa </a:t>
            </a:r>
            <a:r>
              <a:rPr lang="en-US" sz="1800" dirty="0" smtClean="0">
                <a:solidFill>
                  <a:prstClr val="black"/>
                </a:solidFill>
              </a:rPr>
              <a:t>Garcia</a:t>
            </a:r>
          </a:p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r>
              <a:rPr lang="pt-BR" sz="1800" dirty="0" smtClean="0">
                <a:solidFill>
                  <a:prstClr val="black"/>
                </a:solidFill>
              </a:rPr>
              <a:t>MARTINEZ</a:t>
            </a:r>
            <a:r>
              <a:rPr lang="pt-BR" sz="1800" dirty="0">
                <a:solidFill>
                  <a:prstClr val="black"/>
                </a:solidFill>
              </a:rPr>
              <a:t>, Luciano. Reforma Trabalhista entenda o que mudou. Saraiva: São Paulo, 2018. </a:t>
            </a:r>
            <a:endParaRPr lang="pt-BR" sz="1800" dirty="0" smtClean="0">
              <a:solidFill>
                <a:prstClr val="black"/>
              </a:solidFill>
            </a:endParaRPr>
          </a:p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endParaRPr lang="pt-BR" sz="1800" dirty="0" smtClean="0">
              <a:solidFill>
                <a:prstClr val="black"/>
              </a:solidFill>
            </a:endParaRPr>
          </a:p>
          <a:p>
            <a:pPr marL="32004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r>
              <a:rPr lang="pt-BR" sz="1800" dirty="0">
                <a:latin typeface="Times New Roman"/>
                <a:ea typeface="Calibri"/>
                <a:cs typeface="Times New Roman"/>
              </a:rPr>
              <a:t>ROMAR, Carla Teresa Martins. Direito do Trabalho. São Paulo: Saraiva, 2019, 6ed. (</a:t>
            </a:r>
            <a:r>
              <a:rPr lang="pt-BR" sz="1800" dirty="0">
                <a:latin typeface="Times New Roman"/>
                <a:ea typeface="Calibri"/>
                <a:cs typeface="Times New Roman"/>
                <a:hlinkClick r:id="rId2"/>
              </a:rPr>
              <a:t>https://integrada.minhabiblioteca.com.br/#/books/9788553611027/cfi/0!/4/2@100:0.00</a:t>
            </a:r>
            <a:r>
              <a:rPr lang="pt-BR" sz="1800" dirty="0">
                <a:latin typeface="Times New Roman"/>
                <a:ea typeface="Calibri"/>
                <a:cs typeface="Times New Roman"/>
              </a:rPr>
              <a:t>)</a:t>
            </a:r>
          </a:p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endParaRPr lang="pt-BR" sz="2400" dirty="0">
              <a:solidFill>
                <a:prstClr val="black"/>
              </a:solidFill>
            </a:endParaRPr>
          </a:p>
          <a:p>
            <a:pPr marL="320040" lvl="0" indent="-320040" algn="just" eaLnBrk="1" fontAlgn="auto" hangingPunct="1">
              <a:spcAft>
                <a:spcPts val="0"/>
              </a:spcAft>
              <a:buClr>
                <a:srgbClr val="DD8047"/>
              </a:buClr>
              <a:buFont typeface="Wingdings"/>
              <a:buChar char=""/>
              <a:defRPr/>
            </a:pPr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B3AA9-7F19-4824-8B72-4F1F390B355A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DE9DD-A2A2-4B96-9C2B-D2C7855598EB}" type="slidenum">
              <a:rPr lang="pt-BR" smtClean="0"/>
              <a:pPr>
                <a:defRPr/>
              </a:pPr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67384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pt-BR" sz="2000" b="1" dirty="0">
                <a:solidFill>
                  <a:prstClr val="black"/>
                </a:solidFill>
              </a:rPr>
              <a:t>LEI Nº 14.151, DE 12 DE MAIO DE </a:t>
            </a:r>
            <a:r>
              <a:rPr lang="pt-BR" sz="2000" b="1" dirty="0" smtClean="0">
                <a:solidFill>
                  <a:prstClr val="black"/>
                </a:solidFill>
              </a:rPr>
              <a:t>2021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BR" sz="2000" dirty="0"/>
          </a:p>
          <a:p>
            <a:pPr algn="just"/>
            <a:r>
              <a:rPr lang="pt-BR" sz="2000" dirty="0"/>
              <a:t>O PRESIDENTE DA REPÚBLICA Faço saber que o Congresso Nacional decreta e eu sanciono a seguinte Lei: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Art. 1º  Durante a emergência de saúde pública de importância nacional decorrente do novo </a:t>
            </a:r>
            <a:r>
              <a:rPr lang="pt-BR" sz="2000" dirty="0" err="1"/>
              <a:t>coronavírus</a:t>
            </a:r>
            <a:r>
              <a:rPr lang="pt-BR" sz="2000" dirty="0"/>
              <a:t>, </a:t>
            </a:r>
            <a:r>
              <a:rPr lang="pt-BR" sz="2000" b="1" u="sng" dirty="0"/>
              <a:t>a empregada gestante deverá permanecer afastada das atividades de trabalho presencial, sem prejuízo de sua remuneração.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Parágrafo único. A empregada afastada nos termos do caput deste artigo ficará à disposição para exercer as atividades em seu domicílio, por meio de </a:t>
            </a:r>
            <a:r>
              <a:rPr lang="pt-BR" sz="2000" dirty="0" err="1"/>
              <a:t>teletrabalho</a:t>
            </a:r>
            <a:r>
              <a:rPr lang="pt-BR" sz="2000" dirty="0"/>
              <a:t>, trabalho remoto ou outra forma de trabalho a distância.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B3AA9-7F19-4824-8B72-4F1F390B355A}" type="datetime8">
              <a:rPr lang="pt-BR" smtClean="0">
                <a:solidFill>
                  <a:srgbClr val="775F55"/>
                </a:solidFill>
              </a:rPr>
              <a:pPr>
                <a:defRPr/>
              </a:pPr>
              <a:t>07/09/2021 19:02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DE9DD-A2A2-4B96-9C2B-D2C7855598EB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71128"/>
      </p:ext>
    </p:extLst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>Amamentação</a:t>
            </a: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143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sz="2600" i="1" dirty="0" smtClean="0"/>
              <a:t>Art. 396 - Para amamentar o próprio filho, até que este complete 6 meses de idade, a mulher terá direito, durante a jornada de trabalho, a 2 descansos especiais, de meia hora cada um.</a:t>
            </a:r>
          </a:p>
          <a:p>
            <a:pPr algn="just">
              <a:defRPr/>
            </a:pPr>
            <a:r>
              <a:rPr lang="pt-BR" sz="2600" dirty="0" smtClean="0"/>
              <a:t>§ </a:t>
            </a:r>
            <a:r>
              <a:rPr lang="pt-BR" sz="2600" dirty="0"/>
              <a:t>1o Quando o exigir a saúde do filho, o período de </a:t>
            </a:r>
            <a:r>
              <a:rPr lang="pt-BR" sz="2600" dirty="0" smtClean="0"/>
              <a:t>6 </a:t>
            </a:r>
            <a:r>
              <a:rPr lang="pt-BR" sz="2600" dirty="0"/>
              <a:t>meses poderá ser dilatado, a critério da autoridade competente. </a:t>
            </a:r>
            <a:r>
              <a:rPr lang="pt-BR" sz="2600" i="1" dirty="0" smtClean="0"/>
              <a:t>(médico)</a:t>
            </a:r>
            <a:endParaRPr lang="pt-BR" sz="2600" i="1" dirty="0"/>
          </a:p>
          <a:p>
            <a:pPr algn="just">
              <a:defRPr/>
            </a:pPr>
            <a:r>
              <a:rPr lang="pt-BR" sz="2600" b="1" dirty="0" smtClean="0"/>
              <a:t>§ 2o Os horários dos descansos previstos no caput deste artigo deverão ser definidos em acordo individual entre a mulher e o empregador.</a:t>
            </a:r>
          </a:p>
          <a:p>
            <a:pPr algn="just">
              <a:defRPr/>
            </a:pPr>
            <a:endParaRPr lang="pt-BR" sz="26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FDD0AD2-9C69-47A7-AB92-CFAADACAA4EE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CC28335-433B-442D-B048-13A8B1F83D0E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pic>
        <p:nvPicPr>
          <p:cNvPr id="17415" name="Picture 28" descr="Barra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285875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ta para a direita 1"/>
          <p:cNvSpPr/>
          <p:nvPr/>
        </p:nvSpPr>
        <p:spPr>
          <a:xfrm>
            <a:off x="7884368" y="5714053"/>
            <a:ext cx="7346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55243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3543114"/>
              </p:ext>
            </p:extLst>
          </p:nvPr>
        </p:nvGraphicFramePr>
        <p:xfrm>
          <a:off x="428596" y="571480"/>
          <a:ext cx="8337579" cy="5524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B56278-90BF-482D-8F7B-4924EA1796F7}" type="datetime8">
              <a:rPr lang="pt-BR">
                <a:solidFill>
                  <a:srgbClr val="775F55"/>
                </a:solidFill>
              </a:rPr>
              <a:pPr>
                <a:defRPr/>
              </a:pPr>
              <a:t>07/09/2021 18:54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775F55"/>
                </a:solidFill>
              </a:rPr>
              <a:t>Prof. Danielly Borguezan</a:t>
            </a:r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0A8AB24-D5A8-4E9E-9498-370231D7BD48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pic>
        <p:nvPicPr>
          <p:cNvPr id="19462" name="Picture 28" descr="Barra30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00063"/>
            <a:ext cx="8572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21443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4500</Words>
  <Application>Microsoft Office PowerPoint</Application>
  <PresentationFormat>Apresentação na tela (4:3)</PresentationFormat>
  <Paragraphs>517</Paragraphs>
  <Slides>65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65</vt:i4>
      </vt:variant>
    </vt:vector>
  </HeadingPairs>
  <TitlesOfParts>
    <vt:vector size="73" baseType="lpstr">
      <vt:lpstr>Arial</vt:lpstr>
      <vt:lpstr>Calibri</vt:lpstr>
      <vt:lpstr>Calisto MT</vt:lpstr>
      <vt:lpstr>Times New Roman</vt:lpstr>
      <vt:lpstr>Tw Cen MT</vt:lpstr>
      <vt:lpstr>Wingdings</vt:lpstr>
      <vt:lpstr>Wingdings 2</vt:lpstr>
      <vt:lpstr>Mediano</vt:lpstr>
      <vt:lpstr>Contratos  especiais  de  trabalho</vt:lpstr>
      <vt:lpstr>Apresentação do PowerPoint</vt:lpstr>
      <vt:lpstr>Apresentação do PowerPoint</vt:lpstr>
      <vt:lpstr>Apresentação do PowerPoint</vt:lpstr>
      <vt:lpstr> </vt:lpstr>
      <vt:lpstr> Proteção da Maternidade  Mudança de função e consultas médicas </vt:lpstr>
      <vt:lpstr>LEI Nº 14.151, DE 12 DE MAIO DE 2021</vt:lpstr>
      <vt:lpstr> Amamentação </vt:lpstr>
      <vt:lpstr>Apresentação do PowerPoint</vt:lpstr>
      <vt:lpstr>Apresentação do PowerPoint</vt:lpstr>
      <vt:lpstr>Apresentação do PowerPoint</vt:lpstr>
      <vt:lpstr>Apresentação do PowerPoint</vt:lpstr>
      <vt:lpstr>  SEÇÃO V   DA PROTEÇÃO À MATERNIDADE    </vt:lpstr>
      <vt:lpstr>Apresentação do PowerPoint</vt:lpstr>
      <vt:lpstr>Licença Maternidade</vt:lpstr>
      <vt:lpstr>Apresentação do PowerPoint</vt:lpstr>
      <vt:lpstr>Apresentação do PowerPoint</vt:lpstr>
      <vt:lpstr> Mãe  e Pai Adotantes </vt:lpstr>
      <vt:lpstr>observação</vt:lpstr>
      <vt:lpstr>Guarda Judicial ou Adoção: (lei 10.421/02)</vt:lpstr>
      <vt:lpstr>Prorrogação da Licença   Lei 11770/08</vt:lpstr>
      <vt:lpstr>Apresentação do PowerPoint</vt:lpstr>
      <vt:lpstr>Apresentação do PowerPoint</vt:lpstr>
      <vt:lpstr>Apresentação do PowerPoint</vt:lpstr>
      <vt:lpstr>OBS: licença paternidade</vt:lpstr>
      <vt:lpstr> Estabilidade: impossibilidade de rescisão  do contrato, salvo com justa causa </vt:lpstr>
      <vt:lpstr>Apresentação do PowerPoint</vt:lpstr>
      <vt:lpstr>  Gravidez Aviso Prévio   </vt:lpstr>
      <vt:lpstr>Apresentação do PowerPoint</vt:lpstr>
      <vt:lpstr>Do Intervalo  para o trabalho executado por mulher</vt:lpstr>
      <vt:lpstr>Intervalo </vt:lpstr>
      <vt:lpstr>- Proibições -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Revista Pessoal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TRABALHO DO MENOR </vt:lpstr>
      <vt:lpstr>Apresentação do PowerPoint</vt:lpstr>
      <vt:lpstr>DA PROTEÇÃO DO TRABALHO DO MENOR - CLT </vt:lpstr>
      <vt:lpstr>         Art. 405 - Ao menor não será permitido o trabalho:  </vt:lpstr>
      <vt:lpstr>Apresentação do PowerPoint</vt:lpstr>
      <vt:lpstr>Apresentação do PowerPoint</vt:lpstr>
      <vt:lpstr>Apresentação do PowerPoint</vt:lpstr>
      <vt:lpstr>OBSERVAÇÕES II</vt:lpstr>
      <vt:lpstr>Apresentação do PowerPoint</vt:lpstr>
      <vt:lpstr>Apresentação do PowerPoint</vt:lpstr>
      <vt:lpstr>Apresentação do PowerPoint</vt:lpstr>
      <vt:lpstr>Requisitos</vt:lpstr>
      <vt:lpstr>Apresentação do PowerPoint</vt:lpstr>
      <vt:lpstr>Apresentação do PowerPoint</vt:lpstr>
      <vt:lpstr> Direitos e deveres do empregador </vt:lpstr>
      <vt:lpstr>REFERÊNCIA BIBLIOGRÁFICA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Especiais  de Trabalho</dc:title>
  <dc:creator>Usuario</dc:creator>
  <cp:lastModifiedBy>Usuario</cp:lastModifiedBy>
  <cp:revision>61</cp:revision>
  <dcterms:created xsi:type="dcterms:W3CDTF">2017-01-16T19:39:25Z</dcterms:created>
  <dcterms:modified xsi:type="dcterms:W3CDTF">2021-09-07T23:50:17Z</dcterms:modified>
</cp:coreProperties>
</file>