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8" r:id="rId11"/>
    <p:sldId id="270" r:id="rId12"/>
    <p:sldId id="272" r:id="rId13"/>
    <p:sldId id="276" r:id="rId14"/>
    <p:sldId id="278" r:id="rId15"/>
    <p:sldId id="280" r:id="rId16"/>
    <p:sldId id="282" r:id="rId17"/>
    <p:sldId id="284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24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6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3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E3EC6-FC0B-44D5-B5A6-05F07A86E195}" type="datetimeFigureOut">
              <a:rPr lang="pt-BR" smtClean="0"/>
              <a:t>30/05/2021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8992" y="597456"/>
            <a:ext cx="9838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FF0000"/>
                </a:solidFill>
                <a:latin typeface="Garamond-Bold"/>
              </a:rPr>
              <a:t>Saúde da Família no Brasil: uma estratégia de Atenção Básica à Saúde:</a:t>
            </a: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Reafirma os princ</a:t>
            </a:r>
            <a:r>
              <a:rPr lang="pt-BR" b="1" dirty="0">
                <a:solidFill>
                  <a:srgbClr val="000000"/>
                </a:solidFill>
                <a:latin typeface="Garamond-Bold"/>
              </a:rPr>
              <a:t>í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pios básicos do Sistema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Ú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nico de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Saúde (SUS) :</a:t>
            </a:r>
          </a:p>
          <a:p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de 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U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niversalização</a:t>
            </a:r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 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Descentralização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P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articipação da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comunidade </a:t>
            </a:r>
            <a:endParaRPr lang="pt-BR" b="1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Princípios</a:t>
            </a:r>
            <a:r>
              <a:rPr lang="pt-BR" sz="2000" b="1" dirty="0">
                <a:solidFill>
                  <a:srgbClr val="FFFF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básicos:</a:t>
            </a:r>
          </a:p>
          <a:p>
            <a:endParaRPr lang="pt-BR" sz="2000" b="1" dirty="0">
              <a:solidFill>
                <a:srgbClr val="FFFF00"/>
              </a:solidFill>
              <a:latin typeface="Garamond-Bold"/>
            </a:endParaRPr>
          </a:p>
          <a:p>
            <a:r>
              <a:rPr lang="pt-BR" sz="1600" b="1" i="0" u="none" strike="noStrike" baseline="0" dirty="0">
                <a:solidFill>
                  <a:srgbClr val="000000"/>
                </a:solidFill>
                <a:latin typeface="Garamond-Bold"/>
              </a:rPr>
              <a:t>1-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e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hierarquizaçâo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âo</a:t>
            </a:r>
            <a:endParaRPr lang="pt-BR" sz="2000" b="1" i="0" u="none" strike="noStrike" baseline="0" dirty="0">
              <a:solidFill>
                <a:srgbClr val="FFFFFF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2-Territorialização e Cadastramento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da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clientela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clientela</a:t>
            </a:r>
            <a:endParaRPr lang="pt-BR" sz="2000" b="1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3-Equipe</a:t>
            </a:r>
            <a:r>
              <a:rPr lang="pt-BR" sz="2000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multiprofissional.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multiprofissional</a:t>
            </a:r>
            <a:r>
              <a:rPr lang="pt-BR" sz="2000" b="1" i="0" u="none" strike="noStrike" baseline="0" dirty="0">
                <a:solidFill>
                  <a:srgbClr val="FFFFFF"/>
                </a:solidFill>
                <a:latin typeface="Garamond-Bold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6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Elementos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População – adscrição e conhecimento profundo;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Estrutura operacional : centro de comunicação, (APS), Pontos de atenção 2º e 3º, Sistemas de apoio (SADT, SAF), Sistemas Logísticos (transporte sanitário), Sistemas de Governança;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Modelos de Atenção (agudo ou crônico). </a:t>
            </a: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37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5216" y="-256032"/>
            <a:ext cx="10253472" cy="1499616"/>
          </a:xfrm>
        </p:spPr>
        <p:txBody>
          <a:bodyPr/>
          <a:lstStyle/>
          <a:p>
            <a:pPr algn="ctr"/>
            <a:r>
              <a:rPr lang="pt-BR" dirty="0"/>
              <a:t>Espaço/território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Político-administrativo: desconcentração da SES ou Ministério da Saúde;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Sanitário: fluxo e </a:t>
            </a:r>
            <a:r>
              <a:rPr lang="pt-BR" dirty="0" err="1"/>
              <a:t>contra-fluxo</a:t>
            </a:r>
            <a:r>
              <a:rPr lang="pt-BR" dirty="0"/>
              <a:t> da população, situações especiais (regiões interestadual) - PDR.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dirty="0">
                <a:solidFill>
                  <a:schemeClr val="accent2">
                    <a:lumMod val="75000"/>
                  </a:schemeClr>
                </a:solidFill>
              </a:rPr>
              <a:t>Santa Catarina: 295 municípios, 35 Agências de Desenvolvimento Regional (ADR) e 16 Regiões de Saúde.  </a:t>
            </a:r>
          </a:p>
        </p:txBody>
      </p:sp>
    </p:spTree>
    <p:extLst>
      <p:ext uri="{BB962C8B-B14F-4D97-AF65-F5344CB8AC3E}">
        <p14:creationId xmlns:p14="http://schemas.microsoft.com/office/powerpoint/2010/main" val="15262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RAS</a:t>
            </a:r>
          </a:p>
        </p:txBody>
      </p:sp>
      <p:sp>
        <p:nvSpPr>
          <p:cNvPr id="5" name="Shape 132"/>
          <p:cNvSpPr/>
          <p:nvPr/>
        </p:nvSpPr>
        <p:spPr>
          <a:xfrm>
            <a:off x="1895475" y="2084832"/>
            <a:ext cx="8267700" cy="42492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49" y="0"/>
            <a:ext cx="10029825" cy="1499616"/>
          </a:xfrm>
        </p:spPr>
        <p:txBody>
          <a:bodyPr/>
          <a:lstStyle/>
          <a:p>
            <a:pPr algn="ctr"/>
            <a:r>
              <a:rPr lang="pt-BR" dirty="0"/>
              <a:t>REDES DE ATENÇÃO À SAÚDE – 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Instituída no âmbito do SUS em 2010, através da Portaria 4279;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RAS -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arranjos organizativos de ações e serviços de saúde, de diferentes densidades tecnológicas</a:t>
            </a:r>
            <a:r>
              <a:rPr lang="pt-BR" sz="2400" dirty="0"/>
              <a:t>, que integradas por meio de sistemas de apoio técnico, logístico e de gestão, buscam garantir a integralidade do cuidado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803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QUÊ?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mundial: Crise contemporânea dos sistemas de saúde estratégica de melhorar resultado e economia;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nacional: Superar a fragmentação das ações e serviços de saúde, ultrapassar o modelo vigente fundamentado nas ações curativas  e garantir atenção integral.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37566"/>
            <a:ext cx="9720072" cy="1499616"/>
          </a:xfrm>
        </p:spPr>
        <p:txBody>
          <a:bodyPr/>
          <a:lstStyle/>
          <a:p>
            <a:pPr algn="ctr"/>
            <a:r>
              <a:rPr lang="pt-BR" dirty="0"/>
              <a:t>Experiências nacionais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943100"/>
            <a:ext cx="10053447" cy="43662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Minas Gerais: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Viva a Vida (desde 2003) redução da mortalidade materno-infantil;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</a:t>
            </a:r>
            <a:r>
              <a:rPr lang="pt-BR" dirty="0" err="1"/>
              <a:t>Hiperdia</a:t>
            </a:r>
            <a:r>
              <a:rPr lang="pt-BR" dirty="0"/>
              <a:t> Minas (atenção às doenças crônicas).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Espírito Santo: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Projeto integrar, na região de São Pedro, em Vitória, envolve as 04 unidades da região (integração dos serviços).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Paraná: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Mãe Curitibana (desde 1999) rede materno-infantil.    </a:t>
            </a:r>
          </a:p>
        </p:txBody>
      </p:sp>
    </p:spTree>
    <p:extLst>
      <p:ext uri="{BB962C8B-B14F-4D97-AF65-F5344CB8AC3E}">
        <p14:creationId xmlns:p14="http://schemas.microsoft.com/office/powerpoint/2010/main" val="383085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Ferramentas da micro gestão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Gestão da clínica: assegurar padrões clínicos ótimos, aumentar eficiência, diminuir riscos, prestar serviços efetivos, melhorar qualidade da atenção à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Diretrizes clínicas: recomendações;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Linhas de cuidado;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Gestão de casos;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Auditoria clínica;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Lista de espera.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24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Atenção Básica;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CIR no processo de governança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integração entre as ações de vigilância em saúde com as de assistência;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as práticas de educação permanente;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Implementar sistema de planejamento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Desenvolver sistemas logísticos e de apoio;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Financiamento.  </a:t>
            </a:r>
          </a:p>
        </p:txBody>
      </p:sp>
    </p:spTree>
    <p:extLst>
      <p:ext uri="{BB962C8B-B14F-4D97-AF65-F5344CB8AC3E}">
        <p14:creationId xmlns:p14="http://schemas.microsoft.com/office/powerpoint/2010/main" val="356694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2416" y="2120950"/>
            <a:ext cx="9765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800000"/>
                </a:solidFill>
                <a:latin typeface="Helvetica-Bold"/>
              </a:rPr>
              <a:t>Vigilância em Saúde</a:t>
            </a:r>
          </a:p>
          <a:p>
            <a:endParaRPr lang="pt-BR" sz="2000" b="1" i="0" u="none" strike="noStrike" baseline="0" dirty="0">
              <a:solidFill>
                <a:srgbClr val="8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problemas de saúde ocorrem em espaços territoriais concretos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grupos populacionais que vivem nestes espaços compartilham problemas de saúde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resolução destes problemas implica ações de promoção, prevenção, controle e recuperação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vigilância em saúde deve atuar de forma integrada com a rede de atenção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5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sz="2700" b="1" dirty="0"/>
            </a:br>
            <a:r>
              <a:rPr lang="pt-BR" sz="2700" b="1" dirty="0"/>
              <a:t>Território-processo: território de vida pulsante, de conflitos, de interesses diferenciados em jogo de projetos e de sonhos. Além de território-solo é ademais, um território econômico, político, cultural e epidemiológico. Esse é o território do distrito sanitário entendido como processo social de mudança das práticas sanitárias e é o que permitirá exercitar a hegemonia do modelo epidemiológico de saúde.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Território </a:t>
            </a:r>
          </a:p>
        </p:txBody>
      </p:sp>
    </p:spTree>
    <p:extLst>
      <p:ext uri="{BB962C8B-B14F-4D97-AF65-F5344CB8AC3E}">
        <p14:creationId xmlns:p14="http://schemas.microsoft.com/office/powerpoint/2010/main" val="6843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8176" y="2982724"/>
            <a:ext cx="10113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650" algn="ctr"/>
            <a:r>
              <a:rPr lang="pt-BR" sz="3200" b="0" i="0" u="none" strike="noStrike" baseline="0" dirty="0">
                <a:latin typeface="Tahoma" panose="020B0604030504040204" pitchFamily="34" charset="0"/>
              </a:rPr>
              <a:t>Território </a:t>
            </a:r>
          </a:p>
          <a:p>
            <a:pPr marR="24650"/>
            <a:r>
              <a:rPr lang="pt-BR" sz="3200" dirty="0">
                <a:latin typeface="Tahoma" panose="020B0604030504040204" pitchFamily="34" charset="0"/>
              </a:rPr>
              <a:t>C</a:t>
            </a:r>
            <a:r>
              <a:rPr lang="pt-BR" sz="3200" b="0" i="0" u="none" strike="noStrike" baseline="0" dirty="0">
                <a:latin typeface="Tahoma" panose="020B0604030504040204" pitchFamily="34" charset="0"/>
              </a:rPr>
              <a:t>omo área de abrangência da equipe de saúde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2310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Território-solo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Espaço geofísico que está dado e completo (área territorial)</a:t>
            </a:r>
          </a:p>
        </p:txBody>
      </p:sp>
    </p:spTree>
    <p:extLst>
      <p:ext uri="{BB962C8B-B14F-4D97-AF65-F5344CB8AC3E}">
        <p14:creationId xmlns:p14="http://schemas.microsoft.com/office/powerpoint/2010/main" val="211855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dirty="0"/>
            </a:br>
            <a:br>
              <a:rPr lang="pt-BR" sz="4000" dirty="0"/>
            </a:br>
            <a:r>
              <a:rPr lang="pt-BR" sz="4000" dirty="0"/>
              <a:t>Território-processo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b="1" dirty="0"/>
              <a:t>Território de vida pulsante, de conflitos, de interesses diferenciados em jogo de projetos e de sonhos. Além de território-solo é um território econômico, político, cultural e epidemiológico. Esse é o território do distrito sanitário entendido como processo social de mudança de práticas sanitárias e é o que permitirá exercitar a hegemonia do modelo epidemiológico de saúde</a:t>
            </a:r>
          </a:p>
        </p:txBody>
      </p:sp>
    </p:spTree>
    <p:extLst>
      <p:ext uri="{BB962C8B-B14F-4D97-AF65-F5344CB8AC3E}">
        <p14:creationId xmlns:p14="http://schemas.microsoft.com/office/powerpoint/2010/main" val="322538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Território do Distrito Sanitário: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dirty="0"/>
              <a:t>Território-distrito</a:t>
            </a:r>
          </a:p>
          <a:p>
            <a:r>
              <a:rPr lang="pt-BR" b="1" dirty="0"/>
              <a:t>Território-área</a:t>
            </a:r>
          </a:p>
          <a:p>
            <a:r>
              <a:rPr lang="pt-BR" b="1" dirty="0"/>
              <a:t>Território-</a:t>
            </a:r>
            <a:r>
              <a:rPr lang="pt-BR" b="1" dirty="0" err="1"/>
              <a:t>microárea</a:t>
            </a:r>
            <a:endParaRPr lang="pt-BR" b="1" dirty="0"/>
          </a:p>
          <a:p>
            <a:r>
              <a:rPr lang="pt-BR" b="1" dirty="0"/>
              <a:t>Território-domicílio</a:t>
            </a:r>
          </a:p>
        </p:txBody>
      </p:sp>
    </p:spTree>
    <p:extLst>
      <p:ext uri="{BB962C8B-B14F-4D97-AF65-F5344CB8AC3E}">
        <p14:creationId xmlns:p14="http://schemas.microsoft.com/office/powerpoint/2010/main" val="7007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368" y="2449957"/>
            <a:ext cx="10515600" cy="1325563"/>
          </a:xfrm>
        </p:spPr>
        <p:txBody>
          <a:bodyPr/>
          <a:lstStyle/>
          <a:p>
            <a:r>
              <a:rPr lang="pt-BR" dirty="0"/>
              <a:t>VAMOS DESENHAR????</a:t>
            </a:r>
          </a:p>
        </p:txBody>
      </p:sp>
    </p:spTree>
    <p:extLst>
      <p:ext uri="{BB962C8B-B14F-4D97-AF65-F5344CB8AC3E}">
        <p14:creationId xmlns:p14="http://schemas.microsoft.com/office/powerpoint/2010/main" val="251824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4648200" y="762000"/>
            <a:ext cx="2209800" cy="3048000"/>
            <a:chOff x="1968" y="480"/>
            <a:chExt cx="1392" cy="1920"/>
          </a:xfrm>
        </p:grpSpPr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1968" y="480"/>
              <a:ext cx="1392" cy="1920"/>
            </a:xfrm>
            <a:prstGeom prst="flowChartExtra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2400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208" y="17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953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2672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10800000">
            <a:off x="6096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64008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7818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14600" y="9906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terciária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8800" y="1905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secundária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52600" y="29718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primária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629400" y="1066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hospitalar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34200" y="1905001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ambulatorial (serviço especializados/policlínicas)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315200" y="29718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básica de saúde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905000" y="41148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" panose="020B0604020202020204" pitchFamily="34" charset="0"/>
              </a:rPr>
              <a:t>ATENÇÃO PRIMÁRIA                 base da pirâmide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5867400" y="41910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133600" y="4876801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prevenção de agravos/enfermidade/acidentes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recuperação da saúde/atenção curativa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promoção da saúde</a:t>
            </a:r>
          </a:p>
        </p:txBody>
      </p:sp>
      <p:pic>
        <p:nvPicPr>
          <p:cNvPr id="14358" name="Picture 22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530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54864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605155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3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34600" y="6172200"/>
            <a:ext cx="381000" cy="304800"/>
          </a:xfrm>
          <a:prstGeom prst="actionButtonForwardNex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6" grpId="0" animBg="1"/>
      <p:bldP spid="14347" grpId="0" animBg="1"/>
      <p:bldP spid="14348" grpId="0" animBg="1"/>
      <p:bldP spid="14349" grpId="0" autoUpdateAnimBg="0"/>
      <p:bldP spid="14350" grpId="0" autoUpdateAnimBg="0"/>
      <p:bldP spid="14351" grpId="0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nimBg="1"/>
      <p:bldP spid="14357" grpId="0" autoUpdateAnimBg="0"/>
      <p:bldP spid="14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0" y="1554854"/>
            <a:ext cx="11704319" cy="504711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Nível de atenção </a:t>
            </a:r>
          </a:p>
        </p:txBody>
      </p:sp>
    </p:spTree>
    <p:extLst>
      <p:ext uri="{BB962C8B-B14F-4D97-AF65-F5344CB8AC3E}">
        <p14:creationId xmlns:p14="http://schemas.microsoft.com/office/powerpoint/2010/main" val="1858613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607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Garamond-Bold</vt:lpstr>
      <vt:lpstr>Helvetica-Bold</vt:lpstr>
      <vt:lpstr>Tahoma</vt:lpstr>
      <vt:lpstr>Wingdings</vt:lpstr>
      <vt:lpstr>Retrospectiva</vt:lpstr>
      <vt:lpstr>Apresentação do PowerPoint</vt:lpstr>
      <vt:lpstr>  Território-processo: território de vida pulsante, de conflitos, de interesses diferenciados em jogo de projetos e de sonhos. Além de território-solo é ademais, um território econômico, político, cultural e epidemiológico. Esse é o território do distrito sanitário entendido como processo social de mudança das práticas sanitárias e é o que permitirá exercitar a hegemonia do modelo epidemiológico de saúde. </vt:lpstr>
      <vt:lpstr>Apresentação do PowerPoint</vt:lpstr>
      <vt:lpstr>  Território-solo </vt:lpstr>
      <vt:lpstr>  Território-processo </vt:lpstr>
      <vt:lpstr>  Território do Distrito Sanitário: </vt:lpstr>
      <vt:lpstr>VAMOS DESENHAR????</vt:lpstr>
      <vt:lpstr>Apresentação do PowerPoint</vt:lpstr>
      <vt:lpstr>Nível de atenção </vt:lpstr>
      <vt:lpstr>Elementos</vt:lpstr>
      <vt:lpstr>Espaço/território</vt:lpstr>
      <vt:lpstr>RAS</vt:lpstr>
      <vt:lpstr>REDES DE ATENÇÃO À SAÚDE – RAS </vt:lpstr>
      <vt:lpstr>POR QUÊ?</vt:lpstr>
      <vt:lpstr>Experiências nacionais </vt:lpstr>
      <vt:lpstr>Ferramentas da micro gestão </vt:lpstr>
      <vt:lpstr>Diretrizes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User</cp:lastModifiedBy>
  <cp:revision>6</cp:revision>
  <dcterms:created xsi:type="dcterms:W3CDTF">2009-01-01T03:23:37Z</dcterms:created>
  <dcterms:modified xsi:type="dcterms:W3CDTF">2021-05-30T11:16:41Z</dcterms:modified>
</cp:coreProperties>
</file>