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16" r:id="rId4"/>
    <p:sldId id="306" r:id="rId6"/>
    <p:sldId id="260" r:id="rId7"/>
    <p:sldId id="347" r:id="rId8"/>
    <p:sldId id="261" r:id="rId9"/>
    <p:sldId id="348" r:id="rId10"/>
    <p:sldId id="353" r:id="rId11"/>
    <p:sldId id="262" r:id="rId12"/>
    <p:sldId id="349" r:id="rId13"/>
    <p:sldId id="350" r:id="rId14"/>
    <p:sldId id="298" r:id="rId15"/>
    <p:sldId id="307" r:id="rId16"/>
    <p:sldId id="264" r:id="rId17"/>
    <p:sldId id="265" r:id="rId18"/>
    <p:sldId id="352" r:id="rId19"/>
    <p:sldId id="266" r:id="rId20"/>
    <p:sldId id="308" r:id="rId21"/>
    <p:sldId id="342" r:id="rId22"/>
    <p:sldId id="267" r:id="rId23"/>
    <p:sldId id="354" r:id="rId24"/>
  </p:sldIdLst>
  <p:sldSz cx="9144000" cy="6858000" type="screen4x3"/>
  <p:notesSz cx="6858000" cy="9144000"/>
  <p:defaultTextStyle>
    <a:defPPr>
      <a:defRPr lang="pt-B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00"/>
    <a:srgbClr val="0000FF"/>
    <a:srgbClr val="312619"/>
    <a:srgbClr val="181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40"/>
    <p:restoredTop sz="95781"/>
  </p:normalViewPr>
  <p:slideViewPr>
    <p:cSldViewPr showGuides="1">
      <p:cViewPr>
        <p:scale>
          <a:sx n="100" d="100"/>
          <a:sy n="100" d="100"/>
        </p:scale>
        <p:origin x="-1032"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656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Clique para editar os estilos do texto mestre</a:t>
            </a:r>
            <a:endPar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Segundo nível</a:t>
            </a:r>
            <a:endPar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Terceiro nível</a:t>
            </a:r>
            <a:endPar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Quarto nível</a:t>
            </a:r>
            <a:endPar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Quinto nível</a:t>
            </a:r>
            <a:endParaRPr kumimoji="0" lang="pt-BR"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pt-BR" sz="1200" dirty="0"/>
            </a:fld>
            <a:endParaRPr lang="pt-B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77827" name="Rectangle 2"/>
          <p:cNvSpPr>
            <a:spLocks noRot="1" noTextEdit="1"/>
          </p:cNvSpPr>
          <p:nvPr>
            <p:ph type="sldImg"/>
          </p:nvPr>
        </p:nvSpPr>
        <p:spPr>
          <a:ln/>
        </p:spPr>
      </p:sp>
      <p:sp>
        <p:nvSpPr>
          <p:cNvPr id="77828"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7043" name="Rectangle 2"/>
          <p:cNvSpPr>
            <a:spLocks noRot="1" noTextEdit="1"/>
          </p:cNvSpPr>
          <p:nvPr>
            <p:ph type="sldImg"/>
          </p:nvPr>
        </p:nvSpPr>
        <p:spPr>
          <a:ln/>
        </p:spPr>
      </p:sp>
      <p:sp>
        <p:nvSpPr>
          <p:cNvPr id="87044"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8067" name="Rectangle 2"/>
          <p:cNvSpPr>
            <a:spLocks noRot="1" noTextEdit="1"/>
          </p:cNvSpPr>
          <p:nvPr>
            <p:ph type="sldImg"/>
          </p:nvPr>
        </p:nvSpPr>
        <p:spPr>
          <a:ln/>
        </p:spPr>
      </p:sp>
      <p:sp>
        <p:nvSpPr>
          <p:cNvPr id="88068"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9091" name="Espaço Reservado para Imagem de Slide 1"/>
          <p:cNvSpPr>
            <a:spLocks noGrp="1" noRot="1" noChangeAspect="1" noTextEdit="1"/>
          </p:cNvSpPr>
          <p:nvPr>
            <p:ph type="sldImg"/>
          </p:nvPr>
        </p:nvSpPr>
        <p:spPr>
          <a:ln/>
        </p:spPr>
      </p:sp>
      <p:sp>
        <p:nvSpPr>
          <p:cNvPr id="89092" name="Espaço Reservado para Anotações 2"/>
          <p:cNvSpPr>
            <a:spLocks noGrp="1"/>
          </p:cNvSpPr>
          <p:nvPr>
            <p:ph type="body" idx="1"/>
          </p:nvPr>
        </p:nvSpPr>
        <p:spPr>
          <a:ln/>
        </p:spPr>
        <p:txBody>
          <a:bodyPr wrap="square" lIns="91440" tIns="45720" rIns="91440" bIns="45720" anchor="t" anchorCtr="0"/>
          <a:p>
            <a:pPr lvl="0" eaLnBrk="1" hangingPunct="1"/>
            <a:endParaRPr lang="pt-BR" altLang="pt-BR" dirty="0"/>
          </a:p>
        </p:txBody>
      </p:sp>
      <p:sp>
        <p:nvSpPr>
          <p:cNvPr id="89093" name="Espaço Reservado para Número de Slide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pt-BR" altLang="pt-BR" sz="1200" dirty="0"/>
            </a:fld>
            <a:endParaRPr lang="pt-BR" altLang="pt-B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90115" name="Rectangle 2"/>
          <p:cNvSpPr>
            <a:spLocks noRot="1" noTextEdit="1"/>
          </p:cNvSpPr>
          <p:nvPr>
            <p:ph type="sldImg"/>
          </p:nvPr>
        </p:nvSpPr>
        <p:spPr>
          <a:ln/>
        </p:spPr>
      </p:sp>
      <p:sp>
        <p:nvSpPr>
          <p:cNvPr id="90116"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98307" name="Rectangle 2"/>
          <p:cNvSpPr>
            <a:spLocks noRot="1" noTextEdit="1"/>
          </p:cNvSpPr>
          <p:nvPr>
            <p:ph type="sldImg"/>
          </p:nvPr>
        </p:nvSpPr>
        <p:spPr>
          <a:ln/>
        </p:spPr>
      </p:sp>
      <p:sp>
        <p:nvSpPr>
          <p:cNvPr id="98308"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78851" name="Rectangle 2"/>
          <p:cNvSpPr>
            <a:spLocks noRot="1" noTextEdit="1"/>
          </p:cNvSpPr>
          <p:nvPr>
            <p:ph type="sldImg"/>
          </p:nvPr>
        </p:nvSpPr>
        <p:spPr>
          <a:ln/>
        </p:spPr>
      </p:sp>
      <p:sp>
        <p:nvSpPr>
          <p:cNvPr id="78852"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79875" name="Rectangle 2"/>
          <p:cNvSpPr>
            <a:spLocks noRot="1" noTextEdit="1"/>
          </p:cNvSpPr>
          <p:nvPr>
            <p:ph type="sldImg"/>
          </p:nvPr>
        </p:nvSpPr>
        <p:spPr>
          <a:ln/>
        </p:spPr>
      </p:sp>
      <p:sp>
        <p:nvSpPr>
          <p:cNvPr id="79876" name="Rectangle 3"/>
          <p:cNvSpPr>
            <a:spLocks noGrp="1"/>
          </p:cNvSpPr>
          <p:nvPr>
            <p:ph type="body" idx="1"/>
          </p:nvPr>
        </p:nvSpPr>
        <p:spPr>
          <a:ln/>
        </p:spPr>
        <p:txBody>
          <a:bodyPr wrap="square" lIns="91440" tIns="45720" rIns="91440" bIns="45720" anchor="t" anchorCtr="0"/>
          <a:p>
            <a:pPr lvl="0" eaLnBrk="1" hangingPunct="1"/>
            <a:r>
              <a:rPr lang="pt-BR" altLang="pt-BR" dirty="0"/>
              <a:t>O segundo principio o da Eqüidade muitas vezes é confundido com igualdade</a:t>
            </a:r>
            <a:endParaRPr lang="pt-BR" altLang="pt-BR" dirty="0"/>
          </a:p>
          <a:p>
            <a:pPr lvl="0" eaLnBrk="1" hangingPunct="1"/>
            <a:r>
              <a:rPr lang="pt-BR" altLang="pt-BR" dirty="0"/>
              <a:t>Todo cidadão é igual perante o Sistema Único de Saúde e será atendido conforme as suas necessidades. </a:t>
            </a:r>
            <a:br>
              <a:rPr lang="pt-BR" altLang="pt-BR" dirty="0"/>
            </a:br>
            <a:r>
              <a:rPr lang="pt-BR" altLang="pt-BR" dirty="0"/>
              <a:t>O SUS não pode oferecer o mesmo atendimento à todas as pessoas, da mesma maneira, em todos os lugares. Se isto ocorrer, algumas pessoas vão ter o que não necessitam e outras não serão atendidas naquilo que necessitam.</a:t>
            </a:r>
            <a:endParaRPr lang="pt-BR" altLang="pt-BR" dirty="0"/>
          </a:p>
          <a:p>
            <a:pPr lvl="0" eaLnBrk="1" hangingPunct="1"/>
            <a:r>
              <a:rPr lang="pt-BR" altLang="pt-BR" dirty="0"/>
              <a:t>Reduzir...significa a busca de um maior equilíbrio</a:t>
            </a:r>
            <a:endParaRPr lang="pt-BR" altLang="pt-BR" dirty="0"/>
          </a:p>
          <a:p>
            <a:pPr lvl="0" eaLnBrk="1" hangingPunct="1"/>
            <a:endParaRPr lang="pt-BR" altLang="pt-BR" dirty="0"/>
          </a:p>
          <a:p>
            <a:pPr lvl="0" eaLnBrk="1" hangingPunct="1"/>
            <a:r>
              <a:rPr lang="pt-BR" altLang="pt-BR" dirty="0"/>
              <a:t>Os serviços de saúde devem considerar que em cada população existem grupos que vivem de forma diferente, ou seja, cada grupo ou classe social ou região</a:t>
            </a:r>
            <a:br>
              <a:rPr lang="pt-BR" altLang="pt-BR" dirty="0"/>
            </a:br>
            <a:r>
              <a:rPr lang="pt-BR" altLang="pt-BR" dirty="0"/>
              <a:t>tem seus problemas específicos, tem diferenças no modo de viver, de adoecer e de ter oportunidades de satisfazer suas necessidades de vida. </a:t>
            </a:r>
            <a:endParaRPr lang="pt-BR" altLang="pt-BR" dirty="0"/>
          </a:p>
          <a:p>
            <a:pPr lvl="0" eaLnBrk="1" hangingPunct="1"/>
            <a:endParaRPr lang="pt-BR" alt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0899" name="Rectangle 2"/>
          <p:cNvSpPr>
            <a:spLocks noRot="1" noTextEdit="1"/>
          </p:cNvSpPr>
          <p:nvPr>
            <p:ph type="sldImg"/>
          </p:nvPr>
        </p:nvSpPr>
        <p:spPr>
          <a:ln/>
        </p:spPr>
      </p:sp>
      <p:sp>
        <p:nvSpPr>
          <p:cNvPr id="80900"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1923" name="Rectangle 2"/>
          <p:cNvSpPr>
            <a:spLocks noRot="1" noTextEdit="1"/>
          </p:cNvSpPr>
          <p:nvPr>
            <p:ph type="sldImg"/>
          </p:nvPr>
        </p:nvSpPr>
        <p:spPr>
          <a:ln/>
        </p:spPr>
      </p:sp>
      <p:sp>
        <p:nvSpPr>
          <p:cNvPr id="81924" name="Rectangle 3"/>
          <p:cNvSpPr>
            <a:spLocks noGrp="1"/>
          </p:cNvSpPr>
          <p:nvPr>
            <p:ph type="body" idx="1"/>
          </p:nvPr>
        </p:nvSpPr>
        <p:spPr>
          <a:ln/>
        </p:spPr>
        <p:txBody>
          <a:bodyPr wrap="square" lIns="91440" tIns="45720" rIns="91440" bIns="45720" anchor="t" anchorCtr="0"/>
          <a:p>
            <a:pPr lvl="0" eaLnBrk="1" hangingPunct="1"/>
            <a:endParaRPr lang="pt-BR" altLang="pt-B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2947" name="Rectangle 2"/>
          <p:cNvSpPr>
            <a:spLocks noRot="1" noTextEdit="1"/>
          </p:cNvSpPr>
          <p:nvPr>
            <p:ph type="sldImg"/>
          </p:nvPr>
        </p:nvSpPr>
        <p:spPr>
          <a:ln/>
        </p:spPr>
      </p:sp>
      <p:sp>
        <p:nvSpPr>
          <p:cNvPr id="82948"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3971" name="Rectangle 2"/>
          <p:cNvSpPr>
            <a:spLocks noRot="1" noTextEdit="1"/>
          </p:cNvSpPr>
          <p:nvPr>
            <p:ph type="sldImg"/>
          </p:nvPr>
        </p:nvSpPr>
        <p:spPr>
          <a:ln/>
        </p:spPr>
      </p:sp>
      <p:sp>
        <p:nvSpPr>
          <p:cNvPr id="83972"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4995" name="Rectangle 2"/>
          <p:cNvSpPr>
            <a:spLocks noRot="1" noTextEdit="1"/>
          </p:cNvSpPr>
          <p:nvPr>
            <p:ph type="sldImg"/>
          </p:nvPr>
        </p:nvSpPr>
        <p:spPr>
          <a:ln/>
        </p:spPr>
      </p:sp>
      <p:sp>
        <p:nvSpPr>
          <p:cNvPr id="84996"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pt-BR" altLang="pt-BR" sz="1200" dirty="0"/>
            </a:fld>
            <a:endParaRPr lang="pt-BR" altLang="pt-BR" sz="1200" dirty="0"/>
          </a:p>
        </p:txBody>
      </p:sp>
      <p:sp>
        <p:nvSpPr>
          <p:cNvPr id="86019" name="Rectangle 2"/>
          <p:cNvSpPr>
            <a:spLocks noRot="1" noTextEdit="1"/>
          </p:cNvSpPr>
          <p:nvPr>
            <p:ph type="sldImg"/>
          </p:nvPr>
        </p:nvSpPr>
        <p:spPr>
          <a:ln/>
        </p:spPr>
      </p:sp>
      <p:sp>
        <p:nvSpPr>
          <p:cNvPr id="86020" name="Rectangle 3"/>
          <p:cNvSpPr>
            <a:spLocks noGrp="1"/>
          </p:cNvSpPr>
          <p:nvPr>
            <p:ph type="body" idx="1"/>
          </p:nvPr>
        </p:nvSpPr>
        <p:spPr>
          <a:ln/>
        </p:spPr>
        <p:txBody>
          <a:bodyPr wrap="square" lIns="91440" tIns="45720" rIns="91440" bIns="45720" anchor="t" anchorCtr="0"/>
          <a:p>
            <a:pPr lvl="0" eaLnBrk="1" hangingPunct="1"/>
            <a:endParaRPr lang="pt-BR" alt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lvl1pPr algn="ctr">
              <a:defRPr>
                <a:solidFill>
                  <a:schemeClr val="tx1"/>
                </a:solidFill>
              </a:defRPr>
            </a:lvl1p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l">
              <a:spcBef>
                <a:spcPts val="0"/>
              </a:spcBef>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7"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A6620FA-B9B1-43AD-B0A1-19415773DB2F}"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pt-BR" dirty="0"/>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457200" y="274638"/>
            <a:ext cx="6019800" cy="5851525"/>
          </a:xfrm>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122238"/>
            <a:ext cx="7543800" cy="12954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hasCustomPrompt="1"/>
          </p:nvPr>
        </p:nvSpPr>
        <p:spPr>
          <a:xfrm>
            <a:off x="457200" y="1719263"/>
            <a:ext cx="4038600" cy="4411662"/>
          </a:xfrm>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quarter" idx="2" hasCustomPrompt="1"/>
          </p:nvPr>
        </p:nvSpPr>
        <p:spPr>
          <a:xfrm>
            <a:off x="4648200" y="1719263"/>
            <a:ext cx="4038600" cy="2128837"/>
          </a:xfrm>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Conteúdo 4"/>
          <p:cNvSpPr>
            <a:spLocks noGrp="1"/>
          </p:cNvSpPr>
          <p:nvPr>
            <p:ph sz="quarter" idx="3" hasCustomPrompt="1"/>
          </p:nvPr>
        </p:nvSpPr>
        <p:spPr>
          <a:xfrm>
            <a:off x="4648200" y="4000500"/>
            <a:ext cx="4038600" cy="2130425"/>
          </a:xfrm>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Espaço Reservado para Data 1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Espaço Reservado para Rodapé 2"/>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BR"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Espaço Reservado para Número de Slide 22"/>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pt-BR" altLang="en-US" dirty="0"/>
            </a:fld>
            <a:endParaRPr lang="pt-B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122238"/>
            <a:ext cx="7543800" cy="12954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719263"/>
            <a:ext cx="8229600" cy="4411662"/>
          </a:xfrm>
        </p:spPr>
        <p:txBody>
          <a:bodyPr vert="horz" wrap="square" lIns="91440" tIns="45720" rIns="9144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pt-B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Espaço Reservado para Data 1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Espaço Reservado para Rodapé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BR"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Espaço Reservado para Número de Slide 22"/>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algn="r">
              <a:buNone/>
            </a:pPr>
            <a:fld id="{9A0DB2DC-4C9A-4742-B13C-FB6460FD3503}" type="slidenum">
              <a:rPr lang="pt-BR" altLang="en-US" dirty="0"/>
            </a:fld>
            <a:endParaRPr lang="pt-B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Slide de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Subtitle 2"/>
          <p:cNvSpPr>
            <a:spLocks noGrp="1"/>
          </p:cNvSpPr>
          <p:nvPr>
            <p:ph type="subTitle" idx="1" hasCustomPrompt="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pt-BR" smtClean="0"/>
              <a:t>Clique para editar o título mestre</a:t>
            </a:r>
            <a:endParaRPr lang="en-US" dirty="0"/>
          </a:p>
        </p:txBody>
      </p:sp>
      <p:sp>
        <p:nvSpPr>
          <p:cNvPr id="15"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EA6AB3-C822-4014-9FB1-6D0CBA00671C}"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6"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7"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p>
            <a:pPr algn="ctr">
              <a:buNone/>
            </a:pPr>
            <a:fld id="{9A0DB2DC-4C9A-4742-B13C-FB6460FD3503}" type="slidenum">
              <a:rPr lang="pt-BR" dirty="0"/>
            </a:fld>
            <a:endParaRPr lang="pt-BR"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hasCustomPrompt="1"/>
          </p:nvPr>
        </p:nvSpPr>
        <p:spPr>
          <a:xfrm>
            <a:off x="1143000" y="731520"/>
            <a:ext cx="6400800" cy="3474720"/>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dirty="0"/>
          </a:p>
        </p:txBody>
      </p:sp>
      <p:sp>
        <p:nvSpPr>
          <p:cNvPr id="2" name="Espaço Reservado para Data 1"/>
          <p:cNvSpPr>
            <a:spLocks noGrp="1"/>
          </p:cNvSpPr>
          <p:nvPr>
            <p:ph type="dt" sz="half" idx="14"/>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3" name="Espaço Reservado para Rodapé 2"/>
          <p:cNvSpPr>
            <a:spLocks noGrp="1"/>
          </p:cNvSpPr>
          <p:nvPr>
            <p:ph type="ftr" sz="quarter" idx="15"/>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Número de Slide 3"/>
          <p:cNvSpPr>
            <a:spLocks noGrp="1"/>
          </p:cNvSpPr>
          <p:nvPr>
            <p:ph type="sldNum" sz="quarter" idx="16"/>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hasCustomPrompt="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endParaRPr lang="pt-BR" smtClean="0"/>
          </a:p>
        </p:txBody>
      </p:sp>
      <p:sp>
        <p:nvSpPr>
          <p:cNvPr id="15"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54DE3C-22FB-47D0-91CD-383CED2F4FBD}"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6"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7"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p>
            <a:pPr algn="ctr">
              <a:buNone/>
            </a:pPr>
            <a:fld id="{9A0DB2DC-4C9A-4742-B13C-FB6460FD3503}" type="slidenum">
              <a:rPr lang="pt-BR" dirty="0"/>
            </a:fld>
            <a:endParaRPr lang="pt-B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hasCustomPrompt="1"/>
          </p:nvPr>
        </p:nvSpPr>
        <p:spPr>
          <a:xfrm>
            <a:off x="1142999" y="731519"/>
            <a:ext cx="3346704" cy="3474720"/>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11" name="Content Placeholder 10"/>
          <p:cNvSpPr>
            <a:spLocks noGrp="1"/>
          </p:cNvSpPr>
          <p:nvPr>
            <p:ph sz="quarter" idx="14" hasCustomPrompt="1"/>
          </p:nvPr>
        </p:nvSpPr>
        <p:spPr>
          <a:xfrm>
            <a:off x="4645152" y="731520"/>
            <a:ext cx="3346704" cy="3474720"/>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2" name="Espaço Reservado para Data 1"/>
          <p:cNvSpPr>
            <a:spLocks noGrp="1"/>
          </p:cNvSpPr>
          <p:nvPr>
            <p:ph type="dt" sz="half" idx="15"/>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3" name="Espaço Reservado para Rodapé 2"/>
          <p:cNvSpPr>
            <a:spLocks noGrp="1"/>
          </p:cNvSpPr>
          <p:nvPr>
            <p:ph type="ftr" sz="quarter" idx="16"/>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Número de Slide 3"/>
          <p:cNvSpPr>
            <a:spLocks noGrp="1"/>
          </p:cNvSpPr>
          <p:nvPr>
            <p:ph type="sldNum" sz="quarter" idx="17"/>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4" name="Content Placeholder 3"/>
          <p:cNvSpPr>
            <a:spLocks noGrp="1"/>
          </p:cNvSpPr>
          <p:nvPr>
            <p:ph sz="half" idx="2" hasCustomPrompt="1"/>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dirty="0"/>
          </a:p>
        </p:txBody>
      </p:sp>
      <p:sp>
        <p:nvSpPr>
          <p:cNvPr id="5" name="Text Placeholder 4"/>
          <p:cNvSpPr>
            <a:spLocks noGrp="1"/>
          </p:cNvSpPr>
          <p:nvPr>
            <p:ph type="body" sz="quarter" idx="3" hasCustomPrompt="1"/>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6" name="Content Placeholder 5"/>
          <p:cNvSpPr>
            <a:spLocks noGrp="1"/>
          </p:cNvSpPr>
          <p:nvPr>
            <p:ph sz="quarter" idx="4" hasCustomPrompt="1"/>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dirty="0"/>
          </a:p>
        </p:txBody>
      </p:sp>
      <p:sp>
        <p:nvSpPr>
          <p:cNvPr id="10" name="Title 9"/>
          <p:cNvSpPr>
            <a:spLocks noGrp="1"/>
          </p:cNvSpPr>
          <p:nvPr>
            <p:ph type="title"/>
          </p:nvPr>
        </p:nvSpPr>
        <p:spPr/>
        <p:txBody>
          <a:bodyPr/>
          <a:lstStyle/>
          <a:p>
            <a:r>
              <a:rPr lang="pt-BR" smtClean="0"/>
              <a:t>Clique para editar o título mestre</a:t>
            </a:r>
            <a:endParaRPr lang="en-US" dirty="0"/>
          </a:p>
        </p:txBody>
      </p:sp>
      <p:sp>
        <p:nvSpPr>
          <p:cNvPr id="2" name="Espaço Reservado para Data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7" name="Espaço Reservado para Rodapé 6"/>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8" name="Espaço Reservado para Número de Slide 7"/>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Espaço Reservado para Data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Rodapé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Número de Slide 4"/>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3" name="Espaço Reservado para Rodapé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Número de Slide 3"/>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hasCustomPrompt="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dirty="0"/>
          </a:p>
        </p:txBody>
      </p:sp>
      <p:sp>
        <p:nvSpPr>
          <p:cNvPr id="4" name="Text Placeholder 3"/>
          <p:cNvSpPr>
            <a:spLocks noGrp="1"/>
          </p:cNvSpPr>
          <p:nvPr>
            <p:ph type="body" sz="half" idx="2" hasCustomPrompt="1"/>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endParaRPr lang="pt-BR" smtClean="0"/>
          </a:p>
        </p:txBody>
      </p:sp>
      <p:sp>
        <p:nvSpPr>
          <p:cNvPr id="5" name="Espaço Reservado para Data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7" name="Espaço Reservado para Número de Slide 6"/>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showMasterSp="0">
  <p:cSld name="Imagem com Le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vert="horz" wrap="square" lIns="91440" tIns="45720" rIns="91440" bIns="45720" numCol="1" rtlCol="0" anchor="t" anchorCtr="0" compatLnSpc="1">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anose="02040502050405020303" pitchFamily="18" charset="0"/>
              <a:buNone/>
              <a:defRPr/>
            </a:pPr>
            <a:r>
              <a:rPr kumimoji="0" lang="pt-BR" sz="2000" b="0" i="0" u="none" strike="noStrike" kern="1200" cap="none" spc="0" normalizeH="0" baseline="0" noProof="0" smtClean="0">
                <a:ln>
                  <a:noFill/>
                </a:ln>
                <a:solidFill>
                  <a:srgbClr val="404040"/>
                </a:solidFill>
                <a:effectLst/>
                <a:uLnTx/>
                <a:uFillTx/>
                <a:latin typeface="+mn-lt"/>
                <a:ea typeface="+mn-ea"/>
                <a:cs typeface="+mn-cs"/>
              </a:rPr>
              <a:t>Clique no ícone para adicionar uma imagem</a:t>
            </a:r>
            <a:endParaRPr kumimoji="0" lang="en-US" sz="20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endParaRPr lang="pt-BR" smtClean="0"/>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pt-BR" smtClean="0"/>
              <a:t>Clique para editar o título mestre</a:t>
            </a:r>
            <a:endParaRPr lang="en-US" dirty="0"/>
          </a:p>
        </p:txBody>
      </p:sp>
      <p:sp>
        <p:nvSpPr>
          <p:cNvPr id="15" name="Date Placeholder 4"/>
          <p:cNvSpPr>
            <a:spLocks noGrp="1"/>
          </p:cNvSpPr>
          <p:nvPr>
            <p:ph type="dt" sz="half" idx="12"/>
          </p:nvPr>
        </p:nvSpPr>
        <p:spPr>
          <a:xfrm>
            <a:off x="6172200" y="6172200"/>
            <a:ext cx="25146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C47266-A70D-434C-9C4E-3DDA8CE44CE7}"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6" name="Footer Placeholder 5"/>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7" name="Slide Number Placeholder 6"/>
          <p:cNvSpPr>
            <a:spLocks noGrp="1"/>
          </p:cNvSpPr>
          <p:nvPr>
            <p:ph type="sldNum" sz="quarter" idx="4"/>
          </p:nvPr>
        </p:nvSpPr>
        <p:spPr>
          <a:xfrm>
            <a:off x="3810000" y="6172200"/>
            <a:ext cx="1828800" cy="365125"/>
          </a:xfrm>
          <a:prstGeom prst="rect">
            <a:avLst/>
          </a:prstGeom>
        </p:spPr>
        <p:txBody>
          <a:bodyPr vert="horz" lIns="91440" tIns="45720" rIns="91440" bIns="45720" rtlCol="0" anchor="ctr"/>
          <a:p>
            <a:pPr algn="ctr">
              <a:buNone/>
            </a:pPr>
            <a:fld id="{9A0DB2DC-4C9A-4742-B13C-FB6460FD3503}" type="slidenum">
              <a:rPr lang="pt-BR" dirty="0"/>
            </a:fld>
            <a:endParaRPr lang="pt-BR"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hasCustomPrompt="1"/>
          </p:nvPr>
        </p:nvSpPr>
        <p:spPr>
          <a:xfrm>
            <a:off x="1905000" y="731519"/>
            <a:ext cx="6400800" cy="3474720"/>
          </a:xfrm>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Data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hasCustomPrompt="1"/>
          </p:nvPr>
        </p:nvSpPr>
        <p:spPr>
          <a:xfrm>
            <a:off x="3324113" y="731519"/>
            <a:ext cx="4829287" cy="4894729"/>
          </a:xfrm>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dirty="0"/>
          </a:p>
        </p:txBody>
      </p:sp>
      <p:sp>
        <p:nvSpPr>
          <p:cNvPr id="4" name="Espaço Reservado para Data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ítulo e tabel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122238"/>
            <a:ext cx="7543800" cy="12954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719263"/>
            <a:ext cx="8229600" cy="4411662"/>
          </a:xfrm>
        </p:spPr>
        <p:txBody>
          <a:bodyPr vert="horz" wrap="square" lIns="91440" tIns="45720" rIns="91440" bIns="45720" numCol="1" rtlCol="0" anchor="t" anchorCtr="0" compatLnSpc="1">
            <a:normAutofit/>
          </a:bodyPr>
          <a:lstStyle/>
          <a:p>
            <a:pPr marL="228600" marR="0" lvl="0" indent="-182880" algn="l" defTabSz="914400" rtl="0" eaLnBrk="0" fontAlgn="base" latinLnBrk="0" hangingPunct="0">
              <a:lnSpc>
                <a:spcPct val="100000"/>
              </a:lnSpc>
              <a:spcBef>
                <a:spcPct val="20000"/>
              </a:spcBef>
              <a:spcAft>
                <a:spcPts val="300"/>
              </a:spcAft>
              <a:buClr>
                <a:srgbClr val="C3260C"/>
              </a:buClr>
              <a:buSzPct val="130000"/>
              <a:buFont typeface="Georgia" panose="02040502050405020303" pitchFamily="18" charset="0"/>
              <a:buChar char="*"/>
              <a:defRPr/>
            </a:pPr>
            <a:endParaRPr kumimoji="0" lang="pt-BR" sz="2200" b="0" i="0" u="none" strike="noStrike" kern="1200" cap="none" spc="0" normalizeH="0" baseline="0" noProof="0" smtClean="0">
              <a:ln>
                <a:noFill/>
              </a:ln>
              <a:solidFill>
                <a:srgbClr val="404040"/>
              </a:solidFill>
              <a:effectLst/>
              <a:uLnTx/>
              <a:uFillTx/>
              <a:latin typeface="+mn-lt"/>
              <a:ea typeface="+mn-ea"/>
              <a:cs typeface="+mn-cs"/>
            </a:endParaRPr>
          </a:p>
        </p:txBody>
      </p:sp>
      <p:sp>
        <p:nvSpPr>
          <p:cNvPr id="11" name="Espaço Reservado para Data 1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pt-BR" altLang="en-US"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2" name="Espaço Reservado para Rodapé 2"/>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altLang="en-US"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3" name="Espaço Reservado para Número de Slide 22"/>
          <p:cNvSpPr>
            <a:spLocks noGrp="1"/>
          </p:cNvSpPr>
          <p:nvPr>
            <p:ph type="sldNum" sz="quarter" idx="4"/>
          </p:nvPr>
        </p:nvSpPr>
        <p:spPr>
          <a:xfrm>
            <a:off x="3810000" y="6172200"/>
            <a:ext cx="1828800" cy="365125"/>
          </a:xfrm>
          <a:prstGeom prst="rect">
            <a:avLst/>
          </a:prstGeom>
        </p:spPr>
        <p:txBody>
          <a:bodyPr vert="horz" lIns="91440" tIns="45720" rIns="91440" bIns="45720" rtlCol="0" anchor="ctr"/>
          <a:p>
            <a:pPr algn="ctr">
              <a:buNone/>
            </a:pPr>
            <a:fld id="{9A0DB2DC-4C9A-4742-B13C-FB6460FD3503}" type="slidenum">
              <a:rPr lang="pt-BR" altLang="en-US" dirty="0"/>
            </a:fld>
            <a:endParaRPr lang="pt-B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endParaRPr lang="pt-BR" smtClean="0"/>
          </a:p>
        </p:txBody>
      </p:sp>
      <p:sp>
        <p:nvSpPr>
          <p:cNvPr id="4" name="Espaço Reservado para Data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Dat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Espaço Reservado para Número de Slide 6"/>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Espaço Reservado para Data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Espaço Reservado para Rodapé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Espaço Reservado para Número de Slide 8"/>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Rodapé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Número de Slide 4"/>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Espaço Reservado para Rodapé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Espaço Reservado para Número de Slide 3"/>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Espaço Reservado para Dat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Espaço Reservado para Número de Slide 6"/>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pt-B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Espaço Reservado para Data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Espaço Reservado para Número de Slide 6"/>
          <p:cNvSpPr>
            <a:spLocks noGrp="1"/>
          </p:cNvSpPr>
          <p:nvPr>
            <p:ph type="sldNum" sz="quarter" idx="12"/>
          </p:nvPr>
        </p:nvSpPr>
        <p:spPr/>
        <p:txBody>
          <a:bodyPr/>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p:sp>
        <p:nvSpPr>
          <p:cNvPr id="3074" name="Espaço Reservado para Título 1"/>
          <p:cNvSpPr>
            <a:spLocks noGrp="1"/>
          </p:cNvSpPr>
          <p:nvPr>
            <p:ph type="title"/>
          </p:nvPr>
        </p:nvSpPr>
        <p:spPr>
          <a:xfrm>
            <a:off x="457200" y="274638"/>
            <a:ext cx="8229600" cy="1143000"/>
          </a:xfrm>
          <a:prstGeom prst="rect">
            <a:avLst/>
          </a:prstGeom>
          <a:noFill/>
          <a:ln w="9525">
            <a:noFill/>
          </a:ln>
        </p:spPr>
        <p:txBody>
          <a:bodyPr anchor="ctr" anchorCtr="0"/>
          <a:p>
            <a:pPr lvl="0"/>
            <a:r>
              <a:rPr lang="pt-BR" altLang="pt-BR" dirty="0"/>
              <a:t>Clique para editar o estilo do título mestre</a:t>
            </a:r>
            <a:endParaRPr lang="pt-BR" altLang="pt-BR" dirty="0"/>
          </a:p>
        </p:txBody>
      </p:sp>
      <p:sp>
        <p:nvSpPr>
          <p:cNvPr id="3075" name="Espaço Reservado para Texto 2"/>
          <p:cNvSpPr>
            <a:spLocks noGrp="1"/>
          </p:cNvSpPr>
          <p:nvPr>
            <p:ph type="body" idx="1"/>
          </p:nvPr>
        </p:nvSpPr>
        <p:spPr>
          <a:xfrm>
            <a:off x="457200" y="1600200"/>
            <a:ext cx="8229600" cy="4525963"/>
          </a:xfrm>
          <a:prstGeom prst="rect">
            <a:avLst/>
          </a:prstGeom>
          <a:noFill/>
          <a:ln w="9525">
            <a:noFill/>
          </a:ln>
        </p:spPr>
        <p:txBody>
          <a:bodyPr/>
          <a:p>
            <a:pPr lvl="0"/>
            <a:r>
              <a:rPr lang="pt-BR" altLang="pt-BR" dirty="0"/>
              <a:t>Clique para editar os estilos do texto mestre</a:t>
            </a:r>
            <a:endParaRPr lang="pt-BR" altLang="pt-BR" dirty="0"/>
          </a:p>
          <a:p>
            <a:pPr lvl="1"/>
            <a:r>
              <a:rPr lang="pt-BR" altLang="pt-BR" dirty="0"/>
              <a:t>Segundo nível</a:t>
            </a:r>
            <a:endParaRPr lang="pt-BR" altLang="pt-BR" dirty="0"/>
          </a:p>
          <a:p>
            <a:pPr lvl="2"/>
            <a:r>
              <a:rPr lang="pt-BR" altLang="pt-BR" dirty="0"/>
              <a:t>Terceiro nível</a:t>
            </a:r>
            <a:endParaRPr lang="pt-BR" altLang="pt-BR" dirty="0"/>
          </a:p>
          <a:p>
            <a:pPr lvl="3"/>
            <a:r>
              <a:rPr lang="pt-BR" altLang="pt-BR" dirty="0"/>
              <a:t>Quarto nível</a:t>
            </a:r>
            <a:endParaRPr lang="pt-BR" altLang="pt-BR" dirty="0"/>
          </a:p>
          <a:p>
            <a:pPr lvl="4"/>
            <a:r>
              <a:rPr lang="pt-BR" altLang="pt-BR" dirty="0"/>
              <a:t>Quinto nível</a:t>
            </a:r>
            <a:endParaRPr lang="pt-BR" alt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81E7DC8-3D2E-4930-9840-6D53131F4FA3}" type="datetimeFigureOut">
              <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BR"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400" kern="1200">
          <a:solidFill>
            <a:srgbClr val="77933C"/>
          </a:solidFill>
          <a:latin typeface="+mj-lt"/>
          <a:ea typeface="+mj-ea"/>
          <a:cs typeface="+mj-cs"/>
        </a:defRPr>
      </a:lvl1pPr>
      <a:lvl2pPr algn="l" rtl="0" eaLnBrk="0" fontAlgn="base" hangingPunct="0">
        <a:spcBef>
          <a:spcPct val="0"/>
        </a:spcBef>
        <a:spcAft>
          <a:spcPct val="0"/>
        </a:spcAft>
        <a:defRPr sz="4400">
          <a:solidFill>
            <a:srgbClr val="77933C"/>
          </a:solidFill>
          <a:latin typeface="Calibri" panose="020F0502020204030204" pitchFamily="34" charset="0"/>
        </a:defRPr>
      </a:lvl2pPr>
      <a:lvl3pPr algn="l" rtl="0" eaLnBrk="0" fontAlgn="base" hangingPunct="0">
        <a:spcBef>
          <a:spcPct val="0"/>
        </a:spcBef>
        <a:spcAft>
          <a:spcPct val="0"/>
        </a:spcAft>
        <a:defRPr sz="4400">
          <a:solidFill>
            <a:srgbClr val="77933C"/>
          </a:solidFill>
          <a:latin typeface="Calibri" panose="020F0502020204030204" pitchFamily="34" charset="0"/>
        </a:defRPr>
      </a:lvl3pPr>
      <a:lvl4pPr algn="l" rtl="0" eaLnBrk="0" fontAlgn="base" hangingPunct="0">
        <a:spcBef>
          <a:spcPct val="0"/>
        </a:spcBef>
        <a:spcAft>
          <a:spcPct val="0"/>
        </a:spcAft>
        <a:defRPr sz="4400">
          <a:solidFill>
            <a:srgbClr val="77933C"/>
          </a:solidFill>
          <a:latin typeface="Calibri" panose="020F0502020204030204" pitchFamily="34" charset="0"/>
        </a:defRPr>
      </a:lvl4pPr>
      <a:lvl5pPr algn="l" rtl="0" eaLnBrk="0" fontAlgn="base" hangingPunct="0">
        <a:spcBef>
          <a:spcPct val="0"/>
        </a:spcBef>
        <a:spcAft>
          <a:spcPct val="0"/>
        </a:spcAft>
        <a:defRPr sz="4400">
          <a:solidFill>
            <a:srgbClr val="77933C"/>
          </a:solidFill>
          <a:latin typeface="Calibri" panose="020F0502020204030204" pitchFamily="34" charset="0"/>
        </a:defRPr>
      </a:lvl5pPr>
      <a:lvl6pPr marL="457200" algn="l" rtl="0" fontAlgn="base">
        <a:spcBef>
          <a:spcPct val="0"/>
        </a:spcBef>
        <a:spcAft>
          <a:spcPct val="0"/>
        </a:spcAft>
        <a:defRPr sz="4400">
          <a:solidFill>
            <a:srgbClr val="77933C"/>
          </a:solidFill>
          <a:latin typeface="Calibri" panose="020F0502020204030204" pitchFamily="34" charset="0"/>
        </a:defRPr>
      </a:lvl6pPr>
      <a:lvl7pPr marL="914400" algn="l" rtl="0" fontAlgn="base">
        <a:spcBef>
          <a:spcPct val="0"/>
        </a:spcBef>
        <a:spcAft>
          <a:spcPct val="0"/>
        </a:spcAft>
        <a:defRPr sz="4400">
          <a:solidFill>
            <a:srgbClr val="77933C"/>
          </a:solidFill>
          <a:latin typeface="Calibri" panose="020F0502020204030204" pitchFamily="34" charset="0"/>
        </a:defRPr>
      </a:lvl7pPr>
      <a:lvl8pPr marL="1371600" algn="l" rtl="0" fontAlgn="base">
        <a:spcBef>
          <a:spcPct val="0"/>
        </a:spcBef>
        <a:spcAft>
          <a:spcPct val="0"/>
        </a:spcAft>
        <a:defRPr sz="4400">
          <a:solidFill>
            <a:srgbClr val="77933C"/>
          </a:solidFill>
          <a:latin typeface="Calibri" panose="020F0502020204030204" pitchFamily="34" charset="0"/>
        </a:defRPr>
      </a:lvl8pPr>
      <a:lvl9pPr marL="1828800" algn="l" rtl="0" fontAlgn="base">
        <a:spcBef>
          <a:spcPct val="0"/>
        </a:spcBef>
        <a:spcAft>
          <a:spcPct val="0"/>
        </a:spcAft>
        <a:defRPr sz="4400">
          <a:solidFill>
            <a:srgbClr val="77933C"/>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4109" name="Text Placeholder 2"/>
          <p:cNvSpPr>
            <a:spLocks noGrp="1"/>
          </p:cNvSpPr>
          <p:nvPr>
            <p:ph type="body" idx="1"/>
          </p:nvPr>
        </p:nvSpPr>
        <p:spPr>
          <a:xfrm>
            <a:off x="1143000" y="731838"/>
            <a:ext cx="6400800" cy="3475037"/>
          </a:xfrm>
          <a:prstGeom prst="rect">
            <a:avLst/>
          </a:prstGeom>
          <a:noFill/>
          <a:ln w="9525">
            <a:noFill/>
          </a:ln>
        </p:spPr>
        <p:txBody>
          <a:bodyPr/>
          <a:p>
            <a:pPr lvl="0"/>
            <a:r>
              <a:rPr lang="pt-BR" altLang="pt-BR" dirty="0"/>
              <a:t>Clique para editar o texto mestre</a:t>
            </a:r>
            <a:endParaRPr lang="pt-BR" altLang="pt-BR" dirty="0"/>
          </a:p>
          <a:p>
            <a:pPr lvl="1"/>
            <a:r>
              <a:rPr lang="pt-BR" altLang="pt-BR" dirty="0"/>
              <a:t>Segundo nível</a:t>
            </a:r>
            <a:endParaRPr lang="pt-BR" altLang="pt-BR" dirty="0"/>
          </a:p>
          <a:p>
            <a:pPr lvl="2"/>
            <a:r>
              <a:rPr lang="pt-BR" altLang="pt-BR" dirty="0"/>
              <a:t>Terceiro nível</a:t>
            </a:r>
            <a:endParaRPr lang="pt-BR" altLang="pt-BR" dirty="0"/>
          </a:p>
          <a:p>
            <a:pPr lvl="3"/>
            <a:r>
              <a:rPr lang="pt-BR" altLang="pt-BR" dirty="0"/>
              <a:t>Quarto nível</a:t>
            </a:r>
            <a:endParaRPr lang="pt-BR" altLang="pt-BR" dirty="0"/>
          </a:p>
          <a:p>
            <a:pPr lvl="4"/>
            <a:r>
              <a:rPr lang="pt-BR" altLang="pt-BR" dirty="0"/>
              <a:t>Quinto nível</a:t>
            </a:r>
            <a:endParaRPr lang="en-US" altLang="pt-BR"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533DE75-0256-4C76-828D-80B5E6A9B673}" type="datetimeFigureOut">
              <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10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rgbClr val="7F7F7F"/>
                </a:solidFill>
              </a:defRPr>
            </a:lvl1pPr>
          </a:lstStyle>
          <a:p>
            <a:pPr lvl="0" eaLnBrk="1" hangingPunct="1">
              <a:buNone/>
            </a:pPr>
            <a:fld id="{9A0DB2DC-4C9A-4742-B13C-FB6460FD3503}" type="slidenum">
              <a:rPr lang="pt-BR" dirty="0">
                <a:latin typeface="Arial" panose="020B0604020202020204" pitchFamily="34" charset="0"/>
              </a:rPr>
            </a:fld>
            <a:endParaRPr lang="pt-B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sldNum="0" hdr="0" ftr="0" dt="0"/>
  <p:txStyles>
    <p:title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8005" indent="-182880"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880" algn="l" rtl="0" eaLnBrk="0" fontAlgn="base" hangingPunct="0">
        <a:spcBef>
          <a:spcPct val="20000"/>
        </a:spcBef>
        <a:spcAft>
          <a:spcPts val="300"/>
        </a:spcAft>
        <a:buClr>
          <a:srgbClr val="C3260C"/>
        </a:buClr>
        <a:buSzPct val="130000"/>
        <a:buFont typeface="Georgia" panose="02040502050405020303" pitchFamily="18" charset="0"/>
        <a:buChar char="*"/>
        <a:defRPr sz="2400" kern="1200">
          <a:solidFill>
            <a:srgbClr val="404040"/>
          </a:solidFill>
          <a:latin typeface="+mn-lt"/>
          <a:ea typeface="+mn-ea"/>
          <a:cs typeface="+mn-cs"/>
        </a:defRPr>
      </a:lvl3pPr>
      <a:lvl4pPr marL="1097280" indent="-182880"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380" indent="-182880"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5.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9.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do SUS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101379" name="Rectangle 3"/>
          <p:cNvSpPr>
            <a:spLocks noGrp="1"/>
          </p:cNvSpPr>
          <p:nvPr>
            <p:ph sz="quarter" idx="13" hasCustomPrompt="1"/>
          </p:nvPr>
        </p:nvSpPr>
        <p:spPr>
          <a:xfrm>
            <a:off x="1143000" y="731838"/>
            <a:ext cx="6400800" cy="3475037"/>
          </a:xfrm>
          <a:ln/>
        </p:spPr>
        <p:txBody>
          <a:bodyPr vert="horz" wrap="square" lIns="91440" tIns="45720" rIns="91440" bIns="45720" anchor="t" anchorCtr="0"/>
          <a:p>
            <a:pPr eaLnBrk="1" hangingPunct="1">
              <a:buClr>
                <a:srgbClr val="C3260C"/>
              </a:buClr>
              <a:buSzPct val="130000"/>
              <a:buFont typeface="Georgia" panose="02040502050405020303" pitchFamily="18" charset="0"/>
            </a:pPr>
            <a:r>
              <a:rPr lang="pt-BR" altLang="pt-BR" dirty="0"/>
              <a:t>A Constituição concretizou os princípios no que tange a Saúde</a:t>
            </a:r>
            <a:endParaRPr lang="pt-BR" altLang="pt-BR" dirty="0"/>
          </a:p>
          <a:p>
            <a:pPr eaLnBrk="1" hangingPunct="1">
              <a:buClr>
                <a:srgbClr val="C3260C"/>
              </a:buClr>
              <a:buSzPct val="130000"/>
              <a:buFont typeface="Georgia" panose="02040502050405020303" pitchFamily="18" charset="0"/>
            </a:pPr>
            <a:endParaRPr lang="pt-BR" altLang="pt-BR" dirty="0"/>
          </a:p>
          <a:p>
            <a:pPr eaLnBrk="1" hangingPunct="1">
              <a:buClr>
                <a:srgbClr val="C3260C"/>
              </a:buClr>
              <a:buSzPct val="130000"/>
              <a:buFont typeface="Georgia" panose="02040502050405020303" pitchFamily="18" charset="0"/>
            </a:pPr>
            <a:r>
              <a:rPr lang="pt-BR" altLang="pt-BR" dirty="0"/>
              <a:t>No SUS estes  princípios devem se desenvolver de forma interdependente, com constante interação;</a:t>
            </a:r>
            <a:endParaRPr lang="pt-BR" altLang="pt-BR" dirty="0"/>
          </a:p>
          <a:p>
            <a:pPr lvl="1" eaLnBrk="1" hangingPunct="1"/>
            <a:r>
              <a:rPr lang="pt-BR" altLang="pt-BR" dirty="0"/>
              <a:t>Princípios éticos/doutrinários</a:t>
            </a:r>
            <a:endParaRPr lang="pt-BR" altLang="pt-BR" dirty="0"/>
          </a:p>
          <a:p>
            <a:pPr lvl="1" eaLnBrk="1" hangingPunct="1"/>
            <a:r>
              <a:rPr lang="pt-BR" altLang="pt-BR" dirty="0"/>
              <a:t>Princípios organizacionais/operativos</a:t>
            </a:r>
            <a:endParaRPr lang="pt-BR" alt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379">
                                            <p:txEl>
                                              <p:charRg st="160" end="191"/>
                                            </p:txEl>
                                          </p:spTgt>
                                        </p:tgtEl>
                                        <p:attrNameLst>
                                          <p:attrName>style.visibility</p:attrName>
                                        </p:attrNameLst>
                                      </p:cBhvr>
                                      <p:to>
                                        <p:strVal val="visible"/>
                                      </p:to>
                                    </p:set>
                                    <p:animEffect transition="in" filter="dissolve">
                                      <p:cBhvr>
                                        <p:cTn id="7" dur="500"/>
                                        <p:tgtEl>
                                          <p:spTgt spid="101379">
                                            <p:txEl>
                                              <p:charRg st="160" end="19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1379">
                                            <p:txEl>
                                              <p:charRg st="191" end="229"/>
                                            </p:txEl>
                                          </p:spTgt>
                                        </p:tgtEl>
                                        <p:attrNameLst>
                                          <p:attrName>style.visibility</p:attrName>
                                        </p:attrNameLst>
                                      </p:cBhvr>
                                      <p:to>
                                        <p:strVal val="visible"/>
                                      </p:to>
                                    </p:set>
                                    <p:animEffect transition="in" filter="dissolve">
                                      <p:cBhvr>
                                        <p:cTn id="10" dur="500"/>
                                        <p:tgtEl>
                                          <p:spTgt spid="101379">
                                            <p:txEl>
                                              <p:charRg st="191" end="2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ítulo 1"/>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Regionalização e Hierarquização</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6867" name="Espaço Reservado para Conteúdo 2"/>
          <p:cNvSpPr>
            <a:spLocks noGrp="1"/>
          </p:cNvSpPr>
          <p:nvPr>
            <p:ph sz="quarter" idx="13" hasCustomPrompt="1"/>
          </p:nvPr>
        </p:nvSpPr>
        <p:spPr>
          <a:xfrm>
            <a:off x="1143000" y="731838"/>
            <a:ext cx="6400800" cy="3475037"/>
          </a:xfrm>
          <a:ln/>
        </p:spPr>
        <p:txBody>
          <a:bodyPr vert="horz" wrap="square" lIns="91440" tIns="45720" rIns="91440" bIns="45720" anchor="t" anchorCtr="0"/>
          <a:p>
            <a:pPr eaLnBrk="1" hangingPunct="1">
              <a:buClr>
                <a:srgbClr val="C3260C"/>
              </a:buClr>
              <a:buSzPct val="130000"/>
              <a:buFont typeface="Georgia" panose="02040502050405020303" pitchFamily="18" charset="0"/>
            </a:pPr>
            <a:r>
              <a:rPr lang="pt-BR" altLang="pt-BR" dirty="0"/>
              <a:t>Este principio está ligado aos gestores municipais e estaduais.</a:t>
            </a:r>
            <a:endParaRPr lang="pt-BR" altLang="pt-BR" dirty="0"/>
          </a:p>
          <a:p>
            <a:pPr eaLnBrk="1" hangingPunct="1">
              <a:buClr>
                <a:srgbClr val="C3260C"/>
              </a:buClr>
              <a:buSzPct val="130000"/>
              <a:buFont typeface="Georgia" panose="02040502050405020303" pitchFamily="18" charset="0"/>
            </a:pPr>
            <a:r>
              <a:rPr lang="pt-BR" altLang="pt-BR" dirty="0"/>
              <a:t>Hierarquização em níveis crescentes de complexidade. </a:t>
            </a:r>
            <a:endParaRPr lang="pt-BR" altLang="pt-BR" dirty="0"/>
          </a:p>
          <a:p>
            <a:pPr eaLnBrk="1" hangingPunct="1">
              <a:buClr>
                <a:srgbClr val="C3260C"/>
              </a:buClr>
              <a:buSzPct val="130000"/>
              <a:buFont typeface="Georgia" panose="02040502050405020303" pitchFamily="18" charset="0"/>
            </a:pPr>
            <a:r>
              <a:rPr lang="pt-BR" altLang="pt-BR" dirty="0"/>
              <a:t>Regulação adequada entre os níveis do sistema (fluxo de referências e contra-referencias )</a:t>
            </a:r>
            <a:endParaRPr lang="pt-BR" altLang="pt-BR" dirty="0"/>
          </a:p>
          <a:p>
            <a:pPr eaLnBrk="1" hangingPunct="1">
              <a:buClr>
                <a:srgbClr val="C3260C"/>
              </a:buClr>
              <a:buSzPct val="130000"/>
              <a:buFont typeface="Georgia" panose="02040502050405020303" pitchFamily="18" charset="0"/>
            </a:pPr>
            <a:endParaRPr lang="pt-BR" alt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5"/>
          <p:cNvSpPr/>
          <p:nvPr/>
        </p:nvSpPr>
        <p:spPr>
          <a:xfrm>
            <a:off x="1042988" y="1700213"/>
            <a:ext cx="3746500" cy="3673475"/>
          </a:xfrm>
          <a:prstGeom prst="triangle">
            <a:avLst>
              <a:gd name="adj" fmla="val 50000"/>
            </a:avLst>
          </a:prstGeom>
          <a:solidFill>
            <a:srgbClr val="FFCC99"/>
          </a:solid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37891" name="Line 6"/>
          <p:cNvSpPr/>
          <p:nvPr/>
        </p:nvSpPr>
        <p:spPr>
          <a:xfrm>
            <a:off x="2771775" y="1989138"/>
            <a:ext cx="287338" cy="0"/>
          </a:xfrm>
          <a:prstGeom prst="line">
            <a:avLst/>
          </a:prstGeom>
          <a:ln w="9525" cap="flat" cmpd="sng">
            <a:solidFill>
              <a:srgbClr val="312619"/>
            </a:solidFill>
            <a:prstDash val="solid"/>
            <a:headEnd type="none" w="med" len="med"/>
            <a:tailEnd type="none" w="med" len="med"/>
          </a:ln>
        </p:spPr>
      </p:sp>
      <p:sp>
        <p:nvSpPr>
          <p:cNvPr id="37892" name="Line 7"/>
          <p:cNvSpPr/>
          <p:nvPr/>
        </p:nvSpPr>
        <p:spPr>
          <a:xfrm>
            <a:off x="2411413" y="2781300"/>
            <a:ext cx="1008062" cy="0"/>
          </a:xfrm>
          <a:prstGeom prst="line">
            <a:avLst/>
          </a:prstGeom>
          <a:ln w="9525" cap="flat" cmpd="sng">
            <a:solidFill>
              <a:srgbClr val="18130C"/>
            </a:solidFill>
            <a:prstDash val="solid"/>
            <a:headEnd type="none" w="med" len="med"/>
            <a:tailEnd type="none" w="med" len="med"/>
          </a:ln>
        </p:spPr>
      </p:sp>
      <p:sp>
        <p:nvSpPr>
          <p:cNvPr id="45064" name="Text Box 8"/>
          <p:cNvSpPr txBox="1">
            <a:spLocks noChangeArrowheads="1"/>
          </p:cNvSpPr>
          <p:nvPr/>
        </p:nvSpPr>
        <p:spPr bwMode="auto">
          <a:xfrm>
            <a:off x="3419475" y="1628775"/>
            <a:ext cx="5256213" cy="581025"/>
          </a:xfrm>
          <a:prstGeom prst="rect">
            <a:avLst/>
          </a:prstGeom>
          <a:noFill/>
          <a:ln w="9525">
            <a:noFill/>
            <a:miter lim="800000"/>
          </a:ln>
        </p:spPr>
        <p:txBody>
          <a:bodyPr>
            <a:spAutoFit/>
          </a:bodyPr>
          <a:lstStyle/>
          <a:p>
            <a:pPr marR="0" defTabSz="914400">
              <a:spcBef>
                <a:spcPct val="50000"/>
              </a:spcBef>
              <a:buClrTx/>
              <a:buSzTx/>
              <a:buFontTx/>
              <a:buNone/>
              <a:defRPr/>
            </a:pPr>
            <a:r>
              <a:rPr kumimoji="0" lang="pt-BR" sz="1600" kern="1200" cap="none" spc="0" normalizeH="0" baseline="0" noProof="0">
                <a:latin typeface="+mn-lt"/>
                <a:ea typeface="+mn-ea"/>
                <a:cs typeface="Arial" panose="020B0604020202020204" pitchFamily="34" charset="0"/>
              </a:rPr>
              <a:t>Nível terciário de atenção a saúde – Hospitais de referência – Resolvem 5% dos problemas de saúde</a:t>
            </a:r>
            <a:endParaRPr kumimoji="0" lang="pt-BR" sz="1600" kern="1200" cap="none" spc="0" normalizeH="0" baseline="0" noProof="0">
              <a:latin typeface="+mn-lt"/>
              <a:ea typeface="+mn-ea"/>
              <a:cs typeface="Arial" panose="020B0604020202020204" pitchFamily="34" charset="0"/>
            </a:endParaRPr>
          </a:p>
        </p:txBody>
      </p:sp>
      <p:sp>
        <p:nvSpPr>
          <p:cNvPr id="45065" name="Line 9"/>
          <p:cNvSpPr/>
          <p:nvPr/>
        </p:nvSpPr>
        <p:spPr>
          <a:xfrm>
            <a:off x="3059113" y="1844675"/>
            <a:ext cx="433387" cy="0"/>
          </a:xfrm>
          <a:prstGeom prst="line">
            <a:avLst/>
          </a:prstGeom>
          <a:ln w="9525" cap="flat" cmpd="sng">
            <a:solidFill>
              <a:schemeClr val="tx1"/>
            </a:solidFill>
            <a:prstDash val="solid"/>
            <a:headEnd type="none" w="med" len="med"/>
            <a:tailEnd type="triangle" w="med" len="med"/>
          </a:ln>
        </p:spPr>
      </p:sp>
      <p:sp>
        <p:nvSpPr>
          <p:cNvPr id="45066" name="Line 10"/>
          <p:cNvSpPr/>
          <p:nvPr/>
        </p:nvSpPr>
        <p:spPr>
          <a:xfrm>
            <a:off x="3348038" y="2565400"/>
            <a:ext cx="503237" cy="0"/>
          </a:xfrm>
          <a:prstGeom prst="line">
            <a:avLst/>
          </a:prstGeom>
          <a:ln w="9525" cap="flat" cmpd="sng">
            <a:solidFill>
              <a:schemeClr val="tx1"/>
            </a:solidFill>
            <a:prstDash val="solid"/>
            <a:headEnd type="none" w="med" len="med"/>
            <a:tailEnd type="triangle" w="med" len="med"/>
          </a:ln>
        </p:spPr>
      </p:sp>
      <p:sp>
        <p:nvSpPr>
          <p:cNvPr id="45067" name="Text Box 11"/>
          <p:cNvSpPr txBox="1">
            <a:spLocks noChangeArrowheads="1"/>
          </p:cNvSpPr>
          <p:nvPr/>
        </p:nvSpPr>
        <p:spPr bwMode="auto">
          <a:xfrm>
            <a:off x="3779838" y="2349500"/>
            <a:ext cx="5184775" cy="584200"/>
          </a:xfrm>
          <a:prstGeom prst="rect">
            <a:avLst/>
          </a:prstGeom>
          <a:noFill/>
          <a:ln w="9525">
            <a:noFill/>
            <a:miter lim="800000"/>
          </a:ln>
        </p:spPr>
        <p:txBody>
          <a:bodyPr>
            <a:spAutoFit/>
          </a:bodyPr>
          <a:lstStyle/>
          <a:p>
            <a:pPr marR="0" defTabSz="914400">
              <a:spcBef>
                <a:spcPct val="50000"/>
              </a:spcBef>
              <a:buClrTx/>
              <a:buSzTx/>
              <a:buFontTx/>
              <a:buNone/>
              <a:defRPr/>
            </a:pPr>
            <a:r>
              <a:rPr kumimoji="0" lang="pt-BR" sz="1600" kern="1200" cap="none" spc="0" normalizeH="0" baseline="0" noProof="0">
                <a:latin typeface="+mn-lt"/>
                <a:ea typeface="+mn-ea"/>
                <a:cs typeface="Arial" panose="020B0604020202020204" pitchFamily="34" charset="0"/>
              </a:rPr>
              <a:t>Nível secundário de atenção – Centros (ambulatórios) de referência – Resolvem 15% dos problemas de saúde</a:t>
            </a:r>
            <a:endParaRPr kumimoji="0" lang="pt-BR" sz="1600" kern="1200" cap="none" spc="0" normalizeH="0" baseline="0" noProof="0">
              <a:latin typeface="+mn-lt"/>
              <a:ea typeface="+mn-ea"/>
              <a:cs typeface="Arial" panose="020B0604020202020204" pitchFamily="34" charset="0"/>
            </a:endParaRPr>
          </a:p>
        </p:txBody>
      </p:sp>
      <p:sp>
        <p:nvSpPr>
          <p:cNvPr id="45068" name="Line 12"/>
          <p:cNvSpPr/>
          <p:nvPr/>
        </p:nvSpPr>
        <p:spPr>
          <a:xfrm>
            <a:off x="4067175" y="4149725"/>
            <a:ext cx="720725" cy="0"/>
          </a:xfrm>
          <a:prstGeom prst="line">
            <a:avLst/>
          </a:prstGeom>
          <a:ln w="9525" cap="flat" cmpd="sng">
            <a:solidFill>
              <a:schemeClr val="tx1"/>
            </a:solidFill>
            <a:prstDash val="solid"/>
            <a:headEnd type="none" w="med" len="med"/>
            <a:tailEnd type="triangle" w="med" len="med"/>
          </a:ln>
        </p:spPr>
      </p:sp>
      <p:sp>
        <p:nvSpPr>
          <p:cNvPr id="45069" name="Text Box 13"/>
          <p:cNvSpPr txBox="1">
            <a:spLocks noChangeArrowheads="1"/>
          </p:cNvSpPr>
          <p:nvPr/>
        </p:nvSpPr>
        <p:spPr bwMode="auto">
          <a:xfrm>
            <a:off x="4716463" y="4005263"/>
            <a:ext cx="4427538" cy="584200"/>
          </a:xfrm>
          <a:prstGeom prst="rect">
            <a:avLst/>
          </a:prstGeom>
          <a:noFill/>
          <a:ln w="9525">
            <a:noFill/>
            <a:miter lim="800000"/>
          </a:ln>
        </p:spPr>
        <p:txBody>
          <a:bodyPr>
            <a:spAutoFit/>
          </a:bodyPr>
          <a:lstStyle/>
          <a:p>
            <a:pPr marR="0" defTabSz="914400">
              <a:buClrTx/>
              <a:buSzTx/>
              <a:buFontTx/>
              <a:buNone/>
              <a:defRPr/>
            </a:pPr>
            <a:r>
              <a:rPr kumimoji="0" lang="pt-BR" sz="1600" kern="1200" cap="none" spc="0" normalizeH="0" baseline="0" noProof="0" dirty="0">
                <a:latin typeface="+mn-lt"/>
                <a:ea typeface="+mn-ea"/>
                <a:cs typeface="Arial" panose="020B0604020202020204" pitchFamily="34" charset="0"/>
              </a:rPr>
              <a:t>Nível Primário de atenção -  PSF e UBS</a:t>
            </a:r>
            <a:endParaRPr kumimoji="0" lang="pt-BR" sz="16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600" kern="1200" cap="none" spc="0" normalizeH="0" baseline="0" noProof="0" dirty="0">
                <a:latin typeface="+mn-lt"/>
                <a:ea typeface="+mn-ea"/>
                <a:cs typeface="Arial" panose="020B0604020202020204" pitchFamily="34" charset="0"/>
              </a:rPr>
              <a:t>- Responsáveis por 80% dos problemas de saúde</a:t>
            </a:r>
            <a:endParaRPr kumimoji="0" lang="pt-BR" sz="1600" kern="1200" cap="none" spc="0" normalizeH="0" baseline="0" noProof="0" dirty="0">
              <a:latin typeface="+mn-lt"/>
              <a:ea typeface="+mn-ea"/>
              <a:cs typeface="Arial" panose="020B0604020202020204" pitchFamily="34" charset="0"/>
            </a:endParaRPr>
          </a:p>
        </p:txBody>
      </p:sp>
      <p:sp>
        <p:nvSpPr>
          <p:cNvPr id="45072" name="AutoShape 16"/>
          <p:cNvSpPr/>
          <p:nvPr/>
        </p:nvSpPr>
        <p:spPr>
          <a:xfrm>
            <a:off x="323850" y="1773238"/>
            <a:ext cx="792163" cy="3600450"/>
          </a:xfrm>
          <a:prstGeom prst="upArrow">
            <a:avLst>
              <a:gd name="adj1" fmla="val 50000"/>
              <a:gd name="adj2" fmla="val 113627"/>
            </a:avLst>
          </a:prstGeom>
          <a:solidFill>
            <a:srgbClr val="FF9900"/>
          </a:solid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45073" name="AutoShape 17"/>
          <p:cNvSpPr/>
          <p:nvPr/>
        </p:nvSpPr>
        <p:spPr>
          <a:xfrm>
            <a:off x="250825" y="1700213"/>
            <a:ext cx="936625" cy="3744912"/>
          </a:xfrm>
          <a:prstGeom prst="downArrow">
            <a:avLst>
              <a:gd name="adj1" fmla="val 50000"/>
              <a:gd name="adj2" fmla="val 99957"/>
            </a:avLst>
          </a:prstGeom>
          <a:solidFill>
            <a:srgbClr val="FF6600"/>
          </a:solid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38926" name="Text Box 19"/>
          <p:cNvSpPr txBox="1">
            <a:spLocks noChangeArrowheads="1"/>
          </p:cNvSpPr>
          <p:nvPr/>
        </p:nvSpPr>
        <p:spPr bwMode="auto">
          <a:xfrm>
            <a:off x="-36512" y="5734050"/>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8080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dissolve">
                                      <p:cBhvr>
                                        <p:cTn id="7" dur="500"/>
                                        <p:tgtEl>
                                          <p:spTgt spid="45064"/>
                                        </p:tgtEl>
                                      </p:cBhvr>
                                    </p:animEffect>
                                  </p:childTnLst>
                                </p:cTn>
                              </p:par>
                              <p:par>
                                <p:cTn id="8" presetID="9" presetClass="entr" presetSubtype="0" fill="hold" nodeType="withEffect">
                                  <p:stCondLst>
                                    <p:cond delay="0"/>
                                  </p:stCondLst>
                                  <p:childTnLst>
                                    <p:set>
                                      <p:cBhvr>
                                        <p:cTn id="9" dur="1" fill="hold">
                                          <p:stCondLst>
                                            <p:cond delay="0"/>
                                          </p:stCondLst>
                                        </p:cTn>
                                        <p:tgtEl>
                                          <p:spTgt spid="45065"/>
                                        </p:tgtEl>
                                        <p:attrNameLst>
                                          <p:attrName>style.visibility</p:attrName>
                                        </p:attrNameLst>
                                      </p:cBhvr>
                                      <p:to>
                                        <p:strVal val="visible"/>
                                      </p:to>
                                    </p:set>
                                    <p:animEffect transition="in" filter="dissolve">
                                      <p:cBhvr>
                                        <p:cTn id="10" dur="500"/>
                                        <p:tgtEl>
                                          <p:spTgt spid="4506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5067"/>
                                        </p:tgtEl>
                                        <p:attrNameLst>
                                          <p:attrName>style.visibility</p:attrName>
                                        </p:attrNameLst>
                                      </p:cBhvr>
                                      <p:to>
                                        <p:strVal val="visible"/>
                                      </p:to>
                                    </p:set>
                                    <p:animEffect transition="in" filter="dissolve">
                                      <p:cBhvr>
                                        <p:cTn id="15" dur="500"/>
                                        <p:tgtEl>
                                          <p:spTgt spid="45067"/>
                                        </p:tgtEl>
                                      </p:cBhvr>
                                    </p:animEffect>
                                  </p:childTnLst>
                                </p:cTn>
                              </p:par>
                              <p:par>
                                <p:cTn id="16" presetID="9" presetClass="entr" presetSubtype="0" fill="hold" nodeType="withEffect">
                                  <p:stCondLst>
                                    <p:cond delay="0"/>
                                  </p:stCondLst>
                                  <p:childTnLst>
                                    <p:set>
                                      <p:cBhvr>
                                        <p:cTn id="17" dur="1" fill="hold">
                                          <p:stCondLst>
                                            <p:cond delay="0"/>
                                          </p:stCondLst>
                                        </p:cTn>
                                        <p:tgtEl>
                                          <p:spTgt spid="45066"/>
                                        </p:tgtEl>
                                        <p:attrNameLst>
                                          <p:attrName>style.visibility</p:attrName>
                                        </p:attrNameLst>
                                      </p:cBhvr>
                                      <p:to>
                                        <p:strVal val="visible"/>
                                      </p:to>
                                    </p:set>
                                    <p:animEffect transition="in" filter="dissolve">
                                      <p:cBhvr>
                                        <p:cTn id="18" dur="500"/>
                                        <p:tgtEl>
                                          <p:spTgt spid="4506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5069"/>
                                        </p:tgtEl>
                                        <p:attrNameLst>
                                          <p:attrName>style.visibility</p:attrName>
                                        </p:attrNameLst>
                                      </p:cBhvr>
                                      <p:to>
                                        <p:strVal val="visible"/>
                                      </p:to>
                                    </p:set>
                                    <p:animEffect transition="in" filter="dissolve">
                                      <p:cBhvr>
                                        <p:cTn id="23" dur="500"/>
                                        <p:tgtEl>
                                          <p:spTgt spid="45069"/>
                                        </p:tgtEl>
                                      </p:cBhvr>
                                    </p:animEffect>
                                  </p:childTnLst>
                                </p:cTn>
                              </p:par>
                              <p:par>
                                <p:cTn id="24" presetID="9" presetClass="entr" presetSubtype="0" fill="hold" nodeType="withEffect">
                                  <p:stCondLst>
                                    <p:cond delay="0"/>
                                  </p:stCondLst>
                                  <p:childTnLst>
                                    <p:set>
                                      <p:cBhvr>
                                        <p:cTn id="25" dur="1" fill="hold">
                                          <p:stCondLst>
                                            <p:cond delay="0"/>
                                          </p:stCondLst>
                                        </p:cTn>
                                        <p:tgtEl>
                                          <p:spTgt spid="45068"/>
                                        </p:tgtEl>
                                        <p:attrNameLst>
                                          <p:attrName>style.visibility</p:attrName>
                                        </p:attrNameLst>
                                      </p:cBhvr>
                                      <p:to>
                                        <p:strVal val="visible"/>
                                      </p:to>
                                    </p:set>
                                    <p:animEffect transition="in" filter="dissolve">
                                      <p:cBhvr>
                                        <p:cTn id="26" dur="500"/>
                                        <p:tgtEl>
                                          <p:spTgt spid="4506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72"/>
                                        </p:tgtEl>
                                        <p:attrNameLst>
                                          <p:attrName>style.visibility</p:attrName>
                                        </p:attrNameLst>
                                      </p:cBhvr>
                                      <p:to>
                                        <p:strVal val="visible"/>
                                      </p:to>
                                    </p:set>
                                    <p:anim calcmode="lin" valueType="num">
                                      <p:cBhvr additive="base">
                                        <p:cTn id="31" dur="500" fill="hold"/>
                                        <p:tgtEl>
                                          <p:spTgt spid="45072"/>
                                        </p:tgtEl>
                                        <p:attrNameLst>
                                          <p:attrName>ppt_x</p:attrName>
                                        </p:attrNameLst>
                                      </p:cBhvr>
                                      <p:tavLst>
                                        <p:tav tm="0">
                                          <p:val>
                                            <p:strVal val="#ppt_x"/>
                                          </p:val>
                                        </p:tav>
                                        <p:tav tm="100000">
                                          <p:val>
                                            <p:strVal val="#ppt_x"/>
                                          </p:val>
                                        </p:tav>
                                      </p:tavLst>
                                    </p:anim>
                                    <p:anim calcmode="lin" valueType="num">
                                      <p:cBhvr additive="base">
                                        <p:cTn id="32" dur="500" fill="hold"/>
                                        <p:tgtEl>
                                          <p:spTgt spid="450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073"/>
                                        </p:tgtEl>
                                        <p:attrNameLst>
                                          <p:attrName>style.visibility</p:attrName>
                                        </p:attrNameLst>
                                      </p:cBhvr>
                                      <p:to>
                                        <p:strVal val="visible"/>
                                      </p:to>
                                    </p:set>
                                    <p:animEffect transition="in" filter="wipe(down)">
                                      <p:cBhvr>
                                        <p:cTn id="37" dur="500"/>
                                        <p:tgtEl>
                                          <p:spTgt spid="45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45067" grpId="0"/>
      <p:bldP spid="45069" grpId="0"/>
      <p:bldP spid="45072" grpId="0" animBg="1"/>
      <p:bldP spid="450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AutoShape 4"/>
          <p:cNvSpPr/>
          <p:nvPr/>
        </p:nvSpPr>
        <p:spPr>
          <a:xfrm>
            <a:off x="7092950" y="549275"/>
            <a:ext cx="1154113" cy="1079500"/>
          </a:xfrm>
          <a:prstGeom prst="plus">
            <a:avLst>
              <a:gd name="adj" fmla="val 35463"/>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39939" name="Text Box 5"/>
          <p:cNvSpPr txBox="1">
            <a:spLocks noChangeArrowheads="1"/>
          </p:cNvSpPr>
          <p:nvPr/>
        </p:nvSpPr>
        <p:spPr bwMode="auto">
          <a:xfrm>
            <a:off x="6804025" y="260350"/>
            <a:ext cx="1614488" cy="307975"/>
          </a:xfrm>
          <a:prstGeom prst="rect">
            <a:avLst/>
          </a:prstGeom>
          <a:noFill/>
          <a:ln w="9525">
            <a:noFill/>
            <a:miter lim="800000"/>
          </a:ln>
        </p:spPr>
        <p:txBody>
          <a:bodyPr wrap="none">
            <a:spAutoFit/>
          </a:bodyPr>
          <a:lstStyle/>
          <a:p>
            <a:pPr marR="0" defTabSz="914400">
              <a:buClrTx/>
              <a:buSzTx/>
              <a:buFontTx/>
              <a:buNone/>
              <a:defRPr/>
            </a:pPr>
            <a:r>
              <a:rPr kumimoji="0" lang="pt-BR" sz="1400" kern="1200" cap="none" spc="0" normalizeH="0" baseline="0" noProof="0">
                <a:latin typeface="+mn-lt"/>
                <a:ea typeface="+mn-ea"/>
                <a:cs typeface="Arial" panose="020B0604020202020204" pitchFamily="34" charset="0"/>
              </a:rPr>
              <a:t>Hosp. Especializado</a:t>
            </a:r>
            <a:endParaRPr kumimoji="0" lang="pt-BR" sz="1400" kern="1200" cap="none" spc="0" normalizeH="0" baseline="0" noProof="0">
              <a:latin typeface="+mn-lt"/>
              <a:ea typeface="+mn-ea"/>
              <a:cs typeface="Arial" panose="020B0604020202020204" pitchFamily="34" charset="0"/>
            </a:endParaRPr>
          </a:p>
        </p:txBody>
      </p:sp>
      <p:grpSp>
        <p:nvGrpSpPr>
          <p:cNvPr id="38916" name="Group 15"/>
          <p:cNvGrpSpPr/>
          <p:nvPr/>
        </p:nvGrpSpPr>
        <p:grpSpPr>
          <a:xfrm>
            <a:off x="3779838" y="4652963"/>
            <a:ext cx="863600" cy="720725"/>
            <a:chOff x="1837" y="890"/>
            <a:chExt cx="544" cy="454"/>
          </a:xfrm>
        </p:grpSpPr>
        <p:sp>
          <p:nvSpPr>
            <p:cNvPr id="39982" name="AutoShape 7"/>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83" name="Text Box 14"/>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17" name="Group 16"/>
          <p:cNvGrpSpPr/>
          <p:nvPr/>
        </p:nvGrpSpPr>
        <p:grpSpPr>
          <a:xfrm>
            <a:off x="6156325" y="4724400"/>
            <a:ext cx="863600" cy="720725"/>
            <a:chOff x="1837" y="890"/>
            <a:chExt cx="544" cy="454"/>
          </a:xfrm>
        </p:grpSpPr>
        <p:sp>
          <p:nvSpPr>
            <p:cNvPr id="39980" name="AutoShape 17"/>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81" name="Text Box 18"/>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18" name="Group 19"/>
          <p:cNvGrpSpPr/>
          <p:nvPr/>
        </p:nvGrpSpPr>
        <p:grpSpPr>
          <a:xfrm>
            <a:off x="2484438" y="1628775"/>
            <a:ext cx="863600" cy="720725"/>
            <a:chOff x="1837" y="890"/>
            <a:chExt cx="544" cy="454"/>
          </a:xfrm>
        </p:grpSpPr>
        <p:sp>
          <p:nvSpPr>
            <p:cNvPr id="39978" name="AutoShape 20"/>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79" name="Text Box 21"/>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19" name="Group 22"/>
          <p:cNvGrpSpPr/>
          <p:nvPr/>
        </p:nvGrpSpPr>
        <p:grpSpPr>
          <a:xfrm>
            <a:off x="827088" y="2492375"/>
            <a:ext cx="863600" cy="720725"/>
            <a:chOff x="1837" y="890"/>
            <a:chExt cx="544" cy="454"/>
          </a:xfrm>
        </p:grpSpPr>
        <p:sp>
          <p:nvSpPr>
            <p:cNvPr id="39976" name="AutoShape 23"/>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77" name="Text Box 24"/>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20" name="Group 25"/>
          <p:cNvGrpSpPr/>
          <p:nvPr/>
        </p:nvGrpSpPr>
        <p:grpSpPr>
          <a:xfrm>
            <a:off x="971550" y="5516563"/>
            <a:ext cx="863600" cy="720725"/>
            <a:chOff x="1837" y="890"/>
            <a:chExt cx="544" cy="454"/>
          </a:xfrm>
        </p:grpSpPr>
        <p:sp>
          <p:nvSpPr>
            <p:cNvPr id="39974" name="AutoShape 26"/>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75" name="Text Box 27"/>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21" name="Group 28"/>
          <p:cNvGrpSpPr/>
          <p:nvPr/>
        </p:nvGrpSpPr>
        <p:grpSpPr>
          <a:xfrm>
            <a:off x="4643438" y="1773238"/>
            <a:ext cx="863600" cy="720725"/>
            <a:chOff x="1837" y="890"/>
            <a:chExt cx="544" cy="454"/>
          </a:xfrm>
        </p:grpSpPr>
        <p:sp>
          <p:nvSpPr>
            <p:cNvPr id="39972" name="AutoShape 29"/>
            <p:cNvSpPr>
              <a:spLocks noChangeArrowheads="1"/>
            </p:cNvSpPr>
            <p:nvPr/>
          </p:nvSpPr>
          <p:spPr bwMode="auto">
            <a:xfrm>
              <a:off x="1837" y="890"/>
              <a:ext cx="544" cy="454"/>
            </a:xfrm>
            <a:prstGeom prst="hexagon">
              <a:avLst>
                <a:gd name="adj" fmla="val 29956"/>
                <a:gd name="vf" fmla="val 115470"/>
              </a:avLst>
            </a:prstGeom>
            <a:solidFill>
              <a:schemeClr val="accent1"/>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73" name="Text Box 30"/>
            <p:cNvSpPr txBox="1">
              <a:spLocks noChangeArrowheads="1"/>
            </p:cNvSpPr>
            <p:nvPr/>
          </p:nvSpPr>
          <p:spPr bwMode="auto">
            <a:xfrm>
              <a:off x="1927" y="981"/>
              <a:ext cx="454"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PSF</a:t>
              </a:r>
              <a:endParaRPr kumimoji="0" lang="pt-BR" kern="1200" cap="none" spc="0" normalizeH="0" baseline="0" noProof="0">
                <a:latin typeface="+mn-lt"/>
                <a:ea typeface="+mn-ea"/>
                <a:cs typeface="Arial" panose="020B0604020202020204" pitchFamily="34" charset="0"/>
              </a:endParaRPr>
            </a:p>
          </p:txBody>
        </p:sp>
      </p:grpSp>
      <p:grpSp>
        <p:nvGrpSpPr>
          <p:cNvPr id="38922" name="Group 33"/>
          <p:cNvGrpSpPr/>
          <p:nvPr/>
        </p:nvGrpSpPr>
        <p:grpSpPr>
          <a:xfrm>
            <a:off x="1908175" y="3573463"/>
            <a:ext cx="776288" cy="647700"/>
            <a:chOff x="1882" y="2886"/>
            <a:chExt cx="489" cy="408"/>
          </a:xfrm>
        </p:grpSpPr>
        <p:sp>
          <p:nvSpPr>
            <p:cNvPr id="39970" name="Rectangle 31"/>
            <p:cNvSpPr>
              <a:spLocks noChangeArrowheads="1"/>
            </p:cNvSpPr>
            <p:nvPr/>
          </p:nvSpPr>
          <p:spPr bwMode="auto">
            <a:xfrm>
              <a:off x="1882" y="2886"/>
              <a:ext cx="454" cy="408"/>
            </a:xfrm>
            <a:prstGeom prst="rect">
              <a:avLst/>
            </a:prstGeom>
            <a:no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71" name="Text Box 32"/>
            <p:cNvSpPr txBox="1">
              <a:spLocks noChangeArrowheads="1"/>
            </p:cNvSpPr>
            <p:nvPr/>
          </p:nvSpPr>
          <p:spPr bwMode="auto">
            <a:xfrm>
              <a:off x="1882" y="2976"/>
              <a:ext cx="489"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UBS</a:t>
              </a:r>
              <a:endParaRPr kumimoji="0" lang="pt-BR" kern="1200" cap="none" spc="0" normalizeH="0" baseline="0" noProof="0">
                <a:latin typeface="+mn-lt"/>
                <a:ea typeface="+mn-ea"/>
                <a:cs typeface="Arial" panose="020B0604020202020204" pitchFamily="34" charset="0"/>
              </a:endParaRPr>
            </a:p>
          </p:txBody>
        </p:sp>
      </p:grpSp>
      <p:grpSp>
        <p:nvGrpSpPr>
          <p:cNvPr id="38923" name="Group 37"/>
          <p:cNvGrpSpPr/>
          <p:nvPr/>
        </p:nvGrpSpPr>
        <p:grpSpPr>
          <a:xfrm>
            <a:off x="4067175" y="692150"/>
            <a:ext cx="776288" cy="647700"/>
            <a:chOff x="1882" y="2886"/>
            <a:chExt cx="489" cy="408"/>
          </a:xfrm>
        </p:grpSpPr>
        <p:sp>
          <p:nvSpPr>
            <p:cNvPr id="39968" name="Rectangle 38"/>
            <p:cNvSpPr>
              <a:spLocks noChangeArrowheads="1"/>
            </p:cNvSpPr>
            <p:nvPr/>
          </p:nvSpPr>
          <p:spPr bwMode="auto">
            <a:xfrm>
              <a:off x="1882" y="2886"/>
              <a:ext cx="454" cy="408"/>
            </a:xfrm>
            <a:prstGeom prst="rect">
              <a:avLst/>
            </a:prstGeom>
            <a:no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69" name="Text Box 39"/>
            <p:cNvSpPr txBox="1">
              <a:spLocks noChangeArrowheads="1"/>
            </p:cNvSpPr>
            <p:nvPr/>
          </p:nvSpPr>
          <p:spPr bwMode="auto">
            <a:xfrm>
              <a:off x="1882" y="2976"/>
              <a:ext cx="489"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UBS</a:t>
              </a:r>
              <a:endParaRPr kumimoji="0" lang="pt-BR" kern="1200" cap="none" spc="0" normalizeH="0" baseline="0" noProof="0">
                <a:latin typeface="+mn-lt"/>
                <a:ea typeface="+mn-ea"/>
                <a:cs typeface="Arial" panose="020B0604020202020204" pitchFamily="34" charset="0"/>
              </a:endParaRPr>
            </a:p>
          </p:txBody>
        </p:sp>
      </p:grpSp>
      <p:grpSp>
        <p:nvGrpSpPr>
          <p:cNvPr id="38924" name="Group 43"/>
          <p:cNvGrpSpPr/>
          <p:nvPr/>
        </p:nvGrpSpPr>
        <p:grpSpPr>
          <a:xfrm>
            <a:off x="6588125" y="3500438"/>
            <a:ext cx="776288" cy="647700"/>
            <a:chOff x="1882" y="2886"/>
            <a:chExt cx="489" cy="408"/>
          </a:xfrm>
        </p:grpSpPr>
        <p:sp>
          <p:nvSpPr>
            <p:cNvPr id="39966" name="Rectangle 44"/>
            <p:cNvSpPr>
              <a:spLocks noChangeArrowheads="1"/>
            </p:cNvSpPr>
            <p:nvPr/>
          </p:nvSpPr>
          <p:spPr bwMode="auto">
            <a:xfrm>
              <a:off x="1882" y="2886"/>
              <a:ext cx="454" cy="408"/>
            </a:xfrm>
            <a:prstGeom prst="rect">
              <a:avLst/>
            </a:prstGeom>
            <a:no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9967" name="Text Box 45"/>
            <p:cNvSpPr txBox="1">
              <a:spLocks noChangeArrowheads="1"/>
            </p:cNvSpPr>
            <p:nvPr/>
          </p:nvSpPr>
          <p:spPr bwMode="auto">
            <a:xfrm>
              <a:off x="1882" y="2976"/>
              <a:ext cx="489" cy="231"/>
            </a:xfrm>
            <a:prstGeom prst="rect">
              <a:avLst/>
            </a:prstGeom>
            <a:noFill/>
            <a:ln w="9525">
              <a:noFill/>
              <a:miter lim="800000"/>
            </a:ln>
          </p:spPr>
          <p:txBody>
            <a:bodyPr>
              <a:spAutoFit/>
            </a:bodyPr>
            <a:lstStyle/>
            <a:p>
              <a:pPr marR="0" defTabSz="914400">
                <a:spcBef>
                  <a:spcPct val="50000"/>
                </a:spcBef>
                <a:buClrTx/>
                <a:buSzTx/>
                <a:buFontTx/>
                <a:buNone/>
                <a:defRPr/>
              </a:pPr>
              <a:r>
                <a:rPr kumimoji="0" lang="pt-BR" kern="1200" cap="none" spc="0" normalizeH="0" baseline="0" noProof="0">
                  <a:latin typeface="+mn-lt"/>
                  <a:ea typeface="+mn-ea"/>
                  <a:cs typeface="Arial" panose="020B0604020202020204" pitchFamily="34" charset="0"/>
                </a:rPr>
                <a:t>UBS</a:t>
              </a:r>
              <a:endParaRPr kumimoji="0" lang="pt-BR" kern="1200" cap="none" spc="0" normalizeH="0" baseline="0" noProof="0">
                <a:latin typeface="+mn-lt"/>
                <a:ea typeface="+mn-ea"/>
                <a:cs typeface="Arial" panose="020B0604020202020204" pitchFamily="34" charset="0"/>
              </a:endParaRPr>
            </a:p>
          </p:txBody>
        </p:sp>
      </p:grpSp>
      <p:sp>
        <p:nvSpPr>
          <p:cNvPr id="67630" name="Text Box 46"/>
          <p:cNvSpPr txBox="1">
            <a:spLocks noChangeArrowheads="1"/>
          </p:cNvSpPr>
          <p:nvPr/>
        </p:nvSpPr>
        <p:spPr bwMode="auto">
          <a:xfrm>
            <a:off x="395288" y="404813"/>
            <a:ext cx="2881313" cy="396875"/>
          </a:xfrm>
          <a:prstGeom prst="rect">
            <a:avLst/>
          </a:prstGeom>
          <a:noFill/>
          <a:ln w="9525">
            <a:noFill/>
            <a:miter lim="800000"/>
          </a:ln>
        </p:spPr>
        <p:txBody>
          <a:bodyPr>
            <a:spAutoFit/>
          </a:bodyPr>
          <a:lstStyle/>
          <a:p>
            <a:pPr marR="0" defTabSz="914400">
              <a:spcBef>
                <a:spcPct val="50000"/>
              </a:spcBef>
              <a:buClrTx/>
              <a:buSzTx/>
              <a:buFontTx/>
              <a:buNone/>
              <a:defRPr/>
            </a:pPr>
            <a:r>
              <a:rPr kumimoji="0" lang="pt-BR" sz="2000" kern="1200" cap="none" spc="0" normalizeH="0" baseline="0" noProof="0" dirty="0">
                <a:latin typeface="+mn-lt"/>
                <a:ea typeface="+mn-ea"/>
                <a:cs typeface="Arial" panose="020B0604020202020204" pitchFamily="34" charset="0"/>
              </a:rPr>
              <a:t>Distrito Sanitário</a:t>
            </a:r>
            <a:endParaRPr kumimoji="0" lang="pt-BR" sz="2000" kern="1200" cap="none" spc="0" normalizeH="0" baseline="0" noProof="0" dirty="0">
              <a:latin typeface="+mn-lt"/>
              <a:ea typeface="+mn-ea"/>
              <a:cs typeface="Arial" panose="020B0604020202020204" pitchFamily="34" charset="0"/>
            </a:endParaRPr>
          </a:p>
        </p:txBody>
      </p:sp>
      <p:sp>
        <p:nvSpPr>
          <p:cNvPr id="38926" name="Oval 47"/>
          <p:cNvSpPr/>
          <p:nvPr/>
        </p:nvSpPr>
        <p:spPr>
          <a:xfrm>
            <a:off x="3779838" y="3068638"/>
            <a:ext cx="1873250" cy="865187"/>
          </a:xfrm>
          <a:prstGeom prst="ellipse">
            <a:avLst/>
          </a:prstGeom>
          <a:noFill/>
          <a:ln w="9525" cap="flat" cmpd="sng">
            <a:solidFill>
              <a:schemeClr val="tx1"/>
            </a:solidFill>
            <a:prstDash val="solid"/>
            <a:headEnd type="none" w="med" len="med"/>
            <a:tailEnd type="none" w="med" len="med"/>
          </a:ln>
        </p:spPr>
        <p:txBody>
          <a:bodyPr wrap="none" anchor="ctr" anchorCtr="0"/>
          <a:p>
            <a:endParaRPr lang="pt-BR" altLang="pt-BR" dirty="0">
              <a:latin typeface="Arial" panose="020B0604020202020204" pitchFamily="34" charset="0"/>
            </a:endParaRPr>
          </a:p>
        </p:txBody>
      </p:sp>
      <p:sp>
        <p:nvSpPr>
          <p:cNvPr id="39951" name="Text Box 48"/>
          <p:cNvSpPr txBox="1">
            <a:spLocks noChangeArrowheads="1"/>
          </p:cNvSpPr>
          <p:nvPr/>
        </p:nvSpPr>
        <p:spPr bwMode="auto">
          <a:xfrm>
            <a:off x="3851275" y="3213100"/>
            <a:ext cx="1728788" cy="581025"/>
          </a:xfrm>
          <a:prstGeom prst="rect">
            <a:avLst/>
          </a:prstGeom>
          <a:noFill/>
          <a:ln w="9525">
            <a:noFill/>
            <a:miter lim="800000"/>
          </a:ln>
        </p:spPr>
        <p:txBody>
          <a:bodyPr>
            <a:spAutoFit/>
          </a:bodyPr>
          <a:lstStyle/>
          <a:p>
            <a:pPr marR="0" algn="ctr" defTabSz="914400">
              <a:spcBef>
                <a:spcPct val="50000"/>
              </a:spcBef>
              <a:buClrTx/>
              <a:buSzTx/>
              <a:buFontTx/>
              <a:buNone/>
              <a:defRPr/>
            </a:pPr>
            <a:r>
              <a:rPr kumimoji="0" lang="pt-BR" sz="1600" kern="1200" cap="none" spc="0" normalizeH="0" baseline="0" noProof="0">
                <a:latin typeface="+mn-lt"/>
                <a:ea typeface="+mn-ea"/>
                <a:cs typeface="Arial" panose="020B0604020202020204" pitchFamily="34" charset="0"/>
              </a:rPr>
              <a:t>Amb. especializado</a:t>
            </a:r>
            <a:endParaRPr kumimoji="0" lang="pt-BR" sz="1600" kern="1200" cap="none" spc="0" normalizeH="0" baseline="0" noProof="0">
              <a:latin typeface="+mn-lt"/>
              <a:ea typeface="+mn-ea"/>
              <a:cs typeface="Arial" panose="020B0604020202020204" pitchFamily="34" charset="0"/>
            </a:endParaRPr>
          </a:p>
        </p:txBody>
      </p:sp>
      <p:sp>
        <p:nvSpPr>
          <p:cNvPr id="38928" name="Line 52"/>
          <p:cNvSpPr/>
          <p:nvPr/>
        </p:nvSpPr>
        <p:spPr>
          <a:xfrm flipV="1">
            <a:off x="4932363" y="2492375"/>
            <a:ext cx="71437" cy="576263"/>
          </a:xfrm>
          <a:prstGeom prst="line">
            <a:avLst/>
          </a:prstGeom>
          <a:ln w="9525" cap="flat" cmpd="sng">
            <a:solidFill>
              <a:schemeClr val="tx1"/>
            </a:solidFill>
            <a:prstDash val="solid"/>
            <a:headEnd type="triangle" w="med" len="med"/>
            <a:tailEnd type="triangle" w="med" len="med"/>
          </a:ln>
        </p:spPr>
      </p:sp>
      <p:sp>
        <p:nvSpPr>
          <p:cNvPr id="38929" name="Line 53"/>
          <p:cNvSpPr/>
          <p:nvPr/>
        </p:nvSpPr>
        <p:spPr>
          <a:xfrm flipH="1" flipV="1">
            <a:off x="4427538" y="1341438"/>
            <a:ext cx="0" cy="1800225"/>
          </a:xfrm>
          <a:prstGeom prst="line">
            <a:avLst/>
          </a:prstGeom>
          <a:ln w="9525" cap="flat" cmpd="sng">
            <a:solidFill>
              <a:schemeClr val="tx1"/>
            </a:solidFill>
            <a:prstDash val="solid"/>
            <a:headEnd type="triangle" w="med" len="med"/>
            <a:tailEnd type="triangle" w="med" len="med"/>
          </a:ln>
        </p:spPr>
      </p:sp>
      <p:sp>
        <p:nvSpPr>
          <p:cNvPr id="38930" name="Line 54"/>
          <p:cNvSpPr/>
          <p:nvPr/>
        </p:nvSpPr>
        <p:spPr>
          <a:xfrm flipH="1" flipV="1">
            <a:off x="5724525" y="3500438"/>
            <a:ext cx="863600" cy="360362"/>
          </a:xfrm>
          <a:prstGeom prst="line">
            <a:avLst/>
          </a:prstGeom>
          <a:ln w="9525" cap="flat" cmpd="sng">
            <a:solidFill>
              <a:schemeClr val="tx1"/>
            </a:solidFill>
            <a:prstDash val="solid"/>
            <a:headEnd type="triangle" w="med" len="med"/>
            <a:tailEnd type="triangle" w="med" len="med"/>
          </a:ln>
        </p:spPr>
      </p:sp>
      <p:sp>
        <p:nvSpPr>
          <p:cNvPr id="38931" name="Line 55"/>
          <p:cNvSpPr/>
          <p:nvPr/>
        </p:nvSpPr>
        <p:spPr>
          <a:xfrm flipH="1" flipV="1">
            <a:off x="5580063" y="3716338"/>
            <a:ext cx="792162" cy="1081087"/>
          </a:xfrm>
          <a:prstGeom prst="line">
            <a:avLst/>
          </a:prstGeom>
          <a:ln w="9525" cap="flat" cmpd="sng">
            <a:solidFill>
              <a:schemeClr val="tx1"/>
            </a:solidFill>
            <a:prstDash val="solid"/>
            <a:headEnd type="triangle" w="med" len="med"/>
            <a:tailEnd type="triangle" w="med" len="med"/>
          </a:ln>
        </p:spPr>
      </p:sp>
      <p:sp>
        <p:nvSpPr>
          <p:cNvPr id="38932" name="Line 56"/>
          <p:cNvSpPr/>
          <p:nvPr/>
        </p:nvSpPr>
        <p:spPr>
          <a:xfrm flipV="1">
            <a:off x="2627313" y="3500438"/>
            <a:ext cx="1223962" cy="215900"/>
          </a:xfrm>
          <a:prstGeom prst="line">
            <a:avLst/>
          </a:prstGeom>
          <a:ln w="9525" cap="flat" cmpd="sng">
            <a:solidFill>
              <a:schemeClr val="tx1"/>
            </a:solidFill>
            <a:prstDash val="solid"/>
            <a:headEnd type="triangle" w="med" len="med"/>
            <a:tailEnd type="triangle" w="med" len="med"/>
          </a:ln>
        </p:spPr>
      </p:sp>
      <p:sp>
        <p:nvSpPr>
          <p:cNvPr id="38933" name="Line 57"/>
          <p:cNvSpPr/>
          <p:nvPr/>
        </p:nvSpPr>
        <p:spPr>
          <a:xfrm flipV="1">
            <a:off x="4356100" y="3933825"/>
            <a:ext cx="71438" cy="647700"/>
          </a:xfrm>
          <a:prstGeom prst="line">
            <a:avLst/>
          </a:prstGeom>
          <a:ln w="9525" cap="flat" cmpd="sng">
            <a:solidFill>
              <a:schemeClr val="tx1"/>
            </a:solidFill>
            <a:prstDash val="solid"/>
            <a:headEnd type="triangle" w="med" len="med"/>
            <a:tailEnd type="triangle" w="med" len="med"/>
          </a:ln>
        </p:spPr>
      </p:sp>
      <p:sp>
        <p:nvSpPr>
          <p:cNvPr id="38934" name="Line 58"/>
          <p:cNvSpPr/>
          <p:nvPr/>
        </p:nvSpPr>
        <p:spPr>
          <a:xfrm flipV="1">
            <a:off x="5580063" y="1628775"/>
            <a:ext cx="1871662" cy="1584325"/>
          </a:xfrm>
          <a:prstGeom prst="line">
            <a:avLst/>
          </a:prstGeom>
          <a:ln w="9525" cap="flat" cmpd="sng">
            <a:solidFill>
              <a:schemeClr val="tx1"/>
            </a:solidFill>
            <a:prstDash val="solid"/>
            <a:headEnd type="triangle" w="med" len="med"/>
            <a:tailEnd type="triangle" w="med" len="med"/>
          </a:ln>
        </p:spPr>
      </p:sp>
      <p:sp>
        <p:nvSpPr>
          <p:cNvPr id="38935" name="Line 59"/>
          <p:cNvSpPr/>
          <p:nvPr/>
        </p:nvSpPr>
        <p:spPr>
          <a:xfrm>
            <a:off x="1692275" y="2854325"/>
            <a:ext cx="2159000" cy="430213"/>
          </a:xfrm>
          <a:prstGeom prst="line">
            <a:avLst/>
          </a:prstGeom>
          <a:ln w="9525" cap="flat" cmpd="sng">
            <a:solidFill>
              <a:schemeClr val="tx1"/>
            </a:solidFill>
            <a:prstDash val="solid"/>
            <a:headEnd type="triangle" w="med" len="med"/>
            <a:tailEnd type="triangle" w="med" len="med"/>
          </a:ln>
        </p:spPr>
      </p:sp>
      <p:sp>
        <p:nvSpPr>
          <p:cNvPr id="38936" name="Line 60"/>
          <p:cNvSpPr/>
          <p:nvPr/>
        </p:nvSpPr>
        <p:spPr>
          <a:xfrm flipH="1" flipV="1">
            <a:off x="3348038" y="1916113"/>
            <a:ext cx="792162" cy="1296987"/>
          </a:xfrm>
          <a:prstGeom prst="line">
            <a:avLst/>
          </a:prstGeom>
          <a:ln w="9525" cap="flat" cmpd="sng">
            <a:solidFill>
              <a:schemeClr val="tx1"/>
            </a:solidFill>
            <a:prstDash val="solid"/>
            <a:headEnd type="triangle" w="med" len="med"/>
            <a:tailEnd type="triangle" w="med" len="med"/>
          </a:ln>
        </p:spPr>
      </p:sp>
      <p:sp>
        <p:nvSpPr>
          <p:cNvPr id="38937" name="Line 61"/>
          <p:cNvSpPr/>
          <p:nvPr/>
        </p:nvSpPr>
        <p:spPr>
          <a:xfrm flipV="1">
            <a:off x="1619250" y="3716338"/>
            <a:ext cx="2305050" cy="1873250"/>
          </a:xfrm>
          <a:prstGeom prst="line">
            <a:avLst/>
          </a:prstGeom>
          <a:ln w="9525" cap="flat" cmpd="sng">
            <a:solidFill>
              <a:schemeClr val="tx1"/>
            </a:solidFill>
            <a:prstDash val="solid"/>
            <a:headEnd type="triangle" w="med" len="med"/>
            <a:tailEnd type="triangle" w="med" len="med"/>
          </a:ln>
        </p:spPr>
      </p:sp>
      <p:sp>
        <p:nvSpPr>
          <p:cNvPr id="67646" name="Freeform 62"/>
          <p:cNvSpPr/>
          <p:nvPr/>
        </p:nvSpPr>
        <p:spPr>
          <a:xfrm>
            <a:off x="288925" y="260350"/>
            <a:ext cx="7812088" cy="6559550"/>
          </a:xfrm>
          <a:custGeom>
            <a:avLst/>
            <a:gdLst>
              <a:gd name="txL" fmla="*/ 0 w 4942"/>
              <a:gd name="txT" fmla="*/ 0 h 4164"/>
              <a:gd name="txR" fmla="*/ 4942 w 4942"/>
              <a:gd name="txB" fmla="*/ 4164 h 41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942" h="4164">
                <a:moveTo>
                  <a:pt x="2170" y="132"/>
                </a:moveTo>
                <a:cubicBezTo>
                  <a:pt x="2150" y="172"/>
                  <a:pt x="2133" y="214"/>
                  <a:pt x="2110" y="252"/>
                </a:cubicBezTo>
                <a:cubicBezTo>
                  <a:pt x="2088" y="288"/>
                  <a:pt x="2068" y="287"/>
                  <a:pt x="2038" y="312"/>
                </a:cubicBezTo>
                <a:cubicBezTo>
                  <a:pt x="2025" y="323"/>
                  <a:pt x="2016" y="339"/>
                  <a:pt x="2002" y="348"/>
                </a:cubicBezTo>
                <a:cubicBezTo>
                  <a:pt x="1930" y="393"/>
                  <a:pt x="1752" y="420"/>
                  <a:pt x="1666" y="432"/>
                </a:cubicBezTo>
                <a:cubicBezTo>
                  <a:pt x="1549" y="471"/>
                  <a:pt x="1417" y="453"/>
                  <a:pt x="1294" y="468"/>
                </a:cubicBezTo>
                <a:cubicBezTo>
                  <a:pt x="1251" y="482"/>
                  <a:pt x="1162" y="504"/>
                  <a:pt x="1162" y="504"/>
                </a:cubicBezTo>
                <a:cubicBezTo>
                  <a:pt x="1092" y="556"/>
                  <a:pt x="1005" y="563"/>
                  <a:pt x="922" y="588"/>
                </a:cubicBezTo>
                <a:cubicBezTo>
                  <a:pt x="790" y="628"/>
                  <a:pt x="675" y="702"/>
                  <a:pt x="550" y="756"/>
                </a:cubicBezTo>
                <a:cubicBezTo>
                  <a:pt x="482" y="785"/>
                  <a:pt x="410" y="817"/>
                  <a:pt x="346" y="852"/>
                </a:cubicBezTo>
                <a:cubicBezTo>
                  <a:pt x="321" y="866"/>
                  <a:pt x="274" y="900"/>
                  <a:pt x="274" y="900"/>
                </a:cubicBezTo>
                <a:cubicBezTo>
                  <a:pt x="258" y="924"/>
                  <a:pt x="235" y="945"/>
                  <a:pt x="226" y="972"/>
                </a:cubicBezTo>
                <a:cubicBezTo>
                  <a:pt x="208" y="1026"/>
                  <a:pt x="201" y="1057"/>
                  <a:pt x="166" y="1104"/>
                </a:cubicBezTo>
                <a:cubicBezTo>
                  <a:pt x="151" y="1163"/>
                  <a:pt x="140" y="1222"/>
                  <a:pt x="106" y="1272"/>
                </a:cubicBezTo>
                <a:cubicBezTo>
                  <a:pt x="102" y="1292"/>
                  <a:pt x="99" y="1312"/>
                  <a:pt x="94" y="1332"/>
                </a:cubicBezTo>
                <a:cubicBezTo>
                  <a:pt x="87" y="1364"/>
                  <a:pt x="70" y="1428"/>
                  <a:pt x="70" y="1428"/>
                </a:cubicBezTo>
                <a:cubicBezTo>
                  <a:pt x="75" y="1564"/>
                  <a:pt x="92" y="1700"/>
                  <a:pt x="94" y="1836"/>
                </a:cubicBezTo>
                <a:cubicBezTo>
                  <a:pt x="118" y="3206"/>
                  <a:pt x="0" y="2719"/>
                  <a:pt x="118" y="3192"/>
                </a:cubicBezTo>
                <a:cubicBezTo>
                  <a:pt x="122" y="3456"/>
                  <a:pt x="123" y="3720"/>
                  <a:pt x="130" y="3984"/>
                </a:cubicBezTo>
                <a:cubicBezTo>
                  <a:pt x="132" y="4041"/>
                  <a:pt x="144" y="4085"/>
                  <a:pt x="190" y="4116"/>
                </a:cubicBezTo>
                <a:cubicBezTo>
                  <a:pt x="596" y="4109"/>
                  <a:pt x="815" y="4164"/>
                  <a:pt x="1126" y="4008"/>
                </a:cubicBezTo>
                <a:cubicBezTo>
                  <a:pt x="1200" y="3898"/>
                  <a:pt x="1082" y="4069"/>
                  <a:pt x="1198" y="3924"/>
                </a:cubicBezTo>
                <a:cubicBezTo>
                  <a:pt x="1216" y="3901"/>
                  <a:pt x="1226" y="3872"/>
                  <a:pt x="1246" y="3852"/>
                </a:cubicBezTo>
                <a:cubicBezTo>
                  <a:pt x="1310" y="3788"/>
                  <a:pt x="1361" y="3710"/>
                  <a:pt x="1390" y="3624"/>
                </a:cubicBezTo>
                <a:cubicBezTo>
                  <a:pt x="1393" y="3584"/>
                  <a:pt x="1391" y="3449"/>
                  <a:pt x="1426" y="3396"/>
                </a:cubicBezTo>
                <a:cubicBezTo>
                  <a:pt x="1434" y="3384"/>
                  <a:pt x="1444" y="3373"/>
                  <a:pt x="1450" y="3360"/>
                </a:cubicBezTo>
                <a:cubicBezTo>
                  <a:pt x="1456" y="3349"/>
                  <a:pt x="1453" y="3333"/>
                  <a:pt x="1462" y="3324"/>
                </a:cubicBezTo>
                <a:cubicBezTo>
                  <a:pt x="1482" y="3304"/>
                  <a:pt x="1534" y="3276"/>
                  <a:pt x="1534" y="3276"/>
                </a:cubicBezTo>
                <a:cubicBezTo>
                  <a:pt x="1594" y="3288"/>
                  <a:pt x="1663" y="3278"/>
                  <a:pt x="1714" y="3312"/>
                </a:cubicBezTo>
                <a:cubicBezTo>
                  <a:pt x="1782" y="3358"/>
                  <a:pt x="1858" y="3384"/>
                  <a:pt x="1930" y="3420"/>
                </a:cubicBezTo>
                <a:cubicBezTo>
                  <a:pt x="2018" y="3464"/>
                  <a:pt x="2104" y="3510"/>
                  <a:pt x="2194" y="3552"/>
                </a:cubicBezTo>
                <a:cubicBezTo>
                  <a:pt x="2267" y="3586"/>
                  <a:pt x="2338" y="3628"/>
                  <a:pt x="2410" y="3660"/>
                </a:cubicBezTo>
                <a:cubicBezTo>
                  <a:pt x="2433" y="3670"/>
                  <a:pt x="2458" y="3676"/>
                  <a:pt x="2482" y="3684"/>
                </a:cubicBezTo>
                <a:cubicBezTo>
                  <a:pt x="2494" y="3688"/>
                  <a:pt x="2518" y="3696"/>
                  <a:pt x="2518" y="3696"/>
                </a:cubicBezTo>
                <a:cubicBezTo>
                  <a:pt x="2578" y="3692"/>
                  <a:pt x="2640" y="3698"/>
                  <a:pt x="2698" y="3684"/>
                </a:cubicBezTo>
                <a:cubicBezTo>
                  <a:pt x="2770" y="3667"/>
                  <a:pt x="2764" y="3630"/>
                  <a:pt x="2806" y="3588"/>
                </a:cubicBezTo>
                <a:cubicBezTo>
                  <a:pt x="2829" y="3565"/>
                  <a:pt x="2849" y="3562"/>
                  <a:pt x="2878" y="3552"/>
                </a:cubicBezTo>
                <a:cubicBezTo>
                  <a:pt x="2994" y="3436"/>
                  <a:pt x="3011" y="3227"/>
                  <a:pt x="3154" y="3132"/>
                </a:cubicBezTo>
                <a:cubicBezTo>
                  <a:pt x="3214" y="3152"/>
                  <a:pt x="3259" y="3192"/>
                  <a:pt x="3310" y="3228"/>
                </a:cubicBezTo>
                <a:cubicBezTo>
                  <a:pt x="3365" y="3268"/>
                  <a:pt x="3420" y="3312"/>
                  <a:pt x="3478" y="3348"/>
                </a:cubicBezTo>
                <a:cubicBezTo>
                  <a:pt x="3493" y="3357"/>
                  <a:pt x="3511" y="3362"/>
                  <a:pt x="3526" y="3372"/>
                </a:cubicBezTo>
                <a:cubicBezTo>
                  <a:pt x="3540" y="3382"/>
                  <a:pt x="3548" y="3398"/>
                  <a:pt x="3562" y="3408"/>
                </a:cubicBezTo>
                <a:cubicBezTo>
                  <a:pt x="3586" y="3425"/>
                  <a:pt x="3645" y="3445"/>
                  <a:pt x="3670" y="3456"/>
                </a:cubicBezTo>
                <a:cubicBezTo>
                  <a:pt x="3808" y="3517"/>
                  <a:pt x="3956" y="3528"/>
                  <a:pt x="4102" y="3564"/>
                </a:cubicBezTo>
                <a:cubicBezTo>
                  <a:pt x="4182" y="3560"/>
                  <a:pt x="4263" y="3562"/>
                  <a:pt x="4342" y="3552"/>
                </a:cubicBezTo>
                <a:cubicBezTo>
                  <a:pt x="4385" y="3546"/>
                  <a:pt x="4412" y="3470"/>
                  <a:pt x="4438" y="3444"/>
                </a:cubicBezTo>
                <a:cubicBezTo>
                  <a:pt x="4494" y="3388"/>
                  <a:pt x="4476" y="3431"/>
                  <a:pt x="4522" y="3372"/>
                </a:cubicBezTo>
                <a:cubicBezTo>
                  <a:pt x="4591" y="3284"/>
                  <a:pt x="4646" y="3188"/>
                  <a:pt x="4726" y="3108"/>
                </a:cubicBezTo>
                <a:cubicBezTo>
                  <a:pt x="4746" y="3047"/>
                  <a:pt x="4788" y="2994"/>
                  <a:pt x="4822" y="2940"/>
                </a:cubicBezTo>
                <a:cubicBezTo>
                  <a:pt x="4839" y="2913"/>
                  <a:pt x="4859" y="2827"/>
                  <a:pt x="4870" y="2784"/>
                </a:cubicBezTo>
                <a:cubicBezTo>
                  <a:pt x="4879" y="2684"/>
                  <a:pt x="4892" y="2583"/>
                  <a:pt x="4906" y="2484"/>
                </a:cubicBezTo>
                <a:cubicBezTo>
                  <a:pt x="4914" y="2431"/>
                  <a:pt x="4942" y="2328"/>
                  <a:pt x="4942" y="2328"/>
                </a:cubicBezTo>
                <a:cubicBezTo>
                  <a:pt x="4938" y="2204"/>
                  <a:pt x="4937" y="2080"/>
                  <a:pt x="4930" y="1956"/>
                </a:cubicBezTo>
                <a:cubicBezTo>
                  <a:pt x="4927" y="1908"/>
                  <a:pt x="4902" y="1876"/>
                  <a:pt x="4882" y="1836"/>
                </a:cubicBezTo>
                <a:cubicBezTo>
                  <a:pt x="4829" y="1730"/>
                  <a:pt x="4778" y="1687"/>
                  <a:pt x="4678" y="1620"/>
                </a:cubicBezTo>
                <a:cubicBezTo>
                  <a:pt x="4628" y="1587"/>
                  <a:pt x="4514" y="1590"/>
                  <a:pt x="4462" y="1584"/>
                </a:cubicBezTo>
                <a:cubicBezTo>
                  <a:pt x="4377" y="1527"/>
                  <a:pt x="4271" y="1489"/>
                  <a:pt x="4198" y="1416"/>
                </a:cubicBezTo>
                <a:cubicBezTo>
                  <a:pt x="4135" y="1353"/>
                  <a:pt x="4186" y="1387"/>
                  <a:pt x="4138" y="1320"/>
                </a:cubicBezTo>
                <a:cubicBezTo>
                  <a:pt x="4128" y="1306"/>
                  <a:pt x="4113" y="1297"/>
                  <a:pt x="4102" y="1284"/>
                </a:cubicBezTo>
                <a:cubicBezTo>
                  <a:pt x="4023" y="1191"/>
                  <a:pt x="4111" y="1283"/>
                  <a:pt x="4030" y="1176"/>
                </a:cubicBezTo>
                <a:cubicBezTo>
                  <a:pt x="3999" y="1134"/>
                  <a:pt x="3904" y="1056"/>
                  <a:pt x="3886" y="1020"/>
                </a:cubicBezTo>
                <a:cubicBezTo>
                  <a:pt x="3836" y="920"/>
                  <a:pt x="3895" y="1025"/>
                  <a:pt x="3814" y="924"/>
                </a:cubicBezTo>
                <a:cubicBezTo>
                  <a:pt x="3814" y="924"/>
                  <a:pt x="3754" y="834"/>
                  <a:pt x="3742" y="816"/>
                </a:cubicBezTo>
                <a:cubicBezTo>
                  <a:pt x="3733" y="802"/>
                  <a:pt x="3716" y="794"/>
                  <a:pt x="3706" y="780"/>
                </a:cubicBezTo>
                <a:cubicBezTo>
                  <a:pt x="3576" y="592"/>
                  <a:pt x="3673" y="726"/>
                  <a:pt x="3610" y="600"/>
                </a:cubicBezTo>
                <a:cubicBezTo>
                  <a:pt x="3587" y="553"/>
                  <a:pt x="3542" y="524"/>
                  <a:pt x="3514" y="480"/>
                </a:cubicBezTo>
                <a:cubicBezTo>
                  <a:pt x="3472" y="412"/>
                  <a:pt x="3427" y="345"/>
                  <a:pt x="3370" y="288"/>
                </a:cubicBezTo>
                <a:cubicBezTo>
                  <a:pt x="3348" y="266"/>
                  <a:pt x="3290" y="216"/>
                  <a:pt x="3262" y="204"/>
                </a:cubicBezTo>
                <a:cubicBezTo>
                  <a:pt x="3239" y="194"/>
                  <a:pt x="3211" y="194"/>
                  <a:pt x="3190" y="180"/>
                </a:cubicBezTo>
                <a:cubicBezTo>
                  <a:pt x="3107" y="125"/>
                  <a:pt x="3008" y="100"/>
                  <a:pt x="2914" y="72"/>
                </a:cubicBezTo>
                <a:cubicBezTo>
                  <a:pt x="2827" y="46"/>
                  <a:pt x="2753" y="13"/>
                  <a:pt x="2662" y="0"/>
                </a:cubicBezTo>
                <a:cubicBezTo>
                  <a:pt x="2601" y="4"/>
                  <a:pt x="2449" y="12"/>
                  <a:pt x="2374" y="24"/>
                </a:cubicBezTo>
                <a:cubicBezTo>
                  <a:pt x="2321" y="33"/>
                  <a:pt x="2218" y="60"/>
                  <a:pt x="2218" y="60"/>
                </a:cubicBezTo>
                <a:cubicBezTo>
                  <a:pt x="2210" y="72"/>
                  <a:pt x="2200" y="83"/>
                  <a:pt x="2194" y="96"/>
                </a:cubicBezTo>
                <a:cubicBezTo>
                  <a:pt x="2188" y="107"/>
                  <a:pt x="2189" y="121"/>
                  <a:pt x="2182" y="132"/>
                </a:cubicBezTo>
                <a:cubicBezTo>
                  <a:pt x="2180" y="135"/>
                  <a:pt x="2174" y="132"/>
                  <a:pt x="2170" y="132"/>
                </a:cubicBezTo>
                <a:close/>
              </a:path>
            </a:pathLst>
          </a:custGeom>
          <a:noFill/>
          <a:ln w="9525" cap="flat" cmpd="sng">
            <a:solidFill>
              <a:schemeClr val="tx1"/>
            </a:solidFill>
            <a:prstDash val="solid"/>
            <a:round/>
            <a:headEnd type="none" w="med" len="med"/>
            <a:tailEnd type="none" w="med" len="med"/>
          </a:ln>
        </p:spPr>
        <p:txBody>
          <a:bodyPr/>
          <a:p>
            <a:endParaRPr dirty="0">
              <a:latin typeface="Arial" panose="020B0604020202020204" pitchFamily="34" charset="0"/>
            </a:endParaRPr>
          </a:p>
        </p:txBody>
      </p:sp>
      <p:sp>
        <p:nvSpPr>
          <p:cNvPr id="38939" name="Line 63"/>
          <p:cNvSpPr/>
          <p:nvPr/>
        </p:nvSpPr>
        <p:spPr>
          <a:xfrm>
            <a:off x="5940425" y="981075"/>
            <a:ext cx="1079500" cy="71438"/>
          </a:xfrm>
          <a:prstGeom prst="line">
            <a:avLst/>
          </a:prstGeom>
          <a:ln w="9525" cap="flat" cmpd="sng">
            <a:solidFill>
              <a:schemeClr val="tx1"/>
            </a:solidFill>
            <a:prstDash val="solid"/>
            <a:headEnd type="triangle" w="med" len="med"/>
            <a:tailEnd type="triangle" w="med" len="med"/>
          </a:ln>
        </p:spPr>
      </p:sp>
      <p:sp>
        <p:nvSpPr>
          <p:cNvPr id="38940" name="AutoShape 64"/>
          <p:cNvSpPr/>
          <p:nvPr/>
        </p:nvSpPr>
        <p:spPr>
          <a:xfrm>
            <a:off x="684213" y="4221163"/>
            <a:ext cx="1439862" cy="792162"/>
          </a:xfrm>
          <a:prstGeom prst="diamond">
            <a:avLst/>
          </a:prstGeom>
          <a:no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39965" name="Text Box 65"/>
          <p:cNvSpPr txBox="1">
            <a:spLocks noChangeArrowheads="1"/>
          </p:cNvSpPr>
          <p:nvPr/>
        </p:nvSpPr>
        <p:spPr bwMode="auto">
          <a:xfrm>
            <a:off x="900113" y="4437063"/>
            <a:ext cx="892175" cy="369888"/>
          </a:xfrm>
          <a:prstGeom prst="rect">
            <a:avLst/>
          </a:prstGeom>
          <a:noFill/>
          <a:ln w="9525">
            <a:noFill/>
            <a:miter lim="800000"/>
          </a:ln>
        </p:spPr>
        <p:txBody>
          <a:bodyPr wrap="none">
            <a:spAutoFit/>
          </a:bodyPr>
          <a:lstStyle/>
          <a:p>
            <a:pPr marR="0" defTabSz="914400">
              <a:buClrTx/>
              <a:buSzTx/>
              <a:buFontTx/>
              <a:buNone/>
              <a:defRPr/>
            </a:pPr>
            <a:r>
              <a:rPr kumimoji="0" lang="pt-BR" kern="1200" cap="none" spc="0" normalizeH="0" baseline="0" noProof="0">
                <a:latin typeface="+mn-lt"/>
                <a:ea typeface="+mn-ea"/>
                <a:cs typeface="Arial" panose="020B0604020202020204" pitchFamily="34" charset="0"/>
              </a:rPr>
              <a:t>exames</a:t>
            </a:r>
            <a:endParaRPr kumimoji="0" lang="pt-BR" kern="1200" cap="none" spc="0" normalizeH="0" baseline="0" noProof="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646"/>
                                        </p:tgtEl>
                                        <p:attrNameLst>
                                          <p:attrName>style.visibility</p:attrName>
                                        </p:attrNameLst>
                                      </p:cBhvr>
                                      <p:to>
                                        <p:strVal val="visible"/>
                                      </p:to>
                                    </p:set>
                                    <p:animEffect transition="in" filter="dissolve">
                                      <p:cBhvr>
                                        <p:cTn id="7" dur="500"/>
                                        <p:tgtEl>
                                          <p:spTgt spid="676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630"/>
                                        </p:tgtEl>
                                        <p:attrNameLst>
                                          <p:attrName>style.visibility</p:attrName>
                                        </p:attrNameLst>
                                      </p:cBhvr>
                                      <p:to>
                                        <p:strVal val="visible"/>
                                      </p:to>
                                    </p:set>
                                    <p:animEffect transition="in" filter="dissolve">
                                      <p:cBhvr>
                                        <p:cTn id="10" dur="500"/>
                                        <p:tgtEl>
                                          <p:spTgt spid="67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0" grpId="0"/>
      <p:bldP spid="676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Resolubilidade</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9939" name="Rectangle 3"/>
          <p:cNvSpPr>
            <a:spLocks noGrp="1"/>
          </p:cNvSpPr>
          <p:nvPr>
            <p:ph sz="quarter" idx="13" hasCustomPrompt="1"/>
          </p:nvPr>
        </p:nvSpPr>
        <p:spPr>
          <a:xfrm>
            <a:off x="1143000" y="731838"/>
            <a:ext cx="6400800" cy="3475037"/>
          </a:xfrm>
          <a:ln/>
        </p:spPr>
        <p:txBody>
          <a:bodyPr vert="horz" wrap="square" lIns="91440" tIns="45720" rIns="91440" bIns="45720" anchor="t" anchorCtr="0"/>
          <a:p>
            <a:pPr eaLnBrk="1" hangingPunct="1">
              <a:buClr>
                <a:srgbClr val="C3260C"/>
              </a:buClr>
              <a:buSzPct val="130000"/>
              <a:buFont typeface="Georgia" panose="02040502050405020303" pitchFamily="18" charset="0"/>
            </a:pPr>
            <a:r>
              <a:rPr lang="pt-BR" altLang="pt-BR" dirty="0"/>
              <a:t>É a exigência de que quando indivíduo buscar o atendimento ou quando surgir um problema de impacto coletivo sobre a saúde, o serviço correspondente esteja capacitado para enfrentá-lo e resolvê-lo até o nível de sua complexidade.</a:t>
            </a:r>
            <a:br>
              <a:rPr lang="pt-BR" altLang="pt-BR" dirty="0"/>
            </a:br>
            <a:endParaRPr lang="pt-BR" altLang="pt-BR" dirty="0"/>
          </a:p>
          <a:p>
            <a:pPr eaLnBrk="1" hangingPunct="1">
              <a:buClr>
                <a:srgbClr val="C3260C"/>
              </a:buClr>
              <a:buSzPct val="130000"/>
              <a:buFont typeface="Georgia" panose="02040502050405020303" pitchFamily="18" charset="0"/>
            </a:pPr>
            <a:endParaRPr lang="pt-BR" altLang="pt-BR" dirty="0"/>
          </a:p>
          <a:p>
            <a:pPr eaLnBrk="1" hangingPunct="1">
              <a:buClr>
                <a:srgbClr val="C3260C"/>
              </a:buClr>
              <a:buSzPct val="130000"/>
              <a:buFont typeface="Georgia" panose="02040502050405020303" pitchFamily="18" charset="0"/>
            </a:pPr>
            <a:endParaRPr lang="pt-BR" altLang="pt-BR" dirty="0"/>
          </a:p>
        </p:txBody>
      </p:sp>
      <p:sp>
        <p:nvSpPr>
          <p:cNvPr id="40965" name="Text Box 8"/>
          <p:cNvSpPr txBox="1">
            <a:spLocks noChangeArrowheads="1"/>
          </p:cNvSpPr>
          <p:nvPr/>
        </p:nvSpPr>
        <p:spPr bwMode="auto">
          <a:xfrm>
            <a:off x="34925" y="5734050"/>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8080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Descentralização</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11267" name="Rectangle 3"/>
          <p:cNvSpPr>
            <a:spLocks noGrp="1" noChangeArrowheads="1"/>
          </p:cNvSpPr>
          <p:nvPr>
            <p:ph sz="quarter" idx="13" hasCustomPrompt="1"/>
          </p:nvPr>
        </p:nvSpPr>
        <p:spPr>
          <a:xfrm>
            <a:off x="1143000" y="731838"/>
            <a:ext cx="6400800" cy="3475038"/>
          </a:xfrm>
        </p:spPr>
        <p:txBody>
          <a:bodyPr vert="horz" wrap="square" lIns="91440" tIns="45720" rIns="91440" bIns="45720" numCol="1" rtlCol="0" anchor="t" anchorCtr="0" compatLnSpc="1">
            <a:normAutofit fontScale="92500" lnSpcReduction="10000"/>
          </a:bodyPr>
          <a:lstStyle/>
          <a:p>
            <a:pPr marL="228600" marR="0" lvl="0" indent="-182880" algn="l" defTabSz="914400" rtl="0" eaLnBrk="1" fontAlgn="auto" latinLnBrk="0" hangingPunct="1">
              <a:lnSpc>
                <a:spcPct val="9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Redistribuição das responsabilidades quanto as ações e os serviços de saúde entre os vários níveis de governo</a:t>
            </a: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90000"/>
              </a:lnSpc>
              <a:spcBef>
                <a:spcPct val="20000"/>
              </a:spcBef>
              <a:spcAft>
                <a:spcPts val="300"/>
              </a:spcAft>
              <a:buClr>
                <a:schemeClr val="accent6">
                  <a:lumMod val="75000"/>
                </a:schemeClr>
              </a:buClr>
              <a:buSzPct val="130000"/>
              <a:buFont typeface="Georgia" panose="02040502050405020303" pitchFamily="18" charset="0"/>
              <a:buChar char="*"/>
              <a:defRPr/>
            </a:pP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9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Municipalização </a:t>
            </a: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90000"/>
              </a:lnSpc>
              <a:spcBef>
                <a:spcPct val="20000"/>
              </a:spcBef>
              <a:spcAft>
                <a:spcPts val="300"/>
              </a:spcAft>
              <a:buClr>
                <a:schemeClr val="accent6">
                  <a:lumMod val="75000"/>
                </a:schemeClr>
              </a:buClr>
              <a:buSzPct val="130000"/>
              <a:buFont typeface="Georgia" panose="02040502050405020303" pitchFamily="18" charset="0"/>
              <a:buChar char="*"/>
              <a:defRPr/>
            </a:pP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9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A Lei 8.080 e as NOBs (Norma Operacional Básica do Ministério da Saúde) que se seguiram definem precisamente o que é obrigação de cada esfera de governo</a:t>
            </a:r>
            <a:b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b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p:txBody>
      </p:sp>
      <p:sp>
        <p:nvSpPr>
          <p:cNvPr id="41988" name="Text Box 5"/>
          <p:cNvSpPr txBox="1">
            <a:spLocks noChangeArrowheads="1"/>
          </p:cNvSpPr>
          <p:nvPr/>
        </p:nvSpPr>
        <p:spPr bwMode="auto">
          <a:xfrm>
            <a:off x="34925" y="5732463"/>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8080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charRg st="0" end="110"/>
                                            </p:txEl>
                                          </p:spTgt>
                                        </p:tgtEl>
                                        <p:attrNameLst>
                                          <p:attrName>style.visibility</p:attrName>
                                        </p:attrNameLst>
                                      </p:cBhvr>
                                      <p:to>
                                        <p:strVal val="visible"/>
                                      </p:to>
                                    </p:set>
                                    <p:animEffect transition="in" filter="dissolve">
                                      <p:cBhvr>
                                        <p:cTn id="7" dur="500"/>
                                        <p:tgtEl>
                                          <p:spTgt spid="11267">
                                            <p:txEl>
                                              <p:charRg st="0" end="1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charRg st="111" end="128"/>
                                            </p:txEl>
                                          </p:spTgt>
                                        </p:tgtEl>
                                        <p:attrNameLst>
                                          <p:attrName>style.visibility</p:attrName>
                                        </p:attrNameLst>
                                      </p:cBhvr>
                                      <p:to>
                                        <p:strVal val="visible"/>
                                      </p:to>
                                    </p:set>
                                    <p:animEffect transition="in" filter="dissolve">
                                      <p:cBhvr>
                                        <p:cTn id="12" dur="500"/>
                                        <p:tgtEl>
                                          <p:spTgt spid="11267">
                                            <p:txEl>
                                              <p:charRg st="111" end="12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charRg st="129" end="283"/>
                                            </p:txEl>
                                          </p:spTgt>
                                        </p:tgtEl>
                                        <p:attrNameLst>
                                          <p:attrName>style.visibility</p:attrName>
                                        </p:attrNameLst>
                                      </p:cBhvr>
                                      <p:to>
                                        <p:strVal val="visible"/>
                                      </p:to>
                                    </p:set>
                                    <p:animEffect transition="in" filter="dissolve">
                                      <p:cBhvr>
                                        <p:cTn id="17" dur="500"/>
                                        <p:tgtEl>
                                          <p:spTgt spid="11267">
                                            <p:txEl>
                                              <p:charRg st="129" end="2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ítulo 1"/>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do SUS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43011" name="Espaço Reservado para Conteúdo 2"/>
          <p:cNvSpPr>
            <a:spLocks noGrp="1"/>
          </p:cNvSpPr>
          <p:nvPr>
            <p:ph sz="quarter" idx="13" hasCustomPrompt="1"/>
          </p:nvPr>
        </p:nvSpPr>
        <p:spPr>
          <a:xfrm>
            <a:off x="1143000" y="731838"/>
            <a:ext cx="6400800" cy="3475038"/>
          </a:xfrm>
        </p:spPr>
        <p:txBody>
          <a:bodyPr vert="horz" wrap="square" lIns="91440" tIns="45720" rIns="91440" bIns="45720" numCol="1" rtlCol="0" anchor="t" anchorCtr="0" compatLnSpc="1">
            <a:normAutofit lnSpcReduction="10000"/>
          </a:bodyPr>
          <a:lstStyle/>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É a garantia constitucional de que a população através de suas entidades representativas, poderá participar do processo de formulação das políticas de saúde e do controle de sua execução, em todos os níveis desde o federal até o local. </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Conselhos de saúde, com representação paritária de usuários, governo, profissionais de saúde e prestadores de serviços, com poder deliberativo (50%)</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rmAutofit fontScale="90000"/>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3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Participação dos Cidadãos: O Controle Social</a:t>
            </a:r>
            <a:endParaRPr kumimoji="0" lang="pt-BR" sz="3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2" name="Picture 6" descr="AG00036_"/>
          <p:cNvPicPr>
            <a:picLocks noGrp="1" noChangeAspect="1"/>
          </p:cNvPicPr>
          <p:nvPr>
            <p:ph sz="quarter" idx="13" hasCustomPrompt="1"/>
          </p:nvPr>
        </p:nvPicPr>
        <p:blipFill>
          <a:blip r:embed="rId1"/>
          <a:srcRect/>
          <a:stretch>
            <a:fillRect/>
          </a:stretch>
        </p:blipFill>
        <p:spPr>
          <a:xfrm>
            <a:off x="3681413" y="1754188"/>
            <a:ext cx="1323975" cy="1428750"/>
          </a:xfrm>
          <a:ln/>
        </p:spPr>
      </p:pic>
      <p:sp>
        <p:nvSpPr>
          <p:cNvPr id="43012" name="Rectangle 3"/>
          <p:cNvSpPr>
            <a:spLocks noGrp="1"/>
          </p:cNvSpPr>
          <p:nvPr>
            <p:ph type="body" sz="half" idx="4294967295"/>
          </p:nvPr>
        </p:nvSpPr>
        <p:spPr>
          <a:xfrm>
            <a:off x="781050" y="1571625"/>
            <a:ext cx="8362950" cy="4492625"/>
          </a:xfrm>
          <a:ln/>
        </p:spPr>
        <p:txBody>
          <a:bodyPr vert="horz" wrap="square" lIns="91440" tIns="45720" rIns="91440" bIns="45720" anchor="t" anchorCtr="0"/>
          <a:lstStyle>
            <a:lvl1pPr lvl="0">
              <a:buClr>
                <a:srgbClr val="C3260C"/>
              </a:buClr>
              <a:buSzPct val="130000"/>
              <a:buFont typeface="Georgia" panose="02040502050405020303" pitchFamily="18" charset="0"/>
              <a:defRPr sz="2000"/>
            </a:lvl1pPr>
            <a:lvl2pPr lvl="1">
              <a:buClr>
                <a:srgbClr val="C3260C"/>
              </a:buClr>
              <a:buSzPct val="130000"/>
              <a:buFont typeface="Georgia" panose="02040502050405020303" pitchFamily="18" charset="0"/>
              <a:defRPr sz="1800"/>
            </a:lvl2pPr>
            <a:lvl3pPr lvl="2">
              <a:buClr>
                <a:srgbClr val="C3260C"/>
              </a:buClr>
              <a:buSzPct val="130000"/>
              <a:buFont typeface="Georgia" panose="02040502050405020303" pitchFamily="18" charset="0"/>
              <a:defRPr sz="2000"/>
            </a:lvl3pPr>
            <a:lvl4pPr lvl="3">
              <a:buClr>
                <a:srgbClr val="C3260C"/>
              </a:buClr>
              <a:buSzPct val="130000"/>
              <a:buFont typeface="Georgia" panose="02040502050405020303" pitchFamily="18" charset="0"/>
              <a:defRPr sz="1400"/>
            </a:lvl4pPr>
            <a:lvl5pPr lvl="4">
              <a:buClr>
                <a:srgbClr val="C3260C"/>
              </a:buClr>
              <a:buSzPct val="130000"/>
              <a:buFont typeface="Georgia" panose="02040502050405020303" pitchFamily="18" charset="0"/>
              <a:defRPr sz="1200"/>
            </a:lvl5pPr>
          </a:lstStyle>
          <a:p>
            <a:pPr lvl="0" eaLnBrk="1" hangingPunct="1"/>
            <a:r>
              <a:rPr lang="pt-BR" altLang="pt-BR" sz="2600" dirty="0"/>
              <a:t>Constituição</a:t>
            </a:r>
            <a:endParaRPr lang="pt-BR" altLang="pt-BR" sz="2600" dirty="0"/>
          </a:p>
          <a:p>
            <a:pPr lvl="1" eaLnBrk="1" hangingPunct="1"/>
            <a:r>
              <a:rPr lang="pt-BR" altLang="pt-BR" sz="2200" dirty="0"/>
              <a:t>Garante a participação da população na formulação e controle da execução das políticas de saúde </a:t>
            </a:r>
            <a:endParaRPr lang="pt-BR" altLang="pt-BR" sz="2200" dirty="0"/>
          </a:p>
          <a:p>
            <a:pPr lvl="0" eaLnBrk="1" hangingPunct="1"/>
            <a:r>
              <a:rPr lang="pt-BR" altLang="pt-BR" sz="2600" dirty="0"/>
              <a:t>Lei 8142</a:t>
            </a:r>
            <a:endParaRPr lang="pt-BR" altLang="pt-BR" sz="2600" dirty="0"/>
          </a:p>
          <a:p>
            <a:pPr lvl="1" eaLnBrk="1" hangingPunct="1"/>
            <a:r>
              <a:rPr lang="pt-BR" altLang="pt-BR" sz="2200" dirty="0"/>
              <a:t>Conselho de Saúde</a:t>
            </a:r>
            <a:endParaRPr lang="pt-BR" altLang="pt-BR" sz="2200" dirty="0"/>
          </a:p>
          <a:p>
            <a:pPr lvl="2" eaLnBrk="1" hangingPunct="1"/>
            <a:r>
              <a:rPr lang="pt-BR" altLang="pt-BR" sz="2100" dirty="0"/>
              <a:t>Paritário (gestores, profissionais de saúde e usuários)</a:t>
            </a:r>
            <a:endParaRPr lang="pt-BR" altLang="pt-BR" sz="2100" dirty="0"/>
          </a:p>
          <a:p>
            <a:pPr lvl="2" eaLnBrk="1" hangingPunct="1"/>
            <a:r>
              <a:rPr lang="pt-BR" altLang="pt-BR" sz="2100" dirty="0"/>
              <a:t>Municipal, estadual e federal</a:t>
            </a:r>
            <a:endParaRPr lang="pt-BR" altLang="pt-BR" sz="2100" dirty="0"/>
          </a:p>
          <a:p>
            <a:pPr lvl="1" eaLnBrk="1" hangingPunct="1">
              <a:buFont typeface="Wingdings" panose="05000000000000000000" pitchFamily="2" charset="2"/>
              <a:buNone/>
            </a:pPr>
            <a:endParaRPr lang="pt-BR" altLang="pt-BR" sz="2200" dirty="0"/>
          </a:p>
        </p:txBody>
      </p:sp>
      <p:sp>
        <p:nvSpPr>
          <p:cNvPr id="44037" name="Text Box 9"/>
          <p:cNvSpPr txBox="1">
            <a:spLocks noChangeArrowheads="1"/>
          </p:cNvSpPr>
          <p:nvPr/>
        </p:nvSpPr>
        <p:spPr bwMode="auto">
          <a:xfrm>
            <a:off x="4763" y="6103938"/>
            <a:ext cx="5430838" cy="277813"/>
          </a:xfrm>
          <a:prstGeom prst="rect">
            <a:avLst/>
          </a:prstGeom>
          <a:noFill/>
          <a:ln w="9525">
            <a:noFill/>
            <a:miter lim="800000"/>
          </a:ln>
        </p:spPr>
        <p:txBody>
          <a:bodyPr wrap="none">
            <a:spAutoFit/>
          </a:bodyPr>
          <a:lstStyle/>
          <a:p>
            <a:pPr marR="0" defTabSz="914400">
              <a:buClrTx/>
              <a:buSzTx/>
              <a:buFontTx/>
              <a:buNone/>
              <a:defRPr/>
            </a:pPr>
            <a:r>
              <a:rPr kumimoji="0" lang="pt-BR" sz="1200" kern="1200" cap="none" spc="0" normalizeH="0" baseline="0" noProof="0" dirty="0">
                <a:latin typeface="+mn-lt"/>
                <a:ea typeface="+mn-ea"/>
                <a:cs typeface="Arial" panose="020B0604020202020204" pitchFamily="34" charset="0"/>
              </a:rPr>
              <a:t>Lei 8142 e Conselho de Saúde: guia de referencias para a sua organização (MS) 1994</a:t>
            </a:r>
            <a:endParaRPr kumimoji="0" lang="pt-BR" sz="1200" kern="1200" cap="none" spc="0" normalizeH="0" baseline="0" noProof="0" dirty="0">
              <a:latin typeface="+mn-lt"/>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Controle Social</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2" name="Picture 4" descr="AG00036_"/>
          <p:cNvPicPr>
            <a:picLocks noGrp="1" noChangeAspect="1"/>
          </p:cNvPicPr>
          <p:nvPr>
            <p:ph sz="quarter" idx="13" hasCustomPrompt="1"/>
          </p:nvPr>
        </p:nvPicPr>
        <p:blipFill>
          <a:blip r:embed="rId1"/>
          <a:srcRect/>
          <a:stretch>
            <a:fillRect/>
          </a:stretch>
        </p:blipFill>
        <p:spPr>
          <a:xfrm>
            <a:off x="7235825" y="1989138"/>
            <a:ext cx="1323975" cy="1428750"/>
          </a:xfrm>
          <a:ln/>
        </p:spPr>
      </p:pic>
      <p:sp>
        <p:nvSpPr>
          <p:cNvPr id="44036" name="Rectangle 3"/>
          <p:cNvSpPr>
            <a:spLocks noGrp="1"/>
          </p:cNvSpPr>
          <p:nvPr>
            <p:ph type="body" idx="4294967295"/>
          </p:nvPr>
        </p:nvSpPr>
        <p:spPr>
          <a:xfrm>
            <a:off x="428625" y="571500"/>
            <a:ext cx="8229600" cy="4114800"/>
          </a:xfrm>
          <a:ln/>
        </p:spPr>
        <p:txBody>
          <a:bodyPr vert="horz" wrap="square" lIns="91440" tIns="45720" rIns="91440" bIns="45720" anchor="t" anchorCtr="0"/>
          <a:p>
            <a:pPr marL="319405" indent="-319405" eaLnBrk="1" hangingPunct="1">
              <a:spcAft>
                <a:spcPct val="0"/>
              </a:spcAft>
              <a:buFont typeface="Arial" panose="020B0604020202020204" pitchFamily="34" charset="0"/>
              <a:buChar char="•"/>
            </a:pPr>
            <a:r>
              <a:rPr lang="pt-BR" altLang="pt-BR" dirty="0"/>
              <a:t>Lei 8142</a:t>
            </a:r>
            <a:endParaRPr lang="pt-BR" altLang="pt-BR" dirty="0"/>
          </a:p>
          <a:p>
            <a:pPr marL="640080" lvl="1" indent="-273050" eaLnBrk="1" hangingPunct="1">
              <a:spcAft>
                <a:spcPct val="0"/>
              </a:spcAft>
              <a:buFont typeface="Arial" panose="020B0604020202020204" pitchFamily="34" charset="0"/>
              <a:buChar char="•"/>
            </a:pPr>
            <a:r>
              <a:rPr lang="pt-BR" altLang="pt-BR" dirty="0"/>
              <a:t>As Conferências de Saúde </a:t>
            </a:r>
            <a:endParaRPr lang="pt-BR" altLang="pt-BR" dirty="0"/>
          </a:p>
          <a:p>
            <a:pPr lvl="2" eaLnBrk="1" hangingPunct="1">
              <a:spcAft>
                <a:spcPct val="0"/>
              </a:spcAft>
              <a:buFont typeface="Arial" panose="020B0604020202020204" pitchFamily="34" charset="0"/>
              <a:buChar char="•"/>
            </a:pPr>
            <a:r>
              <a:rPr lang="pt-BR" altLang="pt-BR" sz="1800" dirty="0"/>
              <a:t>nas três esferas de governo</a:t>
            </a:r>
            <a:endParaRPr lang="pt-BR" altLang="pt-BR" sz="1800" dirty="0"/>
          </a:p>
          <a:p>
            <a:pPr lvl="2" eaLnBrk="1" hangingPunct="1">
              <a:spcAft>
                <a:spcPct val="0"/>
              </a:spcAft>
              <a:buFont typeface="Arial" panose="020B0604020202020204" pitchFamily="34" charset="0"/>
              <a:buChar char="•"/>
            </a:pPr>
            <a:r>
              <a:rPr lang="pt-BR" altLang="pt-BR" sz="1800" dirty="0"/>
              <a:t>são as instâncias máximas de deliberação</a:t>
            </a:r>
            <a:endParaRPr lang="pt-BR" altLang="pt-BR" sz="1800" dirty="0"/>
          </a:p>
          <a:p>
            <a:pPr lvl="2" eaLnBrk="1" hangingPunct="1">
              <a:spcAft>
                <a:spcPct val="0"/>
              </a:spcAft>
              <a:buFont typeface="Arial" panose="020B0604020202020204" pitchFamily="34" charset="0"/>
              <a:buChar char="•"/>
            </a:pPr>
            <a:r>
              <a:rPr lang="pt-BR" altLang="pt-BR" sz="1800" dirty="0"/>
              <a:t>devendo ocorrer periodicamente </a:t>
            </a:r>
            <a:endParaRPr lang="pt-BR" altLang="pt-BR" sz="1800" dirty="0"/>
          </a:p>
          <a:p>
            <a:pPr lvl="2" eaLnBrk="1" hangingPunct="1">
              <a:spcAft>
                <a:spcPct val="0"/>
              </a:spcAft>
              <a:buFont typeface="Arial" panose="020B0604020202020204" pitchFamily="34" charset="0"/>
              <a:buChar char="•"/>
            </a:pPr>
            <a:r>
              <a:rPr lang="pt-BR" altLang="pt-BR" sz="1800" dirty="0"/>
              <a:t>definem as prioridades e linhas de ação sobre a saúde. </a:t>
            </a:r>
            <a:endParaRPr lang="pt-BR" altLang="pt-BR" sz="1800" dirty="0"/>
          </a:p>
          <a:p>
            <a:pPr marL="319405" indent="-319405" algn="ctr" eaLnBrk="1" hangingPunct="1">
              <a:spcAft>
                <a:spcPct val="0"/>
              </a:spcAft>
              <a:buFont typeface="Wingdings" panose="05000000000000000000" pitchFamily="2" charset="2"/>
              <a:buNone/>
            </a:pPr>
            <a:r>
              <a:rPr lang="pt-BR" altLang="pt-BR" dirty="0"/>
              <a:t> </a:t>
            </a:r>
            <a:r>
              <a:rPr lang="pt-BR" altLang="pt-BR" sz="2400" dirty="0"/>
              <a:t>É dever das instituições oferecerem informações e conhecimentos necessários para que a população se posicione sobre as questões que dizem respeito à sua</a:t>
            </a:r>
            <a:br>
              <a:rPr lang="pt-BR" altLang="pt-BR" sz="2400" dirty="0"/>
            </a:br>
            <a:r>
              <a:rPr lang="pt-BR" altLang="pt-BR" sz="2400" dirty="0"/>
              <a:t>saúde</a:t>
            </a:r>
            <a:endParaRPr lang="pt-BR" altLang="pt-BR" sz="2400" dirty="0"/>
          </a:p>
          <a:p>
            <a:pPr marL="319405" indent="-319405" eaLnBrk="1" hangingPunct="1">
              <a:spcAft>
                <a:spcPct val="0"/>
              </a:spcAft>
              <a:buFont typeface="Wingdings" panose="05000000000000000000" pitchFamily="2" charset="2"/>
              <a:buNone/>
            </a:pPr>
            <a:endParaRPr lang="pt-BR" altLang="pt-BR" dirty="0"/>
          </a:p>
        </p:txBody>
      </p:sp>
      <p:sp>
        <p:nvSpPr>
          <p:cNvPr id="45061" name="Text Box 7"/>
          <p:cNvSpPr txBox="1">
            <a:spLocks noChangeArrowheads="1"/>
          </p:cNvSpPr>
          <p:nvPr/>
        </p:nvSpPr>
        <p:spPr bwMode="auto">
          <a:xfrm>
            <a:off x="34925" y="5732463"/>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8142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ítulo 4"/>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rmAutofit fontScale="90000"/>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dirty="0" smtClean="0">
                <a:ln>
                  <a:noFill/>
                </a:ln>
                <a:solidFill>
                  <a:schemeClr val="accent3">
                    <a:lumMod val="75000"/>
                  </a:schemeClr>
                </a:solidFill>
                <a:effectLst>
                  <a:reflection blurRad="6350" stA="55000" endA="300" endPos="45500" dir="5400000" sy="-100000" algn="bl" rotWithShape="0"/>
                </a:effectLst>
                <a:uLnTx/>
                <a:uFillTx/>
                <a:latin typeface="+mj-lt"/>
                <a:ea typeface="+mj-ea"/>
                <a:cs typeface="+mj-cs"/>
              </a:rPr>
              <a:t>FUNDAMENTOS DO CONTROLE SOCIAL NO SUS</a:t>
            </a:r>
            <a:endParaRPr kumimoji="0" lang="pt-BR" sz="4600" b="1" i="0" u="none" strike="noStrike" kern="1200" cap="none" spc="0" normalizeH="0" baseline="0" noProof="0" dirty="0" smtClean="0">
              <a:ln>
                <a:noFill/>
              </a:ln>
              <a:solidFill>
                <a:schemeClr val="accent3">
                  <a:lumMod val="75000"/>
                </a:schemeClr>
              </a:solidFill>
              <a:effectLst>
                <a:reflection blurRad="6350" stA="55000" endA="300" endPos="45500" dir="5400000" sy="-100000" algn="bl" rotWithShape="0"/>
              </a:effectLst>
              <a:uLnTx/>
              <a:uFillTx/>
              <a:latin typeface="+mj-lt"/>
              <a:ea typeface="+mj-ea"/>
              <a:cs typeface="+mj-cs"/>
            </a:endParaRPr>
          </a:p>
        </p:txBody>
      </p:sp>
      <p:sp>
        <p:nvSpPr>
          <p:cNvPr id="6" name="Espaço Reservado para Conteúdo 5"/>
          <p:cNvSpPr>
            <a:spLocks noGrp="1"/>
          </p:cNvSpPr>
          <p:nvPr>
            <p:ph sz="quarter" idx="13" hasCustomPrompt="1"/>
          </p:nvPr>
        </p:nvSpPr>
        <p:spPr>
          <a:xfrm>
            <a:off x="900113" y="731838"/>
            <a:ext cx="6643688" cy="3849688"/>
          </a:xfrm>
        </p:spPr>
        <p:txBody>
          <a:bodyPr vert="horz" wrap="square" lIns="91440" tIns="45720" rIns="91440" bIns="45720" numCol="1" rtlCol="0" anchor="t" anchorCtr="0" compatLnSpc="1">
            <a:normAutofit/>
          </a:bodyPr>
          <a:lstStyle/>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O desenvolvimento da Cidadania;</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 construção de espaços democráticos;</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O reconhecimento de interesses diferentes e contraditórios na sociedade</a:t>
            </a:r>
            <a:r>
              <a:rPr kumimoji="0" lang="es-ES"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 construção de políticas e o desenvolvimento de programas e ações que beneficiem o conjunto da população;</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 ação permanente;</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0"/>
              </a:spcAft>
              <a:buClr>
                <a:schemeClr val="accent6">
                  <a:lumMod val="75000"/>
                </a:schemeClr>
              </a:buClr>
              <a:buSzPct val="130000"/>
              <a:buFont typeface="Wingdings" panose="05000000000000000000" pitchFamily="2" charset="2"/>
              <a:buChar char="Ø"/>
              <a:defRPr/>
            </a:pP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 Vigilância, pelo cidadão, da ação do Estado objetivando o </a:t>
            </a:r>
            <a:r>
              <a:rPr kumimoji="0" lang="pt-BR" sz="2000" b="1" i="0" u="none" strike="noStrike" kern="1200" cap="none" spc="0" normalizeH="0" baseline="0" noProof="0" dirty="0">
                <a:ln>
                  <a:noFill/>
                </a:ln>
                <a:solidFill>
                  <a:schemeClr val="tx1">
                    <a:lumMod val="75000"/>
                    <a:lumOff val="25000"/>
                  </a:schemeClr>
                </a:solidFill>
                <a:effectLst>
                  <a:outerShdw blurRad="38100" dist="38100" dir="2700000" algn="tl">
                    <a:srgbClr val="C0C0C0"/>
                  </a:outerShdw>
                </a:effectLst>
                <a:uLnTx/>
                <a:uFillTx/>
                <a:latin typeface="+mn-lt"/>
                <a:ea typeface="+mn-ea"/>
                <a:cs typeface="Arial" panose="020B0604020202020204" pitchFamily="34" charset="0"/>
              </a:rPr>
              <a:t>Bem Comum </a:t>
            </a:r>
            <a:r>
              <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 </a:t>
            </a:r>
            <a:r>
              <a:rPr kumimoji="0" lang="pt-BR" sz="20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contra a prevalência dos Interesses Privados</a:t>
            </a:r>
            <a:r>
              <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panose="020B0604020202020204" pitchFamily="34" charset="0"/>
              </a:rPr>
              <a:t>.</a:t>
            </a:r>
            <a:endParaRPr kumimoji="0" lang="pt-BR" sz="20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rmAutofit fontScale="90000"/>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dirty="0" smtClean="0">
                <a:ln>
                  <a:noFill/>
                </a:ln>
                <a:solidFill>
                  <a:schemeClr val="accent3">
                    <a:lumMod val="75000"/>
                  </a:schemeClr>
                </a:solidFill>
                <a:effectLst>
                  <a:reflection blurRad="6350" stA="55000" endA="300" endPos="45500" dir="5400000" sy="-100000" algn="bl" rotWithShape="0"/>
                </a:effectLst>
                <a:uLnTx/>
                <a:uFillTx/>
                <a:latin typeface="+mj-lt"/>
                <a:ea typeface="+mj-ea"/>
                <a:cs typeface="+mj-cs"/>
              </a:rPr>
              <a:t>Participação complementar do Setor Privado</a:t>
            </a:r>
            <a:endParaRPr kumimoji="0" lang="pt-BR" sz="4600" b="1" i="0" u="none" strike="noStrike" kern="1200" cap="none" spc="0" normalizeH="0" baseline="0" noProof="0" dirty="0" smtClean="0">
              <a:ln>
                <a:noFill/>
              </a:ln>
              <a:solidFill>
                <a:schemeClr val="accent3">
                  <a:lumMod val="75000"/>
                </a:schemeClr>
              </a:solidFill>
              <a:effectLst>
                <a:reflection blurRad="6350" stA="55000" endA="300" endPos="45500" dir="5400000" sy="-100000" algn="bl" rotWithShape="0"/>
              </a:effectLst>
              <a:uLnTx/>
              <a:uFillTx/>
              <a:latin typeface="+mj-lt"/>
              <a:ea typeface="+mj-ea"/>
              <a:cs typeface="+mj-cs"/>
            </a:endParaRPr>
          </a:p>
        </p:txBody>
      </p:sp>
      <p:sp>
        <p:nvSpPr>
          <p:cNvPr id="13315" name="Rectangle 3"/>
          <p:cNvSpPr>
            <a:spLocks noGrp="1" noChangeArrowheads="1"/>
          </p:cNvSpPr>
          <p:nvPr>
            <p:ph sz="quarter" idx="13" hasCustomPrompt="1"/>
          </p:nvPr>
        </p:nvSpPr>
        <p:spPr>
          <a:xfrm>
            <a:off x="1143000" y="731838"/>
            <a:ext cx="6400800" cy="3475038"/>
          </a:xfrm>
        </p:spPr>
        <p:txBody>
          <a:bodyPr vert="horz" wrap="square" lIns="91440" tIns="45720" rIns="91440" bIns="45720" numCol="1" rtlCol="0" anchor="t" anchorCtr="0" compatLnSpc="1">
            <a:normAutofit fontScale="70000" lnSpcReduction="20000"/>
          </a:bodyPr>
          <a:lstStyle/>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Quando o setor público for insuficiente, o serviços privados devem ser contratados</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Dar preferência aos serviços não lucrativos (hospitais Filantrópicos)</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constituição diz “...assim cada gestor deverá planejar primeiro o setor público e na seqüência, complementar a rede assistencial com o setor privado não lucrativo, com os mesmos conceitos de regionalização, hierarquização e universalização...”</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Sob três condições: </a:t>
            </a: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celebração do contrato conforme as normas de direito público; </a:t>
            </a:r>
            <a:endPar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instituição privada deverá estar de acordo com os princípios básicos e normas técnicas do SUS </a:t>
            </a:r>
            <a:endPar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 integração dos serviços privados deverá se dar na mesma lógica do SUS em termos de posição definida na rede regionalizada e hierarquizada dos serviços.</a:t>
            </a:r>
            <a:endParaRPr kumimoji="0" lang="pt-BR"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7108" name="Text Box 5"/>
          <p:cNvSpPr txBox="1">
            <a:spLocks noChangeArrowheads="1"/>
          </p:cNvSpPr>
          <p:nvPr/>
        </p:nvSpPr>
        <p:spPr bwMode="auto">
          <a:xfrm>
            <a:off x="34925" y="5732463"/>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8080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charRg st="0" end="83"/>
                                            </p:txEl>
                                          </p:spTgt>
                                        </p:tgtEl>
                                        <p:attrNameLst>
                                          <p:attrName>style.visibility</p:attrName>
                                        </p:attrNameLst>
                                      </p:cBhvr>
                                      <p:to>
                                        <p:strVal val="visible"/>
                                      </p:to>
                                    </p:set>
                                    <p:animEffect transition="in" filter="dissolve">
                                      <p:cBhvr>
                                        <p:cTn id="7" dur="500"/>
                                        <p:tgtEl>
                                          <p:spTgt spid="13315">
                                            <p:txEl>
                                              <p:charRg st="0"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charRg st="83" end="153"/>
                                            </p:txEl>
                                          </p:spTgt>
                                        </p:tgtEl>
                                        <p:attrNameLst>
                                          <p:attrName>style.visibility</p:attrName>
                                        </p:attrNameLst>
                                      </p:cBhvr>
                                      <p:to>
                                        <p:strVal val="visible"/>
                                      </p:to>
                                    </p:set>
                                    <p:animEffect transition="in" filter="dissolve">
                                      <p:cBhvr>
                                        <p:cTn id="12" dur="500"/>
                                        <p:tgtEl>
                                          <p:spTgt spid="13315">
                                            <p:txEl>
                                              <p:charRg st="83" end="15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charRg st="153" end="399"/>
                                            </p:txEl>
                                          </p:spTgt>
                                        </p:tgtEl>
                                        <p:attrNameLst>
                                          <p:attrName>style.visibility</p:attrName>
                                        </p:attrNameLst>
                                      </p:cBhvr>
                                      <p:to>
                                        <p:strVal val="visible"/>
                                      </p:to>
                                    </p:set>
                                    <p:animEffect transition="in" filter="dissolve">
                                      <p:cBhvr>
                                        <p:cTn id="17" dur="500"/>
                                        <p:tgtEl>
                                          <p:spTgt spid="13315">
                                            <p:txEl>
                                              <p:charRg st="153" end="39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charRg st="399" end="420"/>
                                            </p:txEl>
                                          </p:spTgt>
                                        </p:tgtEl>
                                        <p:attrNameLst>
                                          <p:attrName>style.visibility</p:attrName>
                                        </p:attrNameLst>
                                      </p:cBhvr>
                                      <p:to>
                                        <p:strVal val="visible"/>
                                      </p:to>
                                    </p:set>
                                    <p:animEffect transition="in" filter="dissolve">
                                      <p:cBhvr>
                                        <p:cTn id="22" dur="500"/>
                                        <p:tgtEl>
                                          <p:spTgt spid="13315">
                                            <p:txEl>
                                              <p:charRg st="399" end="42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315">
                                            <p:txEl>
                                              <p:charRg st="420" end="485"/>
                                            </p:txEl>
                                          </p:spTgt>
                                        </p:tgtEl>
                                        <p:attrNameLst>
                                          <p:attrName>style.visibility</p:attrName>
                                        </p:attrNameLst>
                                      </p:cBhvr>
                                      <p:to>
                                        <p:strVal val="visible"/>
                                      </p:to>
                                    </p:set>
                                    <p:animEffect transition="in" filter="dissolve">
                                      <p:cBhvr>
                                        <p:cTn id="25" dur="500"/>
                                        <p:tgtEl>
                                          <p:spTgt spid="13315">
                                            <p:txEl>
                                              <p:charRg st="420" end="48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315">
                                            <p:txEl>
                                              <p:charRg st="485" end="582"/>
                                            </p:txEl>
                                          </p:spTgt>
                                        </p:tgtEl>
                                        <p:attrNameLst>
                                          <p:attrName>style.visibility</p:attrName>
                                        </p:attrNameLst>
                                      </p:cBhvr>
                                      <p:to>
                                        <p:strVal val="visible"/>
                                      </p:to>
                                    </p:set>
                                    <p:animEffect transition="in" filter="dissolve">
                                      <p:cBhvr>
                                        <p:cTn id="28" dur="500"/>
                                        <p:tgtEl>
                                          <p:spTgt spid="13315">
                                            <p:txEl>
                                              <p:charRg st="485" end="582"/>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315">
                                            <p:txEl>
                                              <p:charRg st="582" end="736"/>
                                            </p:txEl>
                                          </p:spTgt>
                                        </p:tgtEl>
                                        <p:attrNameLst>
                                          <p:attrName>style.visibility</p:attrName>
                                        </p:attrNameLst>
                                      </p:cBhvr>
                                      <p:to>
                                        <p:strVal val="visible"/>
                                      </p:to>
                                    </p:set>
                                    <p:animEffect transition="in" filter="dissolve">
                                      <p:cBhvr>
                                        <p:cTn id="31" dur="500"/>
                                        <p:tgtEl>
                                          <p:spTgt spid="13315">
                                            <p:txEl>
                                              <p:charRg st="582" end="7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ítulo 7"/>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éticos/doutrinários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28675" name="AutoShape 4"/>
          <p:cNvSpPr/>
          <p:nvPr/>
        </p:nvSpPr>
        <p:spPr>
          <a:xfrm>
            <a:off x="2428875" y="1928813"/>
            <a:ext cx="3941763" cy="3803650"/>
          </a:xfrm>
          <a:prstGeom prst="sun">
            <a:avLst>
              <a:gd name="adj" fmla="val 25000"/>
            </a:avLst>
          </a:prstGeom>
          <a:solidFill>
            <a:schemeClr val="tx2"/>
          </a:solidFill>
          <a:ln w="9525" cap="flat" cmpd="sng">
            <a:solidFill>
              <a:schemeClr val="tx1"/>
            </a:solidFill>
            <a:prstDash val="solid"/>
            <a:miter/>
            <a:headEnd type="none" w="med" len="med"/>
            <a:tailEnd type="none" w="med" len="med"/>
          </a:ln>
        </p:spPr>
        <p:txBody>
          <a:bodyPr wrap="none" anchor="ctr" anchorCtr="0"/>
          <a:p>
            <a:endParaRPr lang="pt-BR" altLang="pt-BR" dirty="0">
              <a:latin typeface="Arial" panose="020B0604020202020204" pitchFamily="34" charset="0"/>
            </a:endParaRPr>
          </a:p>
        </p:txBody>
      </p:sp>
      <p:sp>
        <p:nvSpPr>
          <p:cNvPr id="56325" name="Text Box 5"/>
          <p:cNvSpPr txBox="1"/>
          <p:nvPr/>
        </p:nvSpPr>
        <p:spPr>
          <a:xfrm>
            <a:off x="3563938" y="1484313"/>
            <a:ext cx="1800225" cy="366712"/>
          </a:xfrm>
          <a:prstGeom prst="rect">
            <a:avLst/>
          </a:prstGeom>
          <a:noFill/>
          <a:ln w="9525">
            <a:noFill/>
          </a:ln>
        </p:spPr>
        <p:txBody>
          <a:bodyPr>
            <a:spAutoFit/>
          </a:bodyPr>
          <a:p>
            <a:pPr>
              <a:spcBef>
                <a:spcPct val="50000"/>
              </a:spcBef>
            </a:pPr>
            <a:r>
              <a:rPr lang="pt-BR" altLang="pt-BR" dirty="0">
                <a:latin typeface="Arial" panose="020B0604020202020204" pitchFamily="34" charset="0"/>
              </a:rPr>
              <a:t>Universalidade</a:t>
            </a:r>
            <a:endParaRPr lang="pt-BR" altLang="pt-BR" dirty="0">
              <a:latin typeface="Arial" panose="020B0604020202020204" pitchFamily="34" charset="0"/>
            </a:endParaRPr>
          </a:p>
        </p:txBody>
      </p:sp>
      <p:sp>
        <p:nvSpPr>
          <p:cNvPr id="56326" name="Text Box 6"/>
          <p:cNvSpPr txBox="1"/>
          <p:nvPr/>
        </p:nvSpPr>
        <p:spPr>
          <a:xfrm>
            <a:off x="1908175" y="2132013"/>
            <a:ext cx="1223963" cy="366712"/>
          </a:xfrm>
          <a:prstGeom prst="rect">
            <a:avLst/>
          </a:prstGeom>
          <a:noFill/>
          <a:ln w="9525">
            <a:noFill/>
          </a:ln>
        </p:spPr>
        <p:txBody>
          <a:bodyPr>
            <a:spAutoFit/>
          </a:bodyPr>
          <a:p>
            <a:pPr>
              <a:spcBef>
                <a:spcPct val="50000"/>
              </a:spcBef>
            </a:pPr>
            <a:r>
              <a:rPr lang="pt-BR" altLang="pt-BR" dirty="0">
                <a:latin typeface="Arial" panose="020B0604020202020204" pitchFamily="34" charset="0"/>
              </a:rPr>
              <a:t>Eqüidade</a:t>
            </a:r>
            <a:endParaRPr lang="pt-BR" altLang="pt-BR" dirty="0">
              <a:latin typeface="Arial" panose="020B0604020202020204" pitchFamily="34" charset="0"/>
            </a:endParaRPr>
          </a:p>
        </p:txBody>
      </p:sp>
      <p:sp>
        <p:nvSpPr>
          <p:cNvPr id="56327" name="Text Box 7"/>
          <p:cNvSpPr txBox="1"/>
          <p:nvPr/>
        </p:nvSpPr>
        <p:spPr>
          <a:xfrm>
            <a:off x="5580063" y="2060575"/>
            <a:ext cx="1511300" cy="366713"/>
          </a:xfrm>
          <a:prstGeom prst="rect">
            <a:avLst/>
          </a:prstGeom>
          <a:noFill/>
          <a:ln w="9525">
            <a:noFill/>
          </a:ln>
        </p:spPr>
        <p:txBody>
          <a:bodyPr>
            <a:spAutoFit/>
          </a:bodyPr>
          <a:p>
            <a:pPr>
              <a:spcBef>
                <a:spcPct val="50000"/>
              </a:spcBef>
            </a:pPr>
            <a:r>
              <a:rPr lang="pt-BR" altLang="pt-BR" dirty="0">
                <a:latin typeface="Arial" panose="020B0604020202020204" pitchFamily="34" charset="0"/>
              </a:rPr>
              <a:t>Integralidade</a:t>
            </a:r>
            <a:endParaRPr lang="pt-BR" altLang="pt-BR" dirty="0">
              <a:latin typeface="Arial" panose="020B0604020202020204" pitchFamily="34" charset="0"/>
            </a:endParaRPr>
          </a:p>
        </p:txBody>
      </p:sp>
      <p:sp>
        <p:nvSpPr>
          <p:cNvPr id="28679" name="Text Box 8"/>
          <p:cNvSpPr txBox="1"/>
          <p:nvPr/>
        </p:nvSpPr>
        <p:spPr>
          <a:xfrm>
            <a:off x="3924300" y="3500438"/>
            <a:ext cx="936625" cy="519112"/>
          </a:xfrm>
          <a:prstGeom prst="rect">
            <a:avLst/>
          </a:prstGeom>
          <a:noFill/>
          <a:ln w="9525">
            <a:noFill/>
          </a:ln>
        </p:spPr>
        <p:txBody>
          <a:bodyPr>
            <a:spAutoFit/>
          </a:bodyPr>
          <a:p>
            <a:pPr>
              <a:spcBef>
                <a:spcPct val="50000"/>
              </a:spcBef>
            </a:pPr>
            <a:r>
              <a:rPr lang="pt-BR" altLang="pt-BR" sz="2800" dirty="0">
                <a:solidFill>
                  <a:srgbClr val="18130C"/>
                </a:solidFill>
                <a:latin typeface="Arial" panose="020B0604020202020204" pitchFamily="34" charset="0"/>
              </a:rPr>
              <a:t>SUS</a:t>
            </a:r>
            <a:endParaRPr lang="pt-BR" altLang="pt-BR" sz="2800" dirty="0">
              <a:solidFill>
                <a:srgbClr val="18130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wipe(dow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wipe(down)">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wipe(down)">
                                      <p:cBhvr>
                                        <p:cTn id="17"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0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Leitura recomendada</a:t>
            </a:r>
            <a:endParaRPr kumimoji="0" lang="pt-BR" sz="40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64515" name="Picture 5"/>
          <p:cNvPicPr>
            <a:picLocks noGrp="1" noChangeAspect="1"/>
          </p:cNvPicPr>
          <p:nvPr>
            <p:ph idx="1"/>
          </p:nvPr>
        </p:nvPicPr>
        <p:blipFill>
          <a:blip r:embed="rId1"/>
          <a:srcRect/>
          <a:stretch>
            <a:fillRect/>
          </a:stretch>
        </p:blipFill>
        <p:spPr>
          <a:xfrm>
            <a:off x="785813" y="1143000"/>
            <a:ext cx="7643812" cy="5249863"/>
          </a:xfr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Universalidade</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6147" name="Rectangle 3"/>
          <p:cNvSpPr>
            <a:spLocks noGrp="1"/>
          </p:cNvSpPr>
          <p:nvPr>
            <p:ph sz="quarter" idx="13" hasCustomPrompt="1"/>
          </p:nvPr>
        </p:nvSpPr>
        <p:spPr>
          <a:xfrm>
            <a:off x="1143000" y="731838"/>
            <a:ext cx="6400800" cy="3475037"/>
          </a:xfrm>
          <a:ln/>
        </p:spPr>
        <p:txBody>
          <a:bodyPr vert="horz" wrap="square" lIns="91440" tIns="45720" rIns="91440" bIns="45720" anchor="t" anchorCtr="0"/>
          <a:p>
            <a:pPr eaLnBrk="1" hangingPunct="1">
              <a:buClr>
                <a:srgbClr val="C3260C"/>
              </a:buClr>
              <a:buSzPct val="130000"/>
              <a:buFont typeface="Georgia" panose="02040502050405020303" pitchFamily="18" charset="0"/>
            </a:pPr>
            <a:r>
              <a:rPr lang="pt-BR" altLang="pt-BR" dirty="0"/>
              <a:t>A saúde é direito de cidadania e dever do Estado;</a:t>
            </a:r>
            <a:endParaRPr lang="pt-BR" altLang="pt-BR" dirty="0"/>
          </a:p>
          <a:p>
            <a:pPr eaLnBrk="1" hangingPunct="1">
              <a:buClr>
                <a:srgbClr val="C3260C"/>
              </a:buClr>
              <a:buSzPct val="130000"/>
              <a:buFont typeface="Georgia" panose="02040502050405020303" pitchFamily="18" charset="0"/>
            </a:pPr>
            <a:r>
              <a:rPr lang="pt-BR" altLang="pt-BR" dirty="0"/>
              <a:t>Todas as pessoas têm direito ao atendimento independente de cor, raça, religião, local de moradia, situação de emprego ou renda, etc; </a:t>
            </a:r>
            <a:endParaRPr lang="pt-BR" altLang="pt-BR" dirty="0"/>
          </a:p>
          <a:p>
            <a:pPr eaLnBrk="1" hangingPunct="1">
              <a:buClr>
                <a:srgbClr val="C3260C"/>
              </a:buClr>
              <a:buSzPct val="130000"/>
              <a:buFont typeface="Georgia" panose="02040502050405020303" pitchFamily="18" charset="0"/>
            </a:pPr>
            <a:endParaRPr lang="pt-BR" altLang="pt-BR" dirty="0"/>
          </a:p>
        </p:txBody>
      </p:sp>
      <p:sp>
        <p:nvSpPr>
          <p:cNvPr id="29700" name="Text Box 4"/>
          <p:cNvSpPr txBox="1">
            <a:spLocks noChangeArrowheads="1"/>
          </p:cNvSpPr>
          <p:nvPr/>
        </p:nvSpPr>
        <p:spPr bwMode="auto">
          <a:xfrm>
            <a:off x="857250" y="5429250"/>
            <a:ext cx="8154988" cy="523875"/>
          </a:xfrm>
          <a:prstGeom prst="rect">
            <a:avLst/>
          </a:prstGeom>
          <a:noFill/>
          <a:ln w="9525">
            <a:noFill/>
            <a:miter lim="800000"/>
          </a:ln>
        </p:spPr>
        <p:txBody>
          <a:bodyPr wrap="none">
            <a:spAutoFit/>
          </a:bodyPr>
          <a:lstStyle/>
          <a:p>
            <a:pPr marR="0" algn="r" defTabSz="914400">
              <a:buClrTx/>
              <a:buSzTx/>
              <a:buFontTx/>
              <a:buNone/>
              <a:defRPr/>
            </a:pPr>
            <a:r>
              <a:rPr kumimoji="0" lang="pt-BR" sz="1400" kern="1200" cap="none" spc="0" normalizeH="0" baseline="0" noProof="0" dirty="0">
                <a:latin typeface="+mn-lt"/>
                <a:ea typeface="+mn-ea"/>
                <a:cs typeface="Arial" panose="020B0604020202020204" pitchFamily="34" charset="0"/>
              </a:rPr>
              <a:t>Lei 8080  </a:t>
            </a:r>
            <a:endParaRPr kumimoji="0" lang="pt-BR" sz="1400" kern="1200" cap="none" spc="0" normalizeH="0" baseline="0" noProof="0" dirty="0">
              <a:latin typeface="+mn-lt"/>
              <a:ea typeface="+mn-ea"/>
              <a:cs typeface="Arial" panose="020B0604020202020204" pitchFamily="34" charset="0"/>
            </a:endParaRPr>
          </a:p>
          <a:p>
            <a:pPr marR="0" algn="r" defTabSz="914400">
              <a:buClrTx/>
              <a:buSzTx/>
              <a:buFontTx/>
              <a:buNone/>
              <a:defRPr/>
            </a:pPr>
            <a:r>
              <a:rPr kumimoji="0" lang="pt-BR" sz="14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4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charRg st="0" end="50"/>
                                            </p:txEl>
                                          </p:spTgt>
                                        </p:tgtEl>
                                        <p:attrNameLst>
                                          <p:attrName>style.visibility</p:attrName>
                                        </p:attrNameLst>
                                      </p:cBhvr>
                                      <p:to>
                                        <p:strVal val="visible"/>
                                      </p:to>
                                    </p:set>
                                    <p:animEffect transition="in" filter="dissolve">
                                      <p:cBhvr>
                                        <p:cTn id="7" dur="500"/>
                                        <p:tgtEl>
                                          <p:spTgt spid="6147">
                                            <p:txEl>
                                              <p:charRg st="0"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charRg st="50" end="185"/>
                                            </p:txEl>
                                          </p:spTgt>
                                        </p:tgtEl>
                                        <p:attrNameLst>
                                          <p:attrName>style.visibility</p:attrName>
                                        </p:attrNameLst>
                                      </p:cBhvr>
                                      <p:to>
                                        <p:strVal val="visible"/>
                                      </p:to>
                                    </p:set>
                                    <p:animEffect transition="in" filter="dissolve">
                                      <p:cBhvr>
                                        <p:cTn id="12" dur="500"/>
                                        <p:tgtEl>
                                          <p:spTgt spid="6147">
                                            <p:txEl>
                                              <p:charRg st="50"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ítulo 1"/>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do SUS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29699" name="Espaço Reservado para Conteúdo 2"/>
          <p:cNvSpPr>
            <a:spLocks noGrp="1"/>
          </p:cNvSpPr>
          <p:nvPr>
            <p:ph sz="quarter" idx="13" hasCustomPrompt="1"/>
          </p:nvPr>
        </p:nvSpPr>
        <p:spPr>
          <a:xfrm>
            <a:off x="1143000" y="731838"/>
            <a:ext cx="6400800" cy="3475038"/>
          </a:xfrm>
        </p:spPr>
        <p:txBody>
          <a:bodyPr vert="horz" wrap="square" lIns="91440" tIns="45720" rIns="91440" bIns="45720" numCol="1" rtlCol="0" anchor="t" anchorCtr="0" compatLnSpc="1">
            <a:normAutofit fontScale="85000" lnSpcReduction="20000"/>
          </a:bodyPr>
          <a:lstStyle/>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8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Atendimento: Acesso aos serviços de saúde públicos e privados conveniados; assegurado por uma rede hierarquizada de serviços e com tecnologia apropriada para cada nível</a:t>
            </a:r>
            <a:endParaRPr kumimoji="0" lang="pt-BR" sz="28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8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Deixa de existir diferenças entre as populações urbanas e rurais; entre contribuintes da previdência e não contribuintes; deixa de existir os “indigentes” (não incluídos no mercado formal de trabalho)</a:t>
            </a:r>
            <a:endParaRPr kumimoji="0" lang="pt-BR" sz="28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endParaRPr kumimoji="0" lang="pt-BR" sz="28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Equidade</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31747" name="Picture 6" descr="bebe seio"/>
          <p:cNvPicPr>
            <a:picLocks noGrp="1" noChangeAspect="1"/>
          </p:cNvPicPr>
          <p:nvPr>
            <p:ph sz="quarter" idx="13" hasCustomPrompt="1"/>
          </p:nvPr>
        </p:nvPicPr>
        <p:blipFill>
          <a:blip r:embed="rId1"/>
          <a:srcRect/>
          <a:stretch>
            <a:fillRect/>
          </a:stretch>
        </p:blipFill>
        <p:spPr>
          <a:xfrm>
            <a:off x="2071688" y="4508500"/>
            <a:ext cx="1276350" cy="1174750"/>
          </a:xfrm>
          <a:ln/>
        </p:spPr>
      </p:pic>
      <p:sp>
        <p:nvSpPr>
          <p:cNvPr id="7171" name="Rectangle 3"/>
          <p:cNvSpPr>
            <a:spLocks noGrp="1"/>
          </p:cNvSpPr>
          <p:nvPr>
            <p:ph type="body" sz="half" idx="4294967295"/>
          </p:nvPr>
        </p:nvSpPr>
        <p:spPr>
          <a:xfrm>
            <a:off x="0" y="1557338"/>
            <a:ext cx="5843588" cy="4411662"/>
          </a:xfrm>
          <a:ln/>
        </p:spPr>
        <p:txBody>
          <a:bodyPr vert="horz" wrap="square" lIns="91440" tIns="45720" rIns="91440" bIns="45720" anchor="t" anchorCtr="0"/>
          <a:lstStyle>
            <a:lvl1pPr lvl="0">
              <a:buClr>
                <a:srgbClr val="C3260C"/>
              </a:buClr>
              <a:buSzPct val="130000"/>
              <a:buFont typeface="Georgia" panose="02040502050405020303" pitchFamily="18" charset="0"/>
              <a:defRPr sz="2000"/>
            </a:lvl1pPr>
            <a:lvl2pPr lvl="1">
              <a:buClr>
                <a:srgbClr val="C3260C"/>
              </a:buClr>
              <a:buSzPct val="130000"/>
              <a:buFont typeface="Georgia" panose="02040502050405020303" pitchFamily="18" charset="0"/>
              <a:defRPr sz="1800"/>
            </a:lvl2pPr>
            <a:lvl3pPr lvl="2">
              <a:buClr>
                <a:srgbClr val="C3260C"/>
              </a:buClr>
              <a:buSzPct val="130000"/>
              <a:buFont typeface="Georgia" panose="02040502050405020303" pitchFamily="18" charset="0"/>
              <a:defRPr sz="2000"/>
            </a:lvl3pPr>
            <a:lvl4pPr lvl="3">
              <a:buClr>
                <a:srgbClr val="C3260C"/>
              </a:buClr>
              <a:buSzPct val="130000"/>
              <a:buFont typeface="Georgia" panose="02040502050405020303" pitchFamily="18" charset="0"/>
              <a:defRPr sz="1400"/>
            </a:lvl4pPr>
            <a:lvl5pPr lvl="4">
              <a:buClr>
                <a:srgbClr val="C3260C"/>
              </a:buClr>
              <a:buSzPct val="130000"/>
              <a:buFont typeface="Georgia" panose="02040502050405020303" pitchFamily="18" charset="0"/>
              <a:defRPr sz="1200"/>
            </a:lvl5pPr>
          </a:lstStyle>
          <a:p>
            <a:pPr lvl="0" eaLnBrk="1" hangingPunct="1"/>
            <a:r>
              <a:rPr lang="pt-BR" altLang="pt-BR" sz="2200" dirty="0"/>
              <a:t>O SUS deve tratar desigualmente os desiguais</a:t>
            </a:r>
            <a:endParaRPr lang="pt-BR" altLang="pt-BR" sz="2200" dirty="0"/>
          </a:p>
          <a:p>
            <a:pPr lvl="0" eaLnBrk="1" hangingPunct="1"/>
            <a:r>
              <a:rPr lang="pt-BR" altLang="pt-BR" sz="2200" dirty="0"/>
              <a:t>Os serviços de saúde devem identificar as diferenças da população e trabalhar para cada necessidade, oferecendo mais a quem mais precisa</a:t>
            </a:r>
            <a:endParaRPr lang="pt-BR" altLang="pt-BR" sz="2200" dirty="0"/>
          </a:p>
          <a:p>
            <a:pPr lvl="0" eaLnBrk="1" hangingPunct="1"/>
            <a:r>
              <a:rPr lang="pt-BR" altLang="pt-BR" sz="2200" dirty="0"/>
              <a:t>Reduzir disparidades regionais e sociais</a:t>
            </a:r>
            <a:endParaRPr lang="pt-BR" altLang="pt-BR" sz="2200" dirty="0"/>
          </a:p>
        </p:txBody>
      </p:sp>
      <p:pic>
        <p:nvPicPr>
          <p:cNvPr id="31749" name="Picture 10" descr="PH01487J"/>
          <p:cNvPicPr>
            <a:picLocks noChangeAspect="1"/>
          </p:cNvPicPr>
          <p:nvPr/>
        </p:nvPicPr>
        <p:blipFill>
          <a:blip r:embed="rId2"/>
          <a:stretch>
            <a:fillRect/>
          </a:stretch>
        </p:blipFill>
        <p:spPr>
          <a:xfrm>
            <a:off x="3671888" y="4149725"/>
            <a:ext cx="1044575" cy="1582738"/>
          </a:xfrm>
          <a:prstGeom prst="rect">
            <a:avLst/>
          </a:prstGeom>
          <a:noFill/>
          <a:ln w="9525">
            <a:noFill/>
          </a:ln>
        </p:spPr>
      </p:pic>
      <p:sp>
        <p:nvSpPr>
          <p:cNvPr id="31751" name="Text Box 12"/>
          <p:cNvSpPr txBox="1">
            <a:spLocks noChangeArrowheads="1"/>
          </p:cNvSpPr>
          <p:nvPr/>
        </p:nvSpPr>
        <p:spPr bwMode="auto">
          <a:xfrm>
            <a:off x="34925" y="5732463"/>
            <a:ext cx="6453188" cy="431800"/>
          </a:xfrm>
          <a:prstGeom prst="rect">
            <a:avLst/>
          </a:prstGeom>
          <a:noFill/>
          <a:ln w="9525">
            <a:noFill/>
            <a:miter lim="800000"/>
          </a:ln>
        </p:spPr>
        <p:txBody>
          <a:bodyPr wrap="none">
            <a:spAutoFit/>
          </a:bodyPr>
          <a:lstStyle/>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Lei 8080  </a:t>
            </a:r>
            <a:endParaRPr kumimoji="0" lang="pt-BR" sz="11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1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1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charRg st="0" end="45"/>
                                            </p:txEl>
                                          </p:spTgt>
                                        </p:tgtEl>
                                        <p:attrNameLst>
                                          <p:attrName>style.visibility</p:attrName>
                                        </p:attrNameLst>
                                      </p:cBhvr>
                                      <p:to>
                                        <p:strVal val="visible"/>
                                      </p:to>
                                    </p:set>
                                    <p:animEffect transition="in" filter="dissolve">
                                      <p:cBhvr>
                                        <p:cTn id="7" dur="500"/>
                                        <p:tgtEl>
                                          <p:spTgt spid="7171">
                                            <p:txEl>
                                              <p:charRg st="0" end="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charRg st="45" end="182"/>
                                            </p:txEl>
                                          </p:spTgt>
                                        </p:tgtEl>
                                        <p:attrNameLst>
                                          <p:attrName>style.visibility</p:attrName>
                                        </p:attrNameLst>
                                      </p:cBhvr>
                                      <p:to>
                                        <p:strVal val="visible"/>
                                      </p:to>
                                    </p:set>
                                    <p:animEffect transition="in" filter="dissolve">
                                      <p:cBhvr>
                                        <p:cTn id="12" dur="500"/>
                                        <p:tgtEl>
                                          <p:spTgt spid="7171">
                                            <p:txEl>
                                              <p:charRg st="45" end="18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charRg st="182" end="223"/>
                                            </p:txEl>
                                          </p:spTgt>
                                        </p:tgtEl>
                                        <p:attrNameLst>
                                          <p:attrName>style.visibility</p:attrName>
                                        </p:attrNameLst>
                                      </p:cBhvr>
                                      <p:to>
                                        <p:strVal val="visible"/>
                                      </p:to>
                                    </p:set>
                                    <p:animEffect transition="in" filter="dissolve">
                                      <p:cBhvr>
                                        <p:cTn id="17" dur="500"/>
                                        <p:tgtEl>
                                          <p:spTgt spid="7171">
                                            <p:txEl>
                                              <p:charRg st="182"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ítulo 1"/>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do SUS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 name="Espaço Reservado para Conteúdo 2"/>
          <p:cNvSpPr>
            <a:spLocks noGrp="1"/>
          </p:cNvSpPr>
          <p:nvPr>
            <p:ph sz="quarter" idx="13" hasCustomPrompt="1"/>
          </p:nvPr>
        </p:nvSpPr>
        <p:spPr>
          <a:xfrm>
            <a:off x="1143000" y="731838"/>
            <a:ext cx="6400800" cy="3475038"/>
          </a:xfrm>
        </p:spPr>
        <p:txBody>
          <a:bodyPr vert="horz" wrap="square" lIns="91440" tIns="45720" rIns="91440" bIns="45720" numCol="1" rtlCol="0" anchor="t" anchorCtr="0" compatLnSpc="1">
            <a:normAutofit fontScale="47500" lnSpcReduction="20000"/>
          </a:bodyPr>
          <a:lstStyle/>
          <a:p>
            <a:pPr marL="320040" marR="0" lvl="0" indent="-320040" algn="just"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Todo cidadão é igual perante o Sistema Único de Saúde e será atendido conforme as suas necessidades.  O SUS não pode oferecer o mesmo atendimento à todas as pessoas, da mesma maneira, em todos os lugares. Se isto ocorrer, algumas pessoas vão ter o que não necessitam e outras não serão atendidas naquilo que necessitam.</a:t>
            </a:r>
            <a:endPar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just"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just"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Reduzir...significa a busca de um maior equilíbrio</a:t>
            </a:r>
            <a:endPar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just"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just"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r>
              <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Os serviços de saúde devem considerar que em cada população existem grupos que vivem de forma diferente, ou seja, cada grupo ou classe social ou região tem seus problemas específicos, tem diferenças no modo de viver, de adoecer e de ter oportunidades de satisfazer suas necessidades de vida. </a:t>
            </a:r>
            <a:endParaRPr kumimoji="0" lang="pt-BR" sz="35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6">
                  <a:lumMod val="75000"/>
                </a:schemeClr>
              </a:buClr>
              <a:buSzPct val="130000"/>
              <a:buFont typeface="Arial" panose="020B0604020202020204" pitchFamily="34" charset="0"/>
              <a:buChar char="•"/>
              <a:defRPr/>
            </a:pPr>
            <a:endParaRPr kumimoji="0" lang="pt-BR" sz="2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7B0B0F485C-9F53-4FEC-8AD8-20257E8A4012%7D_pais%20henfil%20ok"/>
          <p:cNvPicPr>
            <a:picLocks noChangeAspect="1"/>
          </p:cNvPicPr>
          <p:nvPr/>
        </p:nvPicPr>
        <p:blipFill>
          <a:blip r:embed="rId1"/>
          <a:stretch>
            <a:fillRect/>
          </a:stretch>
        </p:blipFill>
        <p:spPr>
          <a:xfrm>
            <a:off x="1111250" y="1811338"/>
            <a:ext cx="2524125" cy="3705225"/>
          </a:xfrm>
          <a:prstGeom prst="rect">
            <a:avLst/>
          </a:prstGeom>
          <a:noFill/>
          <a:ln w="9525">
            <a:noFill/>
          </a:ln>
        </p:spPr>
      </p:pic>
      <p:pic>
        <p:nvPicPr>
          <p:cNvPr id="33795" name="Picture 3" descr="paraisopolis_foto_de_tuca_vieira_livro_as_cidades_do_brasil"/>
          <p:cNvPicPr>
            <a:picLocks noChangeAspect="1"/>
          </p:cNvPicPr>
          <p:nvPr/>
        </p:nvPicPr>
        <p:blipFill>
          <a:blip r:embed="rId2"/>
          <a:stretch>
            <a:fillRect/>
          </a:stretch>
        </p:blipFill>
        <p:spPr>
          <a:xfrm>
            <a:off x="4032250" y="1844675"/>
            <a:ext cx="3708400" cy="3436938"/>
          </a:xfrm>
          <a:prstGeom prst="rect">
            <a:avLst/>
          </a:prstGeom>
          <a:noFill/>
          <a:ln w="9525">
            <a:noFill/>
          </a:ln>
        </p:spPr>
      </p:pic>
      <p:sp>
        <p:nvSpPr>
          <p:cNvPr id="33796" name="Text Box 4"/>
          <p:cNvSpPr txBox="1"/>
          <p:nvPr/>
        </p:nvSpPr>
        <p:spPr>
          <a:xfrm>
            <a:off x="2263775" y="3068638"/>
            <a:ext cx="504825" cy="366712"/>
          </a:xfrm>
          <a:prstGeom prst="rect">
            <a:avLst/>
          </a:prstGeom>
          <a:noFill/>
          <a:ln w="9525">
            <a:noFill/>
          </a:ln>
        </p:spPr>
        <p:txBody>
          <a:bodyPr>
            <a:spAutoFit/>
          </a:bodyPr>
          <a:p>
            <a:pPr>
              <a:spcBef>
                <a:spcPct val="50000"/>
              </a:spcBef>
            </a:pPr>
            <a:endParaRPr lang="pt-BR" altLang="pt-BR" dirty="0">
              <a:latin typeface="Arial" panose="020B0604020202020204" pitchFamily="34" charset="0"/>
            </a:endParaRPr>
          </a:p>
        </p:txBody>
      </p:sp>
      <p:sp>
        <p:nvSpPr>
          <p:cNvPr id="33797" name="Rectangle 5"/>
          <p:cNvSpPr/>
          <p:nvPr/>
        </p:nvSpPr>
        <p:spPr>
          <a:xfrm>
            <a:off x="1687513" y="2530475"/>
            <a:ext cx="576262" cy="431800"/>
          </a:xfrm>
          <a:prstGeom prst="rect">
            <a:avLst/>
          </a:prstGeom>
          <a:solidFill>
            <a:schemeClr val="bg1"/>
          </a:solidFill>
          <a:ln w="9525">
            <a:noFill/>
          </a:ln>
        </p:spPr>
        <p:txBody>
          <a:bodyPr wrap="none" anchor="ctr" anchorCtr="0"/>
          <a:p>
            <a:pPr algn="ctr"/>
            <a:endParaRPr lang="pt-BR" altLang="pt-BR" dirty="0">
              <a:latin typeface="Arial" panose="020B0604020202020204" pitchFamily="34" charset="0"/>
            </a:endParaRPr>
          </a:p>
        </p:txBody>
      </p:sp>
      <p:sp>
        <p:nvSpPr>
          <p:cNvPr id="33798" name="Text Box 6"/>
          <p:cNvSpPr txBox="1"/>
          <p:nvPr/>
        </p:nvSpPr>
        <p:spPr>
          <a:xfrm>
            <a:off x="1831975" y="2530475"/>
            <a:ext cx="287338" cy="396875"/>
          </a:xfrm>
          <a:prstGeom prst="rect">
            <a:avLst/>
          </a:prstGeom>
          <a:noFill/>
          <a:ln w="9525">
            <a:noFill/>
          </a:ln>
        </p:spPr>
        <p:txBody>
          <a:bodyPr>
            <a:spAutoFit/>
          </a:bodyPr>
          <a:p>
            <a:pPr>
              <a:spcBef>
                <a:spcPct val="50000"/>
              </a:spcBef>
            </a:pPr>
            <a:r>
              <a:rPr lang="pt-BR" altLang="pt-BR" sz="2000" dirty="0">
                <a:solidFill>
                  <a:srgbClr val="18130C"/>
                </a:solidFill>
                <a:latin typeface="Comic Sans MS" panose="030F0702030302020204" pitchFamily="66" charset="0"/>
              </a:rPr>
              <a:t>É</a:t>
            </a:r>
            <a:endParaRPr lang="en-US" altLang="pt-BR" sz="2000" dirty="0">
              <a:solidFill>
                <a:srgbClr val="18130C"/>
              </a:solidFill>
              <a:latin typeface="Comic Sans MS" panose="030F0702030302020204" pitchFamily="66" charset="0"/>
            </a:endParaRPr>
          </a:p>
        </p:txBody>
      </p:sp>
      <p:sp>
        <p:nvSpPr>
          <p:cNvPr id="32775" name="Rectangle 7"/>
          <p:cNvSpPr>
            <a:spLocks noGrp="1" noChangeArrowheads="1"/>
          </p:cNvSpPr>
          <p:nvPr>
            <p:ph type="title"/>
          </p:nvPr>
        </p:nvSpPr>
        <p:spPr>
          <a:xfrm>
            <a:off x="1928794" y="528638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en-US" sz="4600" b="1" i="0" u="none" strike="noStrike" kern="1200" cap="none" spc="0" normalizeH="0" baseline="0" noProof="0" dirty="0" err="1"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Equidade</a:t>
            </a:r>
            <a:r>
              <a:rPr kumimoji="0" lang="en-US"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a:t>
            </a:r>
            <a:endParaRPr kumimoji="0" lang="en-US"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Integralidade</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8195" name="Rectangle 3"/>
          <p:cNvSpPr>
            <a:spLocks noGrp="1" noChangeArrowheads="1"/>
          </p:cNvSpPr>
          <p:nvPr>
            <p:ph sz="quarter" idx="13" hasCustomPrompt="1"/>
          </p:nvPr>
        </p:nvSpPr>
        <p:spPr>
          <a:xfrm>
            <a:off x="1143000" y="731838"/>
            <a:ext cx="6400800" cy="3475038"/>
          </a:xfrm>
        </p:spPr>
        <p:txBody>
          <a:bodyPr vert="horz" wrap="square" lIns="91440" tIns="45720" rIns="91440" bIns="45720" numCol="1" rtlCol="0" anchor="t" anchorCtr="0" compatLnSpc="1"/>
          <a:p>
            <a:pPr eaLnBrk="1" hangingPunct="1">
              <a:lnSpc>
                <a:spcPct val="70000"/>
              </a:lnSpc>
              <a:buClr>
                <a:srgbClr val="C3260C"/>
              </a:buClr>
              <a:buSzPct val="130000"/>
              <a:buFont typeface="Georgia" panose="02040502050405020303" pitchFamily="18" charset="0"/>
            </a:pPr>
            <a:r>
              <a:rPr sz="2300" dirty="0"/>
              <a:t>“...entendida como conjunto articulado e contínuo das ações e serviços preventivos  e curativos, individuais e coletivos, exigidos para cada caso em todos os níveis de complexidade do sistema.” (lei 8.080, 7°,II)</a:t>
            </a:r>
            <a:endParaRPr sz="2300" dirty="0"/>
          </a:p>
          <a:p>
            <a:pPr eaLnBrk="1" hangingPunct="1">
              <a:lnSpc>
                <a:spcPct val="70000"/>
              </a:lnSpc>
              <a:buClr>
                <a:srgbClr val="C3260C"/>
              </a:buClr>
              <a:buSzPct val="130000"/>
              <a:buFont typeface="Georgia" panose="02040502050405020303" pitchFamily="18" charset="0"/>
            </a:pPr>
            <a:r>
              <a:rPr sz="2300" dirty="0"/>
              <a:t>A visão do indivíduo como um todo</a:t>
            </a:r>
            <a:endParaRPr sz="2300" dirty="0"/>
          </a:p>
          <a:p>
            <a:pPr eaLnBrk="1" hangingPunct="1">
              <a:lnSpc>
                <a:spcPct val="70000"/>
              </a:lnSpc>
              <a:buClr>
                <a:srgbClr val="C3260C"/>
              </a:buClr>
              <a:buSzPct val="130000"/>
              <a:buFont typeface="Georgia" panose="02040502050405020303" pitchFamily="18" charset="0"/>
            </a:pPr>
            <a:r>
              <a:rPr sz="2300" dirty="0"/>
              <a:t>As ações de promoção, de prevenção e de recuperação</a:t>
            </a:r>
            <a:endParaRPr sz="2300" dirty="0"/>
          </a:p>
          <a:p>
            <a:pPr eaLnBrk="1" hangingPunct="1">
              <a:lnSpc>
                <a:spcPct val="70000"/>
              </a:lnSpc>
              <a:buClr>
                <a:srgbClr val="C3260C"/>
              </a:buClr>
              <a:buSzPct val="130000"/>
              <a:buFont typeface="Georgia" panose="02040502050405020303" pitchFamily="18" charset="0"/>
            </a:pPr>
            <a:r>
              <a:rPr sz="2300" dirty="0"/>
              <a:t>Necessidade da hierarquização do sistema de saúde</a:t>
            </a:r>
            <a:br>
              <a:rPr sz="2300" dirty="0"/>
            </a:br>
            <a:endParaRPr sz="2300" dirty="0"/>
          </a:p>
        </p:txBody>
      </p:sp>
      <p:sp>
        <p:nvSpPr>
          <p:cNvPr id="34820" name="Text Box 5"/>
          <p:cNvSpPr txBox="1">
            <a:spLocks noChangeArrowheads="1"/>
          </p:cNvSpPr>
          <p:nvPr/>
        </p:nvSpPr>
        <p:spPr bwMode="auto">
          <a:xfrm>
            <a:off x="285750" y="5214938"/>
            <a:ext cx="8154988" cy="522288"/>
          </a:xfrm>
          <a:prstGeom prst="rect">
            <a:avLst/>
          </a:prstGeom>
          <a:noFill/>
          <a:ln w="9525">
            <a:noFill/>
            <a:miter lim="800000"/>
          </a:ln>
        </p:spPr>
        <p:txBody>
          <a:bodyPr wrap="none">
            <a:spAutoFit/>
          </a:bodyPr>
          <a:lstStyle/>
          <a:p>
            <a:pPr marR="0" defTabSz="914400">
              <a:buClrTx/>
              <a:buSzTx/>
              <a:buFontTx/>
              <a:buNone/>
              <a:defRPr/>
            </a:pPr>
            <a:r>
              <a:rPr kumimoji="0" lang="pt-BR" sz="1400" kern="1200" cap="none" spc="0" normalizeH="0" baseline="0" noProof="0" dirty="0">
                <a:latin typeface="+mn-lt"/>
                <a:ea typeface="+mn-ea"/>
                <a:cs typeface="Arial" panose="020B0604020202020204" pitchFamily="34" charset="0"/>
              </a:rPr>
              <a:t>Lei 8080  </a:t>
            </a:r>
            <a:endParaRPr kumimoji="0" lang="pt-BR" sz="1400" kern="1200" cap="none" spc="0" normalizeH="0" baseline="0" noProof="0" dirty="0">
              <a:latin typeface="+mn-lt"/>
              <a:ea typeface="+mn-ea"/>
              <a:cs typeface="Arial" panose="020B0604020202020204" pitchFamily="34" charset="0"/>
            </a:endParaRPr>
          </a:p>
          <a:p>
            <a:pPr marR="0" defTabSz="914400">
              <a:buClrTx/>
              <a:buSzTx/>
              <a:buFontTx/>
              <a:buNone/>
              <a:defRPr/>
            </a:pPr>
            <a:r>
              <a:rPr kumimoji="0" lang="pt-BR" sz="1400" kern="1200" cap="none" spc="0" normalizeH="0" baseline="0" noProof="0" dirty="0">
                <a:latin typeface="+mn-lt"/>
                <a:ea typeface="+mn-ea"/>
                <a:cs typeface="Arial" panose="020B0604020202020204" pitchFamily="34" charset="0"/>
              </a:rPr>
              <a:t>O desenvolvimento do SUS: avanços , desafios e reafirmação dos seus princípios e diretrizes (MS e CNS, 2002)</a:t>
            </a:r>
            <a:endParaRPr kumimoji="0" lang="pt-BR" sz="1400" kern="1200" cap="none" spc="0" normalizeH="0" baseline="0" noProof="0" dirty="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charRg st="0" end="213"/>
                                            </p:txEl>
                                          </p:spTgt>
                                        </p:tgtEl>
                                        <p:attrNameLst>
                                          <p:attrName>style.visibility</p:attrName>
                                        </p:attrNameLst>
                                      </p:cBhvr>
                                      <p:to>
                                        <p:strVal val="visible"/>
                                      </p:to>
                                    </p:set>
                                    <p:animEffect transition="in" filter="dissolve">
                                      <p:cBhvr>
                                        <p:cTn id="7" dur="500"/>
                                        <p:tgtEl>
                                          <p:spTgt spid="8195">
                                            <p:txEl>
                                              <p:charRg st="0" end="2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charRg st="213" end="247"/>
                                            </p:txEl>
                                          </p:spTgt>
                                        </p:tgtEl>
                                        <p:attrNameLst>
                                          <p:attrName>style.visibility</p:attrName>
                                        </p:attrNameLst>
                                      </p:cBhvr>
                                      <p:to>
                                        <p:strVal val="visible"/>
                                      </p:to>
                                    </p:set>
                                    <p:animEffect transition="in" filter="dissolve">
                                      <p:cBhvr>
                                        <p:cTn id="12" dur="500"/>
                                        <p:tgtEl>
                                          <p:spTgt spid="8195">
                                            <p:txEl>
                                              <p:charRg st="213" end="2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charRg st="247" end="299"/>
                                            </p:txEl>
                                          </p:spTgt>
                                        </p:tgtEl>
                                        <p:attrNameLst>
                                          <p:attrName>style.visibility</p:attrName>
                                        </p:attrNameLst>
                                      </p:cBhvr>
                                      <p:to>
                                        <p:strVal val="visible"/>
                                      </p:to>
                                    </p:set>
                                    <p:animEffect transition="in" filter="dissolve">
                                      <p:cBhvr>
                                        <p:cTn id="17" dur="500"/>
                                        <p:tgtEl>
                                          <p:spTgt spid="8195">
                                            <p:txEl>
                                              <p:charRg st="247" end="29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charRg st="299" end="350"/>
                                            </p:txEl>
                                          </p:spTgt>
                                        </p:tgtEl>
                                        <p:attrNameLst>
                                          <p:attrName>style.visibility</p:attrName>
                                        </p:attrNameLst>
                                      </p:cBhvr>
                                      <p:to>
                                        <p:strVal val="visible"/>
                                      </p:to>
                                    </p:set>
                                    <p:animEffect transition="in" filter="dissolve">
                                      <p:cBhvr>
                                        <p:cTn id="22" dur="500"/>
                                        <p:tgtEl>
                                          <p:spTgt spid="8195">
                                            <p:txEl>
                                              <p:charRg st="299" end="3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ítulo 1"/>
          <p:cNvSpPr>
            <a:spLocks noGrp="1"/>
          </p:cNvSpPr>
          <p:nvPr>
            <p:ph type="title"/>
          </p:nvPr>
        </p:nvSpPr>
        <p:spPr>
          <a:xfrm>
            <a:off x="1793289" y="4372168"/>
            <a:ext cx="6512511" cy="1143000"/>
          </a:xfrm>
          <a:noFill/>
          <a:ln>
            <a:noFill/>
          </a:ln>
          <a:scene3d>
            <a:camera prst="orthographicFront"/>
            <a:lightRig rig="balanced" dir="t"/>
          </a:scene3d>
          <a:sp3d prstMaterial="plastic"/>
        </p:spPr>
        <p:txBody>
          <a:bodyPr vert="horz" lIns="91440" tIns="45720" rIns="91440" bIns="45720" rtlCol="0" anchor="t" anchorCtr="0">
            <a:noAutofit/>
          </a:bodyPr>
          <a:lstStyle/>
          <a:p>
            <a:pPr marL="320040" marR="0" lvl="0" indent="-320040" algn="r" defTabSz="914400" rtl="0" eaLnBrk="1" fontAlgn="auto" latinLnBrk="0" hangingPunct="1">
              <a:lnSpc>
                <a:spcPct val="100000"/>
              </a:lnSpc>
              <a:spcBef>
                <a:spcPct val="0"/>
              </a:spcBef>
              <a:spcAft>
                <a:spcPts val="0"/>
              </a:spcAft>
              <a:buClr>
                <a:schemeClr val="accent6">
                  <a:lumMod val="75000"/>
                </a:schemeClr>
              </a:buClr>
              <a:buSzPct val="128000"/>
              <a:buFont typeface="Georgia" panose="02040502050405020303" pitchFamily="18" charset="0"/>
              <a:buChar char="*"/>
              <a:defRPr/>
            </a:pPr>
            <a:r>
              <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Princípios do SUS</a:t>
            </a:r>
            <a:endParaRPr kumimoji="0" lang="pt-BR" sz="46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34819" name="Espaço Reservado para Conteúdo 2"/>
          <p:cNvSpPr>
            <a:spLocks noGrp="1"/>
          </p:cNvSpPr>
          <p:nvPr>
            <p:ph sz="quarter" idx="13" hasCustomPrompt="1"/>
          </p:nvPr>
        </p:nvSpPr>
        <p:spPr>
          <a:xfrm>
            <a:off x="1143000" y="731838"/>
            <a:ext cx="6400800" cy="3475038"/>
          </a:xfrm>
        </p:spPr>
        <p:txBody>
          <a:bodyPr vert="horz" wrap="square" lIns="91440" tIns="45720" rIns="91440" bIns="45720" numCol="1" rtlCol="0" anchor="t" anchorCtr="0" compatLnSpc="1">
            <a:normAutofit fontScale="92500" lnSpcReduction="20000"/>
          </a:bodyPr>
          <a:lstStyle/>
          <a:p>
            <a:pPr marL="319405" marR="0" lvl="0" indent="-319405"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Os serviços de  saúde devem funcionar atendendo o indivíduo como um ser humano integral submetido às mais diferentes situações de vida e trabalho, que o leva a adoecer e a morrer</a:t>
            </a: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319405" marR="0" lvl="0" indent="-319405"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r>
              <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As ações de promoção, proteção e de recuperação formam um todo indivisível que não podem ser compartimentalizadas. As unidades prestadoras de serviço com seus diversos graus de complexidade, formam também um todo indivisível, configurando um sistema capaz de prestar assistência integral.</a:t>
            </a: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319405" marR="0" lvl="0" indent="-319405" algn="l" defTabSz="914400" rtl="0" eaLnBrk="1" fontAlgn="auto" latinLnBrk="0" hangingPunct="1">
              <a:lnSpc>
                <a:spcPct val="100000"/>
              </a:lnSpc>
              <a:spcBef>
                <a:spcPct val="20000"/>
              </a:spcBef>
              <a:spcAft>
                <a:spcPts val="300"/>
              </a:spcAft>
              <a:buClr>
                <a:schemeClr val="accent6">
                  <a:lumMod val="75000"/>
                </a:schemeClr>
              </a:buClr>
              <a:buSzPct val="130000"/>
              <a:buFont typeface="Georgia" panose="02040502050405020303" pitchFamily="18" charset="0"/>
              <a:buChar char="*"/>
              <a:defRPr/>
            </a:pPr>
            <a:endParaRPr kumimoji="0" lang="pt-BR" sz="24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ção">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7053</Words>
  <Application>WPS Presentation</Application>
  <PresentationFormat>Apresentação na tela (4:3)</PresentationFormat>
  <Paragraphs>193</Paragraphs>
  <Slides>20</Slides>
  <Notes>31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vt:lpstr>
      <vt:lpstr>SimSun</vt:lpstr>
      <vt:lpstr>Wingdings</vt:lpstr>
      <vt:lpstr>Calibri</vt:lpstr>
      <vt:lpstr>Trebuchet MS</vt:lpstr>
      <vt:lpstr>Georgia</vt:lpstr>
      <vt:lpstr>Comic Sans MS</vt:lpstr>
      <vt:lpstr>Arial Narrow</vt:lpstr>
      <vt:lpstr>Times New Roman</vt:lpstr>
      <vt:lpstr>Microsoft YaHei</vt:lpstr>
      <vt:lpstr>Arial Unicode MS</vt:lpstr>
      <vt:lpstr>Personalizar design</vt:lpstr>
      <vt:lpstr>Integração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 objetivos e estrutura</dc:title>
  <dc:creator>Maria Eugênia Bresolin Pinto</dc:creator>
  <cp:lastModifiedBy>Andrieli Leli</cp:lastModifiedBy>
  <cp:revision>193</cp:revision>
  <dcterms:created xsi:type="dcterms:W3CDTF">2006-05-29T20:09:02Z</dcterms:created>
  <dcterms:modified xsi:type="dcterms:W3CDTF">2021-07-09T13:07:21Z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1046-11.2.0.10200</vt:lpwstr>
  </property>
</Properties>
</file>