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84" r:id="rId4"/>
    <p:sldId id="258" r:id="rId5"/>
    <p:sldId id="259" r:id="rId6"/>
    <p:sldId id="260" r:id="rId7"/>
    <p:sldId id="285" r:id="rId8"/>
    <p:sldId id="286" r:id="rId9"/>
    <p:sldId id="276" r:id="rId10"/>
    <p:sldId id="277" r:id="rId11"/>
    <p:sldId id="278" r:id="rId12"/>
    <p:sldId id="287" r:id="rId13"/>
    <p:sldId id="291" r:id="rId14"/>
    <p:sldId id="288" r:id="rId15"/>
    <p:sldId id="289" r:id="rId16"/>
    <p:sldId id="290" r:id="rId17"/>
    <p:sldId id="279" r:id="rId18"/>
    <p:sldId id="292" r:id="rId19"/>
    <p:sldId id="280" r:id="rId20"/>
    <p:sldId id="281" r:id="rId21"/>
    <p:sldId id="283" r:id="rId22"/>
    <p:sldId id="282" r:id="rId23"/>
    <p:sldId id="261" r:id="rId24"/>
    <p:sldId id="263" r:id="rId25"/>
    <p:sldId id="264" r:id="rId26"/>
    <p:sldId id="265" r:id="rId27"/>
    <p:sldId id="266" r:id="rId28"/>
    <p:sldId id="267" r:id="rId29"/>
    <p:sldId id="268" r:id="rId30"/>
    <p:sldId id="269" r:id="rId31"/>
    <p:sldId id="270" r:id="rId32"/>
    <p:sldId id="272" r:id="rId33"/>
    <p:sldId id="273" r:id="rId34"/>
    <p:sldId id="274" r:id="rId35"/>
    <p:sldId id="275" r:id="rId3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502" autoAdjust="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E8D62B-B0B2-4B84-936C-6B9CD4EDFDEB}" type="datetimeFigureOut">
              <a:rPr lang="pt-BR" smtClean="0"/>
              <a:pPr/>
              <a:t>03/06/2020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591953-4D01-4CCC-8530-A8966D15B6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8D62B-B0B2-4B84-936C-6B9CD4EDFDEB}" type="datetimeFigureOut">
              <a:rPr lang="pt-BR" smtClean="0"/>
              <a:pPr/>
              <a:t>03/06/2020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591953-4D01-4CCC-8530-A8966D15B6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8D62B-B0B2-4B84-936C-6B9CD4EDFDEB}" type="datetimeFigureOut">
              <a:rPr lang="pt-BR" smtClean="0"/>
              <a:pPr/>
              <a:t>03/06/2020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591953-4D01-4CCC-8530-A8966D15B6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8D62B-B0B2-4B84-936C-6B9CD4EDFDEB}" type="datetimeFigureOut">
              <a:rPr lang="pt-BR" smtClean="0"/>
              <a:pPr/>
              <a:t>03/06/2020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591953-4D01-4CCC-8530-A8966D15B69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8D62B-B0B2-4B84-936C-6B9CD4EDFDEB}" type="datetimeFigureOut">
              <a:rPr lang="pt-BR" smtClean="0"/>
              <a:pPr/>
              <a:t>03/06/2020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591953-4D01-4CCC-8530-A8966D15B69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8D62B-B0B2-4B84-936C-6B9CD4EDFDEB}" type="datetimeFigureOut">
              <a:rPr lang="pt-BR" smtClean="0"/>
              <a:pPr/>
              <a:t>03/06/2020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591953-4D01-4CCC-8530-A8966D15B69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8D62B-B0B2-4B84-936C-6B9CD4EDFDEB}" type="datetimeFigureOut">
              <a:rPr lang="pt-BR" smtClean="0"/>
              <a:pPr/>
              <a:t>03/06/2020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591953-4D01-4CCC-8530-A8966D15B6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8D62B-B0B2-4B84-936C-6B9CD4EDFDEB}" type="datetimeFigureOut">
              <a:rPr lang="pt-BR" smtClean="0"/>
              <a:pPr/>
              <a:t>03/06/2020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591953-4D01-4CCC-8530-A8966D15B69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8D62B-B0B2-4B84-936C-6B9CD4EDFDEB}" type="datetimeFigureOut">
              <a:rPr lang="pt-BR" smtClean="0"/>
              <a:pPr/>
              <a:t>03/06/2020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591953-4D01-4CCC-8530-A8966D15B6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5E8D62B-B0B2-4B84-936C-6B9CD4EDFDEB}" type="datetimeFigureOut">
              <a:rPr lang="pt-BR" smtClean="0"/>
              <a:pPr/>
              <a:t>03/06/2020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591953-4D01-4CCC-8530-A8966D15B6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E8D62B-B0B2-4B84-936C-6B9CD4EDFDEB}" type="datetimeFigureOut">
              <a:rPr lang="pt-BR" smtClean="0"/>
              <a:pPr/>
              <a:t>03/06/2020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591953-4D01-4CCC-8530-A8966D15B69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5E8D62B-B0B2-4B84-936C-6B9CD4EDFDEB}" type="datetimeFigureOut">
              <a:rPr lang="pt-BR" smtClean="0"/>
              <a:pPr/>
              <a:t>03/06/2020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8591953-4D01-4CCC-8530-A8966D15B6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571635"/>
          </a:xfrm>
        </p:spPr>
        <p:txBody>
          <a:bodyPr/>
          <a:lstStyle/>
          <a:p>
            <a:r>
              <a:rPr lang="pt-BR" dirty="0" err="1" smtClean="0"/>
              <a:t>Parametros</a:t>
            </a:r>
            <a:r>
              <a:rPr lang="pt-BR" dirty="0" smtClean="0"/>
              <a:t> </a:t>
            </a:r>
            <a:r>
              <a:rPr lang="pt-BR" dirty="0" err="1" smtClean="0"/>
              <a:t>Radiograficos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3611607"/>
            <a:ext cx="5286380" cy="1199704"/>
          </a:xfrm>
        </p:spPr>
        <p:txBody>
          <a:bodyPr/>
          <a:lstStyle/>
          <a:p>
            <a:r>
              <a:rPr lang="pt-BR" dirty="0" smtClean="0"/>
              <a:t>Professor ; Sergio </a:t>
            </a:r>
            <a:r>
              <a:rPr lang="pt-BR" dirty="0" err="1" smtClean="0"/>
              <a:t>Nicoluzzi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DENSIDADE</a:t>
            </a:r>
          </a:p>
          <a:p>
            <a:r>
              <a:rPr lang="pt-BR" dirty="0" smtClean="0"/>
              <a:t>CONTRASE</a:t>
            </a:r>
          </a:p>
          <a:p>
            <a:r>
              <a:rPr lang="pt-BR" dirty="0" smtClean="0"/>
              <a:t>DISTORSÃO</a:t>
            </a:r>
          </a:p>
          <a:p>
            <a:r>
              <a:rPr lang="pt-BR" dirty="0" smtClean="0"/>
              <a:t>DETALHES OU REDUÇÃO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FATORES DE QUALIDADE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Pode ser descrita como o grau de escurecimento do filme já revelado</a:t>
            </a:r>
          </a:p>
          <a:p>
            <a:r>
              <a:rPr lang="pt-BR" dirty="0" smtClean="0"/>
              <a:t>Imagens SUBEXPOSTA = - DENSIDADE</a:t>
            </a:r>
          </a:p>
          <a:p>
            <a:r>
              <a:rPr lang="pt-BR" dirty="0" smtClean="0"/>
              <a:t>Imagens SUPEREXPOSTA = + DENSIDADE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DENSIDADE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12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68658"/>
            <a:ext cx="9001156" cy="7026658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1234.png"/>
          <p:cNvPicPr>
            <a:picLocks noGrp="1" noChangeAspect="1"/>
          </p:cNvPicPr>
          <p:nvPr>
            <p:ph idx="1"/>
          </p:nvPr>
        </p:nvPicPr>
        <p:blipFill>
          <a:blip r:embed="rId2"/>
          <a:srcRect r="75859"/>
          <a:stretch>
            <a:fillRect/>
          </a:stretch>
        </p:blipFill>
        <p:spPr>
          <a:xfrm>
            <a:off x="857224" y="0"/>
            <a:ext cx="8072494" cy="6715148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1234.png"/>
          <p:cNvPicPr>
            <a:picLocks noGrp="1" noChangeAspect="1"/>
          </p:cNvPicPr>
          <p:nvPr>
            <p:ph idx="1"/>
          </p:nvPr>
        </p:nvPicPr>
        <p:blipFill>
          <a:blip r:embed="rId2"/>
          <a:srcRect l="50000" r="24141"/>
          <a:stretch>
            <a:fillRect/>
          </a:stretch>
        </p:blipFill>
        <p:spPr>
          <a:xfrm>
            <a:off x="357158" y="25426"/>
            <a:ext cx="8501121" cy="6832574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1234.png"/>
          <p:cNvPicPr>
            <a:picLocks noGrp="1" noChangeAspect="1"/>
          </p:cNvPicPr>
          <p:nvPr>
            <p:ph idx="1"/>
          </p:nvPr>
        </p:nvPicPr>
        <p:blipFill>
          <a:blip r:embed="rId2"/>
          <a:srcRect l="75859"/>
          <a:stretch>
            <a:fillRect/>
          </a:stretch>
        </p:blipFill>
        <p:spPr>
          <a:xfrm>
            <a:off x="996446" y="56544"/>
            <a:ext cx="7861834" cy="6801456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12345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É a diferença entre as densidades em  escalas de tons de cinca</a:t>
            </a:r>
          </a:p>
          <a:p>
            <a:endParaRPr lang="pt-BR" dirty="0" smtClean="0"/>
          </a:p>
          <a:p>
            <a:r>
              <a:rPr lang="pt-BR" dirty="0" smtClean="0"/>
              <a:t>+ Contraste = curta escala de tons de cinza</a:t>
            </a:r>
          </a:p>
          <a:p>
            <a:r>
              <a:rPr lang="pt-BR" dirty="0" smtClean="0"/>
              <a:t>- Contraste =  Larga escala de tons de cinza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CONTRASTE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tomografiab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É a Representação não condizente com a forma ou tamanho real da parte do estudo</a:t>
            </a:r>
          </a:p>
          <a:p>
            <a:r>
              <a:rPr lang="pt-BR" dirty="0" smtClean="0"/>
              <a:t>             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FATORES DE INFLUENCIA</a:t>
            </a:r>
          </a:p>
          <a:p>
            <a:endParaRPr lang="pt-BR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pt-BR" dirty="0" err="1" smtClean="0">
                <a:solidFill>
                  <a:schemeClr val="tx2"/>
                </a:solidFill>
              </a:rPr>
              <a:t>DFoF</a:t>
            </a:r>
            <a:r>
              <a:rPr lang="pt-BR" dirty="0" smtClean="0">
                <a:solidFill>
                  <a:schemeClr val="tx2"/>
                </a:solidFill>
              </a:rPr>
              <a:t> = </a:t>
            </a:r>
            <a:r>
              <a:rPr lang="pt-BR" dirty="0" smtClean="0"/>
              <a:t>Distancia Foco Filme</a:t>
            </a:r>
            <a:endParaRPr lang="pt-BR" dirty="0" smtClean="0">
              <a:solidFill>
                <a:schemeClr val="tx2"/>
              </a:solidFill>
            </a:endParaRPr>
          </a:p>
          <a:p>
            <a:endParaRPr lang="pt-BR" dirty="0" smtClean="0">
              <a:solidFill>
                <a:schemeClr val="tx2"/>
              </a:solidFill>
            </a:endParaRPr>
          </a:p>
          <a:p>
            <a:r>
              <a:rPr lang="pt-BR" dirty="0" err="1" smtClean="0">
                <a:solidFill>
                  <a:schemeClr val="tx2"/>
                </a:solidFill>
              </a:rPr>
              <a:t>DoF</a:t>
            </a:r>
            <a:r>
              <a:rPr lang="pt-BR" dirty="0" smtClean="0">
                <a:solidFill>
                  <a:schemeClr val="tx2"/>
                </a:solidFill>
              </a:rPr>
              <a:t> =  </a:t>
            </a:r>
            <a:r>
              <a:rPr lang="pt-BR" dirty="0" smtClean="0"/>
              <a:t>Distancia Objeto Filme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DISTORÇÃO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São </a:t>
            </a:r>
            <a:r>
              <a:rPr lang="pt-BR" dirty="0" err="1" smtClean="0"/>
              <a:t>responsaveis</a:t>
            </a:r>
            <a:r>
              <a:rPr lang="pt-BR" dirty="0" smtClean="0"/>
              <a:t> pela formação da imagens radiológicas. </a:t>
            </a:r>
          </a:p>
          <a:p>
            <a:r>
              <a:rPr lang="pt-BR" dirty="0" smtClean="0"/>
              <a:t>Estes comando ficam localizados no painel de controle do aparelho</a:t>
            </a:r>
          </a:p>
          <a:p>
            <a:r>
              <a:rPr lang="pt-BR" dirty="0" smtClean="0"/>
              <a:t>São uma combinação aonde juntos, dão qualidade as imagens </a:t>
            </a:r>
            <a:r>
              <a:rPr lang="pt-BR" dirty="0" err="1" smtClean="0"/>
              <a:t>radiologicas</a:t>
            </a:r>
            <a:r>
              <a:rPr lang="pt-BR" dirty="0" smtClean="0"/>
              <a:t>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 , </a:t>
            </a:r>
            <a:r>
              <a:rPr lang="pt-BR" dirty="0" err="1" smtClean="0"/>
              <a:t>Kv</a:t>
            </a:r>
            <a:r>
              <a:rPr lang="pt-BR" dirty="0" smtClean="0"/>
              <a:t> e Tempo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0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9144001" cy="6858000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Pequeno Ponto focal = Colimação</a:t>
            </a:r>
          </a:p>
          <a:p>
            <a:r>
              <a:rPr lang="pt-BR" dirty="0" smtClean="0"/>
              <a:t>Menor tempo de Exposição</a:t>
            </a:r>
          </a:p>
          <a:p>
            <a:r>
              <a:rPr lang="pt-BR" dirty="0" smtClean="0"/>
              <a:t>               VELOCIDADE FILME /ECRAN</a:t>
            </a:r>
          </a:p>
          <a:p>
            <a:endParaRPr lang="pt-BR" dirty="0" smtClean="0"/>
          </a:p>
          <a:p>
            <a:r>
              <a:rPr lang="pt-BR" dirty="0" err="1" smtClean="0"/>
              <a:t>DFoF</a:t>
            </a:r>
            <a:r>
              <a:rPr lang="pt-BR" dirty="0" smtClean="0"/>
              <a:t> Maior , Melhor Resolução</a:t>
            </a:r>
          </a:p>
          <a:p>
            <a:endParaRPr lang="pt-BR" dirty="0" smtClean="0"/>
          </a:p>
          <a:p>
            <a:r>
              <a:rPr lang="pt-BR" dirty="0" err="1" smtClean="0"/>
              <a:t>DoF</a:t>
            </a:r>
            <a:r>
              <a:rPr lang="pt-BR" dirty="0" smtClean="0"/>
              <a:t> Menor </a:t>
            </a:r>
            <a:r>
              <a:rPr lang="pt-BR" dirty="0" err="1" smtClean="0"/>
              <a:t>Ditancia</a:t>
            </a:r>
            <a:r>
              <a:rPr lang="pt-BR" dirty="0" smtClean="0"/>
              <a:t>, menos a Resolução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FATORES DE CONTROLE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É a nitidez de estruturas na Radiografia. </a:t>
            </a:r>
            <a:r>
              <a:rPr lang="pt-BR" dirty="0" err="1" smtClean="0"/>
              <a:t>Ésta</a:t>
            </a:r>
            <a:r>
              <a:rPr lang="pt-BR" dirty="0" smtClean="0"/>
              <a:t> nitidez do detalhe é demonstrada pela clareza de linhas e pelas bordas de tecidos ou estruturas próximas visíveis na imagem </a:t>
            </a:r>
            <a:r>
              <a:rPr lang="pt-BR" dirty="0" err="1" smtClean="0"/>
              <a:t>radiograficas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Detalhe ou Resolução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C00000"/>
                </a:solidFill>
              </a:rPr>
              <a:t>KV</a:t>
            </a:r>
          </a:p>
          <a:p>
            <a:pPr>
              <a:buNone/>
            </a:pPr>
            <a:r>
              <a:rPr lang="pt-BR" dirty="0" smtClean="0"/>
              <a:t>Tensão</a:t>
            </a:r>
          </a:p>
          <a:p>
            <a:pPr>
              <a:buNone/>
            </a:pPr>
            <a:r>
              <a:rPr lang="pt-BR" dirty="0" smtClean="0"/>
              <a:t>Qualidade</a:t>
            </a:r>
          </a:p>
          <a:p>
            <a:pPr>
              <a:buNone/>
            </a:pPr>
            <a:r>
              <a:rPr lang="pt-BR" dirty="0" smtClean="0"/>
              <a:t>Penetrabilidade</a:t>
            </a:r>
          </a:p>
          <a:p>
            <a:pPr>
              <a:buNone/>
            </a:pPr>
            <a:r>
              <a:rPr lang="pt-BR" dirty="0" smtClean="0"/>
              <a:t>Contraste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Responsabilidade dos </a:t>
            </a:r>
            <a:r>
              <a:rPr lang="pt-BR" dirty="0" err="1" smtClean="0"/>
              <a:t>Parametros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>
                <a:solidFill>
                  <a:srgbClr val="C00000"/>
                </a:solidFill>
              </a:rPr>
              <a:t>mA</a:t>
            </a:r>
            <a:endParaRPr lang="pt-BR" dirty="0" smtClean="0">
              <a:solidFill>
                <a:srgbClr val="C00000"/>
              </a:solidFill>
            </a:endParaRPr>
          </a:p>
          <a:p>
            <a:r>
              <a:rPr lang="pt-BR" dirty="0" smtClean="0"/>
              <a:t>Corrente</a:t>
            </a:r>
          </a:p>
          <a:p>
            <a:r>
              <a:rPr lang="pt-BR" dirty="0" smtClean="0"/>
              <a:t>Quantidade</a:t>
            </a:r>
          </a:p>
          <a:p>
            <a:r>
              <a:rPr lang="pt-BR" dirty="0" smtClean="0"/>
              <a:t>Enegrecimento</a:t>
            </a:r>
          </a:p>
          <a:p>
            <a:r>
              <a:rPr lang="pt-BR" dirty="0" smtClean="0"/>
              <a:t>Densidade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Responsabilidade dos </a:t>
            </a:r>
            <a:r>
              <a:rPr lang="pt-BR" dirty="0" err="1" smtClean="0"/>
              <a:t>Parametros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 não der para ver a estrutura (osso) mexe no </a:t>
            </a:r>
            <a:r>
              <a:rPr lang="pt-BR" dirty="0" err="1" smtClean="0"/>
              <a:t>mA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Se não der para ver Articulações (Partes Moles) mexe no </a:t>
            </a:r>
            <a:r>
              <a:rPr lang="pt-BR" dirty="0" err="1" smtClean="0"/>
              <a:t>Kv</a:t>
            </a:r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Parametros</a:t>
            </a:r>
            <a:r>
              <a:rPr lang="pt-BR" dirty="0" smtClean="0"/>
              <a:t> </a:t>
            </a:r>
            <a:r>
              <a:rPr lang="pt-BR" dirty="0" err="1" smtClean="0"/>
              <a:t>Radiologicos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sz="4800" dirty="0" smtClean="0"/>
              <a:t>KV = (E x 2 ) = C</a:t>
            </a:r>
          </a:p>
          <a:p>
            <a:pPr>
              <a:buNone/>
            </a:pPr>
            <a:r>
              <a:rPr lang="pt-BR" sz="2000" dirty="0" smtClean="0"/>
              <a:t>E= ESPESSURA DA REGIÃO</a:t>
            </a:r>
          </a:p>
          <a:p>
            <a:pPr>
              <a:buNone/>
            </a:pPr>
            <a:r>
              <a:rPr lang="pt-BR" sz="2000" dirty="0" smtClean="0"/>
              <a:t>C = CONSTANTE DO APARELHO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Como Calcular o KV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Quanto KV utiliza para radiografar um tornozelo de espessura 9cm e constante do aparelho de 25</a:t>
            </a:r>
          </a:p>
          <a:p>
            <a:endParaRPr lang="pt-BR" dirty="0" smtClean="0"/>
          </a:p>
          <a:p>
            <a:r>
              <a:rPr lang="pt-BR" dirty="0" smtClean="0"/>
              <a:t>R. KV = (9 x 2) + 25</a:t>
            </a:r>
          </a:p>
          <a:p>
            <a:r>
              <a:rPr lang="pt-BR" dirty="0" smtClean="0"/>
              <a:t>   </a:t>
            </a:r>
            <a:r>
              <a:rPr lang="pt-BR" dirty="0" err="1" smtClean="0"/>
              <a:t>Kv</a:t>
            </a:r>
            <a:r>
              <a:rPr lang="pt-BR" dirty="0" smtClean="0"/>
              <a:t> = 18 + 25</a:t>
            </a:r>
          </a:p>
          <a:p>
            <a:r>
              <a:rPr lang="pt-BR" dirty="0" err="1" smtClean="0"/>
              <a:t>Kv</a:t>
            </a:r>
            <a:r>
              <a:rPr lang="pt-BR" dirty="0" smtClean="0"/>
              <a:t> = 43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                EXEMPLO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Quantos </a:t>
            </a:r>
            <a:r>
              <a:rPr lang="pt-BR" dirty="0" err="1" smtClean="0"/>
              <a:t>Kv</a:t>
            </a:r>
            <a:r>
              <a:rPr lang="pt-BR" dirty="0" smtClean="0"/>
              <a:t> utiliza para radiografar um antebraço com espessura  de 5cm e constante do aparelho de 25 ?</a:t>
            </a:r>
          </a:p>
          <a:p>
            <a:endParaRPr lang="pt-BR" dirty="0" smtClean="0"/>
          </a:p>
          <a:p>
            <a:r>
              <a:rPr lang="pt-BR" dirty="0" smtClean="0"/>
              <a:t>R. KV = ( 5 x 2) + 25</a:t>
            </a:r>
          </a:p>
          <a:p>
            <a:r>
              <a:rPr lang="pt-BR" dirty="0" smtClean="0"/>
              <a:t>    KV = 10 + 25</a:t>
            </a:r>
          </a:p>
          <a:p>
            <a:r>
              <a:rPr lang="pt-BR" dirty="0" smtClean="0"/>
              <a:t>KV = 35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             EXEMPLO II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Quanto KV é utilizado para radiografar um </a:t>
            </a:r>
            <a:r>
              <a:rPr lang="pt-BR" dirty="0" err="1" smtClean="0"/>
              <a:t>femur</a:t>
            </a:r>
            <a:r>
              <a:rPr lang="pt-BR" dirty="0" smtClean="0"/>
              <a:t> aonde sua espessura é de 35cm e constante do aparelho é de 25?</a:t>
            </a:r>
          </a:p>
          <a:p>
            <a:endParaRPr lang="pt-BR" dirty="0" smtClean="0"/>
          </a:p>
          <a:p>
            <a:r>
              <a:rPr lang="pt-BR" dirty="0" smtClean="0"/>
              <a:t>KV= (35 x 2) + 25</a:t>
            </a:r>
          </a:p>
          <a:p>
            <a:r>
              <a:rPr lang="pt-BR" dirty="0" smtClean="0"/>
              <a:t>KV = 70 + 25</a:t>
            </a:r>
          </a:p>
          <a:p>
            <a:r>
              <a:rPr lang="pt-BR" dirty="0" smtClean="0"/>
              <a:t>KV = 95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   EXEMPLO III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Quanto KV utilizamos para radiografar um </a:t>
            </a:r>
            <a:r>
              <a:rPr lang="pt-BR" dirty="0" err="1" smtClean="0"/>
              <a:t>Torax</a:t>
            </a:r>
            <a:r>
              <a:rPr lang="pt-BR" dirty="0" smtClean="0"/>
              <a:t> aonde sua espessura é de 80cm e a </a:t>
            </a:r>
            <a:r>
              <a:rPr lang="pt-BR" dirty="0" err="1" smtClean="0"/>
              <a:t>contancia</a:t>
            </a:r>
            <a:r>
              <a:rPr lang="pt-BR" dirty="0" smtClean="0"/>
              <a:t> do Aparelho é 25</a:t>
            </a:r>
          </a:p>
          <a:p>
            <a:endParaRPr lang="pt-BR" dirty="0" smtClean="0"/>
          </a:p>
          <a:p>
            <a:r>
              <a:rPr lang="pt-BR" dirty="0" smtClean="0"/>
              <a:t>KV = (80 X 2) + 25</a:t>
            </a:r>
          </a:p>
          <a:p>
            <a:r>
              <a:rPr lang="pt-BR" dirty="0" smtClean="0"/>
              <a:t>KV= 160+ 25</a:t>
            </a:r>
          </a:p>
          <a:p>
            <a:r>
              <a:rPr lang="pt-BR" dirty="0" err="1" smtClean="0"/>
              <a:t>Kv</a:t>
            </a:r>
            <a:r>
              <a:rPr lang="pt-BR" dirty="0" smtClean="0"/>
              <a:t>= 185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   EXEMPLO IV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  m A x 0,01</a:t>
            </a:r>
          </a:p>
          <a:p>
            <a:endParaRPr lang="pt-BR" dirty="0" smtClean="0"/>
          </a:p>
          <a:p>
            <a:r>
              <a:rPr lang="pt-BR" dirty="0" smtClean="0"/>
              <a:t>EXEMPLO I</a:t>
            </a:r>
          </a:p>
          <a:p>
            <a:r>
              <a:rPr lang="pt-BR" dirty="0" smtClean="0"/>
              <a:t>300 </a:t>
            </a:r>
            <a:r>
              <a:rPr lang="pt-BR" dirty="0" err="1" smtClean="0"/>
              <a:t>mA</a:t>
            </a:r>
            <a:r>
              <a:rPr lang="pt-BR" dirty="0" smtClean="0"/>
              <a:t> </a:t>
            </a:r>
          </a:p>
          <a:p>
            <a:r>
              <a:rPr lang="pt-BR" dirty="0" smtClean="0"/>
              <a:t>R 300x 0,01 = 3 </a:t>
            </a:r>
            <a:r>
              <a:rPr lang="pt-BR" dirty="0" err="1" smtClean="0"/>
              <a:t>mAs</a:t>
            </a:r>
            <a:endParaRPr lang="pt-BR" dirty="0" smtClean="0"/>
          </a:p>
          <a:p>
            <a:r>
              <a:rPr lang="pt-BR" dirty="0" smtClean="0"/>
              <a:t>EXEMPLO II</a:t>
            </a:r>
          </a:p>
          <a:p>
            <a:r>
              <a:rPr lang="pt-BR" dirty="0" smtClean="0"/>
              <a:t>500 </a:t>
            </a:r>
            <a:r>
              <a:rPr lang="pt-BR" dirty="0" err="1" smtClean="0"/>
              <a:t>mA</a:t>
            </a:r>
            <a:r>
              <a:rPr lang="pt-BR" dirty="0" smtClean="0"/>
              <a:t> </a:t>
            </a:r>
          </a:p>
          <a:p>
            <a:r>
              <a:rPr lang="pt-BR" dirty="0" smtClean="0"/>
              <a:t>R 500 X 0,01 = 5 </a:t>
            </a:r>
            <a:r>
              <a:rPr lang="pt-BR" dirty="0" err="1" smtClean="0"/>
              <a:t>mAs</a:t>
            </a:r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Como calcular o </a:t>
            </a:r>
            <a:r>
              <a:rPr lang="pt-BR" dirty="0" err="1" smtClean="0"/>
              <a:t>mAs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 As vezes necessitamos fazer a alteração da técnica usada, para melhorar a qualidade de imagem</a:t>
            </a:r>
          </a:p>
          <a:p>
            <a:r>
              <a:rPr lang="pt-BR" dirty="0" smtClean="0"/>
              <a:t>Para isso temos um calculo para fazer, </a:t>
            </a:r>
          </a:p>
          <a:p>
            <a:pPr>
              <a:buNone/>
            </a:pPr>
            <a:r>
              <a:rPr lang="pt-BR" dirty="0" smtClean="0"/>
              <a:t>KV  Aumenta ou diminui 15 %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MA  Divide ou Multiplica por 2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Alterar </a:t>
            </a:r>
            <a:r>
              <a:rPr lang="pt-BR" dirty="0" err="1" smtClean="0"/>
              <a:t>kv</a:t>
            </a:r>
            <a:r>
              <a:rPr lang="pt-BR" dirty="0" smtClean="0"/>
              <a:t> e </a:t>
            </a:r>
            <a:r>
              <a:rPr lang="pt-BR" dirty="0" err="1" smtClean="0"/>
              <a:t>mA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Em uma radiografia com parâmetros de 70 </a:t>
            </a:r>
            <a:r>
              <a:rPr lang="pt-BR" dirty="0" err="1" smtClean="0"/>
              <a:t>Kv</a:t>
            </a:r>
            <a:r>
              <a:rPr lang="pt-BR" dirty="0" smtClean="0"/>
              <a:t> e 20 </a:t>
            </a:r>
            <a:r>
              <a:rPr lang="pt-BR" dirty="0" err="1" smtClean="0"/>
              <a:t>mA</a:t>
            </a:r>
            <a:r>
              <a:rPr lang="pt-BR" dirty="0" smtClean="0"/>
              <a:t> e iremos necessitar diminuir o </a:t>
            </a:r>
            <a:r>
              <a:rPr lang="pt-BR" dirty="0" err="1" smtClean="0"/>
              <a:t>mA</a:t>
            </a:r>
            <a:r>
              <a:rPr lang="pt-BR" dirty="0" smtClean="0"/>
              <a:t> para melhorar a imagem. Como devemos proceder?</a:t>
            </a:r>
          </a:p>
          <a:p>
            <a:endParaRPr lang="pt-BR" dirty="0" smtClean="0"/>
          </a:p>
          <a:p>
            <a:r>
              <a:rPr lang="pt-BR" dirty="0" smtClean="0"/>
              <a:t>20 ; 2 = 10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     EXEMPLO I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Em uma radiografia com parâmetros de 98 </a:t>
            </a:r>
            <a:r>
              <a:rPr lang="pt-BR" dirty="0" err="1" smtClean="0"/>
              <a:t>Kv</a:t>
            </a:r>
            <a:r>
              <a:rPr lang="pt-BR" dirty="0" smtClean="0"/>
              <a:t> e 36 </a:t>
            </a:r>
            <a:r>
              <a:rPr lang="pt-BR" dirty="0" err="1" smtClean="0"/>
              <a:t>mA</a:t>
            </a:r>
            <a:r>
              <a:rPr lang="pt-BR" dirty="0" smtClean="0"/>
              <a:t> e iremos necessitar aumentar o </a:t>
            </a:r>
            <a:r>
              <a:rPr lang="pt-BR" dirty="0" err="1" smtClean="0"/>
              <a:t>Kv</a:t>
            </a:r>
            <a:r>
              <a:rPr lang="pt-BR" dirty="0" smtClean="0"/>
              <a:t> para melhorar a imagem. Como devemos proceder?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R; 98 + 15% = 112,7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EXEMPLO II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/>
          <a:lstStyle/>
          <a:p>
            <a:r>
              <a:rPr lang="pt-BR" smtClean="0"/>
              <a:t>Fim!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Responsável pela intensidade do feixe.</a:t>
            </a:r>
          </a:p>
          <a:p>
            <a:r>
              <a:rPr lang="pt-BR" dirty="0" smtClean="0"/>
              <a:t>Representa a quantidade de </a:t>
            </a:r>
            <a:r>
              <a:rPr lang="pt-BR" dirty="0" err="1" smtClean="0"/>
              <a:t>eletrons</a:t>
            </a:r>
            <a:endParaRPr lang="pt-BR" dirty="0" smtClean="0"/>
          </a:p>
          <a:p>
            <a:r>
              <a:rPr lang="pt-BR" dirty="0" smtClean="0"/>
              <a:t>Controle o Foco Fino e o Foco Grosso</a:t>
            </a:r>
          </a:p>
          <a:p>
            <a:r>
              <a:rPr lang="pt-BR" dirty="0" smtClean="0"/>
              <a:t>Ma mais baixos são usados em exames de extremidades</a:t>
            </a:r>
          </a:p>
          <a:p>
            <a:r>
              <a:rPr lang="pt-BR" dirty="0" err="1" smtClean="0"/>
              <a:t>Ms</a:t>
            </a:r>
            <a:r>
              <a:rPr lang="pt-BR" dirty="0" smtClean="0"/>
              <a:t> Mais altos são usados em exames de Tórax e colunas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 (</a:t>
            </a:r>
            <a:r>
              <a:rPr lang="pt-BR" dirty="0" err="1" smtClean="0"/>
              <a:t>Miliamper</a:t>
            </a:r>
            <a:r>
              <a:rPr lang="pt-BR" dirty="0" smtClean="0"/>
              <a:t>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Quando se aplica uma tensão à um aumento na energia dos </a:t>
            </a:r>
            <a:r>
              <a:rPr lang="pt-BR" dirty="0" err="1" smtClean="0"/>
              <a:t>eletrons</a:t>
            </a:r>
            <a:r>
              <a:rPr lang="pt-BR" dirty="0" smtClean="0"/>
              <a:t>, com isso os elétrons ao chegar ao alvo terão força suficiente para a interação.</a:t>
            </a:r>
          </a:p>
          <a:p>
            <a:r>
              <a:rPr lang="pt-BR" dirty="0" smtClean="0"/>
              <a:t>Eles representam a força do </a:t>
            </a:r>
            <a:r>
              <a:rPr lang="pt-BR" dirty="0" err="1" smtClean="0"/>
              <a:t>eletron</a:t>
            </a:r>
            <a:endParaRPr lang="pt-BR" dirty="0" smtClean="0"/>
          </a:p>
          <a:p>
            <a:r>
              <a:rPr lang="pt-BR" dirty="0" smtClean="0"/>
              <a:t>Na imagens </a:t>
            </a:r>
            <a:r>
              <a:rPr lang="pt-BR" dirty="0" err="1" smtClean="0"/>
              <a:t>radiograficas</a:t>
            </a:r>
            <a:r>
              <a:rPr lang="pt-BR" dirty="0" smtClean="0"/>
              <a:t> são </a:t>
            </a:r>
            <a:r>
              <a:rPr lang="pt-BR" dirty="0" err="1" smtClean="0"/>
              <a:t>responsaveis</a:t>
            </a:r>
            <a:r>
              <a:rPr lang="pt-BR" dirty="0" smtClean="0"/>
              <a:t> pelo Contraste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Kv</a:t>
            </a:r>
            <a:r>
              <a:rPr lang="pt-BR" dirty="0" smtClean="0"/>
              <a:t> (</a:t>
            </a:r>
            <a:r>
              <a:rPr lang="pt-BR" dirty="0" err="1" smtClean="0"/>
              <a:t>Quilovoltagem</a:t>
            </a:r>
            <a:r>
              <a:rPr lang="pt-BR" dirty="0" smtClean="0"/>
              <a:t>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Responsavel</a:t>
            </a:r>
            <a:r>
              <a:rPr lang="pt-BR" dirty="0" smtClean="0"/>
              <a:t> pelo tempo em que o  paciente ficará exposto  à radiação. Esta relacionado diretamente com o </a:t>
            </a:r>
            <a:r>
              <a:rPr lang="pt-BR" dirty="0" err="1" smtClean="0"/>
              <a:t>mA</a:t>
            </a:r>
            <a:endParaRPr lang="pt-BR" dirty="0" smtClean="0"/>
          </a:p>
          <a:p>
            <a:r>
              <a:rPr lang="pt-BR" dirty="0" smtClean="0"/>
              <a:t>Exames com pouca densidades como,</a:t>
            </a:r>
            <a:r>
              <a:rPr lang="pt-BR" dirty="0" err="1" smtClean="0"/>
              <a:t>mao</a:t>
            </a:r>
            <a:r>
              <a:rPr lang="pt-BR" dirty="0" smtClean="0"/>
              <a:t>, punho, tornozelo e </a:t>
            </a:r>
            <a:r>
              <a:rPr lang="pt-BR" dirty="0" err="1" smtClean="0"/>
              <a:t>etc</a:t>
            </a:r>
            <a:r>
              <a:rPr lang="pt-BR" dirty="0" smtClean="0"/>
              <a:t>, usamos um </a:t>
            </a:r>
            <a:r>
              <a:rPr lang="pt-BR" dirty="0" err="1" smtClean="0"/>
              <a:t>mAs</a:t>
            </a:r>
            <a:r>
              <a:rPr lang="pt-BR" dirty="0" smtClean="0"/>
              <a:t> curto</a:t>
            </a:r>
          </a:p>
          <a:p>
            <a:r>
              <a:rPr lang="pt-BR" dirty="0" smtClean="0"/>
              <a:t>Exames com grande intensidade como, Abdome,</a:t>
            </a:r>
            <a:r>
              <a:rPr lang="pt-BR" dirty="0" err="1" smtClean="0"/>
              <a:t>Torax</a:t>
            </a:r>
            <a:r>
              <a:rPr lang="pt-BR" dirty="0" smtClean="0"/>
              <a:t> e colunas, usamos um </a:t>
            </a:r>
            <a:r>
              <a:rPr lang="pt-BR" dirty="0" err="1" smtClean="0"/>
              <a:t>mAs</a:t>
            </a:r>
            <a:endParaRPr lang="pt-BR" dirty="0" smtClean="0"/>
          </a:p>
          <a:p>
            <a:r>
              <a:rPr lang="pt-BR" dirty="0" smtClean="0"/>
              <a:t>Mais alto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mAs</a:t>
            </a:r>
            <a:r>
              <a:rPr lang="pt-BR" dirty="0" smtClean="0"/>
              <a:t> (Tempo)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0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644098" cy="7358090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São fatores que podem ser </a:t>
            </a:r>
            <a:r>
              <a:rPr lang="pt-BR" dirty="0" err="1" smtClean="0"/>
              <a:t>altarados</a:t>
            </a:r>
            <a:r>
              <a:rPr lang="pt-BR" dirty="0" smtClean="0"/>
              <a:t> pelo profissional e que alteram a qualidade da imagem</a:t>
            </a:r>
          </a:p>
          <a:p>
            <a:r>
              <a:rPr lang="pt-BR" dirty="0" smtClean="0">
                <a:solidFill>
                  <a:srgbClr val="C00000"/>
                </a:solidFill>
              </a:rPr>
              <a:t>Ma = 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Quantidade</a:t>
            </a:r>
          </a:p>
          <a:p>
            <a:r>
              <a:rPr lang="pt-BR" dirty="0" err="1" smtClean="0">
                <a:solidFill>
                  <a:srgbClr val="C00000"/>
                </a:solidFill>
              </a:rPr>
              <a:t>mAs</a:t>
            </a:r>
            <a:r>
              <a:rPr lang="pt-BR" dirty="0" smtClean="0">
                <a:solidFill>
                  <a:srgbClr val="C00000"/>
                </a:solidFill>
              </a:rPr>
              <a:t> = 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Tempo</a:t>
            </a:r>
          </a:p>
          <a:p>
            <a:r>
              <a:rPr lang="pt-BR" dirty="0" smtClean="0">
                <a:solidFill>
                  <a:srgbClr val="C00000"/>
                </a:solidFill>
              </a:rPr>
              <a:t>KV = 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Energia</a:t>
            </a:r>
          </a:p>
          <a:p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ESTES FATORES SÃO CHAMADO DE FATORES DE EXPOSIÇÃO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Técnicas Radiográficas e qualidade de Imagem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168</TotalTime>
  <Words>747</Words>
  <Application>Microsoft Office PowerPoint</Application>
  <PresentationFormat>Apresentação na tela (4:3)</PresentationFormat>
  <Paragraphs>129</Paragraphs>
  <Slides>35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36" baseType="lpstr">
      <vt:lpstr>Concurso</vt:lpstr>
      <vt:lpstr>Parametros Radiograficos </vt:lpstr>
      <vt:lpstr>Ma , Kv e Tempo</vt:lpstr>
      <vt:lpstr>Slide 3</vt:lpstr>
      <vt:lpstr>Ma (Miliamper)</vt:lpstr>
      <vt:lpstr>Kv (Quilovoltagem)</vt:lpstr>
      <vt:lpstr>mAs (Tempo)</vt:lpstr>
      <vt:lpstr>Slide 7</vt:lpstr>
      <vt:lpstr>Slide 8</vt:lpstr>
      <vt:lpstr>Técnicas Radiográficas e qualidade de Imagem</vt:lpstr>
      <vt:lpstr>FATORES DE QUALIDADE</vt:lpstr>
      <vt:lpstr>DENSIDADE</vt:lpstr>
      <vt:lpstr>Slide 12</vt:lpstr>
      <vt:lpstr>Slide 13</vt:lpstr>
      <vt:lpstr>Slide 14</vt:lpstr>
      <vt:lpstr>Slide 15</vt:lpstr>
      <vt:lpstr>Slide 16</vt:lpstr>
      <vt:lpstr>CONTRASTE</vt:lpstr>
      <vt:lpstr>Slide 18</vt:lpstr>
      <vt:lpstr>DISTORÇÃO</vt:lpstr>
      <vt:lpstr>Slide 20</vt:lpstr>
      <vt:lpstr>FATORES DE CONTROLE</vt:lpstr>
      <vt:lpstr>Detalhe ou Resolução</vt:lpstr>
      <vt:lpstr>Responsabilidade dos Parametros</vt:lpstr>
      <vt:lpstr>Responsabilidade dos Parametros</vt:lpstr>
      <vt:lpstr>Parametros Radiologicos</vt:lpstr>
      <vt:lpstr>Como Calcular o KV</vt:lpstr>
      <vt:lpstr>                EXEMPLO</vt:lpstr>
      <vt:lpstr>             EXEMPLO II</vt:lpstr>
      <vt:lpstr>              EXEMPLO III</vt:lpstr>
      <vt:lpstr>              EXEMPLO IV</vt:lpstr>
      <vt:lpstr>Como calcular o mAs</vt:lpstr>
      <vt:lpstr>Alterar kv e mA</vt:lpstr>
      <vt:lpstr>                EXEMPLO I </vt:lpstr>
      <vt:lpstr>          EXEMPLO II</vt:lpstr>
      <vt:lpstr>Slide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Parametros Radiograficos </dc:title>
  <dc:creator>Pati</dc:creator>
  <cp:lastModifiedBy>Pati</cp:lastModifiedBy>
  <cp:revision>3</cp:revision>
  <dcterms:created xsi:type="dcterms:W3CDTF">2020-06-02T23:45:00Z</dcterms:created>
  <dcterms:modified xsi:type="dcterms:W3CDTF">2020-06-04T03:10:47Z</dcterms:modified>
</cp:coreProperties>
</file>