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1"/>
  </p:notesMasterIdLst>
  <p:sldIdLst>
    <p:sldId id="256" r:id="rId2"/>
    <p:sldId id="491" r:id="rId3"/>
    <p:sldId id="492" r:id="rId4"/>
    <p:sldId id="258" r:id="rId5"/>
    <p:sldId id="476" r:id="rId6"/>
    <p:sldId id="313" r:id="rId7"/>
    <p:sldId id="477" r:id="rId8"/>
    <p:sldId id="785" r:id="rId9"/>
    <p:sldId id="478" r:id="rId10"/>
    <p:sldId id="479" r:id="rId11"/>
    <p:sldId id="312" r:id="rId12"/>
    <p:sldId id="458" r:id="rId13"/>
    <p:sldId id="795" r:id="rId14"/>
    <p:sldId id="789" r:id="rId15"/>
    <p:sldId id="794" r:id="rId16"/>
    <p:sldId id="788" r:id="rId17"/>
    <p:sldId id="790" r:id="rId18"/>
    <p:sldId id="791" r:id="rId19"/>
    <p:sldId id="792" r:id="rId20"/>
    <p:sldId id="793" r:id="rId21"/>
    <p:sldId id="800" r:id="rId22"/>
    <p:sldId id="823" r:id="rId23"/>
    <p:sldId id="485" r:id="rId24"/>
    <p:sldId id="486" r:id="rId25"/>
    <p:sldId id="487" r:id="rId26"/>
    <p:sldId id="488" r:id="rId27"/>
    <p:sldId id="489" r:id="rId28"/>
    <p:sldId id="490" r:id="rId29"/>
    <p:sldId id="473" r:id="rId30"/>
    <p:sldId id="484" r:id="rId31"/>
    <p:sldId id="544" r:id="rId32"/>
    <p:sldId id="546" r:id="rId33"/>
    <p:sldId id="801" r:id="rId34"/>
    <p:sldId id="547" r:id="rId35"/>
    <p:sldId id="802" r:id="rId36"/>
    <p:sldId id="545" r:id="rId37"/>
    <p:sldId id="532" r:id="rId38"/>
    <p:sldId id="796" r:id="rId39"/>
    <p:sldId id="549" r:id="rId40"/>
    <p:sldId id="550" r:id="rId41"/>
    <p:sldId id="551" r:id="rId42"/>
    <p:sldId id="565" r:id="rId43"/>
    <p:sldId id="533" r:id="rId44"/>
    <p:sldId id="536" r:id="rId45"/>
    <p:sldId id="771" r:id="rId46"/>
    <p:sldId id="797" r:id="rId47"/>
    <p:sldId id="509" r:id="rId48"/>
    <p:sldId id="561" r:id="rId49"/>
    <p:sldId id="811" r:id="rId50"/>
    <p:sldId id="510" r:id="rId51"/>
    <p:sldId id="805" r:id="rId52"/>
    <p:sldId id="511" r:id="rId53"/>
    <p:sldId id="535" r:id="rId54"/>
    <p:sldId id="552" r:id="rId55"/>
    <p:sldId id="555" r:id="rId56"/>
    <p:sldId id="541" r:id="rId57"/>
    <p:sldId id="540" r:id="rId58"/>
    <p:sldId id="542" r:id="rId59"/>
    <p:sldId id="543" r:id="rId60"/>
    <p:sldId id="539" r:id="rId61"/>
    <p:sldId id="553" r:id="rId62"/>
    <p:sldId id="812" r:id="rId63"/>
    <p:sldId id="556" r:id="rId64"/>
    <p:sldId id="557" r:id="rId65"/>
    <p:sldId id="522" r:id="rId66"/>
    <p:sldId id="529" r:id="rId67"/>
    <p:sldId id="530" r:id="rId68"/>
    <p:sldId id="558" r:id="rId69"/>
    <p:sldId id="567" r:id="rId70"/>
    <p:sldId id="559" r:id="rId71"/>
    <p:sldId id="526" r:id="rId72"/>
    <p:sldId id="524" r:id="rId73"/>
    <p:sldId id="568" r:id="rId74"/>
    <p:sldId id="569" r:id="rId75"/>
    <p:sldId id="523" r:id="rId76"/>
    <p:sldId id="259" r:id="rId77"/>
    <p:sldId id="270" r:id="rId78"/>
    <p:sldId id="260" r:id="rId79"/>
    <p:sldId id="566" r:id="rId80"/>
    <p:sldId id="493" r:id="rId81"/>
    <p:sldId id="587" r:id="rId82"/>
    <p:sldId id="579" r:id="rId83"/>
    <p:sldId id="570" r:id="rId84"/>
    <p:sldId id="798" r:id="rId85"/>
    <p:sldId id="580" r:id="rId86"/>
    <p:sldId id="598" r:id="rId87"/>
    <p:sldId id="599" r:id="rId88"/>
    <p:sldId id="600" r:id="rId89"/>
    <p:sldId id="575" r:id="rId90"/>
    <p:sldId id="576" r:id="rId91"/>
    <p:sldId id="581" r:id="rId92"/>
    <p:sldId id="582" r:id="rId93"/>
    <p:sldId id="583" r:id="rId94"/>
    <p:sldId id="584" r:id="rId95"/>
    <p:sldId id="585" r:id="rId96"/>
    <p:sldId id="571" r:id="rId97"/>
    <p:sldId id="572" r:id="rId98"/>
    <p:sldId id="577" r:id="rId99"/>
    <p:sldId id="588" r:id="rId100"/>
    <p:sldId id="590" r:id="rId101"/>
    <p:sldId id="589" r:id="rId102"/>
    <p:sldId id="578" r:id="rId103"/>
    <p:sldId id="601" r:id="rId104"/>
    <p:sldId id="602" r:id="rId105"/>
    <p:sldId id="603" r:id="rId106"/>
    <p:sldId id="604" r:id="rId107"/>
    <p:sldId id="605" r:id="rId108"/>
    <p:sldId id="606" r:id="rId109"/>
    <p:sldId id="799" r:id="rId110"/>
    <p:sldId id="634" r:id="rId111"/>
    <p:sldId id="813" r:id="rId112"/>
    <p:sldId id="592" r:id="rId113"/>
    <p:sldId id="593" r:id="rId114"/>
    <p:sldId id="637" r:id="rId115"/>
    <p:sldId id="638" r:id="rId116"/>
    <p:sldId id="641" r:id="rId117"/>
    <p:sldId id="596" r:id="rId118"/>
    <p:sldId id="640" r:id="rId119"/>
    <p:sldId id="594" r:id="rId120"/>
    <p:sldId id="595" r:id="rId121"/>
    <p:sldId id="825" r:id="rId122"/>
    <p:sldId id="826" r:id="rId123"/>
    <p:sldId id="827" r:id="rId124"/>
    <p:sldId id="616" r:id="rId125"/>
    <p:sldId id="617" r:id="rId126"/>
    <p:sldId id="618" r:id="rId127"/>
    <p:sldId id="619" r:id="rId128"/>
    <p:sldId id="620" r:id="rId129"/>
    <p:sldId id="621" r:id="rId130"/>
    <p:sldId id="622" r:id="rId131"/>
    <p:sldId id="623" r:id="rId132"/>
    <p:sldId id="814" r:id="rId133"/>
    <p:sldId id="815" r:id="rId134"/>
    <p:sldId id="816" r:id="rId135"/>
    <p:sldId id="817" r:id="rId136"/>
    <p:sldId id="818" r:id="rId137"/>
    <p:sldId id="819" r:id="rId138"/>
    <p:sldId id="624" r:id="rId139"/>
    <p:sldId id="627" r:id="rId140"/>
    <p:sldId id="625" r:id="rId141"/>
    <p:sldId id="626" r:id="rId142"/>
    <p:sldId id="642" r:id="rId143"/>
    <p:sldId id="643" r:id="rId144"/>
    <p:sldId id="645" r:id="rId145"/>
    <p:sldId id="646" r:id="rId146"/>
    <p:sldId id="644" r:id="rId147"/>
    <p:sldId id="647" r:id="rId148"/>
    <p:sldId id="648" r:id="rId149"/>
    <p:sldId id="650" r:id="rId150"/>
    <p:sldId id="652" r:id="rId151"/>
    <p:sldId id="653" r:id="rId152"/>
    <p:sldId id="660" r:id="rId153"/>
    <p:sldId id="657" r:id="rId154"/>
    <p:sldId id="655" r:id="rId155"/>
    <p:sldId id="662" r:id="rId156"/>
    <p:sldId id="663" r:id="rId157"/>
    <p:sldId id="665" r:id="rId158"/>
    <p:sldId id="820" r:id="rId159"/>
    <p:sldId id="822" r:id="rId16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5" d="100"/>
          <a:sy n="25" d="100"/>
        </p:scale>
        <p:origin x="2658" y="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79FCB-8EC4-4E9A-BE8E-00BC00384021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4A216-A781-437E-B621-7E70E246D2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715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9CC19AF-EFCC-4CA4-BB80-9D26F72F9B1A}" type="datetimeFigureOut">
              <a:rPr lang="pt-BR" smtClean="0"/>
              <a:t>15/07/2021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979B39C-E3E3-4F5C-8756-157912AC0EA8}" type="slidenum">
              <a:rPr lang="pt-BR" smtClean="0"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Enfermagem </a:t>
            </a:r>
            <a: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t-B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 Neonatologia </a:t>
            </a:r>
            <a:endParaRPr lang="pt-BR" dirty="0"/>
          </a:p>
        </p:txBody>
      </p:sp>
      <p:sp>
        <p:nvSpPr>
          <p:cNvPr id="4" name="AutoShape 2" descr="Resultado de imagem para bebê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348881"/>
            <a:ext cx="883602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50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pt-BR" sz="4000" b="1" dirty="0" smtClean="0">
                <a:solidFill>
                  <a:srgbClr val="FF0000"/>
                </a:solidFill>
              </a:rPr>
              <a:t>ÓBITO INFANTIL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Criança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que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4800" i="1" dirty="0" err="1" smtClean="0">
                <a:latin typeface="Arial" pitchFamily="34" charset="0"/>
                <a:cs typeface="Arial" pitchFamily="34" charset="0"/>
              </a:rPr>
              <a:t>nascida</a:t>
            </a:r>
            <a:r>
              <a:rPr lang="en-US" altLang="pt-BR" sz="4800" i="1" dirty="0" smtClean="0">
                <a:latin typeface="Arial" pitchFamily="34" charset="0"/>
                <a:cs typeface="Arial" pitchFamily="34" charset="0"/>
              </a:rPr>
              <a:t> viva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morreu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qualquer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momento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antes de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completar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um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ano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4800" dirty="0" err="1" smtClean="0">
                <a:latin typeface="Arial" pitchFamily="34" charset="0"/>
                <a:cs typeface="Arial" pitchFamily="34" charset="0"/>
              </a:rPr>
              <a:t>idade</a:t>
            </a:r>
            <a:r>
              <a:rPr lang="en-US" altLang="pt-BR" sz="4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/>
            <a:endParaRPr lang="en-US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52208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9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LANUGO</a:t>
            </a:r>
            <a:endParaRPr 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/>
            <a:endParaRPr lang="pt-BR" dirty="0" smtClean="0"/>
          </a:p>
          <a:p>
            <a:pPr algn="just"/>
            <a:r>
              <a:rPr lang="pt-BR" sz="44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pt-BR" sz="4400" dirty="0" err="1">
                <a:latin typeface="Arial" pitchFamily="34" charset="0"/>
                <a:cs typeface="Arial" pitchFamily="34" charset="0"/>
              </a:rPr>
              <a:t>ê</a:t>
            </a:r>
            <a:r>
              <a:rPr lang="pt-BR" sz="4400" dirty="0" err="1" smtClean="0">
                <a:latin typeface="Arial" pitchFamily="34" charset="0"/>
                <a:cs typeface="Arial" pitchFamily="34" charset="0"/>
              </a:rPr>
              <a:t>los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finos que costumam recobrir a região do ombro e da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escápula</a:t>
            </a:r>
          </a:p>
          <a:p>
            <a:pPr algn="just"/>
            <a:r>
              <a:rPr lang="pt-BR" sz="4400" dirty="0" smtClean="0">
                <a:latin typeface="Arial" pitchFamily="34" charset="0"/>
                <a:cs typeface="Arial" pitchFamily="34" charset="0"/>
              </a:rPr>
              <a:t> encontrados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de forma mais abundante nos RN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prematuros</a:t>
            </a:r>
          </a:p>
          <a:p>
            <a:pPr algn="just"/>
            <a:r>
              <a:rPr lang="pt-BR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desaparecem em alguns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dias</a:t>
            </a:r>
            <a:endParaRPr lang="pt-BR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797152"/>
            <a:ext cx="8534400" cy="758952"/>
          </a:xfrm>
        </p:spPr>
        <p:txBody>
          <a:bodyPr/>
          <a:lstStyle/>
          <a:p>
            <a:pPr algn="l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52" y="1"/>
            <a:ext cx="9356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75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36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HEMANGIOMA CAPILAR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manchas vermelho-violáceas mais comumente observadas na nuca região frontal e pálpebras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superiores)</a:t>
            </a:r>
          </a:p>
          <a:p>
            <a:endParaRPr lang="pt-BR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5976664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8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55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7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0000"/>
                </a:solidFill>
              </a:rPr>
              <a:t>EQUIMOSE</a:t>
            </a:r>
            <a:endParaRPr lang="pt-BR" sz="4800" b="1" dirty="0">
              <a:solidFill>
                <a:srgbClr val="FF0000"/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3999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6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EQUIMOSES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8784976" cy="5328592"/>
          </a:xfrm>
        </p:spPr>
        <p:txBody>
          <a:bodyPr>
            <a:normAutofit/>
          </a:bodyPr>
          <a:lstStyle/>
          <a:p>
            <a:r>
              <a:rPr lang="pt-BR" dirty="0"/>
              <a:t>C</a:t>
            </a:r>
            <a:r>
              <a:rPr lang="pt-BR" dirty="0" smtClean="0"/>
              <a:t>omumente </a:t>
            </a:r>
            <a:r>
              <a:rPr lang="pt-BR" dirty="0"/>
              <a:t>observadas em recém-nascidos.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história </a:t>
            </a:r>
            <a:r>
              <a:rPr lang="pt-BR" dirty="0" smtClean="0"/>
              <a:t>do nascimento</a:t>
            </a:r>
            <a:r>
              <a:rPr lang="pt-BR" dirty="0"/>
              <a:t>, a localização das lesões, o seu surgimento, sem o desenvolvimento </a:t>
            </a:r>
            <a:r>
              <a:rPr lang="pt-BR" dirty="0" smtClean="0"/>
              <a:t>de novas </a:t>
            </a:r>
            <a:r>
              <a:rPr lang="pt-BR" dirty="0"/>
              <a:t>lesões, e a ausência de hemorragia a partir de outros locais ajudam a </a:t>
            </a:r>
            <a:r>
              <a:rPr lang="pt-BR" dirty="0" smtClean="0"/>
              <a:t>diferenciar as </a:t>
            </a:r>
            <a:r>
              <a:rPr lang="pt-BR" dirty="0"/>
              <a:t>equimoses secundárias ao </a:t>
            </a:r>
            <a:r>
              <a:rPr lang="pt-BR" dirty="0" err="1"/>
              <a:t>tocotraumatismo</a:t>
            </a:r>
            <a:r>
              <a:rPr lang="pt-BR" dirty="0"/>
              <a:t> das causadas por </a:t>
            </a:r>
            <a:r>
              <a:rPr lang="pt-BR" dirty="0" smtClean="0"/>
              <a:t>vasculite ou </a:t>
            </a:r>
            <a:r>
              <a:rPr lang="pt-BR" dirty="0"/>
              <a:t>distúrbio de coagulação. </a:t>
            </a:r>
            <a:endParaRPr lang="pt-BR" dirty="0" smtClean="0"/>
          </a:p>
          <a:p>
            <a:r>
              <a:rPr lang="pt-BR" dirty="0" smtClean="0"/>
              <a:t>Se </a:t>
            </a:r>
            <a:r>
              <a:rPr lang="pt-BR" dirty="0"/>
              <a:t>a etiologia for incerta, devem ser realizados </a:t>
            </a:r>
            <a:r>
              <a:rPr lang="pt-BR" dirty="0" smtClean="0"/>
              <a:t>exames para </a:t>
            </a:r>
            <a:r>
              <a:rPr lang="pt-BR" dirty="0"/>
              <a:t>descartar </a:t>
            </a:r>
            <a:r>
              <a:rPr lang="pt-BR" dirty="0" err="1"/>
              <a:t>coagulopatias</a:t>
            </a:r>
            <a:r>
              <a:rPr lang="pt-BR" dirty="0"/>
              <a:t> e infecções.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maioria das </a:t>
            </a:r>
            <a:r>
              <a:rPr lang="pt-BR" dirty="0" err="1"/>
              <a:t>petéquias</a:t>
            </a:r>
            <a:r>
              <a:rPr lang="pt-BR" dirty="0"/>
              <a:t> e </a:t>
            </a:r>
            <a:r>
              <a:rPr lang="pt-BR" dirty="0" smtClean="0"/>
              <a:t>equimoses desaparece </a:t>
            </a:r>
            <a:r>
              <a:rPr lang="pt-BR" dirty="0"/>
              <a:t>em uma semana.</a:t>
            </a:r>
          </a:p>
        </p:txBody>
      </p:sp>
    </p:spTree>
    <p:extLst>
      <p:ext uri="{BB962C8B-B14F-4D97-AF65-F5344CB8AC3E}">
        <p14:creationId xmlns:p14="http://schemas.microsoft.com/office/powerpoint/2010/main" val="40308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534400" cy="1296144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r>
              <a:rPr lang="pt-BR" sz="4400" b="1" dirty="0" smtClean="0">
                <a:solidFill>
                  <a:srgbClr val="FF0000"/>
                </a:solidFill>
              </a:rPr>
              <a:t>ÓBITO NEONATAL</a:t>
            </a:r>
            <a:r>
              <a:rPr lang="pt-BR" sz="4400" b="1" dirty="0">
                <a:solidFill>
                  <a:srgbClr val="FF0000"/>
                </a:solidFill>
              </a:rPr>
              <a:t/>
            </a:r>
            <a:br>
              <a:rPr lang="pt-BR" sz="4400" b="1" dirty="0">
                <a:solidFill>
                  <a:srgbClr val="FF0000"/>
                </a:solidFill>
              </a:rPr>
            </a:br>
            <a:endParaRPr lang="pt-BR" sz="44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052736"/>
            <a:ext cx="9144000" cy="580526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/>
              <a:t> </a:t>
            </a:r>
            <a:r>
              <a:rPr lang="pt-BR" sz="5400" dirty="0" smtClean="0"/>
              <a:t>É </a:t>
            </a:r>
            <a:r>
              <a:rPr lang="pt-BR" sz="5400" dirty="0"/>
              <a:t>aquele ocorrido em crianças menores de 28 dias de nascimento.</a:t>
            </a:r>
          </a:p>
          <a:p>
            <a:pPr marL="0" indent="0">
              <a:buNone/>
            </a:pPr>
            <a:r>
              <a:rPr lang="pt-BR" dirty="0"/>
              <a:t> 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52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1124744"/>
          </a:xfrm>
        </p:spPr>
        <p:txBody>
          <a:bodyPr/>
          <a:lstStyle/>
          <a:p>
            <a:pPr algn="ctr"/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BILIRRUBINA</a:t>
            </a:r>
            <a:endParaRPr 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0768"/>
            <a:ext cx="9144000" cy="55172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4000" dirty="0">
                <a:latin typeface="Arial" pitchFamily="34" charset="0"/>
                <a:cs typeface="Arial" pitchFamily="34" charset="0"/>
              </a:rPr>
              <a:t>Pigmento amarelo-alaranjado, produto da  degradação da hemoglobina liberada dos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eritrócitos</a:t>
            </a:r>
          </a:p>
          <a:p>
            <a:pPr>
              <a:lnSpc>
                <a:spcPct val="80000"/>
              </a:lnSpc>
            </a:pPr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pt-BR" sz="4000" dirty="0">
                <a:latin typeface="Arial" pitchFamily="34" charset="0"/>
                <a:cs typeface="Arial" pitchFamily="34" charset="0"/>
              </a:rPr>
              <a:t>No adulto, 1% da hemoglobina existente é degradada diariamente. </a:t>
            </a: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pt-BR" sz="4000" b="1" i="1" u="sng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pt-BR" sz="4000" b="1" i="1" u="sng" dirty="0">
                <a:latin typeface="Arial" pitchFamily="34" charset="0"/>
                <a:cs typeface="Arial" pitchFamily="34" charset="0"/>
              </a:rPr>
              <a:t>RN  a produção é 2x superior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1">
              <a:lnSpc>
                <a:spcPct val="80000"/>
              </a:lnSpc>
            </a:pPr>
            <a:endParaRPr lang="pt-BR" sz="2400" dirty="0"/>
          </a:p>
          <a:p>
            <a:pPr lvl="1">
              <a:lnSpc>
                <a:spcPct val="80000"/>
              </a:lnSpc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24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404664"/>
            <a:ext cx="8626160" cy="5694384"/>
          </a:xfrm>
        </p:spPr>
        <p:txBody>
          <a:bodyPr>
            <a:normAutofit/>
          </a:bodyPr>
          <a:lstStyle/>
          <a:p>
            <a:pPr algn="ctr"/>
            <a:r>
              <a:rPr lang="pt-BR" sz="6000" dirty="0" smtClean="0">
                <a:latin typeface="Arial" pitchFamily="34" charset="0"/>
                <a:cs typeface="Arial" pitchFamily="34" charset="0"/>
              </a:rPr>
              <a:t>Para a bilirrubina ser </a:t>
            </a:r>
            <a:r>
              <a:rPr lang="pt-BR" sz="6000" dirty="0">
                <a:latin typeface="Arial" pitchFamily="34" charset="0"/>
                <a:cs typeface="Arial" pitchFamily="34" charset="0"/>
              </a:rPr>
              <a:t>eliminada pelo </a:t>
            </a:r>
            <a:r>
              <a:rPr lang="pt-BR" sz="6000" dirty="0" smtClean="0">
                <a:latin typeface="Arial" pitchFamily="34" charset="0"/>
                <a:cs typeface="Arial" pitchFamily="34" charset="0"/>
              </a:rPr>
              <a:t>organismo, </a:t>
            </a:r>
            <a:r>
              <a:rPr lang="pt-BR" sz="6000" dirty="0">
                <a:latin typeface="Arial" pitchFamily="34" charset="0"/>
                <a:cs typeface="Arial" pitchFamily="34" charset="0"/>
              </a:rPr>
              <a:t>necessita ser conjugada a um açúcar no fígado e sofrer a ação da bile</a:t>
            </a:r>
            <a:r>
              <a:rPr lang="pt-BR" sz="6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47500" lnSpcReduction="20000"/>
          </a:bodyPr>
          <a:lstStyle/>
          <a:p>
            <a:r>
              <a:rPr lang="pt-BR" sz="5100" b="1" dirty="0">
                <a:latin typeface="Arial" pitchFamily="34" charset="0"/>
                <a:cs typeface="Arial" pitchFamily="34" charset="0"/>
              </a:rPr>
              <a:t>C</a:t>
            </a:r>
            <a:r>
              <a:rPr lang="pt-BR" sz="5100" b="1" dirty="0" smtClean="0">
                <a:latin typeface="Arial" pitchFamily="34" charset="0"/>
                <a:cs typeface="Arial" pitchFamily="34" charset="0"/>
              </a:rPr>
              <a:t>or </a:t>
            </a:r>
            <a:r>
              <a:rPr lang="pt-BR" sz="5100" b="1" dirty="0">
                <a:latin typeface="Arial" pitchFamily="34" charset="0"/>
                <a:cs typeface="Arial" pitchFamily="34" charset="0"/>
              </a:rPr>
              <a:t>amarelada da pele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decorrente de sua impregnação por </a:t>
            </a:r>
            <a:r>
              <a:rPr lang="pt-BR" sz="5100" b="1" dirty="0" smtClean="0">
                <a:latin typeface="Arial" pitchFamily="34" charset="0"/>
                <a:cs typeface="Arial" pitchFamily="34" charset="0"/>
              </a:rPr>
              <a:t>bilirrubina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que 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se acumula mais rapidamente do que o fígado pode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eliminar</a:t>
            </a:r>
          </a:p>
          <a:p>
            <a:endParaRPr lang="pt-BR" sz="5100" dirty="0">
              <a:latin typeface="Arial" pitchFamily="34" charset="0"/>
              <a:cs typeface="Arial" pitchFamily="34" charset="0"/>
            </a:endParaRPr>
          </a:p>
          <a:p>
            <a:r>
              <a:rPr lang="pt-BR" sz="5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É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achado comum,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metade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a 2/3 do total dos RN têm icterícia visível durante os primeiros dias de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vida, especialmente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nas crianças com idade </a:t>
            </a:r>
            <a:r>
              <a:rPr lang="pt-BR" sz="5100" b="1" dirty="0">
                <a:latin typeface="Arial" pitchFamily="34" charset="0"/>
                <a:cs typeface="Arial" pitchFamily="34" charset="0"/>
              </a:rPr>
              <a:t>entre 48 e 120 horas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vida ( 2 a 5 dias)</a:t>
            </a:r>
          </a:p>
          <a:p>
            <a:endParaRPr lang="pt-BR" sz="51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5100" dirty="0">
                <a:latin typeface="Arial" pitchFamily="34" charset="0"/>
                <a:cs typeface="Arial" pitchFamily="34" charset="0"/>
              </a:rPr>
              <a:t>P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ara 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sua mais fácil detecção o exame deve ser feito sob luz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natural</a:t>
            </a:r>
          </a:p>
          <a:p>
            <a:endParaRPr lang="pt-BR" sz="51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51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5100" dirty="0" err="1">
                <a:latin typeface="Arial" pitchFamily="34" charset="0"/>
                <a:cs typeface="Arial" pitchFamily="34" charset="0"/>
              </a:rPr>
              <a:t>bilirrubinemia</a:t>
            </a:r>
            <a:r>
              <a:rPr lang="pt-BR" sz="5100" dirty="0">
                <a:latin typeface="Arial" pitchFamily="34" charset="0"/>
                <a:cs typeface="Arial" pitchFamily="34" charset="0"/>
              </a:rPr>
              <a:t> atinge um pico e decresce em uma semana. </a:t>
            </a:r>
            <a:endParaRPr lang="pt-BR" sz="5100" dirty="0" smtClean="0">
              <a:latin typeface="Arial" pitchFamily="34" charset="0"/>
              <a:cs typeface="Arial" pitchFamily="34" charset="0"/>
            </a:endParaRPr>
          </a:p>
          <a:p>
            <a:endParaRPr lang="pt-BR" sz="51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5100" dirty="0">
                <a:latin typeface="Arial" pitchFamily="34" charset="0"/>
                <a:cs typeface="Arial" pitchFamily="34" charset="0"/>
              </a:rPr>
              <a:t>Todos os RN têm bilirrubina plasmática mais alta do que o </a:t>
            </a:r>
            <a:r>
              <a:rPr lang="pt-BR" sz="5100" dirty="0" smtClean="0">
                <a:latin typeface="Arial" pitchFamily="34" charset="0"/>
                <a:cs typeface="Arial" pitchFamily="34" charset="0"/>
              </a:rPr>
              <a:t>adulto</a:t>
            </a:r>
            <a:endParaRPr lang="pt-BR" sz="5100" dirty="0">
              <a:latin typeface="Arial" pitchFamily="34" charset="0"/>
              <a:cs typeface="Arial" pitchFamily="34" charset="0"/>
            </a:endParaRPr>
          </a:p>
          <a:p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69269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5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ICTERÍCIA </a:t>
            </a:r>
            <a:r>
              <a:rPr lang="pt-BR" sz="5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RN</a:t>
            </a:r>
            <a:r>
              <a:rPr lang="pt-BR" b="1" i="1" dirty="0" smtClean="0">
                <a:solidFill>
                  <a:srgbClr val="FF0000"/>
                </a:solidFill>
              </a:rPr>
              <a:t/>
            </a:r>
            <a:br>
              <a:rPr lang="pt-BR" b="1" i="1" dirty="0" smtClean="0">
                <a:solidFill>
                  <a:srgbClr val="FF0000"/>
                </a:solidFill>
              </a:rPr>
            </a:b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ICTERÍCIA</a:t>
            </a:r>
            <a:endParaRPr lang="pt-BR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8964488" cy="5184576"/>
          </a:xfrm>
        </p:spPr>
        <p:txBody>
          <a:bodyPr>
            <a:noAutofit/>
          </a:bodyPr>
          <a:lstStyle/>
          <a:p>
            <a:pPr algn="ctr"/>
            <a:r>
              <a:rPr lang="pt-BR" sz="48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empre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deve ter sua causa </a:t>
            </a:r>
            <a:r>
              <a:rPr lang="pt-BR" sz="4800" b="1" dirty="0">
                <a:latin typeface="Arial" pitchFamily="34" charset="0"/>
                <a:cs typeface="Arial" pitchFamily="34" charset="0"/>
              </a:rPr>
              <a:t>investigada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 se </a:t>
            </a:r>
            <a:r>
              <a:rPr lang="pt-BR" sz="4800" b="1" dirty="0">
                <a:latin typeface="Arial" pitchFamily="34" charset="0"/>
                <a:cs typeface="Arial" pitchFamily="34" charset="0"/>
              </a:rPr>
              <a:t>detectada nas primeiras 24h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de vida ou quando apresentar-se de forma intensa. </a:t>
            </a:r>
            <a:endParaRPr lang="pt-BR" sz="4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BILIRRUBINA INDIRETA OU NÃO CONJUGADA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626160" cy="4830288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sz="36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ubstância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que se forma no momento da destruição dos glóbulos vermelhos no sangue e que depois é transportada para o fígado. Por isso, sua concentração é maior no sangue e pode estar alterada quando existe alguma condição envolvendo as hemácias, como a anemia hemolítica, por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exemplo.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BILIRRUBINA DIRETA OU CONJUGADA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Arial" pitchFamily="34" charset="0"/>
                <a:cs typeface="Arial" pitchFamily="34" charset="0"/>
              </a:rPr>
              <a:t>C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orresponde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à conjugação entre a bilirrubina e o ácido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glicurônico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no fígado.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bilirrubina direta sofre ação da bile no intestino, sendo eliminada na forma de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urobilinogênio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ou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estercobilinogênio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A concentração de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bilirrubina direta está alterada quando há alguma lesão hepática ou obstrução biliar.</a:t>
            </a:r>
          </a:p>
          <a:p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404664"/>
            <a:ext cx="9144000" cy="132819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 BILIRRUBINA É PRODUZIDA NO FETO A PARTIR DA 12ª SEMANA DE VIDA INTRA-UTERINA E EXCRETADA</a:t>
            </a:r>
            <a:endParaRPr lang="pt-BR" sz="36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844824"/>
            <a:ext cx="8964488" cy="5013176"/>
          </a:xfrm>
        </p:spPr>
        <p:txBody>
          <a:bodyPr>
            <a:normAutofit/>
          </a:bodyPr>
          <a:lstStyle/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Na placenta, sendo excretada totalmente pelo fígado materno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pelo líquido amniótico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pela excreção do fígado fetal para o intestino. </a:t>
            </a:r>
          </a:p>
          <a:p>
            <a:r>
              <a:rPr lang="pt-BR" sz="4000" dirty="0" smtClean="0">
                <a:latin typeface="Arial" pitchFamily="34" charset="0"/>
                <a:cs typeface="Arial" pitchFamily="34" charset="0"/>
              </a:rPr>
              <a:t>A cada grama de mecônio encontra-se um grama de bilirrubina. 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2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8964488" cy="14002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FATORES PODEM AUMENTAR O RISCO DE HIPERBILIRRUBINEMIA NO RN</a:t>
            </a:r>
            <a:b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8964488" cy="518457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asfixia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estresse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por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frio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 hipoglicemia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oferta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láctea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inadequada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perda elevada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peso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desidratação</a:t>
            </a:r>
            <a:endParaRPr lang="pt-BR" sz="44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1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19675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OUTROS  FATORES  ASSOCIADOS  AO  AUMENTO  DA  BILIRRUBINA  NEONATAL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892480" cy="5733256"/>
          </a:xfrm>
        </p:spPr>
        <p:txBody>
          <a:bodyPr>
            <a:normAutofit fontScale="92500"/>
          </a:bodyPr>
          <a:lstStyle/>
          <a:p>
            <a:endParaRPr lang="pt-BR" sz="2800" dirty="0"/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Inferência genética (orientais, indígenas Norte-Americanos e gregos).</a:t>
            </a: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Fatores maternos (diabetes, deficiência de Zn e Mg; uso de ocitocina;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diazepam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;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bupivacaína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(anestésico e analgésico);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betametasona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corticóide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).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Fatores perinatais: Hipóxia,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clampeamento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tardio do cordão; coleções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sangüíneas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; jejum;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deprivação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calórica; estase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meconial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221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ICTERÍCIA FISIOLÓGICA</a:t>
            </a:r>
            <a:endParaRPr lang="pt-BR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964488" cy="568863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endParaRPr lang="pt-BR" sz="3200" dirty="0"/>
          </a:p>
          <a:p>
            <a:pPr marL="0" indent="0" algn="just">
              <a:buNone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- manifesta-se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48 a 72 horas pós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o nascimento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e o nível sérico de bilirrubina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atinge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o pico de 4 a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12mg/dl</a:t>
            </a:r>
          </a:p>
          <a:p>
            <a:pPr marL="0" indent="0" algn="just">
              <a:buNone/>
            </a:pPr>
            <a:endParaRPr lang="pt-BR" sz="34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- ocorre por imaturidade do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fígado para a excreção da bilirrubina em excesso. </a:t>
            </a:r>
          </a:p>
          <a:p>
            <a:pPr marL="0" indent="0" algn="just">
              <a:buNone/>
            </a:pPr>
            <a:endParaRPr lang="pt-BR" sz="3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4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 área acometida restringe-se 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a face e ao </a:t>
            </a:r>
            <a:r>
              <a:rPr lang="pt-BR" sz="3400" dirty="0" smtClean="0">
                <a:latin typeface="Arial" pitchFamily="34" charset="0"/>
                <a:cs typeface="Arial" pitchFamily="34" charset="0"/>
              </a:rPr>
              <a:t>tórax</a:t>
            </a:r>
          </a:p>
          <a:p>
            <a:pPr marL="0" indent="0" algn="just">
              <a:buNone/>
            </a:pPr>
            <a:endParaRPr lang="pt-BR" sz="34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3400" b="1" dirty="0" smtClean="0">
                <a:latin typeface="Arial" pitchFamily="34" charset="0"/>
                <a:cs typeface="Arial" pitchFamily="34" charset="0"/>
              </a:rPr>
              <a:t>CAUSAS: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circulação hepática diminuída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carga de bilirrubina aumentada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captação hepática de bilirrubina plasmática  reduzida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conjugação da bilirrubina diminuída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400" dirty="0" smtClean="0">
                <a:latin typeface="Arial" pitchFamily="34" charset="0"/>
                <a:cs typeface="Arial" pitchFamily="34" charset="0"/>
              </a:rPr>
              <a:t>excreção de bilirrubina diminuída.</a:t>
            </a:r>
            <a:endParaRPr lang="pt-BR" sz="3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7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476250"/>
            <a:ext cx="9144000" cy="5619750"/>
          </a:xfrm>
        </p:spPr>
        <p:txBody>
          <a:bodyPr/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dirty="0" smtClean="0"/>
              <a:t>   </a:t>
            </a:r>
            <a:r>
              <a:rPr lang="en-US" altLang="pt-BR" dirty="0" err="1" smtClean="0"/>
              <a:t>estimativa</a:t>
            </a:r>
            <a:r>
              <a:rPr lang="en-US" altLang="pt-BR" dirty="0" smtClean="0"/>
              <a:t> do </a:t>
            </a:r>
            <a:r>
              <a:rPr lang="en-US" altLang="pt-BR" dirty="0" err="1" smtClean="0"/>
              <a:t>risco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que</a:t>
            </a:r>
            <a:r>
              <a:rPr lang="en-US" altLang="pt-BR" dirty="0" smtClean="0"/>
              <a:t> as </a:t>
            </a:r>
            <a:r>
              <a:rPr lang="en-US" altLang="pt-BR" dirty="0" err="1" smtClean="0"/>
              <a:t>crianças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nascidas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vivas</a:t>
            </a:r>
            <a:r>
              <a:rPr lang="en-US" altLang="pt-BR" dirty="0" smtClean="0"/>
              <a:t> tem de </a:t>
            </a:r>
            <a:r>
              <a:rPr lang="en-US" altLang="pt-BR" dirty="0" err="1" smtClean="0"/>
              <a:t>morrer</a:t>
            </a:r>
            <a:r>
              <a:rPr lang="en-US" altLang="pt-BR" dirty="0" smtClean="0"/>
              <a:t> antes de </a:t>
            </a:r>
            <a:r>
              <a:rPr lang="en-US" altLang="pt-BR" dirty="0" err="1" smtClean="0"/>
              <a:t>completar</a:t>
            </a:r>
            <a:r>
              <a:rPr lang="en-US" altLang="pt-BR" dirty="0" smtClean="0"/>
              <a:t> um </a:t>
            </a:r>
            <a:r>
              <a:rPr lang="en-US" altLang="pt-BR" dirty="0" err="1" smtClean="0"/>
              <a:t>ano</a:t>
            </a:r>
            <a:r>
              <a:rPr lang="en-US" altLang="pt-BR" dirty="0" smtClean="0"/>
              <a:t> de </a:t>
            </a:r>
            <a:r>
              <a:rPr lang="en-US" altLang="pt-BR" dirty="0" err="1" smtClean="0"/>
              <a:t>idade</a:t>
            </a:r>
            <a:r>
              <a:rPr lang="en-US" altLang="pt-BR" dirty="0" smtClean="0"/>
              <a:t> </a:t>
            </a: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dirty="0" smtClean="0"/>
              <a:t>CMI = </a:t>
            </a:r>
            <a:r>
              <a:rPr lang="en-US" altLang="pt-BR" u="sng" dirty="0" err="1" smtClean="0"/>
              <a:t>óbitos</a:t>
            </a:r>
            <a:r>
              <a:rPr lang="en-US" altLang="pt-BR" u="sng" dirty="0" smtClean="0"/>
              <a:t> de &lt; 1 </a:t>
            </a:r>
            <a:r>
              <a:rPr lang="en-US" altLang="pt-BR" u="sng" dirty="0" err="1" smtClean="0"/>
              <a:t>ano</a:t>
            </a:r>
            <a:r>
              <a:rPr lang="en-US" altLang="pt-BR" u="sng" dirty="0" smtClean="0"/>
              <a:t> </a:t>
            </a:r>
            <a:r>
              <a:rPr lang="en-US" altLang="pt-BR" u="sng" dirty="0" err="1" smtClean="0"/>
              <a:t>em</a:t>
            </a:r>
            <a:r>
              <a:rPr lang="en-US" altLang="pt-BR" u="sng" dirty="0" smtClean="0"/>
              <a:t> </a:t>
            </a:r>
            <a:r>
              <a:rPr lang="en-US" altLang="pt-BR" u="sng" dirty="0" err="1" smtClean="0"/>
              <a:t>determinado</a:t>
            </a:r>
            <a:r>
              <a:rPr lang="en-US" altLang="pt-BR" u="sng" dirty="0" smtClean="0"/>
              <a:t> </a:t>
            </a:r>
            <a:r>
              <a:rPr lang="en-US" altLang="pt-BR" u="sng" dirty="0" err="1" smtClean="0"/>
              <a:t>ano</a:t>
            </a:r>
            <a:r>
              <a:rPr lang="en-US" altLang="pt-BR" u="sng" dirty="0" smtClean="0"/>
              <a:t>   </a:t>
            </a:r>
            <a:r>
              <a:rPr lang="en-US" altLang="pt-BR" dirty="0" smtClean="0"/>
              <a:t>X 1000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dirty="0" smtClean="0"/>
              <a:t>   </a:t>
            </a:r>
            <a:r>
              <a:rPr lang="en-US" altLang="pt-BR" dirty="0" err="1" smtClean="0"/>
              <a:t>número</a:t>
            </a:r>
            <a:r>
              <a:rPr lang="en-US" altLang="pt-BR" dirty="0" smtClean="0"/>
              <a:t> de </a:t>
            </a:r>
            <a:r>
              <a:rPr lang="en-US" altLang="pt-BR" dirty="0" err="1" smtClean="0"/>
              <a:t>nascidos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vivos</a:t>
            </a:r>
            <a:r>
              <a:rPr lang="en-US" altLang="pt-BR" dirty="0" smtClean="0"/>
              <a:t> no </a:t>
            </a:r>
            <a:r>
              <a:rPr lang="en-US" altLang="pt-BR" dirty="0" err="1" smtClean="0"/>
              <a:t>ano</a:t>
            </a: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21455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ICTERÍCIA PATOLÓGICA</a:t>
            </a:r>
            <a:r>
              <a:rPr lang="pt-B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77500" lnSpcReduction="20000"/>
          </a:bodyPr>
          <a:lstStyle/>
          <a:p>
            <a:r>
              <a:rPr lang="pt-BR" sz="3600" dirty="0">
                <a:latin typeface="Arial" pitchFamily="34" charset="0"/>
                <a:cs typeface="Arial" pitchFamily="34" charset="0"/>
              </a:rPr>
              <a:t>Icterícia clínica evidente nas primeiras 24 horas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após o nascimento </a:t>
            </a:r>
          </a:p>
          <a:p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nível de bilirrubina sérica se eleva acima de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13mg/dl</a:t>
            </a:r>
          </a:p>
          <a:p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estado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icterícia que perdure mais de dez dias em RN 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termo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 21 dias de vida em prematuros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b="1" dirty="0" smtClean="0">
                <a:latin typeface="Arial" pitchFamily="34" charset="0"/>
                <a:cs typeface="Arial" pitchFamily="34" charset="0"/>
              </a:rPr>
              <a:t>CAUSAS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incompatibilidade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sanguínea ABO ou RH,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anormalidades hepáticas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biliares, metabólicas 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ou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infecção</a:t>
            </a:r>
            <a:r>
              <a:rPr lang="pt-BR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410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8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640"/>
            <a:ext cx="835292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78497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ICTERÍCIA NEONATAL</a:t>
            </a:r>
            <a:endParaRPr lang="pt-BR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8748464" cy="5445224"/>
          </a:xfrm>
        </p:spPr>
        <p:txBody>
          <a:bodyPr/>
          <a:lstStyle/>
          <a:p>
            <a:r>
              <a:rPr lang="pt-BR" sz="4000" dirty="0">
                <a:latin typeface="Arial" pitchFamily="34" charset="0"/>
                <a:cs typeface="Arial" pitchFamily="34" charset="0"/>
              </a:rPr>
              <a:t>Mais visível quanto maior o tecido celular subcutâneo.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Aparente a partir de níveis de 5mg/dl (zona I)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15 mg/dl: Zona II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A partir de 20mg/dl: Zona V 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Progressão </a:t>
            </a:r>
            <a:r>
              <a:rPr lang="pt-BR" sz="4000" dirty="0" err="1">
                <a:latin typeface="Arial" pitchFamily="34" charset="0"/>
                <a:cs typeface="Arial" pitchFamily="34" charset="0"/>
              </a:rPr>
              <a:t>crânio-caudal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9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ZONAS  DE KRAMER</a:t>
            </a:r>
            <a:endParaRPr lang="pt-BR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4" name="Picture 4" descr="kram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2522537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987825" y="1628774"/>
            <a:ext cx="6156176" cy="388845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pt-BR" sz="500" dirty="0" smtClean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RN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termo</a:t>
            </a:r>
            <a:r>
              <a:rPr lang="pt-BR" sz="105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050" dirty="0" smtClean="0">
                <a:solidFill>
                  <a:srgbClr val="000000"/>
                </a:solidFill>
                <a:effectLst/>
                <a:latin typeface="Arial" charset="0"/>
              </a:rPr>
              <a:t>                                                </a:t>
            </a:r>
            <a:r>
              <a:rPr lang="pt-BR" sz="1200" b="1" u="sng" dirty="0" smtClean="0">
                <a:solidFill>
                  <a:srgbClr val="000000"/>
                </a:solidFill>
                <a:effectLst/>
                <a:latin typeface="Arial" charset="0"/>
              </a:rPr>
              <a:t>RN </a:t>
            </a:r>
            <a:r>
              <a:rPr lang="pt-BR" sz="1200" b="1" u="sng" dirty="0">
                <a:solidFill>
                  <a:srgbClr val="000000"/>
                </a:solidFill>
                <a:effectLst/>
                <a:latin typeface="Arial" charset="0"/>
              </a:rPr>
              <a:t>Baixo peso	</a:t>
            </a:r>
            <a:endParaRPr lang="pt-BR" sz="12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Zona</a:t>
            </a:r>
            <a:r>
              <a:rPr lang="pt-BR" sz="1050" dirty="0" smtClean="0">
                <a:solidFill>
                  <a:srgbClr val="000000"/>
                </a:solidFill>
                <a:effectLst/>
                <a:latin typeface="Arial" charset="0"/>
              </a:rPr>
              <a:t> 	       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Bilirrubina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(mg/100ml</a:t>
            </a:r>
            <a:r>
              <a:rPr lang="pt-BR" sz="1050" dirty="0">
                <a:solidFill>
                  <a:srgbClr val="000000"/>
                </a:solidFill>
                <a:effectLst/>
                <a:latin typeface="Arial" charset="0"/>
              </a:rPr>
              <a:t>)	</a:t>
            </a:r>
            <a:r>
              <a:rPr lang="pt-BR" sz="1050" dirty="0" smtClean="0">
                <a:solidFill>
                  <a:srgbClr val="000000"/>
                </a:solidFill>
                <a:effectLst/>
                <a:latin typeface="Arial" charset="0"/>
              </a:rPr>
              <a:t>                       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Bilirrubina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(mg/100ml)</a:t>
            </a:r>
            <a:r>
              <a:rPr lang="pt-BR" sz="105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</a:p>
          <a:p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cutânea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Limites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Média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              Limites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Média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1	4,3 - 7,8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5,9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0,3)	4,1 - 7,5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-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2	5,4 - 12,2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8,9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1,7)	5,6 - 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12,1     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9,4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1,9)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3	8,1 - 16,5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11,8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1,8)	7,1 - 14,8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11,4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2,3)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4	11,1 - 18,3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15,0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1,7)	9,3 - 18,4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13,3 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(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  <a:sym typeface="Symbol" pitchFamily="18" charset="2"/>
              </a:rPr>
              <a:t>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2,1)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5	15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-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                10,5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Arial" charset="0"/>
              </a:rPr>
              <a:t>     -</a:t>
            </a:r>
            <a:r>
              <a:rPr lang="pt-BR" sz="1200" dirty="0">
                <a:solidFill>
                  <a:srgbClr val="000000"/>
                </a:solidFill>
                <a:effectLst/>
                <a:latin typeface="Arial" charset="0"/>
              </a:rPr>
              <a:t>	</a:t>
            </a:r>
            <a:endParaRPr lang="pt-BR" sz="500" dirty="0">
              <a:solidFill>
                <a:srgbClr val="000000"/>
              </a:solidFill>
              <a:effectLst/>
              <a:latin typeface="Arial" charset="0"/>
            </a:endParaRPr>
          </a:p>
          <a:p>
            <a:endParaRPr lang="pt-BR" sz="1200" dirty="0"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2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EFEITOS  NOCIVOS  DA  HIPERBILIRRUBINEMIA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857555" cy="5805264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pt-BR" dirty="0"/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A bilirrubina indireta pode ser tóxica.</a:t>
            </a:r>
          </a:p>
          <a:p>
            <a:r>
              <a:rPr lang="pt-BR" sz="4000" dirty="0" err="1">
                <a:latin typeface="Arial" pitchFamily="34" charset="0"/>
                <a:cs typeface="Arial" pitchFamily="34" charset="0"/>
              </a:rPr>
              <a:t>Kernicterus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Impregnação de BI no cérebro, associada a níveis superiores a 20 mg/dl. 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Encefalopatia </a:t>
            </a:r>
            <a:r>
              <a:rPr lang="pt-BR" sz="4000" dirty="0" err="1">
                <a:latin typeface="Arial" pitchFamily="34" charset="0"/>
                <a:cs typeface="Arial" pitchFamily="34" charset="0"/>
              </a:rPr>
              <a:t>bilirrubínica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 Quadro clínico neurológico relativo à impregnação de bilirrubina.</a:t>
            </a:r>
          </a:p>
        </p:txBody>
      </p:sp>
    </p:spTree>
    <p:extLst>
      <p:ext uri="{BB962C8B-B14F-4D97-AF65-F5344CB8AC3E}">
        <p14:creationId xmlns:p14="http://schemas.microsoft.com/office/powerpoint/2010/main" val="20014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FATORES  COADJUVANTES  NA  ENCEFALOPATIA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556792"/>
            <a:ext cx="8497515" cy="53012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Imaturidade.</a:t>
            </a:r>
          </a:p>
          <a:p>
            <a:pPr>
              <a:lnSpc>
                <a:spcPct val="90000"/>
              </a:lnSpc>
            </a:pPr>
            <a:r>
              <a:rPr lang="pt-BR" sz="3600" dirty="0" err="1">
                <a:latin typeface="Arial" pitchFamily="34" charset="0"/>
                <a:cs typeface="Arial" pitchFamily="34" charset="0"/>
              </a:rPr>
              <a:t>Hiper-hemólise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de qualquer etiologia.</a:t>
            </a:r>
          </a:p>
          <a:p>
            <a:pPr>
              <a:lnSpc>
                <a:spcPct val="90000"/>
              </a:lnSpc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Hipóxia neonatal.</a:t>
            </a:r>
          </a:p>
          <a:p>
            <a:pPr>
              <a:lnSpc>
                <a:spcPct val="90000"/>
              </a:lnSpc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Acidose.</a:t>
            </a:r>
          </a:p>
          <a:p>
            <a:pPr>
              <a:lnSpc>
                <a:spcPct val="90000"/>
              </a:lnSpc>
            </a:pPr>
            <a:r>
              <a:rPr lang="pt-BR" sz="3600" dirty="0" err="1">
                <a:latin typeface="Arial" pitchFamily="34" charset="0"/>
                <a:cs typeface="Arial" pitchFamily="34" charset="0"/>
              </a:rPr>
              <a:t>Hipoalbuminemia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Infecções graves.</a:t>
            </a:r>
          </a:p>
          <a:p>
            <a:pPr>
              <a:lnSpc>
                <a:spcPct val="90000"/>
              </a:lnSpc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Presença de certas drogas ou substâncias no plasma.</a:t>
            </a:r>
          </a:p>
        </p:txBody>
      </p:sp>
    </p:spTree>
    <p:extLst>
      <p:ext uri="{BB962C8B-B14F-4D97-AF65-F5344CB8AC3E}">
        <p14:creationId xmlns:p14="http://schemas.microsoft.com/office/powerpoint/2010/main" val="32026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540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TRATAMENTO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7"/>
            <a:ext cx="9144000" cy="5445224"/>
          </a:xfrm>
        </p:spPr>
        <p:txBody>
          <a:bodyPr/>
          <a:lstStyle/>
          <a:p>
            <a:endParaRPr lang="pt-BR" dirty="0"/>
          </a:p>
          <a:p>
            <a:r>
              <a:rPr lang="pt-BR" sz="4400" dirty="0">
                <a:latin typeface="Arial" pitchFamily="34" charset="0"/>
                <a:cs typeface="Arial" pitchFamily="34" charset="0"/>
              </a:rPr>
              <a:t>Fototerapia: Metabolismo alternativo da bilirrubina.</a:t>
            </a:r>
          </a:p>
          <a:p>
            <a:pPr>
              <a:buFont typeface="Wingdings" pitchFamily="2" charset="2"/>
              <a:buNone/>
            </a:pPr>
            <a:endParaRPr lang="pt-BR" sz="4400" dirty="0">
              <a:latin typeface="Arial" pitchFamily="34" charset="0"/>
              <a:cs typeface="Arial" pitchFamily="34" charset="0"/>
            </a:endParaRPr>
          </a:p>
          <a:p>
            <a:r>
              <a:rPr lang="pt-BR" sz="4400" dirty="0" err="1">
                <a:latin typeface="Arial" pitchFamily="34" charset="0"/>
                <a:cs typeface="Arial" pitchFamily="34" charset="0"/>
              </a:rPr>
              <a:t>Exsangüineotransfusão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: Remoção da bilirrubina intravascular.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536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196752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FOTOTERAPIA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9109075" cy="580526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None/>
            </a:pPr>
            <a:endParaRPr lang="pt-BR" dirty="0"/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É o tratamento mais utilizado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 </a:t>
            </a: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U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tiliza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 energia luminosa para transformar a bilirrubina acumulada no sangue em produtos mais hidrossolúveis, para serem excretados rapidamente pela bile e pela urina. </a:t>
            </a:r>
          </a:p>
          <a:p>
            <a:pPr marL="0" indent="0">
              <a:buNone/>
            </a:pPr>
            <a:endParaRPr lang="pt-BR" sz="4000" dirty="0">
              <a:latin typeface="Arial" pitchFamily="34" charset="0"/>
              <a:cs typeface="Arial" pitchFamily="34" charset="0"/>
            </a:endParaRP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Indicações: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considerar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as causas, a idade pós-natal e a concentração de bilirrubina sérica.</a:t>
            </a:r>
          </a:p>
        </p:txBody>
      </p:sp>
    </p:spTree>
    <p:extLst>
      <p:ext uri="{BB962C8B-B14F-4D97-AF65-F5344CB8AC3E}">
        <p14:creationId xmlns:p14="http://schemas.microsoft.com/office/powerpoint/2010/main" val="225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228600"/>
            <a:ext cx="8534400" cy="161622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pt-BR" sz="3800" b="1" dirty="0" smtClean="0">
                <a:solidFill>
                  <a:srgbClr val="FF0000"/>
                </a:solidFill>
              </a:rPr>
              <a:t>O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coeficiente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de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mortalidade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infantil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pode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ser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dividido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 </a:t>
            </a:r>
            <a:r>
              <a:rPr lang="en-US" altLang="pt-BR" sz="3800" b="1" dirty="0" err="1" smtClean="0">
                <a:solidFill>
                  <a:srgbClr val="FF0000"/>
                </a:solidFill>
              </a:rPr>
              <a:t>em</a:t>
            </a:r>
            <a:r>
              <a:rPr lang="en-US" altLang="pt-BR" sz="3800" b="1" dirty="0" smtClean="0">
                <a:solidFill>
                  <a:srgbClr val="FF0000"/>
                </a:solidFill>
              </a:rPr>
              <a:t>:</a:t>
            </a:r>
            <a:r>
              <a:rPr lang="en-US" altLang="pt-BR" sz="3800" dirty="0" smtClean="0"/>
              <a:t/>
            </a:r>
            <a:br>
              <a:rPr lang="en-US" altLang="pt-BR" sz="3800" dirty="0" smtClean="0"/>
            </a:br>
            <a:endParaRPr lang="en-US" altLang="pt-BR" sz="3800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pt-BR" sz="4000" smtClean="0"/>
              <a:t>coeficiente de </a:t>
            </a:r>
            <a:r>
              <a:rPr lang="en-US" altLang="pt-BR" sz="4000" b="1" smtClean="0"/>
              <a:t>mortalidade neonatal </a:t>
            </a:r>
            <a:r>
              <a:rPr lang="en-US" altLang="pt-BR" sz="4000" smtClean="0"/>
              <a:t>(óbitos de 0 a 27 dias inclusive) em relação ao total de nascidos vivos (por 1000)</a:t>
            </a:r>
          </a:p>
          <a:p>
            <a:pPr eaLnBrk="1" hangingPunct="1"/>
            <a:r>
              <a:rPr lang="en-US" altLang="pt-BR" sz="4000" smtClean="0"/>
              <a:t>coeficiente de </a:t>
            </a:r>
            <a:r>
              <a:rPr lang="en-US" altLang="pt-BR" sz="4000" b="1" smtClean="0"/>
              <a:t>mortalidade pós-neonatal </a:t>
            </a:r>
            <a:r>
              <a:rPr lang="en-US" altLang="pt-BR" sz="4000" smtClean="0"/>
              <a:t>ou </a:t>
            </a:r>
            <a:r>
              <a:rPr lang="en-US" altLang="pt-BR" sz="4000" b="1" smtClean="0"/>
              <a:t>infantil tardia </a:t>
            </a:r>
            <a:r>
              <a:rPr lang="en-US" altLang="pt-BR" sz="4000" smtClean="0"/>
              <a:t>(óbitos de 28 dias a 364 dias inclusive) em relação ao total de nascidos vivos (por 1000)</a:t>
            </a:r>
          </a:p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40738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4888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 smtClean="0">
                <a:solidFill>
                  <a:srgbClr val="FFCC00"/>
                </a:solidFill>
                <a:latin typeface="Arial" charset="0"/>
              </a:rPr>
            </a:br>
            <a:r>
              <a:rPr lang="pt-BR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>
                <a:solidFill>
                  <a:srgbClr val="FFCC00"/>
                </a:solidFill>
                <a:latin typeface="Arial" charset="0"/>
              </a:rPr>
            </a:br>
            <a:r>
              <a:rPr lang="pt-BR" dirty="0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 smtClean="0">
                <a:solidFill>
                  <a:srgbClr val="FFCC00"/>
                </a:solidFill>
                <a:latin typeface="Arial" charset="0"/>
              </a:rPr>
            </a:br>
            <a:r>
              <a:rPr lang="pt-BR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>
                <a:solidFill>
                  <a:srgbClr val="FFCC00"/>
                </a:solidFill>
                <a:latin typeface="Arial" charset="0"/>
              </a:rPr>
            </a:br>
            <a:r>
              <a:rPr lang="pt-BR" dirty="0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 smtClean="0">
                <a:solidFill>
                  <a:srgbClr val="FFCC00"/>
                </a:solidFill>
                <a:latin typeface="Arial" charset="0"/>
              </a:rPr>
            </a:br>
            <a:r>
              <a:rPr lang="pt-BR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>
                <a:solidFill>
                  <a:srgbClr val="FFCC00"/>
                </a:solidFill>
                <a:latin typeface="Arial" charset="0"/>
              </a:rPr>
            </a:br>
            <a:r>
              <a:rPr lang="pt-BR" dirty="0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 smtClean="0">
                <a:solidFill>
                  <a:srgbClr val="FFCC00"/>
                </a:solidFill>
                <a:latin typeface="Arial" charset="0"/>
              </a:rPr>
            </a:br>
            <a:r>
              <a:rPr lang="pt-BR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>
                <a:solidFill>
                  <a:srgbClr val="FFCC00"/>
                </a:solidFill>
                <a:latin typeface="Arial" charset="0"/>
              </a:rPr>
            </a:br>
            <a:r>
              <a:rPr lang="pt-BR" sz="4400" b="1" dirty="0" smtClean="0">
                <a:solidFill>
                  <a:srgbClr val="FF0000"/>
                </a:solidFill>
                <a:effectLst/>
                <a:latin typeface="Arial" charset="0"/>
              </a:rPr>
              <a:t>INDICAÇÃO DE FOTOTERAPIA</a:t>
            </a:r>
            <a:r>
              <a:rPr lang="pt-BR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pt-BR" sz="5400" dirty="0" smtClean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pt-BR" dirty="0" smtClean="0">
                <a:solidFill>
                  <a:schemeClr val="bg1"/>
                </a:solidFill>
                <a:latin typeface="Arial" charset="0"/>
              </a:rPr>
            </a:br>
            <a:endParaRPr lang="pt-BR" dirty="0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54874"/>
            <a:ext cx="6984776" cy="300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83568" y="5949280"/>
            <a:ext cx="8460432" cy="614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>
              <a:lnSpc>
                <a:spcPct val="70000"/>
              </a:lnSpc>
              <a:tabLst>
                <a:tab pos="1333500" algn="l"/>
              </a:tabLst>
            </a:pPr>
            <a:r>
              <a:rPr lang="pt-BR" sz="2400" dirty="0" smtClean="0">
                <a:solidFill>
                  <a:schemeClr val="bg2"/>
                </a:solidFill>
                <a:latin typeface="Arial" charset="0"/>
              </a:rPr>
              <a:t>RN &lt; 2500g ao nascer c/ 24 h de vida não são considerados saudáveis</a:t>
            </a:r>
            <a:endParaRPr lang="pt-BR" sz="28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1577656"/>
            <a:ext cx="8604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  <a:effectLst/>
                <a:latin typeface="Arial" charset="0"/>
              </a:rPr>
              <a:t>RN a termo, saudáveis, sem Doença Hemolítica </a:t>
            </a:r>
            <a:endParaRPr lang="pt-BR" sz="32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9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84176"/>
          </a:xfrm>
        </p:spPr>
        <p:txBody>
          <a:bodyPr>
            <a:normAutofit fontScale="90000"/>
          </a:bodyPr>
          <a:lstStyle/>
          <a:p>
            <a:r>
              <a:rPr lang="pt-BR" sz="4400" dirty="0" smtClean="0">
                <a:solidFill>
                  <a:srgbClr val="FFCC00"/>
                </a:solidFill>
                <a:effectLst/>
                <a:latin typeface="Arial" charset="0"/>
              </a:rPr>
              <a:t/>
            </a:r>
            <a:br>
              <a:rPr lang="pt-BR" sz="4400" dirty="0" smtClean="0">
                <a:solidFill>
                  <a:srgbClr val="FFCC00"/>
                </a:solidFill>
                <a:effectLst/>
                <a:latin typeface="Arial" charset="0"/>
              </a:rPr>
            </a:br>
            <a:r>
              <a:rPr lang="pt-BR" sz="4400" b="1" dirty="0" smtClean="0">
                <a:solidFill>
                  <a:srgbClr val="FF0000"/>
                </a:solidFill>
                <a:effectLst/>
                <a:latin typeface="Arial" charset="0"/>
              </a:rPr>
              <a:t>INDICAÇÃO DE FOTOTERAPIA</a:t>
            </a:r>
            <a:r>
              <a:rPr lang="pt-BR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pt-BR" dirty="0">
                <a:solidFill>
                  <a:srgbClr val="FFCC00"/>
                </a:solidFill>
                <a:latin typeface="Arial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3250" y="1773238"/>
            <a:ext cx="8540750" cy="4751387"/>
          </a:xfrm>
        </p:spPr>
        <p:txBody>
          <a:bodyPr/>
          <a:lstStyle/>
          <a:p>
            <a:r>
              <a:rPr lang="pt-BR" b="1" dirty="0" smtClean="0">
                <a:solidFill>
                  <a:srgbClr val="FFCC00"/>
                </a:solidFill>
                <a:latin typeface="Arial" charset="0"/>
              </a:rPr>
              <a:t> </a:t>
            </a:r>
            <a:r>
              <a:rPr lang="pt-BR" b="1" dirty="0" smtClean="0">
                <a:solidFill>
                  <a:srgbClr val="FF0000"/>
                </a:solidFill>
                <a:latin typeface="Arial" charset="0"/>
              </a:rPr>
              <a:t>RN &lt; 2500 g ao nascer</a:t>
            </a:r>
          </a:p>
          <a:p>
            <a:endParaRPr lang="pt-BR" b="1" dirty="0">
              <a:solidFill>
                <a:srgbClr val="FFCC00"/>
              </a:solidFill>
              <a:latin typeface="Arial" charset="0"/>
            </a:endParaRPr>
          </a:p>
          <a:p>
            <a:endParaRPr lang="pt-BR" b="1" dirty="0" smtClean="0">
              <a:solidFill>
                <a:srgbClr val="FFCC00"/>
              </a:solidFill>
              <a:latin typeface="Arial" charset="0"/>
            </a:endParaRPr>
          </a:p>
          <a:p>
            <a:endParaRPr lang="pt-BR" b="1" dirty="0">
              <a:solidFill>
                <a:srgbClr val="FFCC00"/>
              </a:solidFill>
              <a:latin typeface="Arial" charset="0"/>
            </a:endParaRPr>
          </a:p>
          <a:p>
            <a:endParaRPr lang="pt-BR" b="1" dirty="0" smtClean="0">
              <a:solidFill>
                <a:srgbClr val="FFCC00"/>
              </a:solidFill>
              <a:latin typeface="Arial" charset="0"/>
            </a:endParaRPr>
          </a:p>
          <a:p>
            <a:endParaRPr lang="pt-BR" dirty="0" smtClean="0">
              <a:solidFill>
                <a:schemeClr val="bg1"/>
              </a:solidFill>
              <a:latin typeface="Arial" charset="0"/>
            </a:endParaRPr>
          </a:p>
          <a:p>
            <a:r>
              <a:rPr lang="pt-BR" dirty="0" smtClean="0">
                <a:solidFill>
                  <a:schemeClr val="bg1"/>
                </a:solidFill>
                <a:latin typeface="Arial" charset="0"/>
              </a:rPr>
              <a:t>Fototerapia Precoce: RN &lt; 1000g – BI de 5 – 6 mg%</a:t>
            </a:r>
            <a:endParaRPr lang="pt-BR" sz="3600" dirty="0" smtClean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endParaRPr lang="pt-BR" b="1" dirty="0" smtClean="0">
              <a:solidFill>
                <a:srgbClr val="FFCC00"/>
              </a:solidFill>
              <a:latin typeface="Arial" charset="0"/>
            </a:endParaRPr>
          </a:p>
          <a:p>
            <a:endParaRPr lang="pt-BR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425700"/>
            <a:ext cx="8540750" cy="273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4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8417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 EFICIÊNCIA DA FOTOTERAPIA DEPENDE DE:</a:t>
            </a:r>
            <a:endParaRPr lang="pt-BR" sz="4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400600"/>
          </a:xfrm>
        </p:spPr>
        <p:txBody>
          <a:bodyPr>
            <a:no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nível sérico inicial de bilirrubina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idade gestacional</a:t>
            </a:r>
          </a:p>
          <a:p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irradiância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do foco luminoso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tipo de nutrição que o RN está recebendo 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superfície corporal exposta à luz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distância entre a fonte luminosa e o RN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idade de pós-natal do RN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doenças associadas, proteínas séricas, </a:t>
            </a:r>
            <a:r>
              <a:rPr lang="pt-BR" sz="3200" dirty="0" err="1" smtClean="0">
                <a:latin typeface="Arial" pitchFamily="34" charset="0"/>
                <a:cs typeface="Arial" pitchFamily="34" charset="0"/>
              </a:rPr>
              <a:t>ph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, peso ao nascimento e a causa da icterícia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7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CUIDADOS NA FOTOTERAPIA</a:t>
            </a:r>
            <a:endParaRPr lang="pt-BR" sz="4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Verificar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a temperatura corporal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 cada três horas para detectar hipotermia ou hipertermia, e o peso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diariamente</a:t>
            </a:r>
            <a:endParaRPr lang="pt-BR" sz="2800" dirty="0">
              <a:latin typeface="Arial" pitchFamily="34" charset="0"/>
              <a:cs typeface="Arial" pitchFamily="34" charset="0"/>
            </a:endParaRPr>
          </a:p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ontrolar a distância e posicionamento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da fonte luminosa do neonato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cuidados com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higiene</a:t>
            </a:r>
          </a:p>
          <a:p>
            <a:r>
              <a:rPr lang="pt-BR" sz="2800" dirty="0" smtClean="0">
                <a:latin typeface="Arial" pitchFamily="34" charset="0"/>
                <a:cs typeface="Arial" pitchFamily="34" charset="0"/>
              </a:rPr>
              <a:t>prevenção de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queimaduras</a:t>
            </a:r>
          </a:p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orientar os pais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acerca do cuidado, manuseio e informações fisiológicas, patológicas sobre o que está acontecendo com o bebê. 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40160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CUIDADOS NA FOTOTERAPIA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Aumentar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a oferta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hídrica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dirty="0">
                <a:latin typeface="Arial" pitchFamily="34" charset="0"/>
                <a:cs typeface="Arial" pitchFamily="34" charset="0"/>
              </a:rPr>
              <a:t>a fototerapia com lâmpada fluorescente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ou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halógena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pode provocar elevação da temperatura,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com aumento </a:t>
            </a:r>
            <a:r>
              <a:rPr lang="pt-BR" dirty="0">
                <a:latin typeface="Arial" pitchFamily="34" charset="0"/>
                <a:cs typeface="Arial" pitchFamily="34" charset="0"/>
              </a:rPr>
              <a:t>do consumo de oxigênio, da frequência respiratória e do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fluxo sanguíneo </a:t>
            </a:r>
            <a:r>
              <a:rPr lang="pt-BR" dirty="0">
                <a:latin typeface="Arial" pitchFamily="34" charset="0"/>
                <a:cs typeface="Arial" pitchFamily="34" charset="0"/>
              </a:rPr>
              <a:t>na pele, culminando em maior perda insensível de água.</a:t>
            </a:r>
          </a:p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Proteger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os olhos </a:t>
            </a:r>
            <a:r>
              <a:rPr lang="pt-BR" dirty="0">
                <a:latin typeface="Arial" pitchFamily="34" charset="0"/>
                <a:cs typeface="Arial" pitchFamily="34" charset="0"/>
              </a:rPr>
              <a:t>com cobertura radiopaca por meio de camadas de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veludo negro </a:t>
            </a:r>
            <a:r>
              <a:rPr lang="pt-BR" dirty="0">
                <a:latin typeface="Arial" pitchFamily="34" charset="0"/>
                <a:cs typeface="Arial" pitchFamily="34" charset="0"/>
              </a:rPr>
              <a:t>ou papel carbono negro envolto em gaze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pt-BR" sz="2800" b="1" dirty="0">
                <a:latin typeface="Arial" pitchFamily="34" charset="0"/>
                <a:cs typeface="Arial" pitchFamily="34" charset="0"/>
              </a:rPr>
              <a:t>Pausar a fototerapia durante a alimentação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inclusive com a retirada da cobertura dos olhos, desde que a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bilirrubinemia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não esteja muito elevada.</a:t>
            </a:r>
          </a:p>
          <a:p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CUIDADOS NA FOTOTERAPIA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400600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Não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utilizar ou suspender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a fototerapia se os níveis de BD estiverem elevados ou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se houver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colestase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para evitar o aparecimento da síndrome do bebê bronzeado, que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se caracteriza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pelo depósito de derivados de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cobreporfirina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no plasma, urina e pele.</a:t>
            </a:r>
          </a:p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Cobrir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a solução parenteral e o equipo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com papel alumínio ou usar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extensores impermeáveis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à luz, pois a exposição de soluções de aminoácidos ou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multivitamínicas ao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comprimento de luz azul altera as propriedades da nutrição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parenteral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 PERDA DE LÍQUIDO REQUER</a:t>
            </a:r>
            <a:endParaRPr lang="pt-BR" sz="4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balanço hídrico rigoroso</a:t>
            </a:r>
          </a:p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exame físico completo </a:t>
            </a:r>
          </a:p>
          <a:p>
            <a:pPr algn="ctr"/>
            <a:r>
              <a:rPr lang="pt-BR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É DE COMPETÊNCIA DA ENFERMAGEM A BOA EXECUÇÃO DESSES DOIS PROCEDIMENTOS</a:t>
            </a:r>
            <a:endParaRPr lang="pt-BR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8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EFEITOS COLATERAIS (raros)</a:t>
            </a:r>
            <a:endParaRPr lang="pt-BR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4819650" cy="5111849"/>
          </a:xfrm>
        </p:spPr>
        <p:txBody>
          <a:bodyPr>
            <a:normAutofit lnSpcReduction="10000"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Bronzeamento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Erupção cutânea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Queimadura</a:t>
            </a:r>
          </a:p>
          <a:p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Termorregulação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Efeitos sobre a retina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Efeitos sobre o trato gastrointestinal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572000" cy="5589240"/>
          </a:xfrm>
        </p:spPr>
        <p:txBody>
          <a:bodyPr>
            <a:normAutofit lnSpcReduction="10000"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Efeito sobre a velocidade do fluxo sanguíneo cerebral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Síndrome do bebê bronze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Alterações comportamentais e efeitos sobre a relação bebê-família.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182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EXSANGÜINEOTRANSFUSÃO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3"/>
            <a:ext cx="8661152" cy="5373217"/>
          </a:xfrm>
        </p:spPr>
        <p:txBody>
          <a:bodyPr/>
          <a:lstStyle/>
          <a:p>
            <a:r>
              <a:rPr lang="pt-BR" sz="4000" dirty="0">
                <a:latin typeface="Arial" pitchFamily="34" charset="0"/>
                <a:cs typeface="Arial" pitchFamily="34" charset="0"/>
              </a:rPr>
              <a:t>Remove parcialmente hemácias </a:t>
            </a:r>
            <a:r>
              <a:rPr lang="pt-BR" sz="4000" dirty="0" err="1">
                <a:latin typeface="Arial" pitchFamily="34" charset="0"/>
                <a:cs typeface="Arial" pitchFamily="34" charset="0"/>
              </a:rPr>
              <a:t>hemolisadas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; anticorpos ligados ou não às hemácias; bilirrubina plasmática.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Diminui rapidamente os níveis séricos de  bilirrubina.</a:t>
            </a:r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Indicação precoce nos casos em que ocorre aumento da hemólise.</a:t>
            </a:r>
          </a:p>
        </p:txBody>
      </p:sp>
    </p:spTree>
    <p:extLst>
      <p:ext uri="{BB962C8B-B14F-4D97-AF65-F5344CB8AC3E}">
        <p14:creationId xmlns:p14="http://schemas.microsoft.com/office/powerpoint/2010/main" val="129075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8417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EXSANGÜINEOTRANSFUSÃO</a:t>
            </a:r>
            <a:r>
              <a:rPr lang="pt-BR" sz="44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t-BR" sz="44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t-BR" sz="44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Indicações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892480" cy="544522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BI&gt; 4,5 ou HT &lt; 11mg/dl na vigência de </a:t>
            </a:r>
            <a:r>
              <a:rPr lang="pt-BR" sz="2800" dirty="0" err="1">
                <a:latin typeface="Arial" pitchFamily="34" charset="0"/>
                <a:cs typeface="Arial" pitchFamily="34" charset="0"/>
              </a:rPr>
              <a:t>Coombs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direto positivo.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Velocidade de aumento da BI superior a 0,5mg/dl/h se HT entre 11 e 13 ou superior a 1mg/dl/h.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Elevação importante da BI.</a:t>
            </a:r>
          </a:p>
          <a:p>
            <a:pPr>
              <a:lnSpc>
                <a:spcPct val="90000"/>
              </a:lnSpc>
            </a:pPr>
            <a:r>
              <a:rPr lang="pt-BR" sz="2800" dirty="0" err="1">
                <a:latin typeface="Arial" pitchFamily="34" charset="0"/>
                <a:cs typeface="Arial" pitchFamily="34" charset="0"/>
              </a:rPr>
              <a:t>Refratariedade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 à fototerapia intensiva por 12h.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Sinais de comprometimento neurológico.</a:t>
            </a:r>
          </a:p>
          <a:p>
            <a:pPr>
              <a:lnSpc>
                <a:spcPct val="90000"/>
              </a:lnSpc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Indicações relativas</a:t>
            </a:r>
          </a:p>
          <a:p>
            <a:pPr lvl="1">
              <a:lnSpc>
                <a:spcPct val="90000"/>
              </a:lnSpc>
            </a:pPr>
            <a:r>
              <a:rPr lang="pt-BR" sz="2400" dirty="0" err="1">
                <a:latin typeface="Arial" pitchFamily="34" charset="0"/>
                <a:cs typeface="Arial" pitchFamily="34" charset="0"/>
              </a:rPr>
              <a:t>Reticulocitose</a:t>
            </a: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Hemoglobina = 13g/dl e caindo em 24h</a:t>
            </a:r>
          </a:p>
          <a:p>
            <a:pPr lvl="1">
              <a:lnSpc>
                <a:spcPct val="9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RNPT ou com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comorbidades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neonatais (asfixia perinatal, hipotermia, hemólise,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hipoalbuminemia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infecções, hipoglicemia)</a:t>
            </a:r>
          </a:p>
        </p:txBody>
      </p:sp>
    </p:spTree>
    <p:extLst>
      <p:ext uri="{BB962C8B-B14F-4D97-AF65-F5344CB8AC3E}">
        <p14:creationId xmlns:p14="http://schemas.microsoft.com/office/powerpoint/2010/main" val="149636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26469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</a:t>
            </a:r>
            <a:r>
              <a:rPr lang="en-US" altLang="pt-BR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eaLnBrk="1" hangingPunct="1"/>
            <a:endParaRPr lang="en-US" altLang="pt-BR" dirty="0" smtClean="0"/>
          </a:p>
          <a:p>
            <a:pPr algn="ctr">
              <a:buNone/>
            </a:pP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CMI =              </a:t>
            </a:r>
            <a:r>
              <a:rPr lang="pt-BR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35.293 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x 1.000 = 12,38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2.849.146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36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3600" b="1" u="sng" dirty="0" smtClean="0">
                <a:latin typeface="Arial" pitchFamily="34" charset="0"/>
                <a:cs typeface="Arial" pitchFamily="34" charset="0"/>
              </a:rPr>
              <a:t>24504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x 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1.000 </a:t>
            </a: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8,6</a:t>
            </a:r>
            <a:endParaRPr lang="en-US" altLang="pt-BR" sz="3600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    2.849.146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8045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400" b="1" dirty="0" smtClean="0">
                <a:solidFill>
                  <a:srgbClr val="FF0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TESTE DIRETO DE COOMBS</a:t>
            </a:r>
            <a:endParaRPr lang="pt-BR" sz="4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84784"/>
            <a:ext cx="8820472" cy="5039841"/>
          </a:xfrm>
        </p:spPr>
        <p:txBody>
          <a:bodyPr>
            <a:normAutofit lnSpcReduction="10000"/>
          </a:bodyPr>
          <a:lstStyle/>
          <a:p>
            <a:r>
              <a:rPr lang="pt-BR" sz="4800" dirty="0">
                <a:latin typeface="Arial" pitchFamily="34" charset="0"/>
                <a:cs typeface="Arial" pitchFamily="34" charset="0"/>
              </a:rPr>
              <a:t>U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sado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para testar a anemia hemolítica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autoimune e nos casos de icterícia neonatal</a:t>
            </a:r>
          </a:p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Detecta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anticorpos ou proteínas do complemento ligadas à superfície dos glóbulos vermelhos. </a:t>
            </a:r>
          </a:p>
        </p:txBody>
      </p:sp>
    </p:spTree>
    <p:extLst>
      <p:ext uri="{BB962C8B-B14F-4D97-AF65-F5344CB8AC3E}">
        <p14:creationId xmlns:p14="http://schemas.microsoft.com/office/powerpoint/2010/main" val="336590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TESTE INDIRETO DE COOMBS</a:t>
            </a:r>
            <a:endParaRPr lang="pt-BR" sz="4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556792"/>
            <a:ext cx="8676456" cy="4967833"/>
          </a:xfrm>
        </p:spPr>
        <p:txBody>
          <a:bodyPr/>
          <a:lstStyle/>
          <a:p>
            <a:r>
              <a:rPr lang="pt-BR" sz="4400" dirty="0">
                <a:latin typeface="Arial" pitchFamily="34" charset="0"/>
                <a:cs typeface="Arial" pitchFamily="34" charset="0"/>
              </a:rPr>
              <a:t>U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sado no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pré-natal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grávidas,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em testes antes de uma transfusão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sangue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e nos casos de icterícia neonatal.</a:t>
            </a:r>
          </a:p>
          <a:p>
            <a:r>
              <a:rPr lang="pt-BR" sz="4400" dirty="0">
                <a:latin typeface="Arial" pitchFamily="34" charset="0"/>
                <a:cs typeface="Arial" pitchFamily="34" charset="0"/>
              </a:rPr>
              <a:t>D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etecta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anticorpos contra células sanguíneas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no soro retirado do sangue. </a:t>
            </a:r>
            <a:endParaRPr lang="pt-BR" sz="4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13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ESQUELETO E ARTICULAÇÕES </a:t>
            </a:r>
            <a:endParaRPr lang="pt-BR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626160" cy="5256584"/>
          </a:xfrm>
        </p:spPr>
        <p:txBody>
          <a:bodyPr/>
          <a:lstStyle/>
          <a:p>
            <a:pPr algn="just"/>
            <a:r>
              <a:rPr lang="pt-BR" sz="36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valiar a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presença de deformidades ósseas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inadequações de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mobilidade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e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dor à palpação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todos os ossos e articulações do RN.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 marL="365760" indent="-256032" algn="just">
              <a:buNone/>
              <a:defRPr/>
            </a:pPr>
            <a:r>
              <a:rPr lang="pt-BR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Extremidades: </a:t>
            </a:r>
          </a:p>
          <a:p>
            <a:pPr marL="365760" indent="-256032" algn="just">
              <a:buNone/>
              <a:defRPr/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DEDOS: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polidactilia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sindactilia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mal formações ungueais; 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94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95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5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SINDACTILIA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527048"/>
            <a:ext cx="8964488" cy="5070304"/>
          </a:xfrm>
        </p:spPr>
        <p:txBody>
          <a:bodyPr>
            <a:normAutofit fontScale="92500" lnSpcReduction="20000"/>
          </a:bodyPr>
          <a:lstStyle/>
          <a:p>
            <a:r>
              <a:rPr lang="pt-BR" sz="3000" dirty="0">
                <a:latin typeface="Arial" pitchFamily="34" charset="0"/>
                <a:cs typeface="Arial" pitchFamily="34" charset="0"/>
              </a:rPr>
              <a:t>F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usão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entre dois ou mais dedos das mãos ou dos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pés</a:t>
            </a:r>
          </a:p>
          <a:p>
            <a:r>
              <a:rPr lang="pt-BR" sz="3000" dirty="0" smtClean="0">
                <a:latin typeface="Arial" pitchFamily="34" charset="0"/>
                <a:cs typeface="Arial" pitchFamily="34" charset="0"/>
              </a:rPr>
              <a:t>Não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existe uma causa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específica.</a:t>
            </a:r>
          </a:p>
          <a:p>
            <a:r>
              <a:rPr lang="pt-BR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normalidade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embriológica que pode ser herdada de um dos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pais.</a:t>
            </a:r>
          </a:p>
          <a:p>
            <a:r>
              <a:rPr lang="pt-BR" sz="3000" dirty="0" smtClean="0">
                <a:latin typeface="Arial" pitchFamily="34" charset="0"/>
                <a:cs typeface="Arial" pitchFamily="34" charset="0"/>
              </a:rPr>
              <a:t>Desconhecem-se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as </a:t>
            </a:r>
            <a:r>
              <a:rPr lang="pt-BR" sz="3000" dirty="0" smtClean="0">
                <a:latin typeface="Arial" pitchFamily="34" charset="0"/>
                <a:cs typeface="Arial" pitchFamily="34" charset="0"/>
              </a:rPr>
              <a:t>causas, podendo ser o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uso inadequado de certas drogas, como a </a:t>
            </a:r>
            <a:r>
              <a:rPr lang="pt-BR" sz="3000" dirty="0" err="1">
                <a:latin typeface="Arial" pitchFamily="34" charset="0"/>
                <a:cs typeface="Arial" pitchFamily="34" charset="0"/>
              </a:rPr>
              <a:t>hidantoína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, por exemplo, durante a gravidez. </a:t>
            </a:r>
            <a:endParaRPr lang="pt-BR" sz="3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000" dirty="0" smtClean="0">
                <a:latin typeface="Arial" pitchFamily="34" charset="0"/>
                <a:cs typeface="Arial" pitchFamily="34" charset="0"/>
              </a:rPr>
              <a:t>Em alguns casos está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associada a outras doenças genéticas ou hereditárias. </a:t>
            </a:r>
            <a:endParaRPr lang="pt-BR" sz="3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000" dirty="0" smtClean="0">
                <a:latin typeface="Arial" pitchFamily="34" charset="0"/>
                <a:cs typeface="Arial" pitchFamily="34" charset="0"/>
              </a:rPr>
              <a:t>mais 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comum em homens que em mulheres e na raça branca mais que os de qualquer outra.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26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96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29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ESQUELETO E ARTICULAÇÕES </a:t>
            </a:r>
            <a:endParaRPr lang="pt-BR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196752"/>
            <a:ext cx="9144000" cy="5472608"/>
          </a:xfrm>
        </p:spPr>
        <p:txBody>
          <a:bodyPr/>
          <a:lstStyle/>
          <a:p>
            <a:pPr algn="just"/>
            <a:endParaRPr lang="pt-BR" dirty="0"/>
          </a:p>
          <a:p>
            <a:r>
              <a:rPr lang="pt-BR" sz="4000" dirty="0">
                <a:latin typeface="Arial" pitchFamily="34" charset="0"/>
                <a:cs typeface="Arial" pitchFamily="34" charset="0"/>
              </a:rPr>
              <a:t>Prega palmar única em ambas as mãos associada à ausência de prega falangiana no 5º quirodáctilo (dedo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mínimo) observada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em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situações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de hipotonia fetal, como na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síndrome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de Down.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25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0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844824"/>
            <a:ext cx="9144000" cy="4824536"/>
          </a:xfrm>
        </p:spPr>
        <p:txBody>
          <a:bodyPr>
            <a:normAutofit/>
          </a:bodyPr>
          <a:lstStyle/>
          <a:p>
            <a:pPr algn="just"/>
            <a:r>
              <a:rPr lang="pt-BR" sz="2800" b="1" dirty="0">
                <a:solidFill>
                  <a:srgbClr val="FF0000"/>
                </a:solidFill>
              </a:rPr>
              <a:t>Manobra de </a:t>
            </a:r>
            <a:r>
              <a:rPr lang="pt-BR" sz="2800" b="1" dirty="0" smtClean="0">
                <a:solidFill>
                  <a:srgbClr val="FF0000"/>
                </a:solidFill>
              </a:rPr>
              <a:t>Barlow e de </a:t>
            </a:r>
            <a:r>
              <a:rPr lang="pt-BR" sz="2800" b="1" dirty="0" err="1" smtClean="0">
                <a:solidFill>
                  <a:srgbClr val="FF0000"/>
                </a:solidFill>
              </a:rPr>
              <a:t>Ortolani</a:t>
            </a:r>
            <a:r>
              <a:rPr lang="pt-BR" sz="2800" b="1" dirty="0" smtClean="0">
                <a:solidFill>
                  <a:srgbClr val="FF0000"/>
                </a:solidFill>
              </a:rPr>
              <a:t> </a:t>
            </a:r>
            <a:r>
              <a:rPr lang="pt-BR" sz="2800" dirty="0" smtClean="0"/>
              <a:t>para</a:t>
            </a:r>
            <a:r>
              <a:rPr lang="pt-BR" sz="2800" dirty="0"/>
              <a:t> </a:t>
            </a:r>
            <a:r>
              <a:rPr lang="pt-BR" sz="2800" dirty="0" smtClean="0"/>
              <a:t>afastar </a:t>
            </a:r>
            <a:r>
              <a:rPr lang="pt-BR" sz="2800" dirty="0"/>
              <a:t>a presença de displasia do desenvolvimento do </a:t>
            </a:r>
            <a:r>
              <a:rPr lang="pt-BR" sz="2800" dirty="0" smtClean="0"/>
              <a:t>quadril, </a:t>
            </a:r>
            <a:r>
              <a:rPr lang="pt-BR" sz="2800" dirty="0"/>
              <a:t>o que permite mobilização inadequada da cabeça do fêmur que fica parcialmente desencaixada do </a:t>
            </a:r>
            <a:r>
              <a:rPr lang="pt-BR" sz="2800" dirty="0" smtClean="0"/>
              <a:t>acetábulo)</a:t>
            </a:r>
          </a:p>
          <a:p>
            <a:pPr marL="0" indent="0" algn="just">
              <a:buNone/>
            </a:pPr>
            <a:endParaRPr lang="pt-BR" sz="2800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800" dirty="0"/>
              <a:t>Se não for </a:t>
            </a:r>
            <a:r>
              <a:rPr lang="pt-BR" sz="2800" dirty="0" smtClean="0"/>
              <a:t>tratada </a:t>
            </a:r>
            <a:r>
              <a:rPr lang="pt-BR" sz="2800" dirty="0"/>
              <a:t>no período neonatal por simples imobilização, a lesão poderá levar a graves limitações na deambulação futura e poderá até haver necessidade de correção cirúrgica. 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472208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ESQUELETO E ARTICULAÇÕES</a:t>
            </a:r>
            <a:br>
              <a:rPr lang="pt-BR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pt-BR" sz="4000" b="1" i="1" dirty="0" smtClean="0">
                <a:solidFill>
                  <a:srgbClr val="0070C0"/>
                </a:solidFill>
              </a:rPr>
              <a:t>Articulação </a:t>
            </a:r>
            <a:r>
              <a:rPr lang="pt-BR" sz="4000" b="1" i="1" dirty="0" err="1">
                <a:solidFill>
                  <a:srgbClr val="0070C0"/>
                </a:solidFill>
              </a:rPr>
              <a:t>coxo-femural</a:t>
            </a:r>
            <a:r>
              <a:rPr lang="pt-BR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3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26469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CATARINA </a:t>
            </a:r>
            <a:r>
              <a:rPr lang="en-US" altLang="pt-B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altLang="pt-B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CMI =            _</a:t>
            </a:r>
            <a:r>
              <a:rPr lang="en-US" altLang="pt-BR" sz="3600" b="1" u="sng" dirty="0" smtClean="0">
                <a:latin typeface="Arial" pitchFamily="34" charset="0"/>
                <a:cs typeface="Arial" pitchFamily="34" charset="0"/>
              </a:rPr>
              <a:t>942__ 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x 1000 = 9,60</a:t>
            </a:r>
          </a:p>
          <a:p>
            <a:pPr algn="ctr">
              <a:buNone/>
            </a:pPr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98032</a:t>
            </a:r>
            <a:endParaRPr lang="en-US" altLang="pt-BR" sz="36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3600" b="1" u="sng" dirty="0" smtClean="0">
                <a:latin typeface="Arial" pitchFamily="34" charset="0"/>
                <a:cs typeface="Arial" pitchFamily="34" charset="0"/>
              </a:rPr>
              <a:t>692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x 1000 = </a:t>
            </a:r>
            <a:r>
              <a:rPr lang="en-US" altLang="pt-BR" sz="3600" b="1" dirty="0" smtClean="0">
                <a:latin typeface="Arial" pitchFamily="34" charset="0"/>
                <a:cs typeface="Arial" pitchFamily="34" charset="0"/>
              </a:rPr>
              <a:t>7,05</a:t>
            </a:r>
            <a:endParaRPr lang="en-US" altLang="pt-BR" sz="3600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36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98032</a:t>
            </a:r>
            <a:endParaRPr lang="en-US" altLang="pt-BR" sz="3600" b="1" u="sng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2263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0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7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340768"/>
            <a:ext cx="8401050" cy="5112643"/>
          </a:xfrm>
        </p:spPr>
        <p:txBody>
          <a:bodyPr>
            <a:normAutofit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pt-BR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FORMA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: apresentação pode trazer deformidades transitórias; </a:t>
            </a:r>
          </a:p>
          <a:p>
            <a:pPr marL="0" indent="0" algn="just">
              <a:spcBef>
                <a:spcPts val="0"/>
              </a:spcBef>
              <a:defRPr/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PERÍMETRO CEFÁLICO: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protuberância occipital e pela região mais proeminente da fronte; </a:t>
            </a:r>
          </a:p>
          <a:p>
            <a:pPr marL="0" indent="0" algn="just">
              <a:spcBef>
                <a:spcPts val="0"/>
              </a:spcBef>
              <a:defRPr/>
            </a:pP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FONTANELAS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: anterior (BREGMÁTICA) em forma de losango e posterior (LAMBDÓIDE) triangular e puntiforme; </a:t>
            </a:r>
          </a:p>
        </p:txBody>
      </p:sp>
      <p:sp>
        <p:nvSpPr>
          <p:cNvPr id="18434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484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EXAME FÍSICO DO RECÉM-NASCIDO</a:t>
            </a:r>
            <a:r>
              <a:rPr lang="pt-BR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Cabeça</a:t>
            </a:r>
            <a:r>
              <a:rPr lang="pt-BR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pt-BR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sz="3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22020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0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84176"/>
          </a:xfrm>
        </p:spPr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PERÍMETRO CEFÁLICO</a:t>
            </a:r>
            <a:r>
              <a:rPr lang="pt-BR" b="1" dirty="0" smtClean="0">
                <a:solidFill>
                  <a:srgbClr val="0070C0"/>
                </a:solidFill>
              </a:rPr>
              <a:t/>
            </a:r>
            <a:br>
              <a:rPr lang="pt-BR" b="1" dirty="0" smtClean="0">
                <a:solidFill>
                  <a:srgbClr val="0070C0"/>
                </a:solidFill>
              </a:rPr>
            </a:b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527048"/>
            <a:ext cx="8626160" cy="4572000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>
              <a:buFontTx/>
              <a:buChar char="-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Medida da circunferência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do crânio.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Aumenta rapidamente no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primeiro ano de vida, para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se adaptar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ao crescimento do cérebro.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PC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muito abaixo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– microcefalia?</a:t>
            </a:r>
          </a:p>
          <a:p>
            <a:pPr>
              <a:buFontTx/>
              <a:buChar char="-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PC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muito acima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– hidrocefalia?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1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86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984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30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76875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43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CRÂNIO</a:t>
            </a:r>
            <a:endParaRPr lang="pt-BR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712968" cy="475828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defRPr/>
            </a:pPr>
            <a:r>
              <a:rPr lang="pt-BR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SUTURAS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: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os ossos podem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estar afastados ou com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cavalgamento</a:t>
            </a:r>
          </a:p>
          <a:p>
            <a:pPr marL="0" indent="0" algn="just">
              <a:spcBef>
                <a:spcPts val="0"/>
              </a:spcBef>
              <a:defRPr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BOSSASEROSANGUÍNEA: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relacionada a</a:t>
            </a:r>
            <a:r>
              <a:rPr 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apresentação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;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defRPr/>
            </a:pPr>
            <a:r>
              <a:rPr lang="pt-BR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CEFALOHEMATOMA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: derrame sanguíneo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subperiósteo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pode se calcificar e regride espontaneamente;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42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AutoShape 2" descr="data:image/jpeg;base64,/9j/4AAQSkZJRgABAQAAAQABAAD/2wCEAAkGBhQSERUUEhQVFRQWGBcYFBgYFRcUFhYUFBcVFRcVFxcXHCYeFxojGRYXHy8hJCcpLCwsFx4xNTAqNSYrLCkBCQoKDgwOGg8PGiwkHCQsLCwsKS0sLCwsLCwsLCwsLCwsLCwsLCwsLCwsLCwsLCwpKSwsLCwsKSkpLCwsLCwsLP/AABEIALcBFAMBIgACEQEDEQH/xAAcAAAABwEBAAAAAAAAAAAAAAAAAQIDBAUGBwj/xAA/EAABAwIEBAMGBAUDBAIDAAABAAIRAyEEEjFBBSJRYQYTcTJCgZGh8COxwdEHFFJi4TND8SRygpJTohUWF//EABkBAAIDAQAAAAAAAAAAAAAAAAABAgMEBf/EAC0RAAIBAwIEBQMFAQAAAAAAAAABAgMRMRIhBCJBURMyQmGxcYGhFDNSkcEj/9oADAMBAAIRAxEAPwDoCSSlEpEqDLEBEgiSGAqvbxGpAmiZtNz1AJEj1+Snpt+HYblrSepaD+aTJIbwmMc4w6mW2mTpMxGnS6Qcc/MR5LokgGYBAiDpoZ/5R4jCUw3NDWFtw+AMpG89NiNwUlnGqVgXNDiS0tmSHCcw+hUb2yxpXwgO4i8f7Lzb9QI07n5fFB/FXAEmk4Abm28A6aKvx3jbDUiRnzED3eaSRMW/NQK38R6IPKyo4TqAAPqVW6sV6i+PD1JYiaIcRd/8T++3ytdAcTcCPwnkHptrrP3qsfW/iYZOWjbaXCTff4fmnP8A+ngxFE6ibgwIEkRqZlR8ePcs/R1f4mypY4lwaabhM31AhoN7dbKXKyGG/iLSMZwWzb2XW7kxEfupzPHWGdEOOt9BAGpMm9thKkq8LZK5cNVXpZoZSgVUUfFOGdMVW2iSTA5tIJ1/wVYtxjDAD230EieuitU4vDKXCSyh9RP/AMoN2uAjp9/dk7Uq3yt9rf8AtB3P6DdG3DDq7/3d+hQ7vAvqChig4xlcLTcJipxZo91300mOuvbspyCdn3DYgt4u3o4C4uNx2S8Pjg8wARrr0ClpDqzQYJAPSdkb9xBoJtuKYdHD59Ej+eZMZm/PoY/NO6FYfQKQK7ToQT6jbVKTEBEgiQAEaIokAGgilCUwDSgkowkAsIkSCAGCUmUZSSkCAUaJBAwKv4vxcUGgxmJc1oaNeY620FkOKcVZSaZc0Og2JjQSb6AxcT2XIuNeIHOLsznEPOYskXcARJIEhse6s9Spbljk10OH18zwXHG/FdSuHc0Uy6YnK0MGXK1x964JPqszjeOmScznA+1chpjQwOkn5qvqVn1DubWA0A7BSKHCp1uYkNsJFpg76xYaqlQWZs6GpRVoKwy/iTjpb0/dG3D1X3DXkdbx6ybK64dQZSc5mUTq0k3InSR00+I7qQ6oBPvEGOYlsubfXVw7DohzUfKiHiSlllC3g9QieUTuXgDQnr0B+SepcDrbZTtZ7ZnoJNyrijRgDXYddcxA5RNvhtKn0MFq4AuMyL3zASInSZt0lRdViTtuZZ1OtT9oPA9CR8xZEOJO6z6gLX0MHqYc0kNDr5iCNATpp0ibpmrgC5xDWh8SHZmgQNTcjaTe8zqk3F5RZGtJGaZxTq1p+EfkpdHxE9l2ue1wnKQ82noCr0eGaZmabCbGwLYaTAHKYnUqC/wqx3sio2TAgktbaTmJBtIixRph2JfqG8h4HxM9rszazs0yS+8nSSRr2nRarhv8QXMgPYXjc583qRbTt9ViqvhdwaXNdYHR7HNNjGwPbZV9bh9akZLXDu3mHzCio2d4SG3SqK0l/h3Ph3iejWgMeJJiLgzsINz8laseCLGfReesPxhwIJvG4s4ehC0XCvGdWmRlqTFg19xpGvZXKvOPnX9GafAqX7b+zOyqLVoh7tAYtJn1gQVlcJ/EFjoa8Flpc43gdoGvTqtXhsZTc0ZHAiAbGQAdLq+NWFTDMNSjOn5kIbgROjYOsZgY23SjgWTOUTpvopKJW6UU3YxTwbG3a0D7P7n5pwpRSU7WIgQQlFKYAQQRIAEoIoRpDDBRgokEAV3EvEDKD8jmVHGJloBF5G5F7IKyRqLT7juiOSklyUSm3FSIoVKi4/iLKQl7gOm8n0Tzn2krl3jDxOastc0NYIIaYcQRdt4s47wdI7qqpPStsmihR8SXt1K3xZ4m81wMCYEdyNz2EmPms9g8C+s+P/Y9N9ep2CRSouqvJmN3OOjR92C1FHCimAIHKHeyM1paDI96deyz38Ne50JSvssdBlvCm0xa8NjUNLiTcXiDG87qRQomAI6NBiTGkk+6N94t1T5pEmY+Mg6CxsOa5Aj1T7cKYAAz6zdoBgXMEXkiLW5lTquRI7MIM4mMwkwTJAu2wkgdE9UAkNBg3DXHK4y2CbbuDZlWX8vnBAnTmILQR2NuVwzTfoLJVPDZdYMblwuDDbnW0wSIlRFcgVaDoIY4NfqTZ2UkglpbJIsSbKXRom5My0mRGaQSHACRsIECIv0TppwHeyDzXDXRluGy0+0eUynKzGNINUBjczp5w0EZYBLBd8zERslkLgZTBysPMWg3ywAbtc4ECAROW/cqRWwmblc1xaZBmMoDYIOokEgR6qqxXi6mwQ0F2txLGi8iN45SbxuqnHeJa7puKYgyAADETOa5g9iVPYSjJmvrUQ27gBIDXF7oBZPNpaYm0b6qJiON4VsDzGkaQxpIFosRpDZiDushhsNUruGVr6mpkS8ja5g2+qk1eDVmg5xTZBBHmVmUjH/tNtNL7oTfRCcUss0NLi2ELswe4Egwb5SCReC4zbUwpNLhzDNSkQ6TmMOIMgEAX9mR2i26y9HhFRzXPYWVG0xd9OrSe5g3JhwuRaDaw1SaWLfReAA5km7XNygNLZgggA72uDe6V5RygspeVlnj/DtJ7srxDiJzRlNrEk2afjdZ7G+Ea1MS0h2sNnK62vY/ArSUPFlKAKlPLBN2G2+rehJJ1Cfbx7CbVXMJgnMx8FwjmJEyfUwpxk+g9UomDZialE5XAtduHAj6FWPD/EeUgguY4GZbpI0kbrY/yuHxDWgVMPUEkBs3yE+yA4gtO8hUvEvAAk5CaZuR7T6UD+43B0tfdOUIy8y+6Lo8S1t8mg4V/EWpP4uWo212AAgdYm62HDfEdGu3M14GktJGYE7ELhmL4LXoQ4tdB0c2Y6+o+KPD8dcCM3/sDDvonF1IbxepEZ0KNTHK/wAHoSUUrlXBPGVRnsOzi0gmDqS4lvvOPVbrhnianiG2cG/1SYLdLEHQq6HExls9mYqvCzp75Xcm12Fzjlc+xE5dJEWuR9lKwlEjVzzFubuZ6mVKptAAjTZGrtPUy3AgggpiCQRlJQMUgiRhABo0AggRFKQU45Q+I4ry6bnSBAsXWA7lJuyuNK7sZ7xlx9tOk6m1wL3AtIBMiRfTSBJuuSYl7q1UNZLiTDdy4nUn1V14p4w6q7M7LncMgLQBma3VxIAmduya4BhQwZyBmdys1FveII0P0gFY9V7zf2OsoeHDT16kzB8PFNoy3icx3LiHA2IkXsIurHC0ouZgA3gyRF2gg+1IJgBFgsIbZWnQNkzMCfakTrv6Kww4iwzcvKAQAXEhvNf2jMn5rNKXcQnyBNoLhJDc2QmzYi8ReCSl0cEyHCJLrOaDmADDGUtAhnSw+Sk4Ta4cQMpcQNSea7RI0vtKermmxji9zWt94yCcxk6RdwOg3SW5Fu2wT6Q9lwiHg35A5wggty+1OkE7JurxBtME1SGkhrvLhoO+YEA7n+oxeLqhq+IHvAZRLuheY8x2zn5RZouOpuNFWUaVSqbBznEOcWloM30cb5Yym56zZSuGnuW2O8S1DPltLLxMlzgDeST7LbbAKkDn1Xavc6RmDW+ZLpPs7n1Nh3Ssc+hQbL3uqkzyMc0tObUPqXBiPcB01BVjgaNV7RlaadB4BLGGc+xBNyYGocSfTa2NJvdkJVox2iQ6zGUrVn06YADTTbNV8GS4ZWmGX/qIiFJ4dhH1H/g0AydKlf8AEMOvLaQ5Yi98y0/C/DDPKdna0B1IN5R1BBJPvEZiL/srvhoY+iyqwe0wAbTlkfDQ/NXRpRRnlWkzLV/DFVxiria9SnYFrfw6YJiwa3b2hpsOqs8H4GoMhwpNB6mXkGIHtTurqm83HWI+s/kPkl0XmSDufp/jX4q0quZninBXYSp/M0AMoH41No/1KMnO3K0QTDpk6QsVjONVMJWdh+XEYac1IVLxTe0OaadQQ5hymLFdjxDAQQRIII+B/dcz474dD8NXpxFTBvD2mJnC1uYgdQ05iPSEWXULvoTPDAwuN8xjDXpVGNLi0PbUDgLEsdALthdVbeJ4So/lrYlpAOuHzgE6u5Xzrf4Kk8I8S/lMdTeTZjix97Gm6Q4/DVb/AA+AZh8e/D5OWrNeg4aZTBez4Ok+hUHRh2LFWn3M8OD0nWo4jD1JIMOPlVBESA2oBJJnfdTGnFYSY81jJsHw6mRE8syDJndbfHcGp1GZajGOsZkSSLb6gqqPhwUmf9M+rRcbQ1xewxcSx8tvb5qt0ezJqu/UrlD/APtwd/q0Q4EDnZyy0Xu11rToCEzieF4XFAmm9rHnQR5RnuCSHTO3TuncXhzMV8O145hnw5NJ4B3NL2SdTboq8cHFVzjQeKvKQWZctdt4B8pxgx/bM9FW4yjuXRqReNik4nwGtQc6ASG6uaCI+BuOvxHVDAceLLOn/uBh1++6s8PjqtABjXuYY5muGZtpDnOBEtQxOHo1SRVYaNS34lOXUz3c3UShyjPaRfGUo7ovuBeNatM8rm1KZIJBEOAsLAWGnRdE4ZxtlZuYQATA5gT6ED2T2XBMXw2pQdmBBb7r2GWnTfbXQqfwzxG5pu5zHf1NMfOE466W8XdBOlCt7P8AB3yUUrCcD8dFrWsrc9rPsMwF5Li4CdtFtsPiA9ocN7xuOx6FaadaNTBzatCdJ8w6SkyjlErSkMJUpISggYaCJBAEdyxP8QeIuGSk0tEyXyATliLTtr9Fs61QAEmwC4x4t4t5lSo8WzHKI0yixPxVFd7aV1NfBwvLU8IpmNNeuGiwJgdmDU+sfUrU0KZLoaIaQOXI4RTbAA/75B+YVLwPB8jn9dDbRhDjM6Axr/atBg2w0uc4NsRcy05iMpcBqSe4iVlqSV9KNju3ctKOHDRYzZpyubDWxvprNy2UrD0SQLX1JiXNnQhsdXO3sltol+YCAJ5XEhxLspmGG1uhteVVcX8QBs06BD6gMl8TlgAct+Z8zcWH1Vem5Xd4JfEeM08OwMfzVOb8OQ48xPtEtAaNNR8N1mK+Lq4qqM5DnEcjADyyYGVu+hmbnuk4PA5nF5LCAJqVHOlrNSHOmQSToBJMWB1UxlSq5rW4aWAyPOc38apbYD/SZpaZIdrsrYxbx/ZGU1D6jWL8rDNDa7s1QAfgMIc4GZAe++Q2AIuewUscExeKaWvjD0jlIpUxAdJv5jtXu1FyYMWuoOB8GPoYqkMTDmPLgxw/rnlDgbidu+66bSpjIGxBHsxp73zBn6rTGEYYMkqkp5MqfA2H8kta2TA11JaHHmi837fvb+EKWfCMBF2EsPXNTAaSe519D8Tb4Jki+rmiZvsRB6pGF4B5dZ9WnVexrzmqMEFrnEAF0HQ21CnuQJbcLDSG6wY9Y3CrfCtWcGymQQ+mDTeIiHtvbtcK6D4I6Xn1tCbqPHuwJJmBqf3QIjNw5zZo+7/VOVqBJG1vrOqkNbITrWpgMPMCdAP0WT43imtxtEPDRTxNN+HfeHlhktcR0zTfurriHFgajqFMzUgzEEMkau/OFS4zwqw0355fWffzHe0DYtyn3ADsIF1FsZzbi3CKtKq5pbBovDSTrM2d3BF1v+CYw138OLxzNpYgToTTaWsZUI/ujRZ7xVQrYytgwLGuxtOp2rUXuZUnuNfSFpvDTfNxVSqyBRpRh6IG1OlaT6mSm3sM2n38D/lM0mRqOvy2/VPFk/eyM3+90yJBrYUGZAvPz0n6D5qr4l4TpVXZi0Z/6hLHC5g5mwdT8itEaf32t+iX5aLAc/x3CsSyRUDMU0C2eKdcNv7NRoh2mjgVnqmHa9+Sm4g84dSq/h1hmNwz3Xj0v2XXK+Gn7H31WS8XcGovovdXBAYHEOESCBYggT7X5qqdNSe5ZCrKODHeQ9rrtLTDWubIAEe0HtOsC9woWP4NmM0ss/0XaT/cybEdhHorHAcNxwazz6bazQOVr3xVa0gGGviRYxBkdk7hsIHcjC9rovTqNy1son2J5akHdt+yzyhOnvF3NcK0ZZ2MxQxlSi6LxPM10iPhstf4e8UuZBY55Db+XnIiO2hb2Vc0Cs38VhmcoI9sDQHMduzvoqbGcPfQcHA2nleLX6Hoe35qPLUfaRqUtrPdHbeA+KqeKJa0FrwJLT0tcEbK5XEOD8aMjK4sqgg6kNfFwIH5LrHh/wAQNr02y5oq+80Wg9ADcrRSrNvRPJh4jhlDnhj4LgIwUQSgtRiDhBBBAGa8XY9tPDPn3hAuAZ7Tr6Li/FDLoG1viup/xCqFtNmuUkz0te9+3QrlvDmGpiGiNy46aNl29tllk71G+yOpQtGj9WafDYDK1rS32W5YJEO0c45dIlxue6ucNS5i0FpAEZvakkBwzNHKPXoJSeFYPORytc24ggmBdpAkTMwDPe6qvFnH9aFE6CKjhYEieRsaC0H5eudR1bhfewnjfiEuBpUS5wl2Z9nG9/LZEcu3Uj612DwzabfNqPIpl0NDBL6zg2MjB2JMkyBI3so+F8um01KwmmCRlBh73gy1rSDaREnYeom/4Jw7+YAr1fagZY5adOnsykNBG53nXrbCF84KqtTRyxyNYbgr8SJqANa2DSotd+GzN773avef6jI27DY8J4U1jps46Exf3fnp9iAHsHh8rDlEQNI1i2nft8kXDpI9f0n5fei0WMVx/iPBxWoupk2cJaZ5mvbdpHWDf4JHAMeK7CH2rUzFRukOveDqDr8VOpPsJHNsqfj/AAqq2p/M4UhtVoGcES2owTykDU9DtsgZcikWkR6fmnqRI+/RQeA8YGKpSW5KjSA9n9J7HcGDCnUhe/3b/CYCajJ06W+R/Mfkks7X/wCQnSL/AH1TtNiVguJotVbxviTg5lGifxah1scjB7TyD8lbxF1QeG3efUrYiZBfkYOjWNbf1OvxUn2EWPDeEsoMLWDUy4kklxOpJMySir05a6+qlYiodAozySDFrW3I7gJMDIYeg3+bOHFnZhiKPUOc11Ks3tLYf8Ev+HtVookEAOLnAibhwMEdknitQUMXh3C2WqzMT7wqHI4CLGJuf+VL8ON8utiaV7YiptFnnOCDH9yiiXQ1zDuhF/ySbx96fulsKmRF+Wl2i6Yx3EGUaZfUcGtaJPX4Dcqgw/FqmOB8nNTpaOcWkPP/AGmYb9TfZF7CtcscZxoHNToRUrNsWiSGE6eY4ez+aS3gXmBpxJFQtu1oEU2kbhpnMb6klWOB4eyk0NY0Aduu5PUp2foi18hfsQq2EBtGt/iFScW4FTe3K5mcC40BaSYJa7Vp3stLRqhwt6H1GoSKuHkFFgOTeIuEVaMkuc+kRGcyXtaCDNTKOYSDzC8ayotF9gHNaWu1A5wcwJkkH2S4WI67Lp/E+HCpTcN4IHx0/IfNcw45wV2HePLDzRkuc1vtUyffpyNI1GljPaipRUsbM006zjsyux/Ccsvpklo1HvM9eonf5wVYcF42cwlxZUEZXi0xsU7hsxY2HAghuV+WWuBkONrg7EHQ2Iuq7i/CyyXNEDcDa9iP7fy06Tlup8k89GdOnJWusHYPD3iEVhlcQHiNSAZ36T8B9VfBcN8P8ccHATzgENJ94HVp++i67wHi4rU2y6XxflLdIkdLE9Vpo1Wn4c8/Jg4nh1Hnhj4LZBGgthgOVfxExhNSLgNa7U9TExJjToFk/C9GXvdAOVoF5A5jJJdHLZuqsvHUNr1AJ2FzJJiTspHgGiILjA5pcTOXI3ljWDqdVg6N92deXLTivYtvEnFTh6Qa2PNf7Dg42a4czomwiPz2WPw2Es5zpa1rSXyAYbcWkXJMQDqSFO4ljzXruqgCNGgaimBAy313I+KlNweeqyhYtplr8RsHViDlZvGVtz/cfiCK1O3QpnLw4+7Bw3wwMZSNR5LHFp8lty2kAcwLv6idSTrJ7LVeF35qIEZX05ZWZ/S70n2TqD3U/DYVrNN7aReSf1+vXVrHcPqMmthg3zRZzHaVWawSN+/UFajDkt8JTiJsP36J6rgwbix6/uN1neE+K6uIzBmGcxzSGkuIyg/Sd9FpMIx8c5+l00AG0Y1uU40gpbgozbPN9Y+CMAUPF3nCYijVafwqj20XsAvNQuh07jNFtoPVaBx5o+4P/Kg8Uwvn1KVOYbTe2q8wDOQ8jL6Em/o3upr2y/tukMeY2QnQEQalQpCEYlhLHBpgkEA9CRAKz/gPAvo4TJUblcH1AZ1dDsua+xiy0kJFRIERqrbFNNAaJJ+P7BP1B9/fqo7iJJ2H57epSYzI+ImFz2sBIzFjbN0LntIBJN7ietj0VhwKvmfiKkk58Q/rENOUehhoVZi+ItNVxJH4AfXN55mtLWEjbmcLa2HZTfAzP+mbIgyZ3FzMGSZ1UEPobFgBEI6YSqTLJwU1YRCtujYEl/39EgOv9/fVAhx5umw9B7v1SWhMCHwy1WsNi4H4wB+n0VkSs3jeLtw2JdmzONRgcxrWlzy4WIA6aKdhX16olzW0gdAT5j/jENH1UUNlhWpT6KrrYEO0vJk7g2ga7aH5q2qN5YJk/mowb+n6qTQkc98RcK8p7nsaDSMOq022OZv+7T6OkGf6tL6qoLwC32jTMlrgJY9rwTPzBaQb6zcLpHFMOCLDYGOw2I7iy5mHhuJr4dxc2n5gNN4JDaVZ4BLS73WvPKR/2nZZ6tJTXuaaNZwdngo8XQyuDmTlN2ncdvULWeF+OmQ7O5rhAflI0/qg2PeVBxOFLpY+AdIAEMqAmQY97cz3VHh6zqFW+xhw7bhZn/1jb1LB04tdcM9CcPxratMPbofQkEWIMEhGufcM8YVKdMNbzN90wCcp0BPbRGro8bC3NkwS4Gpd6cGJ8Y1Qa740zuj4GN1cYB/k8Oloh1UZCeuZxNx2bN9LrNeICfNM9XH/AOxV/wAUIFHC083+2HuzGBBAbtBsBYd0XtBGiqudL6fBGwBFNrqpDSKLS42u59gwfF+W3QFajwhwPLRzVL1HkvcdSXkzJmxGnxB+GYq0nPdSo2b5lQ1HyQRkpRTZPXmzHqt5gKbmNYHGSNTa02F9T8dY+VtGNo37nPry1SJrMO5o3cLam7ehHX0n0Vg2pafvv+4Kbw1aTe377j77JypTva35T1+/0VxUKpOa2YbG5jrN/wA04MRKhOEdoPy9e3+E6KfeEhj/AJiRlkz93ScplOt7/NAC2u6hBmqMNS2tTAcCMIkoBAg03UMJwqLVSY0Rca42AEu2HXS57D9FB4lVLKZ5gPqT12tOmis3DL1J6T+apvEvExh8O+o83FmtGhfsO49NpUGMw2NBFOq05WVK1VlLlBaA1jjVqDr7WT5hdE4Q38NlhMCbWPoNlisLwnza2DpueP8ATdiHwLl1ZznADpyga6ABdCwlLKAPh8AhIbJtDROlJppSsIDFS+iTQBj77IyEVEiBf4+sKIwan5pTRqUqm1RuJvhmUe07lHxtPwTEZrglD+bxlXE1GS2kTSw87ZDzPHUkkrXAwmMLhhTYGtAAGidOv32QgYTrpgt5t9v3/YKTl/RBjLypWAreL1BTpvqOuGNLiNJgaLKDwj5uEc+tyVKpfVf0b5gkCOwDR8FruMURVAoSRnILoMHI0jN3vpbqpVWltH+LJDOVtpk03mpy16MNrui76YtTrR3ADSeob1VVxjAF1PPEOZYm3OzTOI+4PZbvxTgfLIxAZmDQW1mjR+GdZ7T3HtDoQs3Xo5agDQ1zHTDybFjmgtDegc0gx/cd1hrRcJa0bqFS60szmA426mzKNJQUbiOD8uoW7at7tOk99j3BQU/Bpz5rZNaqzWwfHvbtpf8AMq649igcTGuSlTa2QHAcrRcbiVR8c/1I7fqU+ypmzEyCWtFgTIgSDFoKPQiup+42WeGqkY4Na2zKLGmAOXND3G+nM8/NdLw9IWgjSI/boLaLAcGwBfjH1aTyHscWkQCMuVrQDe4tpC0TcJjS+POpM1LSGG/QEbjS8rWsHJeTV08Pefn8NPs/opELPYPxHUouyYymWX5arGl1It6kgcv+VpKOJY5uZrmlvWRHzTAjC5+z6eoS3Mj9ktjW+0wgtM3BBHe41TNZrjb6/pG6QDrXg/d0poTdGnupLRCBhimnGtQaEsJiEgI4SkEANOlNOKkVAmg1IaI+KcGtLiYa0SSeg1KxGPw9TGNrVXNIptpVW0GEXcXMP4p/IbrU+JcI6vTGHbI81zRUI92mDmefUgR8VYtwLW0i1ogBpDR0ER81Fq7Hcw/D+DRVqVpJfQdQDQD/ALQotY4O9RdbnCNB0069e6i4NgzGwksYT10y366FTsHSyjL009EJAx9jUohG1AhTIDb2prJspBCTlSsMQHWt3UKhgCahqPe5x0A0a0awGje+pupjLbfZklBzosPvZABPP6IN+/oi/wAfp9/FPhiYhAaonEce2iwvd6AalztmgDUlPY7HMpNmo4NBsJMSegG57BVXDcPUrVfPrNLA2RRpmLA/7jhqHkbWgWQxoncPwZE1H/6jtT0GzewClOCcemdAmBFxeFziP2+zbZcyxmHFGoaBaXGgWup7k0Xy5o9Wuc5n/k1dYAWP8c8PZLK0ewctXWTSqQHaC5ByuHTKqqkdUWidOWmSZlKrDPsMMAXeQD1029Osok9iuGnMZ82QSDlc7LMmwMX6ILkYydXUZLjgHmW6W+ZT7WQYmxaw65T7IvO47Jnjf+pe5vfrcp+M2U68jbSLQInLv/wt3oQqnnZq/Bpb/MVwZzipItYgsHtFbrDtvcWOk7db91hvDzoxVQNjMfKd8H0WzNuoW/wzLfQ/uOi2rByGS6bRcfMev5qqf4PwxJ5CGunOxr3Cm6dZYDHyhWYb02SmkpgM8P4XSw7CykwMbrA0nr20Tpb0RvCAb0QAdOmlgJVMJyEAJaEqEIRpAEECgjAQIIhEQlkIAIAZpNHxT4CSKcJSaAg06fOP/Jp+DpH5n5qdlUajS5nH+6foB+ilAJIYEaEIQmASBRoAIEILUy5n1/KdFIcEWVKwDVNn38lQ8e4vijUFDCUuY+1VeD5bAdwPeK0iSSiwXKTh/h7K4Va7zWqwOZ2g1sxujB2CuZRyiyyfROwAISE45qS5qAEOH+PioXFKIdTc1wkOa4G02Ig/RWLm7/fqotdhLT303jugZy3D4OpXY1zSZbNOpF+ekSydd2hp+KCo8B4hqYc1WiDmqveSRckwJ+iJZXSTZpjVmkMeJWDzSQ0tEugHUX0KbwjfY1PKbAA+yTYzstX4z8J4h1Z7qdFz2l0gtE2I6BVmG8LYrK3/AKerYuBEZZBAiSdpUGmo2NkpRb1J5SL7g7P+uDrDzMPTIsNi5roB1iF0KiLfeix3hXg1YGgX0zTLKdWm6QR77XN9dSt1SpwFth5UcqWWNgIEJ3IjLEyNxGVG2mlsbCXCAE5UZCUiQAiEaOEAiwBAIwEoBEiwwQgAjhGgAQhCOEIQAlrAEpBGEAFCMhBGgBJCIJRRQgAJKVCKEAEiLUpBAhOVG0IwmsQ1xHIQD3Ej5JgOFM1sS1ov+5+SQ2hU3ePg0fqnWYYAzqepSAYbiS6+R0d4Ch4zDVKgLS4MadYu4joNm+qt8qj1oAuY7nQd0mh3MDx7wnSfVkwDlFoftPSyNabEva50t5h1FFzwf/KDPwQUdh7l3CCCCuKg0cIIJEgQjAQQQAIRwgggAQihGggYRQQQSAMIwEEEAGggggYAhKNBIAkaCCYBo4RIIACJBBAgIkEEAFCNBBAgkaNBMYSAQQQAEipRB1APqJQQSAN1Gd0EEEW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6807" name="AutoShape 4" descr="data:image/jpeg;base64,/9j/4AAQSkZJRgABAQAAAQABAAD/2wCEAAkGBhQSERUUEhQVFRQWGBcYFBgYFRcUFhYUFBcVFRcVFxcXHCYeFxojGRYXHy8hJCcpLCwsFx4xNTAqNSYrLCkBCQoKDgwOGg8PGiwkHCQsLCwsKS0sLCwsLCwsLCwsLCwsLCwsLCwsLCwsLCwsLCwpKSwsLCwsKSkpLCwsLCwsLP/AABEIALcBFAMBIgACEQEDEQH/xAAcAAAABwEBAAAAAAAAAAAAAAAAAQIDBAUGBwj/xAA/EAABAwIEBAMGBAUDBAIDAAABAAIRAyEEEjFBBSJRYQYTcTJCgZGh8COxwdEHFFJi4TND8SRygpJTohUWF//EABkBAAIDAQAAAAAAAAAAAAAAAAABAgMEBf/EAC0RAAIBAwIEBQMFAQAAAAAAAAABAgMRMRIhBCJBURMyQmGxcYGhFDNSkcEj/9oADAMBAAIRAxEAPwDoCSSlEpEqDLEBEgiSGAqvbxGpAmiZtNz1AJEj1+Snpt+HYblrSepaD+aTJIbwmMc4w6mW2mTpMxGnS6Qcc/MR5LokgGYBAiDpoZ/5R4jCUw3NDWFtw+AMpG89NiNwUlnGqVgXNDiS0tmSHCcw+hUb2yxpXwgO4i8f7Lzb9QI07n5fFB/FXAEmk4Abm28A6aKvx3jbDUiRnzED3eaSRMW/NQK38R6IPKyo4TqAAPqVW6sV6i+PD1JYiaIcRd/8T++3ytdAcTcCPwnkHptrrP3qsfW/iYZOWjbaXCTff4fmnP8A+ngxFE6ibgwIEkRqZlR8ePcs/R1f4mypY4lwaabhM31AhoN7dbKXKyGG/iLSMZwWzb2XW7kxEfupzPHWGdEOOt9BAGpMm9thKkq8LZK5cNVXpZoZSgVUUfFOGdMVW2iSTA5tIJ1/wVYtxjDAD230EieuitU4vDKXCSyh9RP/AMoN2uAjp9/dk7Uq3yt9rf8AtB3P6DdG3DDq7/3d+hQ7vAvqChig4xlcLTcJipxZo91300mOuvbspyCdn3DYgt4u3o4C4uNx2S8Pjg8wARrr0ClpDqzQYJAPSdkb9xBoJtuKYdHD59Ej+eZMZm/PoY/NO6FYfQKQK7ToQT6jbVKTEBEgiQAEaIokAGgilCUwDSgkowkAsIkSCAGCUmUZSSkCAUaJBAwKv4vxcUGgxmJc1oaNeY620FkOKcVZSaZc0Og2JjQSb6AxcT2XIuNeIHOLsznEPOYskXcARJIEhse6s9Spbljk10OH18zwXHG/FdSuHc0Uy6YnK0MGXK1x964JPqszjeOmScznA+1chpjQwOkn5qvqVn1DubWA0A7BSKHCp1uYkNsJFpg76xYaqlQWZs6GpRVoKwy/iTjpb0/dG3D1X3DXkdbx6ybK64dQZSc5mUTq0k3InSR00+I7qQ6oBPvEGOYlsubfXVw7DohzUfKiHiSlllC3g9QieUTuXgDQnr0B+SepcDrbZTtZ7ZnoJNyrijRgDXYddcxA5RNvhtKn0MFq4AuMyL3zASInSZt0lRdViTtuZZ1OtT9oPA9CR8xZEOJO6z6gLX0MHqYc0kNDr5iCNATpp0ibpmrgC5xDWh8SHZmgQNTcjaTe8zqk3F5RZGtJGaZxTq1p+EfkpdHxE9l2ue1wnKQ82noCr0eGaZmabCbGwLYaTAHKYnUqC/wqx3sio2TAgktbaTmJBtIixRph2JfqG8h4HxM9rszazs0yS+8nSSRr2nRarhv8QXMgPYXjc583qRbTt9ViqvhdwaXNdYHR7HNNjGwPbZV9bh9akZLXDu3mHzCio2d4SG3SqK0l/h3Ph3iejWgMeJJiLgzsINz8laseCLGfReesPxhwIJvG4s4ehC0XCvGdWmRlqTFg19xpGvZXKvOPnX9GafAqX7b+zOyqLVoh7tAYtJn1gQVlcJ/EFjoa8Flpc43gdoGvTqtXhsZTc0ZHAiAbGQAdLq+NWFTDMNSjOn5kIbgROjYOsZgY23SjgWTOUTpvopKJW6UU3YxTwbG3a0D7P7n5pwpRSU7WIgQQlFKYAQQRIAEoIoRpDDBRgokEAV3EvEDKD8jmVHGJloBF5G5F7IKyRqLT7juiOSklyUSm3FSIoVKi4/iLKQl7gOm8n0Tzn2krl3jDxOastc0NYIIaYcQRdt4s47wdI7qqpPStsmihR8SXt1K3xZ4m81wMCYEdyNz2EmPms9g8C+s+P/Y9N9ep2CRSouqvJmN3OOjR92C1FHCimAIHKHeyM1paDI96deyz38Ne50JSvssdBlvCm0xa8NjUNLiTcXiDG87qRQomAI6NBiTGkk+6N94t1T5pEmY+Mg6CxsOa5Aj1T7cKYAAz6zdoBgXMEXkiLW5lTquRI7MIM4mMwkwTJAu2wkgdE9UAkNBg3DXHK4y2CbbuDZlWX8vnBAnTmILQR2NuVwzTfoLJVPDZdYMblwuDDbnW0wSIlRFcgVaDoIY4NfqTZ2UkglpbJIsSbKXRom5My0mRGaQSHACRsIECIv0TppwHeyDzXDXRluGy0+0eUynKzGNINUBjczp5w0EZYBLBd8zERslkLgZTBysPMWg3ywAbtc4ECAROW/cqRWwmblc1xaZBmMoDYIOokEgR6qqxXi6mwQ0F2txLGi8iN45SbxuqnHeJa7puKYgyAADETOa5g9iVPYSjJmvrUQ27gBIDXF7oBZPNpaYm0b6qJiON4VsDzGkaQxpIFosRpDZiDushhsNUruGVr6mpkS8ja5g2+qk1eDVmg5xTZBBHmVmUjH/tNtNL7oTfRCcUss0NLi2ELswe4Egwb5SCReC4zbUwpNLhzDNSkQ6TmMOIMgEAX9mR2i26y9HhFRzXPYWVG0xd9OrSe5g3JhwuRaDaw1SaWLfReAA5km7XNygNLZgggA72uDe6V5RygspeVlnj/DtJ7srxDiJzRlNrEk2afjdZ7G+Ea1MS0h2sNnK62vY/ArSUPFlKAKlPLBN2G2+rehJJ1Cfbx7CbVXMJgnMx8FwjmJEyfUwpxk+g9UomDZialE5XAtduHAj6FWPD/EeUgguY4GZbpI0kbrY/yuHxDWgVMPUEkBs3yE+yA4gtO8hUvEvAAk5CaZuR7T6UD+43B0tfdOUIy8y+6Lo8S1t8mg4V/EWpP4uWo212AAgdYm62HDfEdGu3M14GktJGYE7ELhmL4LXoQ4tdB0c2Y6+o+KPD8dcCM3/sDDvonF1IbxepEZ0KNTHK/wAHoSUUrlXBPGVRnsOzi0gmDqS4lvvOPVbrhnianiG2cG/1SYLdLEHQq6HExls9mYqvCzp75Xcm12Fzjlc+xE5dJEWuR9lKwlEjVzzFubuZ6mVKptAAjTZGrtPUy3AgggpiCQRlJQMUgiRhABo0AggRFKQU45Q+I4ry6bnSBAsXWA7lJuyuNK7sZ7xlx9tOk6m1wL3AtIBMiRfTSBJuuSYl7q1UNZLiTDdy4nUn1V14p4w6q7M7LncMgLQBma3VxIAmduya4BhQwZyBmdys1FveII0P0gFY9V7zf2OsoeHDT16kzB8PFNoy3icx3LiHA2IkXsIurHC0ouZgA3gyRF2gg+1IJgBFgsIbZWnQNkzMCfakTrv6Kww4iwzcvKAQAXEhvNf2jMn5rNKXcQnyBNoLhJDc2QmzYi8ReCSl0cEyHCJLrOaDmADDGUtAhnSw+Sk4Ta4cQMpcQNSea7RI0vtKermmxji9zWt94yCcxk6RdwOg3SW5Fu2wT6Q9lwiHg35A5wggty+1OkE7JurxBtME1SGkhrvLhoO+YEA7n+oxeLqhq+IHvAZRLuheY8x2zn5RZouOpuNFWUaVSqbBznEOcWloM30cb5Yym56zZSuGnuW2O8S1DPltLLxMlzgDeST7LbbAKkDn1Xavc6RmDW+ZLpPs7n1Nh3Ssc+hQbL3uqkzyMc0tObUPqXBiPcB01BVjgaNV7RlaadB4BLGGc+xBNyYGocSfTa2NJvdkJVox2iQ6zGUrVn06YADTTbNV8GS4ZWmGX/qIiFJ4dhH1H/g0AydKlf8AEMOvLaQ5Yi98y0/C/DDPKdna0B1IN5R1BBJPvEZiL/srvhoY+iyqwe0wAbTlkfDQ/NXRpRRnlWkzLV/DFVxiria9SnYFrfw6YJiwa3b2hpsOqs8H4GoMhwpNB6mXkGIHtTurqm83HWI+s/kPkl0XmSDufp/jX4q0quZninBXYSp/M0AMoH41No/1KMnO3K0QTDpk6QsVjONVMJWdh+XEYac1IVLxTe0OaadQQ5hymLFdjxDAQQRIII+B/dcz474dD8NXpxFTBvD2mJnC1uYgdQ05iPSEWXULvoTPDAwuN8xjDXpVGNLi0PbUDgLEsdALthdVbeJ4So/lrYlpAOuHzgE6u5Xzrf4Kk8I8S/lMdTeTZjix97Gm6Q4/DVb/AA+AZh8e/D5OWrNeg4aZTBez4Ok+hUHRh2LFWn3M8OD0nWo4jD1JIMOPlVBESA2oBJJnfdTGnFYSY81jJsHw6mRE8syDJndbfHcGp1GZajGOsZkSSLb6gqqPhwUmf9M+rRcbQ1xewxcSx8tvb5qt0ezJqu/UrlD/APtwd/q0Q4EDnZyy0Xu11rToCEzieF4XFAmm9rHnQR5RnuCSHTO3TuncXhzMV8O145hnw5NJ4B3NL2SdTboq8cHFVzjQeKvKQWZctdt4B8pxgx/bM9FW4yjuXRqReNik4nwGtQc6ASG6uaCI+BuOvxHVDAceLLOn/uBh1++6s8PjqtABjXuYY5muGZtpDnOBEtQxOHo1SRVYaNS34lOXUz3c3UShyjPaRfGUo7ovuBeNatM8rm1KZIJBEOAsLAWGnRdE4ZxtlZuYQATA5gT6ED2T2XBMXw2pQdmBBb7r2GWnTfbXQqfwzxG5pu5zHf1NMfOE466W8XdBOlCt7P8AB3yUUrCcD8dFrWsrc9rPsMwF5Li4CdtFtsPiA9ocN7xuOx6FaadaNTBzatCdJ8w6SkyjlErSkMJUpISggYaCJBAEdyxP8QeIuGSk0tEyXyATliLTtr9Fs61QAEmwC4x4t4t5lSo8WzHKI0yixPxVFd7aV1NfBwvLU8IpmNNeuGiwJgdmDU+sfUrU0KZLoaIaQOXI4RTbAA/75B+YVLwPB8jn9dDbRhDjM6Axr/atBg2w0uc4NsRcy05iMpcBqSe4iVlqSV9KNju3ctKOHDRYzZpyubDWxvprNy2UrD0SQLX1JiXNnQhsdXO3sltol+YCAJ5XEhxLspmGG1uhteVVcX8QBs06BD6gMl8TlgAct+Z8zcWH1Vem5Xd4JfEeM08OwMfzVOb8OQ48xPtEtAaNNR8N1mK+Lq4qqM5DnEcjADyyYGVu+hmbnuk4PA5nF5LCAJqVHOlrNSHOmQSToBJMWB1UxlSq5rW4aWAyPOc38apbYD/SZpaZIdrsrYxbx/ZGU1D6jWL8rDNDa7s1QAfgMIc4GZAe++Q2AIuewUscExeKaWvjD0jlIpUxAdJv5jtXu1FyYMWuoOB8GPoYqkMTDmPLgxw/rnlDgbidu+66bSpjIGxBHsxp73zBn6rTGEYYMkqkp5MqfA2H8kta2TA11JaHHmi837fvb+EKWfCMBF2EsPXNTAaSe519D8Tb4Jki+rmiZvsRB6pGF4B5dZ9WnVexrzmqMEFrnEAF0HQ21CnuQJbcLDSG6wY9Y3CrfCtWcGymQQ+mDTeIiHtvbtcK6D4I6Xn1tCbqPHuwJJmBqf3QIjNw5zZo+7/VOVqBJG1vrOqkNbITrWpgMPMCdAP0WT43imtxtEPDRTxNN+HfeHlhktcR0zTfurriHFgajqFMzUgzEEMkau/OFS4zwqw0355fWffzHe0DYtyn3ADsIF1FsZzbi3CKtKq5pbBovDSTrM2d3BF1v+CYw138OLxzNpYgToTTaWsZUI/ujRZ7xVQrYytgwLGuxtOp2rUXuZUnuNfSFpvDTfNxVSqyBRpRh6IG1OlaT6mSm3sM2n38D/lM0mRqOvy2/VPFk/eyM3+90yJBrYUGZAvPz0n6D5qr4l4TpVXZi0Z/6hLHC5g5mwdT8itEaf32t+iX5aLAc/x3CsSyRUDMU0C2eKdcNv7NRoh2mjgVnqmHa9+Sm4g84dSq/h1hmNwz3Xj0v2XXK+Gn7H31WS8XcGovovdXBAYHEOESCBYggT7X5qqdNSe5ZCrKODHeQ9rrtLTDWubIAEe0HtOsC9woWP4NmM0ss/0XaT/cybEdhHorHAcNxwazz6bazQOVr3xVa0gGGviRYxBkdk7hsIHcjC9rovTqNy1son2J5akHdt+yzyhOnvF3NcK0ZZ2MxQxlSi6LxPM10iPhstf4e8UuZBY55Db+XnIiO2hb2Vc0Cs38VhmcoI9sDQHMduzvoqbGcPfQcHA2nleLX6Hoe35qPLUfaRqUtrPdHbeA+KqeKJa0FrwJLT0tcEbK5XEOD8aMjK4sqgg6kNfFwIH5LrHh/wAQNr02y5oq+80Wg9ADcrRSrNvRPJh4jhlDnhj4LgIwUQSgtRiDhBBBAGa8XY9tPDPn3hAuAZ7Tr6Li/FDLoG1viup/xCqFtNmuUkz0te9+3QrlvDmGpiGiNy46aNl29tllk71G+yOpQtGj9WafDYDK1rS32W5YJEO0c45dIlxue6ucNS5i0FpAEZvakkBwzNHKPXoJSeFYPORytc24ggmBdpAkTMwDPe6qvFnH9aFE6CKjhYEieRsaC0H5eudR1bhfewnjfiEuBpUS5wl2Z9nG9/LZEcu3Uj612DwzabfNqPIpl0NDBL6zg2MjB2JMkyBI3so+F8um01KwmmCRlBh73gy1rSDaREnYeom/4Jw7+YAr1fagZY5adOnsykNBG53nXrbCF84KqtTRyxyNYbgr8SJqANa2DSotd+GzN773avef6jI27DY8J4U1jps46Exf3fnp9iAHsHh8rDlEQNI1i2nft8kXDpI9f0n5fei0WMVx/iPBxWoupk2cJaZ5mvbdpHWDf4JHAMeK7CH2rUzFRukOveDqDr8VOpPsJHNsqfj/AAqq2p/M4UhtVoGcES2owTykDU9DtsgZcikWkR6fmnqRI+/RQeA8YGKpSW5KjSA9n9J7HcGDCnUhe/3b/CYCajJ06W+R/Mfkks7X/wCQnSL/AH1TtNiVguJotVbxviTg5lGifxah1scjB7TyD8lbxF1QeG3efUrYiZBfkYOjWNbf1OvxUn2EWPDeEsoMLWDUy4kklxOpJMySir05a6+qlYiodAozySDFrW3I7gJMDIYeg3+bOHFnZhiKPUOc11Ks3tLYf8Ev+HtVookEAOLnAibhwMEdknitQUMXh3C2WqzMT7wqHI4CLGJuf+VL8ON8utiaV7YiptFnnOCDH9yiiXQ1zDuhF/ySbx96fulsKmRF+Wl2i6Yx3EGUaZfUcGtaJPX4Dcqgw/FqmOB8nNTpaOcWkPP/AGmYb9TfZF7CtcscZxoHNToRUrNsWiSGE6eY4ez+aS3gXmBpxJFQtu1oEU2kbhpnMb6klWOB4eyk0NY0Aduu5PUp2foi18hfsQq2EBtGt/iFScW4FTe3K5mcC40BaSYJa7Vp3stLRqhwt6H1GoSKuHkFFgOTeIuEVaMkuc+kRGcyXtaCDNTKOYSDzC8ayotF9gHNaWu1A5wcwJkkH2S4WI67Lp/E+HCpTcN4IHx0/IfNcw45wV2HePLDzRkuc1vtUyffpyNI1GljPaipRUsbM006zjsyux/Ccsvpklo1HvM9eonf5wVYcF42cwlxZUEZXi0xsU7hsxY2HAghuV+WWuBkONrg7EHQ2Iuq7i/CyyXNEDcDa9iP7fy06Tlup8k89GdOnJWusHYPD3iEVhlcQHiNSAZ36T8B9VfBcN8P8ccHATzgENJ94HVp++i67wHi4rU2y6XxflLdIkdLE9Vpo1Wn4c8/Jg4nh1Hnhj4LZBGgthgOVfxExhNSLgNa7U9TExJjToFk/C9GXvdAOVoF5A5jJJdHLZuqsvHUNr1AJ2FzJJiTspHgGiILjA5pcTOXI3ljWDqdVg6N92deXLTivYtvEnFTh6Qa2PNf7Dg42a4czomwiPz2WPw2Es5zpa1rSXyAYbcWkXJMQDqSFO4ljzXruqgCNGgaimBAy313I+KlNweeqyhYtplr8RsHViDlZvGVtz/cfiCK1O3QpnLw4+7Bw3wwMZSNR5LHFp8lty2kAcwLv6idSTrJ7LVeF35qIEZX05ZWZ/S70n2TqD3U/DYVrNN7aReSf1+vXVrHcPqMmthg3zRZzHaVWawSN+/UFajDkt8JTiJsP36J6rgwbix6/uN1neE+K6uIzBmGcxzSGkuIyg/Sd9FpMIx8c5+l00AG0Y1uU40gpbgozbPN9Y+CMAUPF3nCYijVafwqj20XsAvNQuh07jNFtoPVaBx5o+4P/Kg8Uwvn1KVOYbTe2q8wDOQ8jL6Em/o3upr2y/tukMeY2QnQEQalQpCEYlhLHBpgkEA9CRAKz/gPAvo4TJUblcH1AZ1dDsua+xiy0kJFRIERqrbFNNAaJJ+P7BP1B9/fqo7iJJ2H57epSYzI+ImFz2sBIzFjbN0LntIBJN7ietj0VhwKvmfiKkk58Q/rENOUehhoVZi+ItNVxJH4AfXN55mtLWEjbmcLa2HZTfAzP+mbIgyZ3FzMGSZ1UEPobFgBEI6YSqTLJwU1YRCtujYEl/39EgOv9/fVAhx5umw9B7v1SWhMCHwy1WsNi4H4wB+n0VkSs3jeLtw2JdmzONRgcxrWlzy4WIA6aKdhX16olzW0gdAT5j/jENH1UUNlhWpT6KrrYEO0vJk7g2ga7aH5q2qN5YJk/mowb+n6qTQkc98RcK8p7nsaDSMOq022OZv+7T6OkGf6tL6qoLwC32jTMlrgJY9rwTPzBaQb6zcLpHFMOCLDYGOw2I7iy5mHhuJr4dxc2n5gNN4JDaVZ4BLS73WvPKR/2nZZ6tJTXuaaNZwdngo8XQyuDmTlN2ncdvULWeF+OmQ7O5rhAflI0/qg2PeVBxOFLpY+AdIAEMqAmQY97cz3VHh6zqFW+xhw7bhZn/1jb1LB04tdcM9CcPxratMPbofQkEWIMEhGufcM8YVKdMNbzN90wCcp0BPbRGro8bC3NkwS4Gpd6cGJ8Y1Qa740zuj4GN1cYB/k8Oloh1UZCeuZxNx2bN9LrNeICfNM9XH/AOxV/wAUIFHC083+2HuzGBBAbtBsBYd0XtBGiqudL6fBGwBFNrqpDSKLS42u59gwfF+W3QFajwhwPLRzVL1HkvcdSXkzJmxGnxB+GYq0nPdSo2b5lQ1HyQRkpRTZPXmzHqt5gKbmNYHGSNTa02F9T8dY+VtGNo37nPry1SJrMO5o3cLam7ehHX0n0Vg2pafvv+4Kbw1aTe377j77JypTva35T1+/0VxUKpOa2YbG5jrN/wA04MRKhOEdoPy9e3+E6KfeEhj/AJiRlkz93ScplOt7/NAC2u6hBmqMNS2tTAcCMIkoBAg03UMJwqLVSY0Rca42AEu2HXS57D9FB4lVLKZ5gPqT12tOmis3DL1J6T+apvEvExh8O+o83FmtGhfsO49NpUGMw2NBFOq05WVK1VlLlBaA1jjVqDr7WT5hdE4Q38NlhMCbWPoNlisLwnza2DpueP8ATdiHwLl1ZznADpyga6ABdCwlLKAPh8AhIbJtDROlJppSsIDFS+iTQBj77IyEVEiBf4+sKIwan5pTRqUqm1RuJvhmUe07lHxtPwTEZrglD+bxlXE1GS2kTSw87ZDzPHUkkrXAwmMLhhTYGtAAGidOv32QgYTrpgt5t9v3/YKTl/RBjLypWAreL1BTpvqOuGNLiNJgaLKDwj5uEc+tyVKpfVf0b5gkCOwDR8FruMURVAoSRnILoMHI0jN3vpbqpVWltH+LJDOVtpk03mpy16MNrui76YtTrR3ADSeob1VVxjAF1PPEOZYm3OzTOI+4PZbvxTgfLIxAZmDQW1mjR+GdZ7T3HtDoQs3Xo5agDQ1zHTDybFjmgtDegc0gx/cd1hrRcJa0bqFS60szmA426mzKNJQUbiOD8uoW7at7tOk99j3BQU/Bpz5rZNaqzWwfHvbtpf8AMq649igcTGuSlTa2QHAcrRcbiVR8c/1I7fqU+ypmzEyCWtFgTIgSDFoKPQiup+42WeGqkY4Na2zKLGmAOXND3G+nM8/NdLw9IWgjSI/boLaLAcGwBfjH1aTyHscWkQCMuVrQDe4tpC0TcJjS+POpM1LSGG/QEbjS8rWsHJeTV08Pefn8NPs/opELPYPxHUouyYymWX5arGl1It6kgcv+VpKOJY5uZrmlvWRHzTAjC5+z6eoS3Mj9ktjW+0wgtM3BBHe41TNZrjb6/pG6QDrXg/d0poTdGnupLRCBhimnGtQaEsJiEgI4SkEANOlNOKkVAmg1IaI+KcGtLiYa0SSeg1KxGPw9TGNrVXNIptpVW0GEXcXMP4p/IbrU+JcI6vTGHbI81zRUI92mDmefUgR8VYtwLW0i1ogBpDR0ER81Fq7Hcw/D+DRVqVpJfQdQDQD/ALQotY4O9RdbnCNB0069e6i4NgzGwksYT10y366FTsHSyjL009EJAx9jUohG1AhTIDb2prJspBCTlSsMQHWt3UKhgCahqPe5x0A0a0awGje+pupjLbfZklBzosPvZABPP6IN+/oi/wAfp9/FPhiYhAaonEce2iwvd6AalztmgDUlPY7HMpNmo4NBsJMSegG57BVXDcPUrVfPrNLA2RRpmLA/7jhqHkbWgWQxoncPwZE1H/6jtT0GzewClOCcemdAmBFxeFziP2+zbZcyxmHFGoaBaXGgWup7k0Xy5o9Wuc5n/k1dYAWP8c8PZLK0ewctXWTSqQHaC5ByuHTKqqkdUWidOWmSZlKrDPsMMAXeQD1029Osok9iuGnMZ82QSDlc7LMmwMX6ILkYydXUZLjgHmW6W+ZT7WQYmxaw65T7IvO47Jnjf+pe5vfrcp+M2U68jbSLQInLv/wt3oQqnnZq/Bpb/MVwZzipItYgsHtFbrDtvcWOk7db91hvDzoxVQNjMfKd8H0WzNuoW/wzLfQ/uOi2rByGS6bRcfMev5qqf4PwxJ5CGunOxr3Cm6dZYDHyhWYb02SmkpgM8P4XSw7CykwMbrA0nr20Tpb0RvCAb0QAdOmlgJVMJyEAJaEqEIRpAEECgjAQIIhEQlkIAIAZpNHxT4CSKcJSaAg06fOP/Jp+DpH5n5qdlUajS5nH+6foB+ilAJIYEaEIQmASBRoAIEILUy5n1/KdFIcEWVKwDVNn38lQ8e4vijUFDCUuY+1VeD5bAdwPeK0iSSiwXKTh/h7K4Va7zWqwOZ2g1sxujB2CuZRyiyyfROwAISE45qS5qAEOH+PioXFKIdTc1wkOa4G02Ig/RWLm7/fqotdhLT303jugZy3D4OpXY1zSZbNOpF+ekSydd2hp+KCo8B4hqYc1WiDmqveSRckwJ+iJZXSTZpjVmkMeJWDzSQ0tEugHUX0KbwjfY1PKbAA+yTYzstX4z8J4h1Z7qdFz2l0gtE2I6BVmG8LYrK3/AKerYuBEZZBAiSdpUGmo2NkpRb1J5SL7g7P+uDrDzMPTIsNi5roB1iF0KiLfeix3hXg1YGgX0zTLKdWm6QR77XN9dSt1SpwFth5UcqWWNgIEJ3IjLEyNxGVG2mlsbCXCAE5UZCUiQAiEaOEAiwBAIwEoBEiwwQgAjhGgAQhCOEIQAlrAEpBGEAFCMhBGgBJCIJRRQgAJKVCKEAEiLUpBAhOVG0IwmsQ1xHIQD3Ej5JgOFM1sS1ov+5+SQ2hU3ePg0fqnWYYAzqepSAYbiS6+R0d4Ch4zDVKgLS4MadYu4joNm+qt8qj1oAuY7nQd0mh3MDx7wnSfVkwDlFoftPSyNabEva50t5h1FFzwf/KDPwQUdh7l3CCCCuKg0cIIJEgQjAQQQAIRwgggAQihGggYRQQQSAMIwEEEAGggggYAhKNBIAkaCCYBo4RIIACJBBAgIkEEAFCNBBAgkaNBMYSAQQQAEipRB1APqJQQSAN1Gd0EEEW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76808" name="Picture 6" descr="http://t3.gstatic.com/images?q=tbn:ANd9GcT0wgkRBbSR8T7IuqU9lrEpBT8djdrCQgDbzmfvbVPS8XwlWk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644900"/>
            <a:ext cx="33845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332656"/>
            <a:ext cx="2895600" cy="3119437"/>
          </a:xfrm>
          <a:noFill/>
        </p:spPr>
      </p:pic>
      <p:pic>
        <p:nvPicPr>
          <p:cNvPr id="768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033712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1" name="Picture 2" descr="http://t2.gstatic.com/images?q=tbn:ANd9GcTXo3a1IyN5sUakKaE7GKwsnzbCibQlwqvAWjS9_cC8HQ4ivPS6q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21163"/>
            <a:ext cx="3024187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92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4087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CANOINHAS </a:t>
            </a:r>
            <a:r>
              <a:rPr lang="en-US" altLang="pt-B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altLang="pt-B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CMI =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9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x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1000 = 11,05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814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000" b="1" u="sng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x 1000 = 7,37</a:t>
            </a:r>
          </a:p>
          <a:p>
            <a:pPr algn="ctr"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  814</a:t>
            </a:r>
            <a:endParaRPr lang="en-US" altLang="pt-BR" sz="4000" b="1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/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20769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26469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PAPANDUVA </a:t>
            </a:r>
            <a:r>
              <a:rPr lang="en-US" altLang="pt-B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altLang="pt-B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CMI =         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x 1000 = 8,03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      249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0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4000" b="1" u="sng" dirty="0">
                <a:latin typeface="Arial" pitchFamily="34" charset="0"/>
                <a:cs typeface="Arial" pitchFamily="34" charset="0"/>
              </a:rPr>
              <a:t>2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x 1000 = 8,03</a:t>
            </a:r>
          </a:p>
          <a:p>
            <a:pPr algn="ctr">
              <a:buNone/>
            </a:pP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        249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11231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4087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 CASTELO </a:t>
            </a:r>
            <a:r>
              <a:rPr lang="en-US" altLang="pt-B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altLang="pt-B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CMI =    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x1000 = 30,53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131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0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x 1000 = 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15,26</a:t>
            </a:r>
          </a:p>
          <a:p>
            <a:pPr algn="ctr"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131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1865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4087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pt-BR" sz="39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9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VIEIRA </a:t>
            </a:r>
            <a:r>
              <a:rPr lang="en-US" altLang="pt-B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altLang="pt-B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   CMI = 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x 1000 = 9,90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101</a:t>
            </a:r>
            <a:endParaRPr lang="en-US" altLang="pt-BR" sz="40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CMINN =          </a:t>
            </a:r>
            <a:r>
              <a:rPr lang="en-US" altLang="pt-BR" sz="4000" b="1" u="sng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x 1000 = 9,90</a:t>
            </a:r>
          </a:p>
          <a:p>
            <a:pPr algn="ctr">
              <a:buNone/>
            </a:pPr>
            <a:r>
              <a:rPr lang="en-US" altLang="pt-BR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pt-BR" sz="4000" b="1" dirty="0">
                <a:latin typeface="Arial" pitchFamily="34" charset="0"/>
                <a:cs typeface="Arial" pitchFamily="34" charset="0"/>
              </a:rPr>
              <a:t>101</a:t>
            </a:r>
            <a:endParaRPr lang="en-US" altLang="pt-BR" sz="4000" b="1" u="sng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pt-BR" u="sng" dirty="0" smtClean="0"/>
          </a:p>
        </p:txBody>
      </p:sp>
    </p:spTree>
    <p:extLst>
      <p:ext uri="{BB962C8B-B14F-4D97-AF65-F5344CB8AC3E}">
        <p14:creationId xmlns:p14="http://schemas.microsoft.com/office/powerpoint/2010/main" val="29433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</a:rPr>
              <a:t>CONTEÚDOS</a:t>
            </a:r>
            <a:endParaRPr lang="pt-BR" sz="44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784976" cy="5328592"/>
          </a:xfrm>
        </p:spPr>
        <p:txBody>
          <a:bodyPr>
            <a:normAutofit fontScale="92500"/>
          </a:bodyPr>
          <a:lstStyle/>
          <a:p>
            <a:r>
              <a:rPr lang="pt-BR" dirty="0"/>
              <a:t>- </a:t>
            </a:r>
            <a:r>
              <a:rPr lang="pt-BR" sz="3200" dirty="0" smtClean="0"/>
              <a:t>Conceitos básicos.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- Papel da enfermagem na neonatologia.</a:t>
            </a:r>
            <a:br>
              <a:rPr lang="pt-BR" sz="3200" dirty="0"/>
            </a:br>
            <a:r>
              <a:rPr lang="pt-BR" sz="3200" dirty="0"/>
              <a:t>- Indicadores epidemiológicos </a:t>
            </a:r>
            <a:r>
              <a:rPr lang="pt-BR" sz="3200" dirty="0" smtClean="0"/>
              <a:t>neonatais. 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- Perfil dos óbitos infantis e perinatais no Brasil.</a:t>
            </a:r>
            <a:br>
              <a:rPr lang="pt-BR" sz="3200" dirty="0"/>
            </a:br>
            <a:r>
              <a:rPr lang="pt-BR" sz="3200" dirty="0"/>
              <a:t>-Cuidados com o RN na hora do nascimento.</a:t>
            </a:r>
            <a:br>
              <a:rPr lang="pt-BR" sz="3200" dirty="0"/>
            </a:br>
            <a:r>
              <a:rPr lang="pt-BR" sz="3200" dirty="0"/>
              <a:t>- Características anatômicas e fisiológicas do RN.</a:t>
            </a:r>
            <a:br>
              <a:rPr lang="pt-BR" sz="3200" dirty="0"/>
            </a:br>
            <a:r>
              <a:rPr lang="pt-BR" sz="3200" dirty="0"/>
              <a:t>- Cuidados de enfermagem no alojamento conjunto.</a:t>
            </a:r>
            <a:br>
              <a:rPr lang="pt-BR" sz="3200" dirty="0"/>
            </a:br>
            <a:r>
              <a:rPr lang="pt-BR" sz="3200" dirty="0"/>
              <a:t>- Assistência de enfermagem em patologias neonatais.</a:t>
            </a:r>
          </a:p>
        </p:txBody>
      </p:sp>
    </p:spTree>
    <p:extLst>
      <p:ext uri="{BB962C8B-B14F-4D97-AF65-F5344CB8AC3E}">
        <p14:creationId xmlns:p14="http://schemas.microsoft.com/office/powerpoint/2010/main" val="390511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19268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pt-BR" sz="36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/>
            <a:r>
              <a:rPr lang="en-US" alt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TRÊS BARRAS 2019</a:t>
            </a:r>
            <a:endParaRPr lang="en-US" altLang="pt-BR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pt-BR" sz="2400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2400" dirty="0" smtClean="0"/>
              <a:t>    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CMI =           </a:t>
            </a:r>
            <a:r>
              <a:rPr lang="en-US" altLang="pt-BR" sz="4400" b="1" u="sng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x 1000 = </a:t>
            </a: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,52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323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4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CMINN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= 0</a:t>
            </a:r>
            <a:endParaRPr lang="en-US" altLang="pt-BR" sz="4400" b="1" u="sng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6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19268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pt-BR" sz="36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 eaLnBrk="1" hangingPunct="1"/>
            <a:r>
              <a:rPr lang="en-US" alt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 VISTA DO TOLDO 2019</a:t>
            </a:r>
          </a:p>
          <a:p>
            <a:pPr eaLnBrk="1" hangingPunct="1"/>
            <a:endParaRPr lang="en-US" altLang="pt-BR" sz="2400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2400" dirty="0" smtClean="0"/>
              <a:t>    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CMI =           </a:t>
            </a:r>
            <a:r>
              <a:rPr lang="en-US" altLang="pt-BR" sz="4400" b="1" u="sng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x 1000 = 15,38</a:t>
            </a:r>
            <a:endParaRPr lang="en-US" altLang="pt-BR" sz="4400" b="1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 65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4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CMINN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altLang="pt-BR" sz="4400" b="1" u="sng" dirty="0">
                <a:latin typeface="Arial" pitchFamily="34" charset="0"/>
                <a:cs typeface="Arial" pitchFamily="34" charset="0"/>
              </a:rPr>
              <a:t>1 </a:t>
            </a: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x 1000 = 15,38</a:t>
            </a:r>
          </a:p>
          <a:p>
            <a:pPr algn="ctr">
              <a:buNone/>
            </a:pP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 65</a:t>
            </a:r>
          </a:p>
          <a:p>
            <a:pPr algn="ctr">
              <a:buNone/>
            </a:pPr>
            <a:endParaRPr lang="en-US" altLang="pt-BR" sz="44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5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8172450" cy="1125538"/>
          </a:xfrm>
        </p:spPr>
        <p:txBody>
          <a:bodyPr/>
          <a:lstStyle/>
          <a:p>
            <a:pPr eaLnBrk="1" hangingPunct="1"/>
            <a:endParaRPr lang="en-US" altLang="pt-BR" sz="3800" b="1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44000" cy="619268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pt-BR" sz="3600" b="1" dirty="0" smtClean="0">
                <a:solidFill>
                  <a:srgbClr val="FF0000"/>
                </a:solidFill>
              </a:rPr>
              <a:t>COEFICIENTE DE MORTALIDADE INFANTIL (CMI)</a:t>
            </a:r>
          </a:p>
          <a:p>
            <a:pPr algn="ctr" eaLnBrk="1" hangingPunct="1"/>
            <a:r>
              <a:rPr lang="en-US" altLang="pt-B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MATEUS DO SUL 2019</a:t>
            </a:r>
          </a:p>
          <a:p>
            <a:pPr eaLnBrk="1" hangingPunct="1"/>
            <a:endParaRPr lang="en-US" altLang="pt-BR" sz="2400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2400" dirty="0" smtClean="0"/>
              <a:t>    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CMI =           </a:t>
            </a:r>
            <a:r>
              <a:rPr lang="en-US" altLang="pt-BR" sz="4400" b="1" u="sng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x 1000 = 5,18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    579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pt-BR" sz="4400" b="1" u="sng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CMINN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=       </a:t>
            </a:r>
            <a:r>
              <a:rPr lang="en-US" altLang="pt-BR" sz="4400" b="1" u="sng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altLang="pt-BR" sz="4400" b="1" dirty="0">
                <a:latin typeface="Arial" pitchFamily="34" charset="0"/>
                <a:cs typeface="Arial" pitchFamily="34" charset="0"/>
              </a:rPr>
              <a:t>x 1000 = </a:t>
            </a: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 3,45</a:t>
            </a:r>
          </a:p>
          <a:p>
            <a:pPr algn="ctr">
              <a:buNone/>
            </a:pPr>
            <a:r>
              <a:rPr lang="en-US" altLang="pt-BR" sz="4400" b="1" dirty="0" smtClean="0">
                <a:latin typeface="Arial" pitchFamily="34" charset="0"/>
                <a:cs typeface="Arial" pitchFamily="34" charset="0"/>
              </a:rPr>
              <a:t>579</a:t>
            </a:r>
            <a:endParaRPr lang="en-US" altLang="pt-BR" sz="4400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altLang="pt-BR" sz="44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4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79512" y="332656"/>
            <a:ext cx="877557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kumimoji="1" lang="pt-BR" altLang="pt-BR" sz="4400" b="1" dirty="0" smtClean="0">
                <a:solidFill>
                  <a:srgbClr val="FF0000"/>
                </a:solidFill>
                <a:cs typeface="Arial" pitchFamily="34" charset="0"/>
              </a:rPr>
              <a:t>EVOLUÇÃO DA TAXA </a:t>
            </a:r>
            <a:r>
              <a:rPr kumimoji="1" lang="pt-BR" altLang="pt-BR" sz="4400" b="1" dirty="0">
                <a:solidFill>
                  <a:srgbClr val="FF0000"/>
                </a:solidFill>
                <a:cs typeface="Arial" pitchFamily="34" charset="0"/>
              </a:rPr>
              <a:t>DE MORTALIDADE </a:t>
            </a:r>
            <a:r>
              <a:rPr kumimoji="1" lang="pt-BR" altLang="pt-BR" sz="4400" b="1" dirty="0" smtClean="0">
                <a:solidFill>
                  <a:srgbClr val="FF0000"/>
                </a:solidFill>
                <a:cs typeface="Arial" pitchFamily="34" charset="0"/>
              </a:rPr>
              <a:t>INFANTIL</a:t>
            </a:r>
            <a:endParaRPr kumimoji="1" lang="pt-BR" altLang="pt-BR" sz="4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95536" y="2060848"/>
            <a:ext cx="8559552" cy="407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</a:pPr>
            <a:r>
              <a:rPr kumimoji="1" lang="pt-BR" altLang="pt-BR" sz="4800" b="1" dirty="0">
                <a:cs typeface="Arial" pitchFamily="34" charset="0"/>
              </a:rPr>
              <a:t>135 óbitos por mil NV em </a:t>
            </a:r>
            <a:r>
              <a:rPr kumimoji="1" lang="pt-BR" altLang="pt-BR" sz="4800" b="1" dirty="0" smtClean="0">
                <a:cs typeface="Arial" pitchFamily="34" charset="0"/>
              </a:rPr>
              <a:t>1950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</a:pPr>
            <a:endParaRPr kumimoji="1" lang="pt-BR" altLang="pt-BR" sz="4800" b="1" dirty="0"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</a:pPr>
            <a:r>
              <a:rPr kumimoji="1" lang="pt-BR" altLang="pt-BR" sz="4800" b="1" dirty="0">
                <a:cs typeface="Arial" pitchFamily="34" charset="0"/>
              </a:rPr>
              <a:t>2</a:t>
            </a:r>
            <a:r>
              <a:rPr kumimoji="1" lang="en-US" altLang="pt-BR" sz="4800" b="1" dirty="0">
                <a:cs typeface="Arial" pitchFamily="34" charset="0"/>
              </a:rPr>
              <a:t>5</a:t>
            </a:r>
            <a:r>
              <a:rPr kumimoji="1" lang="pt-BR" altLang="pt-BR" sz="4800" b="1" dirty="0">
                <a:cs typeface="Arial" pitchFamily="34" charset="0"/>
              </a:rPr>
              <a:t>,</a:t>
            </a:r>
            <a:r>
              <a:rPr kumimoji="1" lang="en-US" altLang="pt-BR" sz="4800" b="1" dirty="0">
                <a:cs typeface="Arial" pitchFamily="34" charset="0"/>
              </a:rPr>
              <a:t>1</a:t>
            </a:r>
            <a:r>
              <a:rPr kumimoji="1" lang="pt-BR" altLang="pt-BR" sz="4800" b="1" dirty="0">
                <a:cs typeface="Arial" pitchFamily="34" charset="0"/>
              </a:rPr>
              <a:t> óbitos por mil NV</a:t>
            </a:r>
            <a:r>
              <a:rPr kumimoji="1" lang="pt-BR" altLang="pt-BR" sz="4800" b="1" dirty="0"/>
              <a:t> em 200</a:t>
            </a:r>
            <a:r>
              <a:rPr kumimoji="1" lang="en-US" altLang="pt-BR" sz="4800" b="1" dirty="0"/>
              <a:t>2</a:t>
            </a:r>
            <a:endParaRPr kumimoji="1" lang="pt-BR" alt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93759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Condições de Saúde da População Brasileira</a:t>
            </a:r>
            <a:br>
              <a:rPr lang="pt-BR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pt-BR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Mudanças no perfil epidemiológico</a:t>
            </a:r>
          </a:p>
        </p:txBody>
      </p:sp>
      <p:pic>
        <p:nvPicPr>
          <p:cNvPr id="593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85875"/>
            <a:ext cx="9144000" cy="5572125"/>
          </a:xfrm>
          <a:noFill/>
        </p:spPr>
      </p:pic>
    </p:spTree>
    <p:extLst>
      <p:ext uri="{BB962C8B-B14F-4D97-AF65-F5344CB8AC3E}">
        <p14:creationId xmlns:p14="http://schemas.microsoft.com/office/powerpoint/2010/main" val="1794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19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esultado de imagem para TAXA DE MORTALIDADE INFANTIL NO BRASIL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83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esultado de imagem para TAXA DE MORTALIDADE INFANTIL NO BRASIL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2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Resultado de imagem para TAXA DE MORTALIDADE INFANTIL NO BRASIL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63491" name="AutoShape 4" descr="Resultado de imagem para TAXA DE MORTALIDADE INFANTIL NO BRASIL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63492" name="AutoShape 6" descr="Resultado de imagem para TAXA DE MORTALIDADE INFANTIL NO BRASIL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pic>
        <p:nvPicPr>
          <p:cNvPr id="63493" name="Picture 8" descr="Resultado de imagem para TAXA DE MORTALIDADE INFANTIL NO BRASIL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9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964488" cy="1040160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PAPEL DA ENFERMAGEM EM NEONATOLOGIA</a:t>
            </a:r>
            <a:endParaRPr lang="pt-BR" sz="36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484784"/>
            <a:ext cx="9144000" cy="537321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Colocar a disposição da família o melhor atendimento nas etapas pré-natal, nascimento e pós-natal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Prevenir e tratar as causas de morbimortalidade fetal e neonatal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Prestar atenção integral à mãe e ao seu filho com um máximo de participação familiar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Acompanhar a mãe e seu RN durante todo o processo de parto e puerpério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58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0000"/>
                </a:solidFill>
              </a:rPr>
              <a:t>AVALIAÇÃO</a:t>
            </a:r>
            <a:endParaRPr lang="pt-BR" sz="48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8805672" cy="4758280"/>
          </a:xfrm>
        </p:spPr>
        <p:txBody>
          <a:bodyPr>
            <a:noAutofit/>
          </a:bodyPr>
          <a:lstStyle/>
          <a:p>
            <a:r>
              <a:rPr lang="pt-BR" sz="3600" dirty="0"/>
              <a:t>- Duas provas escritas - 50 pontos cada = 100 pontos</a:t>
            </a:r>
          </a:p>
          <a:p>
            <a:r>
              <a:rPr lang="pt-BR" sz="3600" dirty="0"/>
              <a:t>- Atividade em EAD = 20 pontos</a:t>
            </a:r>
          </a:p>
          <a:p>
            <a:r>
              <a:rPr lang="pt-BR" sz="3600" dirty="0"/>
              <a:t>- Princípios e valores = 20 pontos</a:t>
            </a:r>
          </a:p>
          <a:p>
            <a:r>
              <a:rPr lang="pt-BR" sz="3600" dirty="0"/>
              <a:t>- Estudo de caso = 20 pontos</a:t>
            </a:r>
          </a:p>
          <a:p>
            <a:r>
              <a:rPr lang="pt-BR" sz="3600" dirty="0"/>
              <a:t>- Estudos dirigidos sobre os conteúdos = 20 pontos</a:t>
            </a:r>
          </a:p>
          <a:p>
            <a:r>
              <a:rPr lang="pt-BR" sz="3600" dirty="0"/>
              <a:t>- </a:t>
            </a:r>
            <a:r>
              <a:rPr lang="pt-BR" sz="3600" dirty="0" smtClean="0"/>
              <a:t>Seminário sobre Aleitamento Materno = </a:t>
            </a:r>
            <a:r>
              <a:rPr lang="pt-BR" sz="3600" smtClean="0"/>
              <a:t>20 pontos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4590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28192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PAPEL DA ENFERMAGEM EM NEONATOLOGIA</a:t>
            </a:r>
            <a:endParaRPr lang="pt-BR" sz="36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484784"/>
            <a:ext cx="8964488" cy="518457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pt-BR" sz="3200" dirty="0" smtClean="0"/>
              <a:t>Prevenir complicações no ajuste do RN à vida </a:t>
            </a:r>
            <a:r>
              <a:rPr lang="pt-BR" sz="3200" dirty="0" err="1" smtClean="0"/>
              <a:t>extra-uterina</a:t>
            </a:r>
            <a:endParaRPr lang="pt-BR" sz="3200" dirty="0" smtClean="0"/>
          </a:p>
          <a:p>
            <a:r>
              <a:rPr lang="pt-BR" sz="3200" dirty="0" smtClean="0"/>
              <a:t>Fornecer para o RN um ambiente físico adequado</a:t>
            </a:r>
          </a:p>
          <a:p>
            <a:r>
              <a:rPr lang="pt-BR" sz="3200" dirty="0" smtClean="0"/>
              <a:t>Fomentar o vínculo da tríade pai-mãe-filho</a:t>
            </a:r>
          </a:p>
          <a:p>
            <a:r>
              <a:rPr lang="pt-BR" sz="3200" dirty="0" smtClean="0"/>
              <a:t>Oferecer promoção, proteção e manejo em relação ao AM</a:t>
            </a:r>
          </a:p>
          <a:p>
            <a:r>
              <a:rPr lang="pt-BR" sz="3200" dirty="0" smtClean="0"/>
              <a:t>Prestar atendimento de qualidade ao RN com patologia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52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28192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CRITÉRIOS PARA IDENTIFICAÇÃO</a:t>
            </a:r>
            <a:br>
              <a:rPr lang="pt-BR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RN DE RISCO:</a:t>
            </a:r>
            <a:r>
              <a:rPr lang="pt-B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Baixo nível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socioeconômico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História de morte de criança menor de 5 anos na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família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Criança explicitamente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indesejada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Mãe adolescente (&lt;20 anos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RN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pré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-termo (&lt;37 semanas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RN com baixo peso ao nascer (&lt;2.500 g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• Mãe com baixa instrução (&lt;oito anos de estudo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1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FATORES ANTENATAIS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160840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• Idade &lt;16 anos ou &gt;35 anos </a:t>
            </a:r>
            <a:endParaRPr lang="pt-BR" sz="3200" dirty="0" smtClean="0"/>
          </a:p>
          <a:p>
            <a:pPr marL="0" indent="0">
              <a:buNone/>
            </a:pPr>
            <a:r>
              <a:rPr lang="pt-BR" sz="3200" b="1" dirty="0" smtClean="0"/>
              <a:t>• </a:t>
            </a:r>
            <a:r>
              <a:rPr lang="pt-BR" sz="3200" dirty="0"/>
              <a:t>Ausência de cuidado pré-natal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Diabetes </a:t>
            </a:r>
            <a:endParaRPr lang="pt-BR" sz="3200" dirty="0" smtClean="0"/>
          </a:p>
          <a:p>
            <a:pPr marL="0" indent="0">
              <a:buNone/>
            </a:pPr>
            <a:r>
              <a:rPr lang="pt-BR" sz="3200" b="1" dirty="0" smtClean="0"/>
              <a:t>• </a:t>
            </a:r>
            <a:r>
              <a:rPr lang="pt-BR" sz="3200" dirty="0"/>
              <a:t>Rotura prematura das membranas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Hipertensão específica da gestação </a:t>
            </a:r>
            <a:endParaRPr lang="pt-BR" sz="3200" dirty="0" smtClean="0"/>
          </a:p>
          <a:p>
            <a:pPr marL="0" indent="0">
              <a:buNone/>
            </a:pPr>
            <a:r>
              <a:rPr lang="pt-BR" sz="3200" b="1" dirty="0" smtClean="0"/>
              <a:t>• </a:t>
            </a:r>
            <a:r>
              <a:rPr lang="pt-BR" sz="3200" dirty="0" smtClean="0"/>
              <a:t>Pós-maturidade</a:t>
            </a:r>
            <a:endParaRPr lang="pt-BR" sz="3200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4800600" y="1268760"/>
            <a:ext cx="4163888" cy="558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Hipertensão crônica 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Gestação múltipla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Anemia fetal ou </a:t>
            </a:r>
            <a:r>
              <a:rPr lang="pt-BR" sz="3200" dirty="0" err="1"/>
              <a:t>aloimunização</a:t>
            </a:r>
            <a:r>
              <a:rPr lang="pt-BR" sz="3200" dirty="0"/>
              <a:t> 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Discrepância entre idade gestacional e peso ao nascer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Óbito fetal ou neonatal anterior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637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FATORES ANTENATAIS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160840" cy="55892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Sangramento no </a:t>
            </a:r>
            <a:r>
              <a:rPr lang="pt-BR" sz="3200" dirty="0" smtClean="0"/>
              <a:t>2º </a:t>
            </a:r>
            <a:r>
              <a:rPr lang="pt-BR" sz="3200" dirty="0"/>
              <a:t>ou </a:t>
            </a:r>
            <a:r>
              <a:rPr lang="pt-BR" sz="3200" dirty="0" smtClean="0"/>
              <a:t>3º </a:t>
            </a:r>
            <a:r>
              <a:rPr lang="pt-BR" sz="3200" dirty="0"/>
              <a:t>trimestre 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Diminuição da atividade fetal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Uso de drogas ilícitas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Infecção materna 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Malformação ou anomalia fetal</a:t>
            </a:r>
          </a:p>
          <a:p>
            <a:pPr marL="0" indent="0">
              <a:buNone/>
            </a:pPr>
            <a:endParaRPr lang="pt-BR" dirty="0" smtClean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392488" cy="55892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3200" b="1" dirty="0" smtClean="0"/>
              <a:t>• </a:t>
            </a:r>
            <a:r>
              <a:rPr lang="pt-BR" sz="3200" dirty="0"/>
              <a:t>Doença materna cardíaca, </a:t>
            </a:r>
            <a:r>
              <a:rPr lang="pt-BR" sz="3200" dirty="0" smtClean="0"/>
              <a:t>renal, tireoidiana </a:t>
            </a:r>
            <a:r>
              <a:rPr lang="pt-BR" sz="3200" dirty="0"/>
              <a:t>ou neurológica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/>
              <a:t>Uso de medicações (por exemplo, magnésio e </a:t>
            </a:r>
            <a:r>
              <a:rPr lang="pt-BR" sz="3200" dirty="0" smtClean="0"/>
              <a:t>bloqueadores adrenérgicos</a:t>
            </a:r>
            <a:r>
              <a:rPr lang="pt-BR" sz="3200" dirty="0"/>
              <a:t>)</a:t>
            </a:r>
          </a:p>
          <a:p>
            <a:pPr marL="0" indent="0">
              <a:buNone/>
            </a:pPr>
            <a:r>
              <a:rPr lang="pt-BR" sz="3200" b="1" dirty="0"/>
              <a:t>• </a:t>
            </a:r>
            <a:r>
              <a:rPr lang="pt-BR" sz="3200" dirty="0" err="1"/>
              <a:t>Polidrâmnio</a:t>
            </a:r>
            <a:r>
              <a:rPr lang="pt-BR" sz="3200" dirty="0"/>
              <a:t> ou </a:t>
            </a:r>
            <a:r>
              <a:rPr lang="pt-BR" sz="3200" dirty="0" err="1"/>
              <a:t>oligoâmnio</a:t>
            </a:r>
            <a:r>
              <a:rPr lang="pt-BR" sz="3200" dirty="0"/>
              <a:t> </a:t>
            </a:r>
            <a:endParaRPr lang="pt-BR" sz="3200" dirty="0" smtClean="0"/>
          </a:p>
          <a:p>
            <a:pPr marL="0" indent="0">
              <a:buNone/>
            </a:pPr>
            <a:r>
              <a:rPr lang="pt-BR" sz="3200" b="1" dirty="0" smtClean="0"/>
              <a:t>• </a:t>
            </a:r>
            <a:r>
              <a:rPr lang="pt-BR" sz="3200" dirty="0" err="1"/>
              <a:t>Hidropsia</a:t>
            </a:r>
            <a:r>
              <a:rPr lang="pt-BR" sz="3200" dirty="0"/>
              <a:t> fetal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23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FATORES RELACIONADOS AO PARTO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160840" cy="529776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pt-BR" sz="9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Cesariana de emergência </a:t>
            </a:r>
            <a:endParaRPr lang="pt-BR" sz="9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Bradicardia fetal</a:t>
            </a:r>
          </a:p>
          <a:p>
            <a:pPr marL="0" indent="0">
              <a:buNone/>
            </a:pPr>
            <a:r>
              <a:rPr lang="pt-BR" sz="9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Uso de fórceps ou extração a vácuo </a:t>
            </a:r>
            <a:endParaRPr lang="pt-BR" sz="9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Padrão anormal de frequência cardíaca fetal</a:t>
            </a:r>
          </a:p>
          <a:p>
            <a:pPr marL="0" indent="0">
              <a:buNone/>
            </a:pPr>
            <a:r>
              <a:rPr lang="pt-BR" sz="9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Apresentação não cefálica </a:t>
            </a:r>
            <a:endParaRPr lang="pt-BR" sz="9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Anestesia geral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572000" cy="558924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Trabalho de parto prematuro </a:t>
            </a: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 err="1">
                <a:latin typeface="Arial" pitchFamily="34" charset="0"/>
                <a:cs typeface="Arial" pitchFamily="34" charset="0"/>
              </a:rPr>
              <a:t>Tetania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 uterina</a:t>
            </a: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Parto </a:t>
            </a:r>
            <a:r>
              <a:rPr lang="pt-BR" sz="9800" dirty="0" err="1">
                <a:latin typeface="Arial" pitchFamily="34" charset="0"/>
                <a:cs typeface="Arial" pitchFamily="34" charset="0"/>
              </a:rPr>
              <a:t>taquitócico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Líquido amniótico </a:t>
            </a:r>
            <a:r>
              <a:rPr lang="pt-BR" sz="9800" dirty="0" err="1">
                <a:latin typeface="Arial" pitchFamily="34" charset="0"/>
                <a:cs typeface="Arial" pitchFamily="34" charset="0"/>
              </a:rPr>
              <a:t>meconial</a:t>
            </a:r>
            <a:endParaRPr lang="pt-BR" sz="9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 err="1" smtClean="0">
                <a:latin typeface="Arial" pitchFamily="34" charset="0"/>
                <a:cs typeface="Arial" pitchFamily="34" charset="0"/>
              </a:rPr>
              <a:t>Corioamnionite</a:t>
            </a:r>
            <a:r>
              <a:rPr lang="pt-BR" sz="9800" dirty="0" smtClean="0">
                <a:latin typeface="Arial" pitchFamily="34" charset="0"/>
                <a:cs typeface="Arial" pitchFamily="34" charset="0"/>
              </a:rPr>
              <a:t> (inflamação das membranas fetais)  </a:t>
            </a:r>
            <a:endParaRPr lang="pt-BR" sz="9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Prolapso de cordão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926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FATORES RELACIONADOS AO PARTO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160840" cy="5297760"/>
          </a:xfrm>
        </p:spPr>
        <p:txBody>
          <a:bodyPr>
            <a:normAutofit fontScale="32500" lnSpcReduction="20000"/>
          </a:bodyPr>
          <a:lstStyle/>
          <a:p>
            <a:endParaRPr lang="pt-BR" dirty="0"/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Rotura prolongada de membranas (&gt;18 horas antes do parto)</a:t>
            </a:r>
            <a:endParaRPr lang="pt-BR" sz="98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Uso materno de </a:t>
            </a:r>
            <a:r>
              <a:rPr lang="pt-BR" sz="9800" dirty="0" err="1" smtClean="0">
                <a:latin typeface="Arial" pitchFamily="34" charset="0"/>
                <a:cs typeface="Arial" pitchFamily="34" charset="0"/>
              </a:rPr>
              <a:t>opióides</a:t>
            </a:r>
            <a:r>
              <a:rPr lang="pt-BR" sz="9800" dirty="0" smtClean="0">
                <a:latin typeface="Arial" pitchFamily="34" charset="0"/>
                <a:cs typeface="Arial" pitchFamily="34" charset="0"/>
              </a:rPr>
              <a:t> (analgésicos de ação central – morfina, </a:t>
            </a:r>
            <a:r>
              <a:rPr lang="pt-BR" sz="9800" dirty="0" err="1" smtClean="0">
                <a:latin typeface="Arial" pitchFamily="34" charset="0"/>
                <a:cs typeface="Arial" pitchFamily="34" charset="0"/>
              </a:rPr>
              <a:t>tramadol</a:t>
            </a:r>
            <a:r>
              <a:rPr lang="pt-BR" sz="98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nas 4 horas que antecedem o parto</a:t>
            </a:r>
          </a:p>
          <a:p>
            <a:pPr marL="0" indent="0">
              <a:buNone/>
            </a:pPr>
            <a:r>
              <a:rPr lang="pt-BR" sz="98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800" dirty="0">
                <a:latin typeface="Arial" pitchFamily="34" charset="0"/>
                <a:cs typeface="Arial" pitchFamily="34" charset="0"/>
              </a:rPr>
              <a:t>Trabalho de parto prolongado</a:t>
            </a:r>
          </a:p>
          <a:p>
            <a:r>
              <a:rPr lang="pt-BR" sz="9800" dirty="0">
                <a:latin typeface="Arial" pitchFamily="34" charset="0"/>
                <a:cs typeface="Arial" pitchFamily="34" charset="0"/>
              </a:rPr>
              <a:t>(&gt;24 horas)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4572000" cy="558924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Segundo estágio do trabalho de </a:t>
            </a:r>
            <a:r>
              <a:rPr lang="pt-BR" sz="9600" dirty="0" smtClean="0">
                <a:latin typeface="Arial" pitchFamily="34" charset="0"/>
                <a:cs typeface="Arial" pitchFamily="34" charset="0"/>
              </a:rPr>
              <a:t>parto prolongado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(&gt;2 horas)</a:t>
            </a:r>
          </a:p>
          <a:p>
            <a:pPr marL="0" indent="0">
              <a:buNone/>
            </a:pPr>
            <a:r>
              <a:rPr lang="pt-BR" sz="9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Placenta prévia </a:t>
            </a:r>
            <a:endParaRPr lang="pt-BR" sz="9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Descolamento prematuro da placenta</a:t>
            </a:r>
          </a:p>
          <a:p>
            <a:pPr marL="0" indent="0">
              <a:buNone/>
            </a:pPr>
            <a:r>
              <a:rPr lang="pt-BR" sz="9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 err="1">
                <a:latin typeface="Arial" pitchFamily="34" charset="0"/>
                <a:cs typeface="Arial" pitchFamily="34" charset="0"/>
              </a:rPr>
              <a:t>Macrossomia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 fetal </a:t>
            </a:r>
            <a:endParaRPr lang="pt-BR" sz="9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9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9600" dirty="0">
                <a:latin typeface="Arial" pitchFamily="34" charset="0"/>
                <a:cs typeface="Arial" pitchFamily="34" charset="0"/>
              </a:rPr>
              <a:t>Sangramento intraparto abundante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26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SUGEREM-SE OS SEGUINTES CRITÉRIOS PARA IDENTIFICAR O RN DE ALTO RISCO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10264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RN com asfixia grave ao nascer (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Apgar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&lt;7 no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5º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min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• RN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pré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-termo com peso ao nascer &lt;2.000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g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• RN &lt;35 semanas de idade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gestacional</a:t>
            </a:r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• RN com outras doenças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graves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ASSISTÊNCIA AO RECÉM‐NASCIDO NA SALA DE PARTO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256584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latin typeface="Arial" pitchFamily="34" charset="0"/>
                <a:cs typeface="Arial" pitchFamily="34" charset="0"/>
              </a:rPr>
              <a:t>PREPARO DA SALA DE REANIMAÇÃO</a:t>
            </a:r>
          </a:p>
          <a:p>
            <a:r>
              <a:rPr lang="pt-BR" sz="4400" dirty="0" smtClean="0">
                <a:latin typeface="Arial" pitchFamily="34" charset="0"/>
                <a:cs typeface="Arial" pitchFamily="34" charset="0"/>
              </a:rPr>
              <a:t>- uso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de roupa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privativa</a:t>
            </a:r>
            <a:endParaRPr lang="pt-BR" sz="4400" dirty="0">
              <a:latin typeface="Arial" pitchFamily="34" charset="0"/>
              <a:cs typeface="Arial" pitchFamily="34" charset="0"/>
            </a:endParaRPr>
          </a:p>
          <a:p>
            <a:r>
              <a:rPr lang="pt-BR" sz="4400" dirty="0" smtClean="0">
                <a:latin typeface="Arial" pitchFamily="34" charset="0"/>
                <a:cs typeface="Arial" pitchFamily="34" charset="0"/>
              </a:rPr>
              <a:t>- temperatura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do local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ajustada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para evitar a perda de calor no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recém‐nascido</a:t>
            </a:r>
            <a:endParaRPr lang="pt-BR" sz="4400" dirty="0">
              <a:latin typeface="Arial" pitchFamily="34" charset="0"/>
              <a:cs typeface="Arial" pitchFamily="34" charset="0"/>
            </a:endParaRP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-5718" y="188640"/>
            <a:ext cx="9144000" cy="6408712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SALA DE REANIMAÇÃO </a:t>
            </a:r>
            <a:r>
              <a:rPr lang="pt-BR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pt-BR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eve conter: 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rede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oxigênio, ar comprimido,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vácuo,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preferência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central; 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fonte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calor radiante: Berço aquecido deve ficar ligado para manter a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temperatura; 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material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reanimação; 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relógio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parede; 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balança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para pesar 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recém‐nascido;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incubadora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transporte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PRINCIPAIS EQUIPAMENTOS E MATERIAIS NECESSÁRIOS </a:t>
            </a:r>
            <a:endParaRPr lang="pt-BR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340768"/>
            <a:ext cx="8503920" cy="504056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1) Sistema </a:t>
            </a:r>
            <a:r>
              <a:rPr lang="pt-BR" dirty="0">
                <a:latin typeface="Arial" pitchFamily="34" charset="0"/>
                <a:cs typeface="Arial" pitchFamily="34" charset="0"/>
              </a:rPr>
              <a:t>de aquecimento ligado.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t-BR" dirty="0">
                <a:latin typeface="Arial" pitchFamily="34" charset="0"/>
                <a:cs typeface="Arial" pitchFamily="34" charset="0"/>
              </a:rPr>
              <a:t>) Estetoscópio, oxigênio, vácuo, laringoscópio com lâminas apropriadas (0 e 1), pilhas novas e lâmpada funcionando e bem fixa (experimentar).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3) Sistema de aspiração, máscara e balão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autoinflável</a:t>
            </a:r>
            <a:r>
              <a:rPr lang="pt-BR" dirty="0">
                <a:latin typeface="Arial" pitchFamily="34" charset="0"/>
                <a:cs typeface="Arial" pitchFamily="34" charset="0"/>
              </a:rPr>
              <a:t> funcionando e conectados à fonte de O2.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4) Compressas para secar a criança, campo esterilizado aquecido e cobertores encapados. Ao manusear o campo aquecido, a face voltada para o bebê deve ser mantida estéril para evitar a contaminação das mãos do obstetra.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497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1440160"/>
          </a:xfrm>
        </p:spPr>
        <p:txBody>
          <a:bodyPr>
            <a:no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</a:rPr>
              <a:t>NEONATOLOGIA</a:t>
            </a:r>
            <a:br>
              <a:rPr lang="pt-BR" sz="4400" b="1" dirty="0" smtClean="0">
                <a:solidFill>
                  <a:srgbClr val="FF0000"/>
                </a:solidFill>
              </a:rPr>
            </a:br>
            <a:endParaRPr lang="pt-BR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836712"/>
            <a:ext cx="8964488" cy="60212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endParaRPr lang="pt-BR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latim: </a:t>
            </a:r>
            <a:r>
              <a:rPr lang="pt-BR" sz="40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ne(o) </a:t>
            </a:r>
            <a:r>
              <a:rPr lang="pt-BR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 novo; </a:t>
            </a:r>
            <a:r>
              <a:rPr lang="pt-BR" sz="4000" b="1" i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nat</a:t>
            </a:r>
            <a:r>
              <a:rPr lang="pt-BR" sz="40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(o) </a:t>
            </a:r>
            <a:r>
              <a:rPr lang="pt-BR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 nascimento e </a:t>
            </a:r>
            <a:r>
              <a:rPr lang="pt-BR" sz="4000" b="1" i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logia</a:t>
            </a:r>
            <a:r>
              <a:rPr lang="pt-BR" sz="40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pt-BR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estudo)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- ramo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da Pediatria que se ocupa das crianças desde o nascimento até aos 28 dias de idade (quando as crianças deixam de ser recém-nascidos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e passam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 ser lactentes).</a:t>
            </a: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809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260648"/>
            <a:ext cx="8503920" cy="612068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5) Tubos endotraqueais com 2,5 – 3 – 3,5 – 4 mm de diâmetro.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6) Medicamentos como adrenalina, água destilada,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expansores</a:t>
            </a:r>
            <a:r>
              <a:rPr lang="pt-BR" dirty="0">
                <a:latin typeface="Arial" pitchFamily="34" charset="0"/>
                <a:cs typeface="Arial" pitchFamily="34" charset="0"/>
              </a:rPr>
              <a:t> plasmáticos (soro fisiológico, ringer lactato ou albumina a 5%, ou concentrado de hemácias em situações especiais),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naloxone</a:t>
            </a:r>
            <a:r>
              <a:rPr lang="pt-BR" dirty="0">
                <a:latin typeface="Arial" pitchFamily="34" charset="0"/>
                <a:cs typeface="Arial" pitchFamily="34" charset="0"/>
              </a:rPr>
              <a:t> e bicarbonato de sódio.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7) Material para cateterismo umbilical.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8) </a:t>
            </a:r>
            <a:r>
              <a:rPr lang="pt-BR" dirty="0" err="1">
                <a:latin typeface="Arial" pitchFamily="34" charset="0"/>
                <a:cs typeface="Arial" pitchFamily="34" charset="0"/>
              </a:rPr>
              <a:t>Oxímetro</a:t>
            </a:r>
            <a:r>
              <a:rPr lang="pt-BR" dirty="0">
                <a:latin typeface="Arial" pitchFamily="34" charset="0"/>
                <a:cs typeface="Arial" pitchFamily="34" charset="0"/>
              </a:rPr>
              <a:t> de pulso.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9) Luvas, se possível estéreis.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04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4016" y="364014"/>
            <a:ext cx="5292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AVALIAÇÃO DA VITALIDADE AO NASCER</a:t>
            </a: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20481" y="1084094"/>
            <a:ext cx="3747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• Quatro perguntas: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3" y="1825285"/>
            <a:ext cx="4369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Arial" pitchFamily="34" charset="0"/>
                <a:cs typeface="Arial" pitchFamily="34" charset="0"/>
              </a:rPr>
              <a:t>1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- Gestação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a termo?</a:t>
            </a:r>
          </a:p>
        </p:txBody>
      </p:sp>
      <p:sp>
        <p:nvSpPr>
          <p:cNvPr id="5" name="Retângulo 4"/>
          <p:cNvSpPr/>
          <p:nvPr/>
        </p:nvSpPr>
        <p:spPr>
          <a:xfrm>
            <a:off x="539553" y="2194617"/>
            <a:ext cx="6060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2 - Ausência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de mecônio?*</a:t>
            </a: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3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Respirando ou chorando?</a:t>
            </a: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4  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- Tônus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muscular bom?</a:t>
            </a:r>
          </a:p>
        </p:txBody>
      </p:sp>
      <p:sp>
        <p:nvSpPr>
          <p:cNvPr id="6" name="Retângulo 5"/>
          <p:cNvSpPr/>
          <p:nvPr/>
        </p:nvSpPr>
        <p:spPr>
          <a:xfrm>
            <a:off x="144016" y="3906100"/>
            <a:ext cx="8820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SIM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todas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, as respostas -  RN com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boa vitalidade e não necessita de manobras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de reanimação.</a:t>
            </a: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  <a:p>
            <a:r>
              <a:rPr lang="pt-BR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 Manual de reanimação da SBP considera como de boa vitalidade o RN que preenche </a:t>
            </a:r>
            <a:r>
              <a:rPr lang="pt-BR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os critérios </a:t>
            </a:r>
            <a:r>
              <a:rPr lang="pt-BR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1,3 e 4. Independente do aspecto do líquido amniótico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29835"/>
            <a:ext cx="3707904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9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RN NORMAL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baixo risco de apresentar patologia neonatal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Idade gestacional entre 37 e 41 semanas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Peso adequado (entre os percentis 90 e 100)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Exame físico normal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Gravidez e parto sem antecedentes patológicos que possam afetar a criança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238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6120680"/>
          </a:xfrm>
        </p:spPr>
        <p:txBody>
          <a:bodyPr>
            <a:normAutofit/>
          </a:bodyPr>
          <a:lstStyle/>
          <a:p>
            <a: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Assistência ao recém‐nascido a termo </a:t>
            </a:r>
            <a:r>
              <a:rPr lang="pt-BR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BR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ala </a:t>
            </a:r>
            <a:r>
              <a:rPr lang="pt-BR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parto</a:t>
            </a:r>
            <a:b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4400" dirty="0" smtClean="0">
                <a:latin typeface="Arial" pitchFamily="34" charset="0"/>
                <a:cs typeface="Arial" pitchFamily="34" charset="0"/>
              </a:rPr>
            </a:br>
            <a:r>
              <a:rPr lang="pt-BR" sz="4400" dirty="0" smtClean="0">
                <a:latin typeface="Arial" pitchFamily="34" charset="0"/>
                <a:cs typeface="Arial" pitchFamily="34" charset="0"/>
              </a:rPr>
              <a:t>Para promover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b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oa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xpansão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ulmonar, manter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o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xigenação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t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ecidual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dequada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ssegurar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d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ébito cardíaco adequado.</a:t>
            </a:r>
            <a:br>
              <a:rPr lang="pt-BR" sz="4400" dirty="0" smtClean="0">
                <a:latin typeface="Arial" pitchFamily="34" charset="0"/>
                <a:cs typeface="Arial" pitchFamily="34" charset="0"/>
              </a:rPr>
            </a:b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i="1" dirty="0" smtClean="0"/>
              <a:t> 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8972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72816"/>
            <a:ext cx="8534400" cy="758952"/>
          </a:xfrm>
        </p:spPr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12968" cy="5733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Receber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 recém‐nascido em campo estéril aquecido para evitar a perda de calor por evaporação;</a:t>
            </a:r>
          </a:p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- atender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 recém‐nascido sob fonte de calor radiante;</a:t>
            </a:r>
          </a:p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- a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temperatura deve ser de 30 a 32 graus;</a:t>
            </a:r>
          </a:p>
          <a:p>
            <a:pPr marL="0" indent="0"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- secar 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o corpo do recém‐nascido e retirar os campos úmidos.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NÃO PENDURAR A CRIANÇA PELOS PÉS, POIS ESSA MANOBRA PODE LEVAR A HEMORRAGIA INTRACRANIANA E LUXAÇÃO DE QUADRIL.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9512" y="332656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DDDDDD"/>
              </a:buClr>
              <a:buSzPct val="85000"/>
            </a:pPr>
            <a:r>
              <a:rPr lang="pt-BR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MANUTENÇÃO DA TEMPERATURA</a:t>
            </a:r>
            <a:endParaRPr lang="pt-BR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4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TERMOREGULAÇÃO NO RN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 produção de calor no RN se dá por ativação de triglicerídeos, regulados por neurotransmissores, com intervenção do SNS, como resposta ao estresse pelo frio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No útero, o feto está a uma temperatura de 37 º e sai no parto para um ambiente mais frio, o que auxilia em ajustes fisiológicos, como o da respiração, mas que, se durar muito tempo, pode causar hipotermia.</a:t>
            </a:r>
          </a:p>
        </p:txBody>
      </p:sp>
    </p:spTree>
    <p:extLst>
      <p:ext uri="{BB962C8B-B14F-4D97-AF65-F5344CB8AC3E}">
        <p14:creationId xmlns:p14="http://schemas.microsoft.com/office/powerpoint/2010/main" val="38953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TERMOREGULAÇÃO NO RN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O processo de produção de calor requer aumento da atividade metabólica e de necessidades calóricas de oxigênio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O RN pode perder calor com maior rapidez do que o produz, pois sua superfície corporal é relativamente grande e a camada de gordura subcutânea é fina e não oferece  o suficiente  isolamento  para conservação de calor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5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34400" cy="758952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MUDANÇAS RESPIRATÓRIAS</a:t>
            </a:r>
            <a:b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lang="pt-BR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vida </a:t>
            </a:r>
            <a:r>
              <a:rPr lang="pt-BR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intra-uterina</a:t>
            </a:r>
            <a:r>
              <a:rPr lang="pt-BR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pt-BR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340768"/>
            <a:ext cx="8503920" cy="475828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o oxigênio utilizado pelo feto provém do sangue materno, que atravessa a placenta – somente uma pequena porção de sangue fetal passa pelos pulmões, que ainda não tem função respiratória</a:t>
            </a:r>
          </a:p>
          <a:p>
            <a:r>
              <a:rPr lang="pt-BR" sz="3600" dirty="0">
                <a:latin typeface="Arial" pitchFamily="34" charset="0"/>
                <a:cs typeface="Arial" pitchFamily="34" charset="0"/>
              </a:rPr>
              <a:t>o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s pulmões estão distendidos, os alvéolos cheios de líquido e os vasos sanguíneos contraídos</a:t>
            </a:r>
          </a:p>
        </p:txBody>
      </p:sp>
    </p:spTree>
    <p:extLst>
      <p:ext uri="{BB962C8B-B14F-4D97-AF65-F5344CB8AC3E}">
        <p14:creationId xmlns:p14="http://schemas.microsoft.com/office/powerpoint/2010/main" val="41735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MUDANÇAS RESPIRATÓRIAS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964488" cy="48302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Logo após o nascimento esse líquido sai pela boca e nariz, pela compressão torácica durante o parto</a:t>
            </a: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Após a saída do tórax esse se expande rapidamente e o ar penetra na via aérea superior e substitui o líquido</a:t>
            </a: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urfactante pulmonar – substância produzida por células pulmonares entre as 24 e 36 semanas de gestação que atua como detergente, reduzindo a tensão superficial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6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212028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SÍNDROME DA ANGÚSTIA RESPIRATÓRIA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ou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SÍNDROME DO DESCONFORTO RESPIRATÓRIO (SDR) 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2492896"/>
            <a:ext cx="8964488" cy="3960440"/>
          </a:xfrm>
        </p:spPr>
        <p:txBody>
          <a:bodyPr>
            <a:normAutofit fontScale="92500" lnSpcReduction="20000"/>
          </a:bodyPr>
          <a:lstStyle/>
          <a:p>
            <a:r>
              <a:rPr lang="pt-BR" b="1" dirty="0" smtClean="0"/>
              <a:t>causada </a:t>
            </a:r>
            <a:r>
              <a:rPr lang="pt-BR" b="1" dirty="0"/>
              <a:t>por deficiência do surfactante </a:t>
            </a:r>
            <a:r>
              <a:rPr lang="pt-BR" b="1" dirty="0" smtClean="0"/>
              <a:t>pulmonar, tipicamente </a:t>
            </a:r>
            <a:r>
              <a:rPr lang="pt-BR" b="1" dirty="0"/>
              <a:t>ocorre somente em bebês nascidos em &lt; 37 semanas de gestação; </a:t>
            </a:r>
            <a:endParaRPr lang="pt-BR" b="1" dirty="0" smtClean="0"/>
          </a:p>
          <a:p>
            <a:r>
              <a:rPr lang="pt-BR" b="1" dirty="0" smtClean="0"/>
              <a:t>Na </a:t>
            </a:r>
            <a:r>
              <a:rPr lang="pt-BR" b="1" dirty="0"/>
              <a:t>deficiência do surfactante, os alvéolos se fecham ou não conseguem se abrir, e os pulmões apresentam atelectasia difusa, propiciando inflamação e edema pulmonar.</a:t>
            </a:r>
          </a:p>
          <a:p>
            <a:r>
              <a:rPr lang="pt-BR" b="1" dirty="0"/>
              <a:t>Além de causar insuficiência respiratória, a SAR aumenta o risco de hemorragia intraventricular, pneumotórax hipertensivo, displasia </a:t>
            </a:r>
            <a:r>
              <a:rPr lang="pt-BR" b="1" dirty="0" err="1"/>
              <a:t>broncopulmonar</a:t>
            </a:r>
            <a:r>
              <a:rPr lang="pt-BR" b="1" dirty="0"/>
              <a:t>, sepse e morte.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45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464096"/>
          </a:xfrm>
        </p:spPr>
        <p:txBody>
          <a:bodyPr>
            <a:normAutofit fontScale="90000"/>
          </a:bodyPr>
          <a:lstStyle/>
          <a:p>
            <a:endParaRPr lang="pt-BR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88640"/>
            <a:ext cx="9144000" cy="66693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pt-BR" sz="3600" b="1" dirty="0" smtClean="0">
                <a:solidFill>
                  <a:srgbClr val="FF0000"/>
                </a:solidFill>
              </a:rPr>
              <a:t>NEONATO/RECÉM-NASCIDO (RN)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 smtClean="0"/>
              <a:t>   Criança nas 4 primeiras semanas de vida - Deixa </a:t>
            </a:r>
            <a:r>
              <a:rPr lang="pt-BR" sz="3600" dirty="0"/>
              <a:t>de ser feto no momento em que é </a:t>
            </a:r>
            <a:r>
              <a:rPr lang="pt-BR" sz="3600" dirty="0" err="1"/>
              <a:t>clampeado</a:t>
            </a:r>
            <a:r>
              <a:rPr lang="pt-BR" sz="3600" dirty="0"/>
              <a:t> o cordão umbilical.</a:t>
            </a:r>
            <a:endParaRPr lang="pt-BR" sz="3600" dirty="0" smtClean="0"/>
          </a:p>
          <a:p>
            <a:pPr algn="just"/>
            <a:endParaRPr lang="pt-BR" sz="3600" dirty="0"/>
          </a:p>
          <a:p>
            <a:pPr algn="just"/>
            <a:r>
              <a:rPr lang="pt-BR" sz="3600" b="1" dirty="0" smtClean="0">
                <a:solidFill>
                  <a:srgbClr val="FF0000"/>
                </a:solidFill>
              </a:rPr>
              <a:t>PERÍODO NEONATAL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 smtClean="0"/>
              <a:t>   O </a:t>
            </a:r>
            <a:r>
              <a:rPr lang="pt-BR" sz="3600" dirty="0"/>
              <a:t>período neonatal começa no nascimento e termina após 28 dias completos depois do nascimento</a:t>
            </a:r>
            <a:r>
              <a:rPr lang="pt-BR" sz="3600" dirty="0" smtClean="0"/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92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176024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MUDANÇAS CIRCULATÓRIAS </a:t>
            </a:r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Da </a:t>
            </a:r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circulação placentária ou fetal para circulação independente</a:t>
            </a:r>
            <a:br>
              <a:rPr lang="pt-B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527048"/>
            <a:ext cx="8964488" cy="4572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Artérias e veia umbilical se juntam e ocorre aumento na pressão sanguínea sistêmica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O sangue oxigenado proveniente dos pulmões é bombeado pelo coração para os tecidos do RN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Em uma transição normal o RN respira adequadamente e a coloração da pele fica rosada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7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32819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MÁ ADAPTAÇÃO À VIDA EXTRA-UTERINA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por dificuldades antes do TP, durante e depois do nascimento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5428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t-BR" dirty="0" smtClean="0"/>
          </a:p>
          <a:p>
            <a:r>
              <a:rPr lang="pt-BR" sz="3900" dirty="0" smtClean="0">
                <a:latin typeface="Arial" pitchFamily="34" charset="0"/>
                <a:cs typeface="Arial" pitchFamily="34" charset="0"/>
              </a:rPr>
              <a:t>Respiração fraca e irregular que não produz a saída do líquido do alvéolo</a:t>
            </a:r>
          </a:p>
          <a:p>
            <a:r>
              <a:rPr lang="pt-BR" sz="3900" dirty="0" smtClean="0">
                <a:latin typeface="Arial" pitchFamily="34" charset="0"/>
                <a:cs typeface="Arial" pitchFamily="34" charset="0"/>
              </a:rPr>
              <a:t> tamponamento da via aérea com mecônio</a:t>
            </a:r>
          </a:p>
          <a:p>
            <a:r>
              <a:rPr lang="pt-BR" sz="3900" dirty="0" smtClean="0">
                <a:latin typeface="Arial" pitchFamily="34" charset="0"/>
                <a:cs typeface="Arial" pitchFamily="34" charset="0"/>
              </a:rPr>
              <a:t>bradicardia</a:t>
            </a:r>
          </a:p>
          <a:p>
            <a:pPr algn="ctr"/>
            <a:r>
              <a:rPr lang="pt-BR" sz="3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DEVERÃO SER INICIADOS PROCEDIMENTOS DE REANIMAÇÃO</a:t>
            </a:r>
            <a:endParaRPr lang="pt-BR" sz="39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2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892480" cy="75895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/>
            </a:r>
            <a:br>
              <a:rPr lang="pt-BR" b="1" dirty="0"/>
            </a:b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DESOBSTRUÇÃO DAS VIAS AÉREAS SUPERIORES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700808"/>
            <a:ext cx="8892480" cy="482453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desobstrução de vias aéreas deve </a:t>
            </a: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 feita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 a cabeça em nível inferior </a:t>
            </a: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ao restante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corpo (</a:t>
            </a:r>
            <a:r>
              <a:rPr lang="pt-BR" sz="16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Trendelenburg</a:t>
            </a: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 20°), virada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para o lado, </a:t>
            </a: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para impedir que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muco, líquidos, coágulos </a:t>
            </a:r>
            <a:r>
              <a:rPr lang="pt-BR" sz="1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 mecônio </a:t>
            </a:r>
            <a:r>
              <a:rPr lang="pt-BR" sz="1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penetrem nas vias respiratórias.</a:t>
            </a:r>
          </a:p>
          <a:p>
            <a:endParaRPr lang="pt-BR" sz="8000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  <a:p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308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6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ASPIRAÇÃO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8964488" cy="5400600"/>
          </a:xfrm>
        </p:spPr>
        <p:txBody>
          <a:bodyPr>
            <a:normAutofit fontScale="25000" lnSpcReduction="20000"/>
          </a:bodyPr>
          <a:lstStyle/>
          <a:p>
            <a:endParaRPr lang="pt-BR" sz="80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4400" dirty="0" smtClean="0">
                <a:latin typeface="Arial" pitchFamily="34" charset="0"/>
                <a:cs typeface="Arial" pitchFamily="34" charset="0"/>
              </a:rPr>
              <a:t>caso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a criança apresente dificuldade respiratória ou choro fraco.</a:t>
            </a:r>
          </a:p>
          <a:p>
            <a:r>
              <a:rPr lang="pt-BR" sz="14400" dirty="0">
                <a:latin typeface="Arial" pitchFamily="34" charset="0"/>
                <a:cs typeface="Arial" pitchFamily="34" charset="0"/>
              </a:rPr>
              <a:t>a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spirar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inicialmente a boca e a seguir as 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narinas (a introdução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inicial nas narinas 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pode desencadear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uma 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inspiração, ocasionando aspiração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do conteúdo da cavidade 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oral)</a:t>
            </a:r>
            <a:endParaRPr lang="pt-BR" sz="14400" dirty="0">
              <a:latin typeface="Arial" pitchFamily="34" charset="0"/>
              <a:cs typeface="Arial" pitchFamily="34" charset="0"/>
            </a:endParaRPr>
          </a:p>
          <a:p>
            <a:r>
              <a:rPr lang="pt-BR" sz="14400" dirty="0" smtClean="0">
                <a:latin typeface="Arial" pitchFamily="34" charset="0"/>
                <a:cs typeface="Arial" pitchFamily="34" charset="0"/>
              </a:rPr>
              <a:t>pressão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do vácuo em 15 a 20 mmHg.</a:t>
            </a:r>
          </a:p>
          <a:p>
            <a:r>
              <a:rPr lang="pt-BR" sz="14400" dirty="0">
                <a:latin typeface="Arial" pitchFamily="34" charset="0"/>
                <a:cs typeface="Arial" pitchFamily="34" charset="0"/>
              </a:rPr>
              <a:t>n</a:t>
            </a:r>
            <a:r>
              <a:rPr lang="pt-BR" sz="14400" dirty="0" smtClean="0">
                <a:latin typeface="Arial" pitchFamily="34" charset="0"/>
                <a:cs typeface="Arial" pitchFamily="34" charset="0"/>
              </a:rPr>
              <a:t>ão </a:t>
            </a:r>
            <a:r>
              <a:rPr lang="pt-BR" sz="14400" dirty="0">
                <a:latin typeface="Arial" pitchFamily="34" charset="0"/>
                <a:cs typeface="Arial" pitchFamily="34" charset="0"/>
              </a:rPr>
              <a:t>aspirar por tempo maior que 10 a 15 segundos para evitar reflexo vagal (bradicardia e apneia).</a:t>
            </a:r>
          </a:p>
          <a:p>
            <a:endParaRPr lang="pt-BR" dirty="0"/>
          </a:p>
          <a:p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86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25000" lnSpcReduction="20000"/>
          </a:bodyPr>
          <a:lstStyle/>
          <a:p>
            <a:endParaRPr lang="pt-BR" sz="8000" dirty="0">
              <a:latin typeface="Arial" pitchFamily="34" charset="0"/>
              <a:cs typeface="Arial" pitchFamily="34" charset="0"/>
            </a:endParaRPr>
          </a:p>
          <a:p>
            <a:r>
              <a:rPr lang="pt-BR" sz="1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cavidade </a:t>
            </a:r>
            <a:r>
              <a:rPr lang="pt-BR" sz="1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oral</a:t>
            </a:r>
            <a:r>
              <a:rPr lang="pt-BR" sz="16000" dirty="0">
                <a:latin typeface="Arial" pitchFamily="34" charset="0"/>
                <a:cs typeface="Arial" pitchFamily="34" charset="0"/>
              </a:rPr>
              <a:t>: Aspirar o canto da boca com movimentos delicados. Evitar tocar na </a:t>
            </a:r>
            <a:r>
              <a:rPr lang="pt-BR" sz="16000" dirty="0" smtClean="0">
                <a:latin typeface="Arial" pitchFamily="34" charset="0"/>
                <a:cs typeface="Arial" pitchFamily="34" charset="0"/>
              </a:rPr>
              <a:t>faringe posterior</a:t>
            </a:r>
            <a:r>
              <a:rPr lang="pt-BR" sz="16000" dirty="0">
                <a:latin typeface="Arial" pitchFamily="34" charset="0"/>
                <a:cs typeface="Arial" pitchFamily="34" charset="0"/>
              </a:rPr>
              <a:t>, pois provoca náuseas.</a:t>
            </a:r>
          </a:p>
          <a:p>
            <a:r>
              <a:rPr lang="pt-BR" sz="1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narinas</a:t>
            </a:r>
            <a:r>
              <a:rPr lang="pt-BR" sz="16000" dirty="0">
                <a:latin typeface="Arial" pitchFamily="34" charset="0"/>
                <a:cs typeface="Arial" pitchFamily="34" charset="0"/>
              </a:rPr>
              <a:t>: Introduzir a sonda desligada para não lesar a mucosa, tracionar lentamente aspirando </a:t>
            </a:r>
            <a:r>
              <a:rPr lang="pt-BR" sz="16000" dirty="0" smtClean="0">
                <a:latin typeface="Arial" pitchFamily="34" charset="0"/>
                <a:cs typeface="Arial" pitchFamily="34" charset="0"/>
              </a:rPr>
              <a:t>de forma </a:t>
            </a:r>
            <a:r>
              <a:rPr lang="pt-BR" sz="16000" dirty="0">
                <a:latin typeface="Arial" pitchFamily="34" charset="0"/>
                <a:cs typeface="Arial" pitchFamily="34" charset="0"/>
              </a:rPr>
              <a:t>intermitente.</a:t>
            </a:r>
          </a:p>
          <a:p>
            <a:endParaRPr lang="pt-BR" dirty="0"/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ASPIRAÇÃO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7851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02" y="476672"/>
            <a:ext cx="8784976" cy="758952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APGAR – AVALIAÇÃO DA VITALIDADE DO RECÉM‐NASCIDO</a:t>
            </a:r>
            <a:endParaRPr lang="pt-BR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8964488" cy="4686272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3600" dirty="0">
                <a:latin typeface="Arial" pitchFamily="34" charset="0"/>
                <a:cs typeface="Arial" pitchFamily="34" charset="0"/>
              </a:rPr>
              <a:t>Em 1953 a 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Dra. Virginia </a:t>
            </a:r>
            <a:r>
              <a:rPr lang="pt-BR" sz="3600" b="1" dirty="0" err="1">
                <a:latin typeface="Arial" pitchFamily="34" charset="0"/>
                <a:cs typeface="Arial" pitchFamily="34" charset="0"/>
              </a:rPr>
              <a:t>Apgar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 divulgou no meio científico a sua escala para avaliação do grau de asfixia neonatal e de adaptação á vida extra uterina (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Escala de </a:t>
            </a:r>
            <a:r>
              <a:rPr lang="pt-BR" sz="3600" b="1" dirty="0" err="1">
                <a:latin typeface="Arial" pitchFamily="34" charset="0"/>
                <a:cs typeface="Arial" pitchFamily="34" charset="0"/>
              </a:rPr>
              <a:t>Apgar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algn="just"/>
            <a:endParaRPr lang="pt-BR" sz="3600" dirty="0">
              <a:latin typeface="Arial" pitchFamily="34" charset="0"/>
              <a:cs typeface="Arial" pitchFamily="34" charset="0"/>
            </a:endParaRPr>
          </a:p>
          <a:p>
            <a:r>
              <a:rPr lang="pt-BR" alt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Verificação do estado de saúde da criança ao nascer, ou seja, com uma </a:t>
            </a:r>
            <a:r>
              <a:rPr lang="pt-BR" altLang="pt-BR" sz="3600" b="1" dirty="0">
                <a:latin typeface="Arial" pitchFamily="34" charset="0"/>
                <a:cs typeface="Arial" pitchFamily="34" charset="0"/>
              </a:rPr>
              <a:t>nota </a:t>
            </a:r>
            <a:r>
              <a:rPr lang="pt-BR" alt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atribuída ao seu nascimento.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pt-BR" sz="2800" b="1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48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332656"/>
            <a:ext cx="8503920" cy="6264696"/>
          </a:xfrm>
        </p:spPr>
        <p:txBody>
          <a:bodyPr>
            <a:normAutofit/>
          </a:bodyPr>
          <a:lstStyle/>
          <a:p>
            <a:pPr algn="ctr">
              <a:buFont typeface="Wingdings 3" pitchFamily="18" charset="2"/>
              <a:buNone/>
              <a:defRPr/>
            </a:pP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Aplicado no </a:t>
            </a:r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1º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e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5º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minutos de vida.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Font typeface="Wingdings 3" pitchFamily="18" charset="2"/>
              <a:buNone/>
              <a:defRPr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Muitos serviços utilizam também o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10º, 15º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e </a:t>
            </a:r>
            <a:r>
              <a:rPr 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20º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minuto, conforme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rotina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buNone/>
              <a:defRPr/>
            </a:pPr>
            <a:r>
              <a:rPr lang="pt-BR" altLang="pt-BR" sz="3600" b="1" dirty="0">
                <a:latin typeface="Arial" pitchFamily="34" charset="0"/>
                <a:cs typeface="Arial" pitchFamily="34" charset="0"/>
              </a:rPr>
              <a:t>O escore adequado </a:t>
            </a:r>
            <a:r>
              <a:rPr lang="pt-BR" altLang="pt-BR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deve ser a partir de 7</a:t>
            </a:r>
            <a:r>
              <a:rPr lang="pt-BR" altLang="pt-BR" sz="3600" b="1" dirty="0">
                <a:latin typeface="Arial" pitchFamily="34" charset="0"/>
                <a:cs typeface="Arial" pitchFamily="34" charset="0"/>
              </a:rPr>
              <a:t>, quando este mantêm abaixo de 5, a probabilidade de sequelas neurológicas são maiores.</a:t>
            </a:r>
          </a:p>
          <a:p>
            <a:pPr algn="ctr">
              <a:buFont typeface="Wingdings 3" pitchFamily="18" charset="2"/>
              <a:buNone/>
              <a:defRPr/>
            </a:pPr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 flipV="1">
            <a:off x="301752" y="987552"/>
            <a:ext cx="8534400" cy="353216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17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BOLETIM DE APGAR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81856731"/>
              </p:ext>
            </p:extLst>
          </p:nvPr>
        </p:nvGraphicFramePr>
        <p:xfrm>
          <a:off x="251520" y="1340770"/>
          <a:ext cx="8576244" cy="496855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144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4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4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4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301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Sinal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Frequência </a:t>
                      </a:r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cardíaca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Ausente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&lt; 100bat/min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&gt; 100bat/min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Esforço respiratório</a:t>
                      </a: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ausente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Lento, irregular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Bom, choro forte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Tônus muscular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Flácido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Alguma flexão das extremidades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Movimentos ativos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Irritabilidade reflexa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Arial" pitchFamily="34" charset="0"/>
                          <a:cs typeface="Arial" pitchFamily="34" charset="0"/>
                        </a:rPr>
                        <a:t>Nenhuma reposta</a:t>
                      </a:r>
                      <a:endParaRPr lang="pt-BR" sz="1800" b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Algum movimento ou careta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Choro forte ou tosse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3168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Cor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Cianose ou palidez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Róseo, extremidades cianóticas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Completamente róseo</a:t>
                      </a:r>
                      <a:endParaRPr lang="pt-BR" sz="18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117" marR="91117" marT="45558" marB="4555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3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534400" cy="150840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SIGNIFICADO DAS NOTAS OBTIDAS NA AVALIAÇÃO DE APGAR: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/>
            </a:r>
            <a:br>
              <a:rPr lang="pt-BR" sz="3200" dirty="0"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836712"/>
            <a:ext cx="8503920" cy="5472608"/>
          </a:xfrm>
        </p:spPr>
        <p:txBody>
          <a:bodyPr/>
          <a:lstStyle/>
          <a:p>
            <a:endParaRPr lang="pt-BR" dirty="0" smtClean="0"/>
          </a:p>
          <a:p>
            <a:endParaRPr lang="pt-BR" sz="36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BR" sz="4800" dirty="0">
                <a:latin typeface="Arial" pitchFamily="34" charset="0"/>
                <a:cs typeface="Arial" pitchFamily="34" charset="0"/>
              </a:rPr>
              <a:t>- 0 a 3: asfixia grave;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4800" dirty="0">
                <a:latin typeface="Arial" pitchFamily="34" charset="0"/>
                <a:cs typeface="Arial" pitchFamily="34" charset="0"/>
              </a:rPr>
              <a:t>- 4 a 6: asfixia moderada;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4800" dirty="0">
                <a:latin typeface="Arial" pitchFamily="34" charset="0"/>
                <a:cs typeface="Arial" pitchFamily="34" charset="0"/>
              </a:rPr>
              <a:t>- 7 a 10: boa vitalidade, boa adaptação à vida </a:t>
            </a:r>
            <a:r>
              <a:rPr lang="pt-BR" sz="4800" dirty="0" err="1">
                <a:latin typeface="Arial" pitchFamily="34" charset="0"/>
                <a:cs typeface="Arial" pitchFamily="34" charset="0"/>
              </a:rPr>
              <a:t>extra-uterina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60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548680"/>
            <a:ext cx="9144000" cy="63093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EMBRIÃO</a:t>
            </a:r>
            <a:r>
              <a:rPr lang="pt-BR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Consiste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desde a implantação do óvulo fertilizado no útero até 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8º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semana de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desenvolvimento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FETO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Da 8º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semana até o nascimento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9143999" cy="699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8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CLAMPEAMENTO DO CORDÃO UMBILICAL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62736" cy="4782272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secção do cordão umbilical deve ser feita apenas após o </a:t>
            </a:r>
            <a:r>
              <a:rPr lang="pt-BR" sz="3200" b="1" dirty="0" err="1">
                <a:latin typeface="Arial" pitchFamily="34" charset="0"/>
                <a:cs typeface="Arial" pitchFamily="34" charset="0"/>
              </a:rPr>
              <a:t>cessamento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 da pulsação (em torno de 3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minutos)</a:t>
            </a:r>
            <a:endParaRPr lang="pt-BR" sz="3200" b="1" dirty="0">
              <a:latin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pt-BR" altLang="pt-BR" sz="3200" b="1" dirty="0" smtClean="0">
                <a:latin typeface="Arial" charset="0"/>
                <a:cs typeface="Arial" charset="0"/>
              </a:rPr>
              <a:t>de </a:t>
            </a:r>
            <a:r>
              <a:rPr lang="pt-BR" altLang="pt-BR" sz="3200" b="1" dirty="0">
                <a:latin typeface="Arial" charset="0"/>
                <a:cs typeface="Arial" charset="0"/>
              </a:rPr>
              <a:t>2 a 3 cm da base do </a:t>
            </a:r>
            <a:r>
              <a:rPr lang="pt-BR" altLang="pt-BR" sz="3200" b="1" dirty="0" smtClean="0">
                <a:latin typeface="Arial" charset="0"/>
                <a:cs typeface="Arial" charset="0"/>
              </a:rPr>
              <a:t>coto, </a:t>
            </a:r>
            <a:r>
              <a:rPr lang="pt-BR" altLang="pt-BR" sz="3200" b="1" dirty="0">
                <a:latin typeface="Arial" charset="0"/>
                <a:cs typeface="Arial" charset="0"/>
              </a:rPr>
              <a:t>utilizando </a:t>
            </a:r>
            <a:r>
              <a:rPr lang="pt-BR" altLang="pt-BR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clamp</a:t>
            </a:r>
            <a:r>
              <a:rPr lang="pt-BR" altLang="pt-BR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umbilical ou similar </a:t>
            </a:r>
            <a:r>
              <a:rPr lang="pt-BR" altLang="pt-BR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estéril</a:t>
            </a:r>
            <a:endParaRPr lang="pt-BR" altLang="pt-BR" sz="32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pt-BR" altLang="pt-BR" sz="3200" b="1" dirty="0" smtClean="0">
                <a:latin typeface="Arial" charset="0"/>
                <a:cs typeface="Arial" charset="0"/>
              </a:rPr>
              <a:t>no cordão verifica-se </a:t>
            </a:r>
            <a:r>
              <a:rPr lang="pt-BR" altLang="pt-BR" sz="3200" b="1" dirty="0">
                <a:latin typeface="Arial" charset="0"/>
                <a:cs typeface="Arial" charset="0"/>
              </a:rPr>
              <a:t>a presença de </a:t>
            </a:r>
            <a:r>
              <a:rPr lang="pt-BR" altLang="pt-BR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duas artérias e de uma veia </a:t>
            </a:r>
            <a:r>
              <a:rPr lang="pt-BR" altLang="pt-BR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umbilical </a:t>
            </a:r>
          </a:p>
          <a:p>
            <a:pPr marL="0" indent="0">
              <a:buNone/>
            </a:pPr>
            <a:r>
              <a:rPr lang="pt-BR" altLang="pt-BR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- </a:t>
            </a:r>
            <a:r>
              <a:rPr lang="pt-BR" altLang="pt-BR" sz="3200" b="1" dirty="0" smtClean="0">
                <a:latin typeface="Arial" charset="0"/>
                <a:cs typeface="Arial" charset="0"/>
              </a:rPr>
              <a:t>comunicar anormalidades</a:t>
            </a:r>
            <a:r>
              <a:rPr lang="pt-BR" altLang="pt-BR" sz="3200" b="1" dirty="0">
                <a:latin typeface="Arial" charset="0"/>
                <a:cs typeface="Arial" charset="0"/>
              </a:rPr>
              <a:t>. </a:t>
            </a:r>
          </a:p>
          <a:p>
            <a:r>
              <a:rPr lang="pt-BR" altLang="pt-BR" sz="3200" b="1" dirty="0" smtClean="0">
                <a:latin typeface="Arial" charset="0"/>
                <a:cs typeface="Arial" charset="0"/>
              </a:rPr>
              <a:t>Curativo </a:t>
            </a:r>
            <a:r>
              <a:rPr lang="pt-BR" altLang="pt-BR" sz="3200" b="1" dirty="0">
                <a:latin typeface="Arial" charset="0"/>
                <a:cs typeface="Arial" charset="0"/>
              </a:rPr>
              <a:t>com álcool a 70%</a:t>
            </a:r>
          </a:p>
          <a:p>
            <a:endParaRPr lang="pt-BR" sz="28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14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964488" cy="968152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ATRASO DO CLAMPEAMENTO DO CORDÃO UMBILICAL </a:t>
            </a:r>
            <a:endParaRPr lang="pt-B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permite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a passagem continuada do sangue da placenta para o bebê durante mais 1 a 3 minutos após o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nascimento</a:t>
            </a:r>
          </a:p>
          <a:p>
            <a:r>
              <a:rPr lang="pt-BR" sz="4800" dirty="0" smtClean="0">
                <a:latin typeface="Arial" pitchFamily="34" charset="0"/>
                <a:cs typeface="Arial" pitchFamily="34" charset="0"/>
              </a:rPr>
              <a:t>aumenta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as reservas de ferro do bebê em até 50% aos 6 meses de idade nos bebês nascidos a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termo, evitando assim anemia.</a:t>
            </a:r>
          </a:p>
        </p:txBody>
      </p:sp>
    </p:spTree>
    <p:extLst>
      <p:ext uri="{BB962C8B-B14F-4D97-AF65-F5344CB8AC3E}">
        <p14:creationId xmlns:p14="http://schemas.microsoft.com/office/powerpoint/2010/main" val="157837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6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7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ASSISTÊNCIA IMEDIATA AO RN</a:t>
            </a:r>
            <a:endParaRPr lang="pt-BR" dirty="0"/>
          </a:p>
        </p:txBody>
      </p:sp>
      <p:pic>
        <p:nvPicPr>
          <p:cNvPr id="4" name="Picture 2" descr="http://www.rodolfo.costa.nom.br/biowiki/lib/exe/fetch.php?hash=ed1f8b&amp;w=300&amp;media=http%3A%2F%2Fwww.portalsaofrancisco.com.br%2Falfa%2Ffilo-cordata%2Fimagens%2Fcordao-umbilica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19550" r="39812" b="36926"/>
          <a:stretch>
            <a:fillRect/>
          </a:stretch>
        </p:blipFill>
        <p:spPr bwMode="auto">
          <a:xfrm>
            <a:off x="0" y="1916832"/>
            <a:ext cx="465382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imgms.bebe.abril.com.br/6/materia-7z.jpeg?13227642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4139952" cy="354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84976" cy="6408712"/>
          </a:xfrm>
        </p:spPr>
        <p:txBody>
          <a:bodyPr>
            <a:normAutofit fontScale="92500"/>
          </a:bodyPr>
          <a:lstStyle/>
          <a:p>
            <a:r>
              <a:rPr lang="pt-BR" sz="3200" dirty="0">
                <a:latin typeface="Arial" pitchFamily="34" charset="0"/>
                <a:cs typeface="Arial" pitchFamily="34" charset="0"/>
              </a:rPr>
              <a:t>E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nvolver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RN em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campo aquecido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estéril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e coloca-lo em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contato com a mãe (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 enfermagem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deverá entregar o RN à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mãe, abrindo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campo para que ela observe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seu corpo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inteiro), e em seguida estimular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 amamentação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no seio materno.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Manter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aquecimento e prevenir a hipotermia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Certificar-se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que foram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coletadas  amostras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sangue do cordão para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determinar 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grupo </a:t>
            </a:r>
            <a:r>
              <a:rPr lang="pt-BR" sz="3200" dirty="0" err="1">
                <a:latin typeface="Arial" pitchFamily="34" charset="0"/>
                <a:cs typeface="Arial" pitchFamily="34" charset="0"/>
              </a:rPr>
              <a:t>sangüíneo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 e Rh,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além de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todas as determinações que 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pediatra julgue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oportunas.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20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503920" cy="5832648"/>
          </a:xfrm>
        </p:spPr>
        <p:txBody>
          <a:bodyPr>
            <a:noAutofit/>
          </a:bodyPr>
          <a:lstStyle/>
          <a:p>
            <a:r>
              <a:rPr lang="pt-BR" sz="4000" dirty="0">
                <a:latin typeface="Arial" pitchFamily="34" charset="0"/>
                <a:cs typeface="Arial" pitchFamily="34" charset="0"/>
              </a:rPr>
              <a:t>Fazer a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identificação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do RN e da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mãe, usar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pulseiras de plástico no pulso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ou tornozelo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(colocado na mãe e no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filho, coleta-se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 impressão digital dos dedos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da mãe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e plantar do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filho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). Deve constar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na identificação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nome da mãe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(“filho de” ou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“RN de”), sexo do RN, número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do quarto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, do leito materno e data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3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61963"/>
            <a:ext cx="73437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784976" cy="6381328"/>
          </a:xfrm>
        </p:spPr>
        <p:txBody>
          <a:bodyPr>
            <a:noAutofit/>
          </a:bodyPr>
          <a:lstStyle/>
          <a:p>
            <a:r>
              <a:rPr lang="pt-BR" sz="3200" dirty="0">
                <a:latin typeface="Arial" pitchFamily="34" charset="0"/>
                <a:cs typeface="Arial" pitchFamily="34" charset="0"/>
              </a:rPr>
              <a:t>Um importante aspecto da adaptação hematológica diz respeito aos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fatores de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coagulação.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recém-nascido possui uma deficiência de vitamina K e dos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fatores vitamina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– K dependentes (II, VII, IX,X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tal deficiência não for corrigida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logo após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o nascimento com a administração de tal vitamina pode levar ao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aparecimento da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Doença Hemorrágica do Recém–nascido.</a:t>
            </a:r>
          </a:p>
        </p:txBody>
      </p:sp>
    </p:spTree>
    <p:extLst>
      <p:ext uri="{BB962C8B-B14F-4D97-AF65-F5344CB8AC3E}">
        <p14:creationId xmlns:p14="http://schemas.microsoft.com/office/powerpoint/2010/main" val="173493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1"/>
            <a:ext cx="7772400" cy="764704"/>
          </a:xfrm>
        </p:spPr>
        <p:txBody>
          <a:bodyPr/>
          <a:lstStyle/>
          <a:p>
            <a:pPr eaLnBrk="1" hangingPunct="1"/>
            <a:r>
              <a:rPr lang="en-US" altLang="pt-BR" b="1" dirty="0" smtClean="0">
                <a:solidFill>
                  <a:srgbClr val="FF0000"/>
                </a:solidFill>
              </a:rPr>
              <a:t>NASCIDO VIVO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0" y="980728"/>
            <a:ext cx="8945563" cy="554389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Expulsão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extração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completa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corpo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mãe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independentemente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duração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gravidez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de um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produto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concepção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que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depois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separação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respire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apresente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qualquer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outro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sinal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vida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tal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como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batimentos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pulsações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cordão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umbilical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movimentos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efetivos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dos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músculos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contração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voluntária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estando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não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cortado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cordão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umbilical 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estando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não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desprendido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a placenta.</a:t>
            </a:r>
          </a:p>
          <a:p>
            <a:pPr eaLnBrk="1" hangingPunct="1">
              <a:lnSpc>
                <a:spcPct val="90000"/>
              </a:lnSpc>
            </a:pPr>
            <a:endParaRPr lang="en-US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5289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dirty="0" smtClean="0">
                <a:latin typeface="Arial" pitchFamily="34" charset="0"/>
                <a:cs typeface="Arial" pitchFamily="34" charset="0"/>
              </a:rPr>
              <a:t>Administração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de vitamina K para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prevenção da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doença hemorrágica do RN (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2 mg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por via oral ou 1 mg por via IM 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no vasto </a:t>
            </a:r>
            <a:r>
              <a:rPr lang="pt-BR" sz="4800" dirty="0">
                <a:latin typeface="Arial" pitchFamily="34" charset="0"/>
                <a:cs typeface="Arial" pitchFamily="34" charset="0"/>
              </a:rPr>
              <a:t>lateral/coxa</a:t>
            </a:r>
            <a:r>
              <a:rPr lang="pt-BR" sz="4800" dirty="0" smtClean="0">
                <a:latin typeface="Arial" pitchFamily="34" charset="0"/>
                <a:cs typeface="Arial" pitchFamily="34" charset="0"/>
              </a:rPr>
              <a:t>).</a:t>
            </a:r>
            <a:endParaRPr lang="pt-BR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2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KANAKION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784976" cy="4758280"/>
          </a:xfrm>
        </p:spPr>
        <p:txBody>
          <a:bodyPr/>
          <a:lstStyle/>
          <a:p>
            <a:pPr algn="just"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Vitamina k1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tem por finalidade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prevenir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doença hemorrágica do RN devido a imaturidade hepática. </a:t>
            </a:r>
            <a:endParaRPr lang="pt-BR" sz="2800" dirty="0">
              <a:latin typeface="Arial" pitchFamily="34" charset="0"/>
              <a:cs typeface="Arial" pitchFamily="34" charset="0"/>
            </a:endParaRP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8960"/>
            <a:ext cx="5256584" cy="330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2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chemeClr val="tx1"/>
                </a:solidFill>
              </a:rPr>
              <a:t>ASSISTÊNCIA IMEDIATA AO RN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pt-BR" altLang="pt-BR" sz="2800" dirty="0">
                <a:latin typeface="Arial" charset="0"/>
                <a:cs typeface="Arial" charset="0"/>
              </a:rPr>
              <a:t>O </a:t>
            </a:r>
            <a:r>
              <a:rPr lang="pt-BR" altLang="pt-BR" sz="2800" dirty="0" err="1">
                <a:solidFill>
                  <a:srgbClr val="FF0000"/>
                </a:solidFill>
                <a:latin typeface="Arial" charset="0"/>
                <a:cs typeface="Arial" charset="0"/>
              </a:rPr>
              <a:t>Credê</a:t>
            </a:r>
            <a:r>
              <a:rPr lang="pt-BR" altLang="pt-BR" sz="28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pt-BR" altLang="pt-BR" sz="2800" dirty="0">
                <a:latin typeface="Arial" charset="0"/>
                <a:cs typeface="Arial" charset="0"/>
              </a:rPr>
              <a:t>é realizado com Nitrato de </a:t>
            </a:r>
            <a:r>
              <a:rPr lang="pt-BR" altLang="pt-BR" sz="2800" dirty="0" smtClean="0">
                <a:latin typeface="Arial" charset="0"/>
                <a:cs typeface="Arial" charset="0"/>
              </a:rPr>
              <a:t>Prata </a:t>
            </a:r>
            <a:r>
              <a:rPr lang="pt-BR" altLang="pt-BR" sz="2800" dirty="0">
                <a:latin typeface="Arial" charset="0"/>
                <a:cs typeface="Arial" charset="0"/>
              </a:rPr>
              <a:t>a 1% </a:t>
            </a:r>
            <a:endParaRPr lang="pt-BR" altLang="pt-BR" sz="2800" dirty="0" smtClean="0">
              <a:latin typeface="Arial" charset="0"/>
              <a:cs typeface="Arial" charset="0"/>
            </a:endParaRPr>
          </a:p>
          <a:p>
            <a:pPr marL="0" indent="0" algn="just">
              <a:buNone/>
            </a:pPr>
            <a:r>
              <a:rPr lang="pt-BR" altLang="pt-BR" sz="2800" dirty="0" smtClean="0">
                <a:latin typeface="Arial" charset="0"/>
                <a:cs typeface="Arial" charset="0"/>
              </a:rPr>
              <a:t>(</a:t>
            </a:r>
            <a:r>
              <a:rPr lang="pt-BR" altLang="pt-BR" sz="2800" dirty="0" err="1" smtClean="0">
                <a:latin typeface="Arial" charset="0"/>
                <a:cs typeface="Arial" charset="0"/>
              </a:rPr>
              <a:t>Argirol</a:t>
            </a:r>
            <a:r>
              <a:rPr lang="pt-BR" altLang="pt-BR" sz="2800" dirty="0" smtClean="0">
                <a:latin typeface="Arial" charset="0"/>
                <a:cs typeface="Arial" charset="0"/>
              </a:rPr>
              <a:t>), </a:t>
            </a:r>
            <a:r>
              <a:rPr lang="pt-BR" altLang="pt-BR" sz="2800" dirty="0">
                <a:latin typeface="Arial" charset="0"/>
                <a:cs typeface="Arial" charset="0"/>
              </a:rPr>
              <a:t>visando a prevenção da </a:t>
            </a:r>
            <a:r>
              <a:rPr lang="pt-BR" altLang="pt-BR" sz="2800" dirty="0">
                <a:solidFill>
                  <a:srgbClr val="FF0000"/>
                </a:solidFill>
                <a:latin typeface="Arial" charset="0"/>
                <a:cs typeface="Arial" charset="0"/>
              </a:rPr>
              <a:t>oftalmia e vaginite gonocócica</a:t>
            </a:r>
            <a:r>
              <a:rPr lang="pt-BR" altLang="pt-BR" sz="2800" b="1" dirty="0" smtClean="0">
                <a:latin typeface="Arial" charset="0"/>
                <a:cs typeface="Arial" charset="0"/>
              </a:rPr>
              <a:t>.</a:t>
            </a:r>
          </a:p>
          <a:p>
            <a:pPr algn="just"/>
            <a:endParaRPr lang="pt-BR" altLang="pt-BR" sz="2800" b="1" dirty="0">
              <a:latin typeface="Arial" charset="0"/>
              <a:cs typeface="Arial" charset="0"/>
            </a:endParaRPr>
          </a:p>
          <a:p>
            <a:pPr algn="just"/>
            <a:r>
              <a:rPr lang="pt-BR" altLang="pt-BR" sz="2800" dirty="0">
                <a:latin typeface="Arial" charset="0"/>
                <a:cs typeface="Arial" charset="0"/>
              </a:rPr>
              <a:t> Utiliza-se duas gotas na vagina e uma gota no saco lacrimal inferior de cada olho. Algumas instituições possuem como rotina a sua utilização tanto no parto vaginal quanto no abdominal com bolsa rota.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57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3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20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467232"/>
              </p:ext>
            </p:extLst>
          </p:nvPr>
        </p:nvGraphicFramePr>
        <p:xfrm>
          <a:off x="3746500" y="2636912"/>
          <a:ext cx="164941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" name="Objeto de Shell de Gerenciador" showAsIcon="1" r:id="rId3" imgW="1649880" imgH="686880" progId="Package">
                  <p:embed/>
                </p:oleObj>
              </mc:Choice>
              <mc:Fallback>
                <p:oleObj name="Objeto de Shell de Gerenciador" showAsIcon="1" r:id="rId3" imgW="164988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6500" y="2636912"/>
                        <a:ext cx="1649413" cy="68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963780"/>
              </p:ext>
            </p:extLst>
          </p:nvPr>
        </p:nvGraphicFramePr>
        <p:xfrm>
          <a:off x="3959225" y="3976688"/>
          <a:ext cx="11477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1" name="Objeto de Shell de Gerenciador" showAsIcon="1" r:id="rId5" imgW="1148400" imgH="453960" progId="Package">
                  <p:embed/>
                </p:oleObj>
              </mc:Choice>
              <mc:Fallback>
                <p:oleObj name="Objeto de Shell de Gerenciador" showAsIcon="1" r:id="rId5" imgW="1148400" imgH="4539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59225" y="3976688"/>
                        <a:ext cx="1147763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2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534400" cy="111216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QUANTO À IDADE GESTACIONAL:</a:t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altLang="pt-B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Considera-se  </a:t>
            </a:r>
            <a:r>
              <a:rPr lang="pt-BR" altLang="pt-BR" sz="3600" b="1" dirty="0" smtClean="0">
                <a:latin typeface="Arial" pitchFamily="34" charset="0"/>
                <a:cs typeface="Arial" pitchFamily="34" charset="0"/>
              </a:rPr>
              <a:t>RN</a:t>
            </a:r>
            <a:r>
              <a:rPr lang="pt-BR" altLang="pt-BR" sz="3600" b="1" dirty="0">
                <a:latin typeface="Arial" pitchFamily="34" charset="0"/>
                <a:cs typeface="Arial" pitchFamily="34" charset="0"/>
              </a:rPr>
              <a:t/>
            </a:r>
            <a:br>
              <a:rPr lang="pt-BR" altLang="pt-BR" sz="3600" b="1" dirty="0"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0000"/>
                </a:solidFill>
              </a:rPr>
              <a:t/>
            </a:r>
            <a:br>
              <a:rPr lang="pt-BR" b="1" dirty="0" smtClean="0">
                <a:solidFill>
                  <a:srgbClr val="FF0000"/>
                </a:solidFill>
              </a:rPr>
            </a:b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55000" lnSpcReduction="20000"/>
          </a:bodyPr>
          <a:lstStyle/>
          <a:p>
            <a:endParaRPr lang="pt-BR" dirty="0" smtClean="0"/>
          </a:p>
          <a:p>
            <a:pPr marL="0" indent="0">
              <a:buNone/>
            </a:pPr>
            <a:endParaRPr lang="pt-BR" altLang="pt-BR" sz="31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termo (</a:t>
            </a: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RNAT) -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nasce 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entre </a:t>
            </a:r>
            <a:r>
              <a:rPr lang="pt-BR" altLang="pt-BR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37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 a </a:t>
            </a:r>
            <a:r>
              <a:rPr lang="pt-BR" altLang="pt-BR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41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400" dirty="0">
                <a:latin typeface="Arial" pitchFamily="34" charset="0"/>
                <a:cs typeface="Arial" pitchFamily="34" charset="0"/>
              </a:rPr>
              <a:t>semanas</a:t>
            </a:r>
            <a:r>
              <a:rPr lang="pt-BR" altLang="pt-BR" sz="4400" b="1" dirty="0">
                <a:latin typeface="Arial" pitchFamily="34" charset="0"/>
                <a:cs typeface="Arial" pitchFamily="34" charset="0"/>
              </a:rPr>
              <a:t> e </a:t>
            </a:r>
            <a:r>
              <a:rPr lang="pt-BR" alt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alt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dias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de IG.</a:t>
            </a:r>
          </a:p>
          <a:p>
            <a:pPr>
              <a:buFont typeface="Wingdings" panose="05000000000000000000" pitchFamily="2" charset="2"/>
              <a:buChar char="v"/>
            </a:pPr>
            <a:endParaRPr lang="pt-BR" altLang="pt-B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4400" b="1" dirty="0" err="1" smtClean="0">
                <a:latin typeface="Arial" pitchFamily="34" charset="0"/>
                <a:cs typeface="Arial" pitchFamily="34" charset="0"/>
              </a:rPr>
              <a:t>Pré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-termo (RNPT):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IG 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&lt;37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semanas</a:t>
            </a:r>
          </a:p>
          <a:p>
            <a:r>
              <a:rPr lang="pt-BR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RNPT </a:t>
            </a:r>
            <a:r>
              <a:rPr lang="pt-BR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limítrofe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: entre 35 e 36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semanas  - está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próximo de atingir o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termo) -muitas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vezes não apresenta intercorrências e não necessita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cuidados especiais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;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ficará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em alojamento conjunto com sua mãe;</a:t>
            </a:r>
          </a:p>
          <a:p>
            <a:r>
              <a:rPr lang="pt-BR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RNPT moderado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: entre 30 e 34 semanas;</a:t>
            </a:r>
          </a:p>
          <a:p>
            <a:r>
              <a:rPr lang="pt-BR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RNPT extremo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: abaixo de 30 semanas (apresenta grande imaturidade dos seus órgãos e necessita de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cuidados altamente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especializados).</a:t>
            </a:r>
          </a:p>
          <a:p>
            <a:pPr marL="0" indent="0">
              <a:buNone/>
            </a:pPr>
            <a:endParaRPr lang="pt-BR" sz="44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4400" b="1" dirty="0" err="1" smtClean="0">
                <a:latin typeface="Arial" pitchFamily="34" charset="0"/>
                <a:cs typeface="Arial" pitchFamily="34" charset="0"/>
              </a:rPr>
              <a:t>Pós-termo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IG </a:t>
            </a:r>
            <a:r>
              <a:rPr lang="pt-BR" sz="4400" b="1" dirty="0" smtClean="0">
                <a:latin typeface="Arial" pitchFamily="34" charset="0"/>
                <a:cs typeface="Arial" pitchFamily="34" charset="0"/>
              </a:rPr>
              <a:t>&gt;42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semanas de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gestação pode ter sinais de perda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de peso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com </a:t>
            </a:r>
            <a:r>
              <a:rPr lang="pt-BR" sz="4400" dirty="0" smtClean="0">
                <a:latin typeface="Arial" pitchFamily="34" charset="0"/>
                <a:cs typeface="Arial" pitchFamily="34" charset="0"/>
              </a:rPr>
              <a:t>insuficiência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placentária.</a:t>
            </a:r>
          </a:p>
          <a:p>
            <a:pPr>
              <a:buFont typeface="Wingdings" panose="05000000000000000000" pitchFamily="2" charset="2"/>
              <a:buChar char="v"/>
            </a:pPr>
            <a:endParaRPr lang="pt-BR" sz="4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57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Percentis (MS)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49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06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1266"/>
            <a:ext cx="8534400" cy="758952"/>
          </a:xfrm>
        </p:spPr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QUANTO AO PESO AO NASCER:</a:t>
            </a:r>
            <a:endParaRPr lang="pt-BR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980728"/>
            <a:ext cx="9144000" cy="5544616"/>
          </a:xfrm>
        </p:spPr>
        <p:txBody>
          <a:bodyPr>
            <a:normAutofit lnSpcReduction="1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PIG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(pequeno </a:t>
            </a:r>
            <a:r>
              <a:rPr lang="pt-BR" dirty="0">
                <a:latin typeface="Arial" pitchFamily="34" charset="0"/>
                <a:cs typeface="Arial" pitchFamily="34" charset="0"/>
              </a:rPr>
              <a:t>para idade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gestacional)</a:t>
            </a:r>
          </a:p>
          <a:p>
            <a:pPr marL="0" indent="0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 - abaixo </a:t>
            </a:r>
            <a:r>
              <a:rPr lang="pt-BR" dirty="0">
                <a:latin typeface="Arial" pitchFamily="34" charset="0"/>
                <a:cs typeface="Arial" pitchFamily="34" charset="0"/>
              </a:rPr>
              <a:t>do percentil 10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pPr marL="0" indent="0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 Peso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inferior a 2500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g.</a:t>
            </a:r>
          </a:p>
          <a:p>
            <a:pPr marL="0" indent="0">
              <a:buNone/>
            </a:pPr>
            <a:endParaRPr lang="pt-BR" dirty="0"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AIG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(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adequado </a:t>
            </a:r>
            <a:r>
              <a:rPr lang="pt-BR" dirty="0">
                <a:latin typeface="Arial" pitchFamily="34" charset="0"/>
                <a:cs typeface="Arial" pitchFamily="34" charset="0"/>
              </a:rPr>
              <a:t>para a idade 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gestacional; </a:t>
            </a:r>
          </a:p>
          <a:p>
            <a:pPr marL="0" indent="0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t-BR" dirty="0">
                <a:latin typeface="Arial" pitchFamily="34" charset="0"/>
                <a:cs typeface="Arial" pitchFamily="34" charset="0"/>
              </a:rPr>
              <a:t>percentil entre 10 e 90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0" indent="0">
              <a:buNone/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 - Peso entre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2500g a 4000g</a:t>
            </a:r>
          </a:p>
          <a:p>
            <a:endParaRPr lang="pt-BR" dirty="0">
              <a:latin typeface="Arial" pitchFamily="34" charset="0"/>
              <a:cs typeface="Arial" pitchFamily="34" charset="0"/>
            </a:endParaRPr>
          </a:p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GIG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(grande </a:t>
            </a:r>
            <a:r>
              <a:rPr lang="pt-BR" dirty="0">
                <a:latin typeface="Arial" pitchFamily="34" charset="0"/>
                <a:cs typeface="Arial" pitchFamily="34" charset="0"/>
              </a:rPr>
              <a:t>para a idade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gestacional) </a:t>
            </a:r>
          </a:p>
          <a:p>
            <a:pPr marL="0" indent="0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dirty="0">
                <a:latin typeface="Arial" pitchFamily="34" charset="0"/>
                <a:cs typeface="Arial" pitchFamily="34" charset="0"/>
              </a:rPr>
              <a:t>acima do percentil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90</a:t>
            </a:r>
            <a:r>
              <a:rPr lang="pt-BR" dirty="0">
                <a:latin typeface="Arial" pitchFamily="34" charset="0"/>
                <a:cs typeface="Arial" pitchFamily="34" charset="0"/>
              </a:rPr>
              <a:t>;</a:t>
            </a:r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- Peso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acima de 4000g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.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341987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6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9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RN Baixo Peso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Recém-nascido de baixo peso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RNBP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menor que 2.500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Recém-nascido muito baixo peso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RNMBP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menor que 1.500 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pt-BR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Recém-nascido extremo baixo peso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–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RNEBP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: menor que </a:t>
            </a:r>
            <a:r>
              <a:rPr lang="pt-BR" sz="4000">
                <a:latin typeface="Arial" pitchFamily="34" charset="0"/>
                <a:cs typeface="Arial" pitchFamily="34" charset="0"/>
              </a:rPr>
              <a:t>1.000 </a:t>
            </a:r>
            <a:r>
              <a:rPr lang="pt-BR" sz="4000" smtClean="0">
                <a:latin typeface="Arial" pitchFamily="34" charset="0"/>
                <a:cs typeface="Arial" pitchFamily="34" charset="0"/>
              </a:rPr>
              <a:t>g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26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ASSISTÊNCIA MEDIATA AO RN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784976" cy="51125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Após as 2 primeiras horas de vida o RN deverá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receber:</a:t>
            </a:r>
          </a:p>
          <a:p>
            <a:pPr marL="0" indent="0" algn="just">
              <a:buNone/>
            </a:pPr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>
                <a:latin typeface="Arial" pitchFamily="34" charset="0"/>
                <a:cs typeface="Arial" pitchFamily="34" charset="0"/>
              </a:rPr>
              <a:t>Higiene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corporal (conforme a rotina; banho não é prioridade...)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Exame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físico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completo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Avaliação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dos reflexos</a:t>
            </a:r>
          </a:p>
        </p:txBody>
      </p:sp>
    </p:spTree>
    <p:extLst>
      <p:ext uri="{BB962C8B-B14F-4D97-AF65-F5344CB8AC3E}">
        <p14:creationId xmlns:p14="http://schemas.microsoft.com/office/powerpoint/2010/main" val="17868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5400" dirty="0" smtClean="0">
                <a:latin typeface="Arial" pitchFamily="34" charset="0"/>
                <a:cs typeface="Arial" pitchFamily="34" charset="0"/>
              </a:rPr>
              <a:t>Exame físico no </a:t>
            </a:r>
            <a:r>
              <a:rPr lang="pt-BR" sz="5400" dirty="0" err="1" smtClean="0">
                <a:latin typeface="Arial" pitchFamily="34" charset="0"/>
                <a:cs typeface="Arial" pitchFamily="34" charset="0"/>
              </a:rPr>
              <a:t>Rn</a:t>
            </a:r>
            <a:endParaRPr lang="pt-BR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TEGUMENTAR ANATOMICAMENTE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COMPLETO, MAS FUNCIONALMENTE IMATURO</a:t>
            </a:r>
            <a:r>
              <a:rPr lang="pt-BR" dirty="0">
                <a:latin typeface="Arial" pitchFamily="34" charset="0"/>
                <a:cs typeface="Arial" pitchFamily="34" charset="0"/>
              </a:rPr>
              <a:t/>
            </a:r>
            <a:br>
              <a:rPr lang="pt-BR" dirty="0">
                <a:latin typeface="Arial" pitchFamily="34" charset="0"/>
                <a:cs typeface="Arial" pitchFamily="34" charset="0"/>
              </a:rPr>
            </a:b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527048"/>
            <a:ext cx="9144000" cy="533095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RN hidratado tem a pele túrgida e elástica (quando pinçada retorna rapidamente à posição anterior)</a:t>
            </a:r>
          </a:p>
          <a:p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Vérnix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caseoso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– sinal de atividade das glândulas sebáceas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Glândulas sudoríparas ativas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Vesículas chamadas de miliária ou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sudamina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no rosto, pela retenção de suor</a:t>
            </a:r>
          </a:p>
        </p:txBody>
      </p:sp>
    </p:spTree>
    <p:extLst>
      <p:ext uri="{BB962C8B-B14F-4D97-AF65-F5344CB8AC3E}">
        <p14:creationId xmlns:p14="http://schemas.microsoft.com/office/powerpoint/2010/main" val="2833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95" y="764704"/>
            <a:ext cx="9144000" cy="75895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TEGUMENTAR ANATOMICAMENTE </a:t>
            </a:r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COMPLETO, MAS FUNCIONALMENTE IMATURO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527048"/>
            <a:ext cx="9144000" cy="533095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Folículos pilosos em diversos graus de crescimento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Coloração da pele depende da base racial – rosada nos de raça branca e tendência para o vermelho nos de raça negra</a:t>
            </a:r>
          </a:p>
          <a:p>
            <a:r>
              <a:rPr lang="pt-BR" sz="3600" dirty="0" smtClean="0">
                <a:latin typeface="Arial" pitchFamily="34" charset="0"/>
                <a:cs typeface="Arial" pitchFamily="34" charset="0"/>
              </a:rPr>
              <a:t>Pele pálida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s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ugere anemia, vasoconstrição periférica, choque, asfixia ou edema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700808"/>
            <a:ext cx="8534400" cy="758952"/>
          </a:xfrm>
        </p:spPr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Avaliação da </a:t>
            </a:r>
            <a:r>
              <a:rPr lang="pt-B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PELE</a:t>
            </a:r>
            <a:br>
              <a:rPr lang="pt-B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4800" b="1" dirty="0" smtClean="0">
                <a:solidFill>
                  <a:srgbClr val="FF0000"/>
                </a:solidFill>
              </a:rPr>
              <a:t>: </a:t>
            </a:r>
            <a:r>
              <a:rPr lang="pt-BR" sz="4800" dirty="0"/>
              <a:t/>
            </a:r>
            <a:br>
              <a:rPr lang="pt-BR" sz="4800" dirty="0"/>
            </a:br>
            <a:endParaRPr lang="pt-BR" sz="4800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79512" y="1371600"/>
            <a:ext cx="4320480" cy="4937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Textura.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Umidade.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Cor.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milium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lanugo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163888" cy="5081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vérnix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mancha mongólica.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icterícia. </a:t>
            </a:r>
          </a:p>
          <a:p>
            <a:pPr marL="0" indent="0">
              <a:buNone/>
            </a:pPr>
            <a:r>
              <a:rPr lang="pt-BR" sz="36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Presença de anomalias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283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Conteúdo 1"/>
          <p:cNvSpPr>
            <a:spLocks noGrp="1"/>
          </p:cNvSpPr>
          <p:nvPr>
            <p:ph idx="1"/>
          </p:nvPr>
        </p:nvSpPr>
        <p:spPr>
          <a:xfrm>
            <a:off x="0" y="332656"/>
            <a:ext cx="8805672" cy="6336704"/>
          </a:xfrm>
        </p:spPr>
        <p:txBody>
          <a:bodyPr>
            <a:normAutofit fontScale="92500" lnSpcReduction="10000"/>
          </a:bodyPr>
          <a:lstStyle/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EDEMAS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(pálpebras, região </a:t>
            </a:r>
            <a:r>
              <a:rPr lang="pt-BR" altLang="pt-BR" sz="4400" dirty="0" err="1" smtClean="0">
                <a:latin typeface="Arial" pitchFamily="34" charset="0"/>
                <a:cs typeface="Arial" pitchFamily="34" charset="0"/>
              </a:rPr>
              <a:t>pré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-tibial, pés, dorso, sacral, genital) </a:t>
            </a:r>
          </a:p>
          <a:p>
            <a:pPr marL="731520" indent="-457200" algn="just">
              <a:spcBef>
                <a:spcPts val="0"/>
              </a:spcBef>
            </a:pPr>
            <a:endParaRPr lang="pt-BR" altLang="pt-BR" sz="4400" dirty="0" smtClean="0">
              <a:latin typeface="Arial" pitchFamily="34" charset="0"/>
              <a:cs typeface="Arial" pitchFamily="34" charset="0"/>
            </a:endParaRPr>
          </a:p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HEMATOMAS, PETÉQUIAS E EQUIMOSES no </a:t>
            </a:r>
            <a:r>
              <a:rPr lang="pt-BR" altLang="pt-BR" sz="4400" b="1" dirty="0" err="1" smtClean="0">
                <a:latin typeface="Arial" pitchFamily="34" charset="0"/>
                <a:cs typeface="Arial" pitchFamily="34" charset="0"/>
              </a:rPr>
              <a:t>pólo</a:t>
            </a: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 da apresentação;</a:t>
            </a:r>
          </a:p>
          <a:p>
            <a:pPr marL="731520" indent="-457200" algn="just">
              <a:spcBef>
                <a:spcPts val="0"/>
              </a:spcBef>
            </a:pPr>
            <a:endParaRPr lang="pt-BR" altLang="pt-BR" sz="4400" b="1" dirty="0" smtClean="0">
              <a:latin typeface="Arial" pitchFamily="34" charset="0"/>
              <a:cs typeface="Arial" pitchFamily="34" charset="0"/>
            </a:endParaRPr>
          </a:p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 MÁSCARA DE CIANOSE; </a:t>
            </a:r>
          </a:p>
          <a:p>
            <a:pPr marL="731520" indent="-457200" algn="just">
              <a:spcBef>
                <a:spcPts val="0"/>
              </a:spcBef>
            </a:pPr>
            <a:endParaRPr lang="pt-BR" altLang="pt-BR" sz="4400" b="1" dirty="0" smtClean="0">
              <a:latin typeface="Arial" pitchFamily="34" charset="0"/>
              <a:cs typeface="Arial" pitchFamily="34" charset="0"/>
            </a:endParaRPr>
          </a:p>
          <a:p>
            <a:pPr marL="731520" indent="-457200" algn="just">
              <a:spcBef>
                <a:spcPts val="0"/>
              </a:spcBef>
            </a:pPr>
            <a:r>
              <a:rPr lang="pt-BR" altLang="pt-BR" sz="4400" b="1" dirty="0" smtClean="0">
                <a:latin typeface="Arial" pitchFamily="34" charset="0"/>
                <a:cs typeface="Arial" pitchFamily="34" charset="0"/>
              </a:rPr>
              <a:t>MANCHA MONGÓLICA </a:t>
            </a:r>
            <a:r>
              <a:rPr lang="pt-BR" altLang="pt-BR" sz="4400" dirty="0" smtClean="0">
                <a:latin typeface="Arial" pitchFamily="34" charset="0"/>
                <a:cs typeface="Arial" pitchFamily="34" charset="0"/>
              </a:rPr>
              <a:t>(mancha azul-acinzentada).</a:t>
            </a:r>
          </a:p>
          <a:p>
            <a:pPr algn="ctr"/>
            <a:endParaRPr lang="pt-BR" alt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22248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3928" y="5949280"/>
            <a:ext cx="5220072" cy="686944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MANCHA MONGÓLICA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551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91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ATENÇÃO:</a:t>
            </a:r>
            <a:br>
              <a:rPr lang="pt-BR" sz="4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pt-BR" sz="4400" dirty="0" smtClean="0">
                <a:latin typeface="Arial" pitchFamily="34" charset="0"/>
                <a:cs typeface="Arial" pitchFamily="34" charset="0"/>
              </a:rPr>
              <a:t>Não </a:t>
            </a:r>
            <a:r>
              <a:rPr lang="pt-BR" sz="4400" dirty="0">
                <a:latin typeface="Arial" pitchFamily="34" charset="0"/>
                <a:cs typeface="Arial" pitchFamily="34" charset="0"/>
              </a:rPr>
              <a:t>mencionar o nome “mancha mongólica” devido ao estigma que o termo traz, podendo levar a constrangimentos desnecessários. </a:t>
            </a:r>
            <a:endParaRPr lang="pt-BR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56184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TEXTURA DA PELE</a:t>
            </a:r>
            <a:r>
              <a:rPr lang="pt-BR" b="1" i="1" dirty="0"/>
              <a:t/>
            </a:r>
            <a:br>
              <a:rPr lang="pt-BR" b="1" i="1" dirty="0"/>
            </a:b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9144000" cy="4758280"/>
          </a:xfrm>
        </p:spPr>
        <p:txBody>
          <a:bodyPr>
            <a:noAutofit/>
          </a:bodyPr>
          <a:lstStyle/>
          <a:p>
            <a:pPr marL="0" indent="457200">
              <a:buNone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Depende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muito da idade gestacional.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RN PRÉ-TERMO EXTREMO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pele muito fina 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gelatinosa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RN A TERMO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pele lisa, brilhante, úmida 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fina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RN PÓS-TERMO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ou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com insuficiência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placentária -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pele seca, enrugada,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apergaminhada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e com descamação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acentuada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C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asos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HIPOTIREOIDISMO CONGÊNITO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pele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seca e áspera. </a:t>
            </a:r>
          </a:p>
        </p:txBody>
      </p:sp>
    </p:spTree>
    <p:extLst>
      <p:ext uri="{BB962C8B-B14F-4D97-AF65-F5344CB8AC3E}">
        <p14:creationId xmlns:p14="http://schemas.microsoft.com/office/powerpoint/2010/main" val="19853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45563" cy="764704"/>
          </a:xfrm>
        </p:spPr>
        <p:txBody>
          <a:bodyPr/>
          <a:lstStyle/>
          <a:p>
            <a:pPr eaLnBrk="1" hangingPunct="1"/>
            <a:r>
              <a:rPr lang="en-US" altLang="pt-BR" b="1" dirty="0" smtClean="0">
                <a:solidFill>
                  <a:srgbClr val="FF0000"/>
                </a:solidFill>
              </a:rPr>
              <a:t>ÓBITO FETAL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eaLnBrk="1" hangingPunct="1"/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Morte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produto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concepção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antes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expulsão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extração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completa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corpo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mãe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independentemente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duração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gravidez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Indica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óbito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se 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feto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depois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da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separação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não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respirar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nem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apresentar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nenhum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outro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sinal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vida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como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batimentos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pulsações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cordão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umbilical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ou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movimentos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efetivos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dos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músculos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contração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pt-BR" sz="3600" dirty="0" err="1" smtClean="0">
                <a:latin typeface="Arial" pitchFamily="34" charset="0"/>
                <a:cs typeface="Arial" pitchFamily="34" charset="0"/>
              </a:rPr>
              <a:t>voluntária</a:t>
            </a:r>
            <a:r>
              <a:rPr lang="en-US" altLang="pt-BR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/>
            <a:endParaRPr lang="en-US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1119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 DA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PELE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12968" cy="525658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RN de pele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clara a termo -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cor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rosada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Filhos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pais negros podem apresentar pele clara no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nascimento - maior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quantidade de melanina nos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mamilos, região </a:t>
            </a:r>
            <a:r>
              <a:rPr lang="pt-BR" sz="3600" b="1" dirty="0" err="1">
                <a:latin typeface="Arial" pitchFamily="34" charset="0"/>
                <a:cs typeface="Arial" pitchFamily="34" charset="0"/>
              </a:rPr>
              <a:t>periungueal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na pele da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borda do umbigo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e na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genitália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Pletora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- observada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em RN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policitêmicos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hiperoxigenados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ou com hipertermia. </a:t>
            </a:r>
            <a:endParaRPr lang="pt-BR" sz="3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4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6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 DA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PELE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712968" cy="525658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Palidez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acentuada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- dado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importante para o diagnóstico de anemia (aguda ou crônica), vasoconstrição periférica ou choque; traduz situação grave e deve ter sempre investigada a causa de seu aparecimento.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Fenômeno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Arlequim -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linha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delimitando um </a:t>
            </a:r>
            <a:r>
              <a:rPr lang="pt-BR" sz="3200" b="1" dirty="0" err="1">
                <a:latin typeface="Arial" pitchFamily="34" charset="0"/>
                <a:cs typeface="Arial" pitchFamily="34" charset="0"/>
              </a:rPr>
              <a:t>hemicorpo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 com eritema e outro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com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coloração normal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(benigna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, não muito rara, de causa desconhecida,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sugere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algum grau de instabilidade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vasomotora)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SINAL DE ARLEQUIM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355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>
          <a:xfrm>
            <a:off x="323528" y="836712"/>
            <a:ext cx="8482144" cy="5760640"/>
          </a:xfrm>
        </p:spPr>
        <p:txBody>
          <a:bodyPr>
            <a:normAutofit/>
          </a:bodyPr>
          <a:lstStyle/>
          <a:p>
            <a:pPr algn="r"/>
            <a:r>
              <a:rPr lang="pt-BR" sz="3600" dirty="0" smtClean="0">
                <a:latin typeface="Arial" pitchFamily="34" charset="0"/>
                <a:cs typeface="Arial" pitchFamily="34" charset="0"/>
              </a:rPr>
              <a:t>Fenômeno vascular,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de causa desconhecida.</a:t>
            </a:r>
          </a:p>
          <a:p>
            <a:pPr algn="r"/>
            <a:r>
              <a:rPr lang="pt-BR" sz="3600" dirty="0" smtClean="0">
                <a:latin typeface="Arial" pitchFamily="34" charset="0"/>
                <a:cs typeface="Arial" pitchFamily="34" charset="0"/>
              </a:rPr>
              <a:t>Pode ser benigna e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transitória (&lt;30 minutos)</a:t>
            </a:r>
          </a:p>
          <a:p>
            <a:pPr marL="0" indent="0" algn="r">
              <a:buNone/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Ou pode indicar desvio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do sangue ( hipertensão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pulmonar e </a:t>
            </a:r>
          </a:p>
          <a:p>
            <a:pPr marL="0" indent="0" algn="r">
              <a:buNone/>
            </a:pPr>
            <a:r>
              <a:rPr lang="pt-BR" sz="3600" dirty="0" smtClean="0">
                <a:latin typeface="Arial" pitchFamily="34" charset="0"/>
                <a:cs typeface="Arial" pitchFamily="34" charset="0"/>
              </a:rPr>
              <a:t>coarctação da aorta</a:t>
            </a:r>
            <a:r>
              <a:rPr lang="pt-BR" sz="2800" dirty="0" smtClean="0"/>
              <a:t>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42801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328192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VÉRNIX CASEOSO</a:t>
            </a:r>
            <a:r>
              <a:rPr lang="pt-BR" sz="4000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4000" b="1" i="1" dirty="0" smtClean="0">
                <a:latin typeface="Arial" pitchFamily="34" charset="0"/>
                <a:cs typeface="Arial" pitchFamily="34" charset="0"/>
              </a:rPr>
            </a:br>
            <a:endParaRPr lang="pt-BR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784976" cy="483028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M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aterial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gorduroso e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esbranquiçado que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recobre os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RN prematuros entre 34 e 36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semanas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Tem como função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proteção da pele e o isolamento 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térmico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Arial" pitchFamily="34" charset="0"/>
                <a:cs typeface="Arial" pitchFamily="34" charset="0"/>
              </a:rPr>
              <a:t>Nos </a:t>
            </a:r>
            <a:r>
              <a:rPr lang="pt-BR" sz="3200" b="1" dirty="0">
                <a:latin typeface="Arial" pitchFamily="34" charset="0"/>
                <a:cs typeface="Arial" pitchFamily="34" charset="0"/>
              </a:rPr>
              <a:t>RN a termo </a:t>
            </a:r>
            <a:r>
              <a:rPr lang="pt-BR" sz="3200" dirty="0">
                <a:latin typeface="Arial" pitchFamily="34" charset="0"/>
                <a:cs typeface="Arial" pitchFamily="34" charset="0"/>
              </a:rPr>
              <a:t>a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quantidade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 costuma ser </a:t>
            </a: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menor</a:t>
            </a:r>
            <a:r>
              <a:rPr lang="pt-BR" sz="3200" dirty="0" smtClean="0">
                <a:latin typeface="Arial" pitchFamily="34" charset="0"/>
                <a:cs typeface="Arial" pitchFamily="34" charset="0"/>
              </a:rPr>
              <a:t>, podendo ser observado em locais protegidos como nas dobras dos membros e na genitália feminina, entre os pequenos e grandes lábios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9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PELE</a:t>
            </a:r>
            <a:endParaRPr lang="pt-BR" sz="5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4000" dirty="0">
                <a:latin typeface="Arial" pitchFamily="34" charset="0"/>
                <a:cs typeface="Arial" pitchFamily="34" charset="0"/>
              </a:rPr>
              <a:t>Na vigência de líquido amniótico </a:t>
            </a:r>
            <a:r>
              <a:rPr lang="pt-BR" sz="4000" dirty="0" err="1" smtClean="0">
                <a:latin typeface="Arial" pitchFamily="34" charset="0"/>
                <a:cs typeface="Arial" pitchFamily="34" charset="0"/>
              </a:rPr>
              <a:t>meconial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a pele e o coto umbilical podem estar impregnados, apresentando </a:t>
            </a:r>
            <a:r>
              <a:rPr lang="pt-BR" sz="4000" b="1" dirty="0">
                <a:latin typeface="Arial" pitchFamily="34" charset="0"/>
                <a:cs typeface="Arial" pitchFamily="34" charset="0"/>
              </a:rPr>
              <a:t>cor </a:t>
            </a:r>
            <a:r>
              <a:rPr lang="pt-BR" sz="4000" b="1" dirty="0" smtClean="0">
                <a:latin typeface="Arial" pitchFamily="34" charset="0"/>
                <a:cs typeface="Arial" pitchFamily="34" charset="0"/>
              </a:rPr>
              <a:t>esverdeada </a:t>
            </a:r>
            <a:r>
              <a:rPr lang="pt-BR" sz="4000" dirty="0">
                <a:latin typeface="Arial" pitchFamily="34" charset="0"/>
                <a:cs typeface="Arial" pitchFamily="34" charset="0"/>
              </a:rPr>
              <a:t>característica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47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MILIUM SEBÁCEO </a:t>
            </a:r>
            <a:endParaRPr lang="pt-B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752" y="1268760"/>
            <a:ext cx="8503920" cy="483028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sz="3600" dirty="0" smtClean="0">
                <a:latin typeface="Arial" pitchFamily="34" charset="0"/>
                <a:cs typeface="Arial" pitchFamily="34" charset="0"/>
              </a:rPr>
              <a:t>presente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em 40% dos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RN</a:t>
            </a:r>
          </a:p>
          <a:p>
            <a:pPr algn="just"/>
            <a:r>
              <a:rPr lang="pt-BR" sz="3600" dirty="0" smtClean="0">
                <a:latin typeface="Arial" pitchFamily="34" charset="0"/>
                <a:cs typeface="Arial" pitchFamily="34" charset="0"/>
              </a:rPr>
              <a:t>pequenos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pontos brancos (menor que 1mm), localizados na base do nariz, queixo e fronte, devido à distensão e obstrução das glândulas sebáceas, decorrentes da ação do estrógeno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materno</a:t>
            </a:r>
          </a:p>
          <a:p>
            <a:pPr algn="just"/>
            <a:r>
              <a:rPr lang="pt-BR" sz="3600" dirty="0" smtClean="0">
                <a:latin typeface="Arial" pitchFamily="34" charset="0"/>
                <a:cs typeface="Arial" pitchFamily="34" charset="0"/>
              </a:rPr>
              <a:t>desaparecem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em poucas 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semanas</a:t>
            </a:r>
            <a:endParaRPr lang="pt-BR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49012</TotalTime>
  <Words>5218</Words>
  <Application>Microsoft Office PowerPoint</Application>
  <PresentationFormat>Apresentação na tela (4:3)</PresentationFormat>
  <Paragraphs>674</Paragraphs>
  <Slides>159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159</vt:i4>
      </vt:variant>
    </vt:vector>
  </HeadingPairs>
  <TitlesOfParts>
    <vt:vector size="171" baseType="lpstr">
      <vt:lpstr>Arial</vt:lpstr>
      <vt:lpstr>Calibri</vt:lpstr>
      <vt:lpstr>Comic Sans MS</vt:lpstr>
      <vt:lpstr>Georgia</vt:lpstr>
      <vt:lpstr>Monotype Sorts</vt:lpstr>
      <vt:lpstr>Symbol</vt:lpstr>
      <vt:lpstr>Times New Roman</vt:lpstr>
      <vt:lpstr>Wingdings</vt:lpstr>
      <vt:lpstr>Wingdings 2</vt:lpstr>
      <vt:lpstr>Wingdings 3</vt:lpstr>
      <vt:lpstr>Cívico</vt:lpstr>
      <vt:lpstr>Objeto de Shell de Gerenciador</vt:lpstr>
      <vt:lpstr>Enfermagem  em Neonatologia </vt:lpstr>
      <vt:lpstr>CONTEÚDOS</vt:lpstr>
      <vt:lpstr>AVALIAÇÃO</vt:lpstr>
      <vt:lpstr>NEONATOLOGIA </vt:lpstr>
      <vt:lpstr>Apresentação do PowerPoint</vt:lpstr>
      <vt:lpstr>Apresentação do PowerPoint</vt:lpstr>
      <vt:lpstr>NASCIDO VIVO</vt:lpstr>
      <vt:lpstr>Apresentação do PowerPoint</vt:lpstr>
      <vt:lpstr>ÓBITO FETAL</vt:lpstr>
      <vt:lpstr>ÓBITO INFANTIL</vt:lpstr>
      <vt:lpstr> ÓBITO NEONATAL </vt:lpstr>
      <vt:lpstr>Apresentação do PowerPoint</vt:lpstr>
      <vt:lpstr>O coeficiente de mortalidade infantil pode ser dividido em: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Condições de Saúde da População Brasileira Mudanças no perfil epidemiológico</vt:lpstr>
      <vt:lpstr>Apresentação do PowerPoint</vt:lpstr>
      <vt:lpstr>Apresentação do PowerPoint</vt:lpstr>
      <vt:lpstr>Apresentação do PowerPoint</vt:lpstr>
      <vt:lpstr>Apresentação do PowerPoint</vt:lpstr>
      <vt:lpstr>PAPEL DA ENFERMAGEM EM NEONATOLOGIA</vt:lpstr>
      <vt:lpstr>PAPEL DA ENFERMAGEM EM NEONATOLOGIA</vt:lpstr>
      <vt:lpstr>CRITÉRIOS PARA IDENTIFICAÇÃO DO RN DE RISCO: </vt:lpstr>
      <vt:lpstr>FATORES ANTENATAIS</vt:lpstr>
      <vt:lpstr>FATORES ANTENATAIS</vt:lpstr>
      <vt:lpstr>FATORES RELACIONADOS AO PARTO</vt:lpstr>
      <vt:lpstr>FATORES RELACIONADOS AO PARTO</vt:lpstr>
      <vt:lpstr>SUGEREM-SE OS SEGUINTES CRITÉRIOS PARA IDENTIFICAR O RN DE ALTO RISCO </vt:lpstr>
      <vt:lpstr>ASSISTÊNCIA AO RECÉM‐NASCIDO NA SALA DE PARTO</vt:lpstr>
      <vt:lpstr>Apresentação do PowerPoint</vt:lpstr>
      <vt:lpstr>PRINCIPAIS EQUIPAMENTOS E MATERIAIS NECESSÁRIOS </vt:lpstr>
      <vt:lpstr>Apresentação do PowerPoint</vt:lpstr>
      <vt:lpstr>Apresentação do PowerPoint</vt:lpstr>
      <vt:lpstr>RN NORMAL  baixo risco de apresentar patologia neonatal</vt:lpstr>
      <vt:lpstr>Assistência ao recém‐nascido a termo na sala de parto   Para promover boa expansão pulmonar, manter oxigenação tecidual adequada e assegurar débito cardíaco adequado.  </vt:lpstr>
      <vt:lpstr>Apresentação do PowerPoint</vt:lpstr>
      <vt:lpstr>A TERMOREGULAÇÃO NO RN</vt:lpstr>
      <vt:lpstr>A TERMOREGULAÇÃO NO RN</vt:lpstr>
      <vt:lpstr>MUDANÇAS RESPIRATÓRIAS Na vida intra-uterina ...</vt:lpstr>
      <vt:lpstr>MUDANÇAS RESPIRATÓRIAS</vt:lpstr>
      <vt:lpstr>SÍNDROME DA ANGÚSTIA RESPIRATÓRIA  ou SÍNDROME DO DESCONFORTO RESPIRATÓRIO (SDR) </vt:lpstr>
      <vt:lpstr>MUDANÇAS CIRCULATÓRIAS   Da circulação placentária ou fetal para circulação independente </vt:lpstr>
      <vt:lpstr>Apresentação do PowerPoint</vt:lpstr>
      <vt:lpstr>MÁ ADAPTAÇÃO À VIDA EXTRA-UTERINA por dificuldades antes do TP, durante e depois do nascimento</vt:lpstr>
      <vt:lpstr> DESOBSTRUÇÃO DAS VIAS AÉREAS SUPERIORES </vt:lpstr>
      <vt:lpstr>ASPIRAÇÃO</vt:lpstr>
      <vt:lpstr>ASPIRAÇÃO</vt:lpstr>
      <vt:lpstr>APGAR – AVALIAÇÃO DA VITALIDADE DO RECÉM‐NASCIDO</vt:lpstr>
      <vt:lpstr>Apresentação do PowerPoint</vt:lpstr>
      <vt:lpstr>BOLETIM DE APGAR</vt:lpstr>
      <vt:lpstr>SIGNIFICADO DAS NOTAS OBTIDAS NA AVALIAÇÃO DE APGAR: </vt:lpstr>
      <vt:lpstr>Apresentação do PowerPoint</vt:lpstr>
      <vt:lpstr>CLAMPEAMENTO DO CORDÃO UMBILICAL</vt:lpstr>
      <vt:lpstr>ATRASO DO CLAMPEAMENTO DO CORDÃO UMBILICAL </vt:lpstr>
      <vt:lpstr>Apresentação do PowerPoint</vt:lpstr>
      <vt:lpstr>Apresentação do PowerPoint</vt:lpstr>
      <vt:lpstr>ASSISTÊNCIA IMEDIATA AO RN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KANAKION</vt:lpstr>
      <vt:lpstr>ASSISTÊNCIA IMEDIATA AO RN</vt:lpstr>
      <vt:lpstr>Apresentação do PowerPoint</vt:lpstr>
      <vt:lpstr>Apresentação do PowerPoint</vt:lpstr>
      <vt:lpstr>Apresentação do PowerPoint</vt:lpstr>
      <vt:lpstr>QUANTO À IDADE GESTACIONAL: Considera-se  RN  </vt:lpstr>
      <vt:lpstr>Percentis (MS)</vt:lpstr>
      <vt:lpstr>QUANTO AO PESO AO NASCER:</vt:lpstr>
      <vt:lpstr>Apresentação do PowerPoint</vt:lpstr>
      <vt:lpstr>RN Baixo Peso</vt:lpstr>
      <vt:lpstr>ASSISTÊNCIA MEDIATA AO RN</vt:lpstr>
      <vt:lpstr>Apresentação do PowerPoint</vt:lpstr>
      <vt:lpstr>SISTEMA TEGUMENTAR ANATOMICAMENTE COMPLETO, MAS FUNCIONALMENTE IMATURO </vt:lpstr>
      <vt:lpstr>SISTEMA TEGUMENTAR ANATOMICAMENTE COMPLETO, MAS FUNCIONALMENTE IMATURO </vt:lpstr>
      <vt:lpstr>Avaliação da PELE :  </vt:lpstr>
      <vt:lpstr>Apresentação do PowerPoint</vt:lpstr>
      <vt:lpstr>MANCHA MONGÓLICA</vt:lpstr>
      <vt:lpstr>ATENÇÃO: </vt:lpstr>
      <vt:lpstr>TEXTURA DA PELE </vt:lpstr>
      <vt:lpstr>COR DA PELE</vt:lpstr>
      <vt:lpstr>Apresentação do PowerPoint</vt:lpstr>
      <vt:lpstr>Apresentação do PowerPoint</vt:lpstr>
      <vt:lpstr>Apresentação do PowerPoint</vt:lpstr>
      <vt:lpstr>COR DA PELE</vt:lpstr>
      <vt:lpstr>SINAL DE ARLEQUIM </vt:lpstr>
      <vt:lpstr>VÉRNIX CASEOSO </vt:lpstr>
      <vt:lpstr>Apresentação do PowerPoint</vt:lpstr>
      <vt:lpstr>PELE</vt:lpstr>
      <vt:lpstr>MILIUM SEBÁCEO </vt:lpstr>
      <vt:lpstr>Apresentação do PowerPoint</vt:lpstr>
      <vt:lpstr>LANUGO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EQUIMOSE</vt:lpstr>
      <vt:lpstr>EQUIMOSES</vt:lpstr>
      <vt:lpstr>BILIRRUBINA</vt:lpstr>
      <vt:lpstr>Apresentação do PowerPoint</vt:lpstr>
      <vt:lpstr>ICTERÍCIA DO RN </vt:lpstr>
      <vt:lpstr>ICTERÍCIA</vt:lpstr>
      <vt:lpstr>BILIRRUBINA INDIRETA OU NÃO CONJUGADA</vt:lpstr>
      <vt:lpstr>BILIRRUBINA DIRETA OU CONJUGADA</vt:lpstr>
      <vt:lpstr>A BILIRRUBINA É PRODUZIDA NO FETO A PARTIR DA 12ª SEMANA DE VIDA INTRA-UTERINA E EXCRETADA</vt:lpstr>
      <vt:lpstr>FATORES PODEM AUMENTAR O RISCO DE HIPERBILIRRUBINEMIA NO RN </vt:lpstr>
      <vt:lpstr>OUTROS  FATORES  ASSOCIADOS  AO  AUMENTO  DA  BILIRRUBINA  NEONATAL</vt:lpstr>
      <vt:lpstr>ICTERÍCIA FISIOLÓGICA</vt:lpstr>
      <vt:lpstr>ICTERÍCIA PATOLÓGICA </vt:lpstr>
      <vt:lpstr>Apresentação do PowerPoint</vt:lpstr>
      <vt:lpstr>Apresentação do PowerPoint</vt:lpstr>
      <vt:lpstr>Apresentação do PowerPoint</vt:lpstr>
      <vt:lpstr>ICTERÍCIA NEONATAL</vt:lpstr>
      <vt:lpstr>ZONAS  DE KRAMER</vt:lpstr>
      <vt:lpstr>EFEITOS  NOCIVOS  DA  HIPERBILIRRUBINEMIA</vt:lpstr>
      <vt:lpstr>FATORES  COADJUVANTES  NA  ENCEFALOPATIA</vt:lpstr>
      <vt:lpstr>TRATAMENTO</vt:lpstr>
      <vt:lpstr>FOTOTERAPIA</vt:lpstr>
      <vt:lpstr>        INDICAÇÃO DE FOTOTERAPIA   </vt:lpstr>
      <vt:lpstr> INDICAÇÃO DE FOTOTERAPIA </vt:lpstr>
      <vt:lpstr>A EFICIÊNCIA DA FOTOTERAPIA DEPENDE DE:</vt:lpstr>
      <vt:lpstr>CUIDADOS NA FOTOTERAPIA</vt:lpstr>
      <vt:lpstr>CUIDADOS NA FOTOTERAPIA </vt:lpstr>
      <vt:lpstr>CUIDADOS NA FOTOTERAPIA</vt:lpstr>
      <vt:lpstr>A PERDA DE LÍQUIDO REQUER</vt:lpstr>
      <vt:lpstr>EFEITOS COLATERAIS (raros)</vt:lpstr>
      <vt:lpstr>EXSANGÜINEOTRANSFUSÃO</vt:lpstr>
      <vt:lpstr>EXSANGÜINEOTRANSFUSÃO Indicações</vt:lpstr>
      <vt:lpstr>TESTE DIRETO DE COOMBS</vt:lpstr>
      <vt:lpstr>TESTE INDIRETO DE COOMBS</vt:lpstr>
      <vt:lpstr>ESQUELETO E ARTICULAÇÕES </vt:lpstr>
      <vt:lpstr>Apresentação do PowerPoint</vt:lpstr>
      <vt:lpstr>SINDACTILIA </vt:lpstr>
      <vt:lpstr>Apresentação do PowerPoint</vt:lpstr>
      <vt:lpstr>Apresentação do PowerPoint</vt:lpstr>
      <vt:lpstr>ESQUELETO E ARTICULAÇÕES </vt:lpstr>
      <vt:lpstr>Apresentação do PowerPoint</vt:lpstr>
      <vt:lpstr>ESQUELETO E ARTICULAÇÕES Articulação coxo-femural </vt:lpstr>
      <vt:lpstr>Apresentação do PowerPoint</vt:lpstr>
      <vt:lpstr>Apresentação do PowerPoint</vt:lpstr>
      <vt:lpstr>EXAME FÍSICO DO RECÉM-NASCIDO Cabeça:  </vt:lpstr>
      <vt:lpstr>Apresentação do PowerPoint</vt:lpstr>
      <vt:lpstr>PERÍMETRO CEFÁLICO </vt:lpstr>
      <vt:lpstr>Apresentação do PowerPoint</vt:lpstr>
      <vt:lpstr>Apresentação do PowerPoint</vt:lpstr>
      <vt:lpstr>Apresentação do PowerPoint</vt:lpstr>
      <vt:lpstr>CRÂNIO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Enfermagem  em Neonatologia</dc:title>
  <dc:creator>Cibele Teixeira</dc:creator>
  <cp:lastModifiedBy>Cliente</cp:lastModifiedBy>
  <cp:revision>291</cp:revision>
  <dcterms:created xsi:type="dcterms:W3CDTF">2017-05-06T23:28:49Z</dcterms:created>
  <dcterms:modified xsi:type="dcterms:W3CDTF">2021-07-16T21:24:01Z</dcterms:modified>
</cp:coreProperties>
</file>