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handoutMasterIdLst>
    <p:handoutMasterId r:id="rId55"/>
  </p:handoutMasterIdLst>
  <p:sldIdLst>
    <p:sldId id="256" r:id="rId2"/>
    <p:sldId id="257" r:id="rId3"/>
    <p:sldId id="258" r:id="rId4"/>
    <p:sldId id="259" r:id="rId5"/>
    <p:sldId id="260" r:id="rId6"/>
    <p:sldId id="285" r:id="rId7"/>
    <p:sldId id="286" r:id="rId8"/>
    <p:sldId id="261" r:id="rId9"/>
    <p:sldId id="262" r:id="rId10"/>
    <p:sldId id="263" r:id="rId11"/>
    <p:sldId id="264" r:id="rId12"/>
    <p:sldId id="265" r:id="rId13"/>
    <p:sldId id="266" r:id="rId14"/>
    <p:sldId id="267" r:id="rId15"/>
    <p:sldId id="268" r:id="rId16"/>
    <p:sldId id="269" r:id="rId17"/>
    <p:sldId id="270" r:id="rId18"/>
    <p:sldId id="271" r:id="rId19"/>
    <p:sldId id="287" r:id="rId20"/>
    <p:sldId id="288" r:id="rId21"/>
    <p:sldId id="289" r:id="rId22"/>
    <p:sldId id="290" r:id="rId23"/>
    <p:sldId id="272" r:id="rId24"/>
    <p:sldId id="273" r:id="rId25"/>
    <p:sldId id="274" r:id="rId26"/>
    <p:sldId id="275" r:id="rId27"/>
    <p:sldId id="276" r:id="rId28"/>
    <p:sldId id="277" r:id="rId29"/>
    <p:sldId id="278" r:id="rId30"/>
    <p:sldId id="279" r:id="rId31"/>
    <p:sldId id="280" r:id="rId32"/>
    <p:sldId id="281" r:id="rId33"/>
    <p:sldId id="297" r:id="rId34"/>
    <p:sldId id="298" r:id="rId35"/>
    <p:sldId id="299" r:id="rId36"/>
    <p:sldId id="300" r:id="rId37"/>
    <p:sldId id="301" r:id="rId38"/>
    <p:sldId id="302" r:id="rId39"/>
    <p:sldId id="304" r:id="rId40"/>
    <p:sldId id="303" r:id="rId41"/>
    <p:sldId id="305" r:id="rId42"/>
    <p:sldId id="306" r:id="rId43"/>
    <p:sldId id="307" r:id="rId44"/>
    <p:sldId id="291" r:id="rId45"/>
    <p:sldId id="292" r:id="rId46"/>
    <p:sldId id="293" r:id="rId47"/>
    <p:sldId id="294" r:id="rId48"/>
    <p:sldId id="295" r:id="rId49"/>
    <p:sldId id="296" r:id="rId50"/>
    <p:sldId id="282" r:id="rId51"/>
    <p:sldId id="283" r:id="rId52"/>
    <p:sldId id="284" r:id="rId53"/>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F5DC78B-2CC4-467F-9AE7-08951E569A7E}" type="datetimeFigureOut">
              <a:rPr lang="pt-BR" smtClean="0"/>
              <a:pPr/>
              <a:t>04/08/2021</a:t>
            </a:fld>
            <a:endParaRPr lang="pt-BR"/>
          </a:p>
        </p:txBody>
      </p:sp>
      <p:sp>
        <p:nvSpPr>
          <p:cNvPr id="4" name="Espaço Reservado para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6272EC2-5C05-489A-B0AE-AF1421486A50}" type="slidenum">
              <a:rPr lang="pt-BR" smtClean="0"/>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D4F3092-4FBB-4641-BB09-3861F4DA278C}" type="datetimeFigureOut">
              <a:rPr lang="pt-BR" smtClean="0"/>
              <a:t>04/08/2021</a:t>
            </a:fld>
            <a:endParaRPr lang="pt-BR"/>
          </a:p>
        </p:txBody>
      </p:sp>
      <p:sp>
        <p:nvSpPr>
          <p:cNvPr id="4" name="Espaço Reservado para Imagem de Slide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3002289-FFB0-46D0-9A27-73CEA15192F2}" type="slidenum">
              <a:rPr lang="pt-BR" smtClean="0"/>
              <a:t>‹nº›</a:t>
            </a:fld>
            <a:endParaRPr lang="pt-BR"/>
          </a:p>
        </p:txBody>
      </p:sp>
    </p:spTree>
    <p:extLst>
      <p:ext uri="{BB962C8B-B14F-4D97-AF65-F5344CB8AC3E}">
        <p14:creationId xmlns:p14="http://schemas.microsoft.com/office/powerpoint/2010/main" val="2209951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3002289-FFB0-46D0-9A27-73CEA15192F2}" type="slidenum">
              <a:rPr lang="pt-BR" smtClean="0"/>
              <a:t>39</a:t>
            </a:fld>
            <a:endParaRPr lang="pt-BR"/>
          </a:p>
        </p:txBody>
      </p:sp>
    </p:spTree>
    <p:extLst>
      <p:ext uri="{BB962C8B-B14F-4D97-AF65-F5344CB8AC3E}">
        <p14:creationId xmlns:p14="http://schemas.microsoft.com/office/powerpoint/2010/main" val="2201163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E47671EA-209F-41FC-B8A0-1EA50329CE3A}" type="datetimeFigureOut">
              <a:rPr lang="pt-BR" smtClean="0"/>
              <a:pPr/>
              <a:t>04/08/2021</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4D6ADFE8-3E27-4031-AEEA-62004F98B29F}"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6ADFE8-3E27-4031-AEEA-62004F98B29F}"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6ADFE8-3E27-4031-AEEA-62004F98B29F}"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6ADFE8-3E27-4031-AEEA-62004F98B29F}" type="slidenum">
              <a:rPr lang="pt-BR" smtClean="0"/>
              <a:pPr/>
              <a:t>‹nº›</a:t>
            </a:fld>
            <a:endParaRPr lang="pt-BR"/>
          </a:p>
        </p:txBody>
      </p:sp>
      <p:sp>
        <p:nvSpPr>
          <p:cNvPr id="7" name="Título 6"/>
          <p:cNvSpPr>
            <a:spLocks noGrp="1"/>
          </p:cNvSpPr>
          <p:nvPr>
            <p:ph type="title"/>
          </p:nvPr>
        </p:nvSpPr>
        <p:spPr/>
        <p:txBody>
          <a:bodyPr rtlCol="0"/>
          <a:lstStyle/>
          <a:p>
            <a:r>
              <a:rPr kumimoji="0" lang="pt-BR"/>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6ADFE8-3E27-4031-AEEA-62004F98B29F}"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D6ADFE8-3E27-4031-AEEA-62004F98B29F}" type="slidenum">
              <a:rPr lang="pt-BR" smtClean="0"/>
              <a:pPr/>
              <a:t>‹nº›</a:t>
            </a:fld>
            <a:endParaRPr lang="pt-BR"/>
          </a:p>
        </p:txBody>
      </p:sp>
      <p:sp>
        <p:nvSpPr>
          <p:cNvPr id="8" name="Título 7"/>
          <p:cNvSpPr>
            <a:spLocks noGrp="1"/>
          </p:cNvSpPr>
          <p:nvPr>
            <p:ph type="title"/>
          </p:nvPr>
        </p:nvSpPr>
        <p:spPr/>
        <p:txBody>
          <a:bodyPr rtlCol="0"/>
          <a:lstStyle/>
          <a:p>
            <a:r>
              <a:rPr kumimoji="0" lang="pt-BR"/>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D6ADFE8-3E27-4031-AEEA-62004F98B29F}"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D6ADFE8-3E27-4031-AEEA-62004F98B29F}" type="slidenum">
              <a:rPr lang="pt-BR" smtClean="0"/>
              <a:pPr/>
              <a:t>‹nº›</a:t>
            </a:fld>
            <a:endParaRPr lang="pt-BR"/>
          </a:p>
        </p:txBody>
      </p:sp>
      <p:sp>
        <p:nvSpPr>
          <p:cNvPr id="6" name="Título 5"/>
          <p:cNvSpPr>
            <a:spLocks noGrp="1"/>
          </p:cNvSpPr>
          <p:nvPr>
            <p:ph type="title"/>
          </p:nvPr>
        </p:nvSpPr>
        <p:spPr/>
        <p:txBody>
          <a:bodyPr rtlCol="0"/>
          <a:lstStyle/>
          <a:p>
            <a:r>
              <a:rPr kumimoji="0" lang="pt-BR"/>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47671EA-209F-41FC-B8A0-1EA50329CE3A}" type="datetimeFigureOut">
              <a:rPr lang="pt-BR" smtClean="0"/>
              <a:pPr/>
              <a:t>04/08/2021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D6ADFE8-3E27-4031-AEEA-62004F98B29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p>
            <a:fld id="{E47671EA-209F-41FC-B8A0-1EA50329CE3A}" type="datetimeFigureOut">
              <a:rPr lang="pt-BR" smtClean="0"/>
              <a:pPr/>
              <a:t>04/08/2021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D6ADFE8-3E27-4031-AEEA-62004F98B29F}"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E47671EA-209F-41FC-B8A0-1EA50329CE3A}" type="datetimeFigureOut">
              <a:rPr lang="pt-BR" smtClean="0"/>
              <a:pPr/>
              <a:t>04/08/2021</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4D6ADFE8-3E27-4031-AEEA-62004F98B29F}"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t-BR"/>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47671EA-209F-41FC-B8A0-1EA50329CE3A}" type="datetimeFigureOut">
              <a:rPr lang="pt-BR" smtClean="0"/>
              <a:pPr/>
              <a:t>04/08/2021</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6ADFE8-3E27-4031-AEEA-62004F98B29F}"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isaliller@gmail.com"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2910" y="357166"/>
            <a:ext cx="8172480" cy="2571767"/>
          </a:xfrm>
        </p:spPr>
        <p:txBody>
          <a:bodyPr>
            <a:normAutofit/>
          </a:bodyPr>
          <a:lstStyle/>
          <a:p>
            <a:pPr algn="ctr"/>
            <a:r>
              <a:rPr lang="pt-BR" sz="3200" dirty="0"/>
              <a:t>BIOESTATÍSTICA</a:t>
            </a:r>
            <a:r>
              <a:rPr lang="pt-BR" sz="2800" dirty="0"/>
              <a:t> </a:t>
            </a:r>
            <a:br>
              <a:rPr lang="pt-BR" sz="2800" dirty="0"/>
            </a:br>
            <a:br>
              <a:rPr lang="pt-BR" sz="2800" b="1" dirty="0"/>
            </a:br>
            <a:r>
              <a:rPr lang="pt-BR" sz="2800" dirty="0"/>
              <a:t>PROF. Marisa Liller Knop</a:t>
            </a:r>
            <a:br>
              <a:rPr lang="pt-BR" sz="2800" dirty="0"/>
            </a:br>
            <a:r>
              <a:rPr lang="pt-BR" sz="2800" dirty="0"/>
              <a:t>email: </a:t>
            </a:r>
            <a:r>
              <a:rPr lang="pt-BR" sz="2800" dirty="0">
                <a:hlinkClick r:id="rId2"/>
              </a:rPr>
              <a:t>isaliller@gmail.com</a:t>
            </a:r>
            <a:endParaRPr lang="pt-BR" sz="2800" dirty="0"/>
          </a:p>
        </p:txBody>
      </p:sp>
      <p:pic>
        <p:nvPicPr>
          <p:cNvPr id="2050" name="Picture 2"/>
          <p:cNvPicPr>
            <a:picLocks noChangeAspect="1" noChangeArrowheads="1"/>
          </p:cNvPicPr>
          <p:nvPr/>
        </p:nvPicPr>
        <p:blipFill>
          <a:blip r:embed="rId3"/>
          <a:srcRect/>
          <a:stretch>
            <a:fillRect/>
          </a:stretch>
        </p:blipFill>
        <p:spPr bwMode="auto">
          <a:xfrm>
            <a:off x="5214910" y="3643314"/>
            <a:ext cx="3929090" cy="2911099"/>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1" y="2857496"/>
            <a:ext cx="4000496" cy="283845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Após cuidadoso planejamento e a devida determinação das características mensuráveis  o fenômeno coletivamente típico que se quer pesquisar, damos início à coleta dos dados numéricos necessários à sua descrição. A coleta dos dados poderá ser feita de diversas formas.</a:t>
            </a:r>
          </a:p>
          <a:p>
            <a:r>
              <a:rPr lang="pt-BR" dirty="0"/>
              <a:t> A ideal é aquela que maximiza os recursos disponíveis, dados os objetivos e a precisão previamente estipulados. </a:t>
            </a:r>
          </a:p>
          <a:p>
            <a:endParaRPr lang="pt-BR" dirty="0"/>
          </a:p>
        </p:txBody>
      </p:sp>
      <p:sp>
        <p:nvSpPr>
          <p:cNvPr id="3" name="Título 2"/>
          <p:cNvSpPr>
            <a:spLocks noGrp="1"/>
          </p:cNvSpPr>
          <p:nvPr>
            <p:ph type="title"/>
          </p:nvPr>
        </p:nvSpPr>
        <p:spPr/>
        <p:txBody>
          <a:bodyPr>
            <a:normAutofit fontScale="90000"/>
          </a:bodyPr>
          <a:lstStyle/>
          <a:p>
            <a:pPr algn="ctr"/>
            <a:r>
              <a:rPr lang="pt-BR" dirty="0"/>
              <a:t>COLETA DE DADOS </a:t>
            </a:r>
            <a:br>
              <a:rPr lang="pt-BR" dirty="0"/>
            </a:b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a:t>No seu planejamento, deve-se considerar o tipo de dado a ser coletado, o local onde este se manifestará a frequência de sua ocorrência, e outras particularidades julgadas importantes. </a:t>
            </a:r>
          </a:p>
          <a:p>
            <a:r>
              <a:rPr lang="pt-BR" dirty="0"/>
              <a:t>Quando os dados se referirem ou estiverem em poder de pessoas, sua coleta poderá ser realizada mediante respostas a questionários previamente elaborados.</a:t>
            </a:r>
          </a:p>
          <a:p>
            <a:r>
              <a:rPr lang="pt-BR" dirty="0"/>
              <a:t> Esses questionários podem ser enviados aos entrevistados para devolução posterior ou podem ser aplicados pelos próprios pesquisadores ou por entrevistadores externos ou contratados, devidamente treinados. </a:t>
            </a:r>
          </a:p>
          <a:p>
            <a:endParaRPr lang="pt-BR" dirty="0"/>
          </a:p>
        </p:txBody>
      </p:sp>
      <p:sp>
        <p:nvSpPr>
          <p:cNvPr id="3" name="Título 2"/>
          <p:cNvSpPr>
            <a:spLocks noGrp="1"/>
          </p:cNvSpPr>
          <p:nvPr>
            <p:ph type="title"/>
          </p:nvPr>
        </p:nvSpPr>
        <p:spPr/>
        <p:txBody>
          <a:bodyPr/>
          <a:lstStyle/>
          <a:p>
            <a:pPr algn="ctr"/>
            <a:r>
              <a:rPr lang="pt-BR" dirty="0"/>
              <a:t>COLETA DE DADOS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a:t>Os dados ou informações representativas dos fenômenos ou problema em estudo podem ser obtidos de duas formas: </a:t>
            </a:r>
            <a:r>
              <a:rPr lang="pt-BR" i="1" dirty="0"/>
              <a:t>por via direta ou por via indireta.</a:t>
            </a:r>
          </a:p>
          <a:p>
            <a:r>
              <a:rPr lang="pt-BR" u="sng" dirty="0"/>
              <a:t>Por via direta </a:t>
            </a:r>
            <a:r>
              <a:rPr lang="pt-BR" dirty="0"/>
              <a:t>- quando feita sobre elementos informativos de registro obrigatório </a:t>
            </a:r>
          </a:p>
          <a:p>
            <a:r>
              <a:rPr lang="pt-BR" dirty="0"/>
              <a:t>(p. ex.: nascimentos, casamentos, óbitos, matrículas de alunos etc.) ou, ainda, quando os dados são coletados pelo próprio pesquisador através de entrevistas ou  questionários. </a:t>
            </a:r>
          </a:p>
          <a:p>
            <a:endParaRPr lang="pt-BR" dirty="0"/>
          </a:p>
        </p:txBody>
      </p:sp>
      <p:sp>
        <p:nvSpPr>
          <p:cNvPr id="3" name="Título 2"/>
          <p:cNvSpPr>
            <a:spLocks noGrp="1"/>
          </p:cNvSpPr>
          <p:nvPr>
            <p:ph type="title"/>
          </p:nvPr>
        </p:nvSpPr>
        <p:spPr/>
        <p:txBody>
          <a:bodyPr/>
          <a:lstStyle/>
          <a:p>
            <a:pPr algn="ctr"/>
            <a:r>
              <a:rPr lang="pt-BR" dirty="0"/>
              <a:t>COLETA DE DADOS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a:t>A coleta direta de dados, com relação ao fator tempo, pode ser classificada em: </a:t>
            </a:r>
          </a:p>
          <a:p>
            <a:r>
              <a:rPr lang="pt-BR" dirty="0"/>
              <a:t>a)  </a:t>
            </a:r>
            <a:r>
              <a:rPr lang="pt-BR" b="1" dirty="0"/>
              <a:t>contínua</a:t>
            </a:r>
            <a:r>
              <a:rPr lang="pt-BR" dirty="0"/>
              <a:t>, também denominada registro, é feita continuamente, tal como a de nascimentos, óbitos, etc.; </a:t>
            </a:r>
          </a:p>
          <a:p>
            <a:r>
              <a:rPr lang="pt-BR" dirty="0"/>
              <a:t>b) </a:t>
            </a:r>
            <a:r>
              <a:rPr lang="pt-BR" b="1" dirty="0"/>
              <a:t>periódica</a:t>
            </a:r>
            <a:r>
              <a:rPr lang="pt-BR" dirty="0"/>
              <a:t>, quando feita em intervalos constantes de tempo, como os censos(de 10 em 10 anos), os balanços de uma empresa comercial, etc.; </a:t>
            </a:r>
          </a:p>
          <a:p>
            <a:r>
              <a:rPr lang="pt-BR" dirty="0"/>
              <a:t>c) </a:t>
            </a:r>
            <a:r>
              <a:rPr lang="pt-BR" b="1" dirty="0"/>
              <a:t>ocasional</a:t>
            </a:r>
            <a:r>
              <a:rPr lang="pt-BR" dirty="0"/>
              <a:t>, quando feita extemporaneamente, a fim de atender a uma conjuntura ou a uma emergência, como no caso de epidemias que assolam ou dizimam seres humanos.</a:t>
            </a:r>
          </a:p>
          <a:p>
            <a:endParaRPr lang="pt-BR" dirty="0"/>
          </a:p>
        </p:txBody>
      </p:sp>
      <p:sp>
        <p:nvSpPr>
          <p:cNvPr id="3" name="Título 2"/>
          <p:cNvSpPr>
            <a:spLocks noGrp="1"/>
          </p:cNvSpPr>
          <p:nvPr>
            <p:ph type="title"/>
          </p:nvPr>
        </p:nvSpPr>
        <p:spPr/>
        <p:txBody>
          <a:bodyPr/>
          <a:lstStyle/>
          <a:p>
            <a:pPr algn="ctr"/>
            <a:r>
              <a:rPr lang="pt-BR" dirty="0"/>
              <a:t>COLETA DE DADOS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b="1" dirty="0"/>
              <a:t>Por via indireta</a:t>
            </a:r>
            <a:r>
              <a:rPr lang="pt-BR" dirty="0"/>
              <a:t> - quando é inferida de elementos conhecidos (coleta direta) e/ou conhecimento de outros fenômenos relacionados com o fenômeno estudado. </a:t>
            </a:r>
          </a:p>
          <a:p>
            <a:r>
              <a:rPr lang="pt-BR" dirty="0"/>
              <a:t>Como exemplo, podemos citar a pesquisa sobre a mortalidade infantil, que é feita através de dados colhidos via coleta direta. </a:t>
            </a:r>
          </a:p>
        </p:txBody>
      </p:sp>
      <p:sp>
        <p:nvSpPr>
          <p:cNvPr id="3" name="Título 2"/>
          <p:cNvSpPr>
            <a:spLocks noGrp="1"/>
          </p:cNvSpPr>
          <p:nvPr>
            <p:ph type="title"/>
          </p:nvPr>
        </p:nvSpPr>
        <p:spPr/>
        <p:txBody>
          <a:bodyPr/>
          <a:lstStyle/>
          <a:p>
            <a:pPr algn="ctr"/>
            <a:r>
              <a:rPr lang="pt-BR" dirty="0"/>
              <a:t>COLETA DE DADOS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r>
              <a:rPr lang="pt-BR" dirty="0"/>
              <a:t>Os dados colhidos por qualquer via ou forma e não previamente organizados são chamados de  dados brutos. Esses dados brutos, antes de serem submetidos ao processamento estatístico propriamente dito, devem ser  "criticados", visando eliminar valores impróprios e erros grosseiros que possam interferir nos resultados finais do estudo (</a:t>
            </a:r>
            <a:r>
              <a:rPr lang="pt-BR" b="1" dirty="0" err="1"/>
              <a:t>outlier</a:t>
            </a:r>
            <a:r>
              <a:rPr lang="pt-BR" b="1" dirty="0"/>
              <a:t>).</a:t>
            </a:r>
            <a:endParaRPr lang="pt-BR" dirty="0"/>
          </a:p>
          <a:p>
            <a:r>
              <a:rPr lang="pt-BR" dirty="0"/>
              <a:t>A crítica </a:t>
            </a:r>
            <a:r>
              <a:rPr lang="pt-BR" i="1" dirty="0"/>
              <a:t>é  externa  </a:t>
            </a:r>
            <a:r>
              <a:rPr lang="pt-BR" dirty="0"/>
              <a:t>quando visa às causas dos erros por parte do informante, por distração ou má interpretação das perguntas que lhe foram feitas; </a:t>
            </a:r>
          </a:p>
          <a:p>
            <a:r>
              <a:rPr lang="pt-BR" dirty="0"/>
              <a:t> </a:t>
            </a:r>
            <a:r>
              <a:rPr lang="pt-BR" i="1" dirty="0"/>
              <a:t>é  interna  </a:t>
            </a:r>
            <a:r>
              <a:rPr lang="pt-BR" dirty="0"/>
              <a:t>quando se observa o material constituído pelos dados coletados. É o caso, por exemplo, da verificação de somas de valores anotados. </a:t>
            </a:r>
          </a:p>
          <a:p>
            <a:endParaRPr lang="pt-BR" dirty="0"/>
          </a:p>
        </p:txBody>
      </p:sp>
      <p:sp>
        <p:nvSpPr>
          <p:cNvPr id="3" name="Título 2"/>
          <p:cNvSpPr>
            <a:spLocks noGrp="1"/>
          </p:cNvSpPr>
          <p:nvPr>
            <p:ph type="title"/>
          </p:nvPr>
        </p:nvSpPr>
        <p:spPr>
          <a:xfrm>
            <a:off x="467544" y="548680"/>
            <a:ext cx="8229600" cy="706090"/>
          </a:xfrm>
        </p:spPr>
        <p:txBody>
          <a:bodyPr>
            <a:normAutofit fontScale="90000"/>
          </a:bodyPr>
          <a:lstStyle/>
          <a:p>
            <a:pPr algn="ctr"/>
            <a:r>
              <a:rPr lang="pt-BR" dirty="0"/>
              <a:t>CRÍTICA DOS DADOS</a:t>
            </a:r>
            <a:br>
              <a:rPr lang="pt-BR" dirty="0"/>
            </a:b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2492896"/>
            <a:ext cx="8229600" cy="3514395"/>
          </a:xfrm>
        </p:spPr>
        <p:txBody>
          <a:bodyPr/>
          <a:lstStyle/>
          <a:p>
            <a:r>
              <a:rPr lang="pt-BR" dirty="0"/>
              <a:t>Uma vez assegurado que os dados brutos são consistentes, devemos submetê-los ao processamento adequado aos fins pretendidos. A apuração ou processamento dos dados pode ser manual ou eletrônica. </a:t>
            </a:r>
          </a:p>
          <a:p>
            <a:endParaRPr lang="pt-BR" dirty="0"/>
          </a:p>
        </p:txBody>
      </p:sp>
      <p:sp>
        <p:nvSpPr>
          <p:cNvPr id="3" name="Título 2"/>
          <p:cNvSpPr>
            <a:spLocks noGrp="1"/>
          </p:cNvSpPr>
          <p:nvPr>
            <p:ph type="title"/>
          </p:nvPr>
        </p:nvSpPr>
        <p:spPr>
          <a:xfrm>
            <a:off x="467544" y="764704"/>
            <a:ext cx="8229600" cy="1143000"/>
          </a:xfrm>
        </p:spPr>
        <p:txBody>
          <a:bodyPr>
            <a:normAutofit fontScale="90000"/>
          </a:bodyPr>
          <a:lstStyle/>
          <a:p>
            <a:pPr algn="ctr"/>
            <a:r>
              <a:rPr lang="pt-BR" sz="4000" dirty="0"/>
              <a:t>APURAÇÃO OU </a:t>
            </a:r>
            <a:br>
              <a:rPr lang="pt-BR" sz="4000" dirty="0"/>
            </a:br>
            <a:r>
              <a:rPr lang="pt-BR" sz="4000" dirty="0"/>
              <a:t>PROCESSAMENTO DOS DADOS </a:t>
            </a:r>
            <a:br>
              <a:rPr lang="pt-BR" dirty="0"/>
            </a:b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r>
              <a:rPr lang="pt-BR" dirty="0"/>
              <a:t>Por mais diversa que seja a finalidade que se tenha em vista, os dados devem ser apresentados sob forma adequada </a:t>
            </a:r>
            <a:r>
              <a:rPr lang="pt-BR" b="1" dirty="0"/>
              <a:t>(tabelas ou  gráficos)</a:t>
            </a:r>
            <a:r>
              <a:rPr lang="pt-BR" dirty="0"/>
              <a:t>, tornando mais fácil o exame daquilo que está sendo objeto de tratamento estatístico e ulterior obtenção de medidas típicas. </a:t>
            </a:r>
          </a:p>
          <a:p>
            <a:r>
              <a:rPr lang="pt-BR" dirty="0"/>
              <a:t>No caso particular da estatística descritiva, o objetivo do estudo se limita, na maioria dos casos, à simples apresentação dos dados, assim entendida a exposição organizada e resumida das informações coletadas através de tabelas ou quadros, bem como dos gráficos resultantes. </a:t>
            </a:r>
          </a:p>
          <a:p>
            <a:endParaRPr lang="pt-BR" dirty="0"/>
          </a:p>
        </p:txBody>
      </p:sp>
      <p:sp>
        <p:nvSpPr>
          <p:cNvPr id="3" name="Título 2"/>
          <p:cNvSpPr>
            <a:spLocks noGrp="1"/>
          </p:cNvSpPr>
          <p:nvPr>
            <p:ph type="title"/>
          </p:nvPr>
        </p:nvSpPr>
        <p:spPr>
          <a:xfrm>
            <a:off x="467544" y="404664"/>
            <a:ext cx="8229600" cy="1143000"/>
          </a:xfrm>
        </p:spPr>
        <p:txBody>
          <a:bodyPr>
            <a:normAutofit fontScale="90000"/>
          </a:bodyPr>
          <a:lstStyle/>
          <a:p>
            <a:pPr algn="ctr"/>
            <a:r>
              <a:rPr lang="pt-BR" dirty="0"/>
              <a:t>EXPOSIÇÃO OU </a:t>
            </a:r>
            <a:br>
              <a:rPr lang="pt-BR" dirty="0"/>
            </a:br>
            <a:r>
              <a:rPr lang="pt-BR" dirty="0"/>
              <a:t>APRESENTAÇÃO DOS DADOS</a:t>
            </a:r>
            <a:br>
              <a:rPr lang="pt-BR" dirty="0"/>
            </a:br>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a:t>Como já dissemos, o objetivo último da Estatística é tirar conclusões sobre o todo (população) a partir de informações fornecidas por parte representativa do todo (amostra). </a:t>
            </a:r>
          </a:p>
          <a:p>
            <a:r>
              <a:rPr lang="pt-BR" dirty="0"/>
              <a:t>Assim, realizadas as fases anteriores (Estatística descritiva), fazemos uma análise dos resultados obtidos, através dos métodos da  Estatística Inferencial, que tem por base a indução ou inferência, e tiramos desses resultados conclusões e previsões. </a:t>
            </a:r>
          </a:p>
          <a:p>
            <a:endParaRPr lang="pt-BR" dirty="0"/>
          </a:p>
        </p:txBody>
      </p:sp>
      <p:sp>
        <p:nvSpPr>
          <p:cNvPr id="3" name="Título 2"/>
          <p:cNvSpPr>
            <a:spLocks noGrp="1"/>
          </p:cNvSpPr>
          <p:nvPr>
            <p:ph type="title"/>
          </p:nvPr>
        </p:nvSpPr>
        <p:spPr/>
        <p:txBody>
          <a:bodyPr>
            <a:normAutofit fontScale="90000"/>
          </a:bodyPr>
          <a:lstStyle/>
          <a:p>
            <a:pPr algn="ctr"/>
            <a:r>
              <a:rPr lang="pt-BR" dirty="0"/>
              <a:t>ANÁLISE DOS RESULTADOS</a:t>
            </a:r>
            <a:br>
              <a:rPr lang="pt-BR" dirty="0"/>
            </a:b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10000"/>
          </a:bodyPr>
          <a:lstStyle/>
          <a:p>
            <a:pPr>
              <a:buNone/>
            </a:pPr>
            <a:r>
              <a:rPr lang="pt-BR" dirty="0"/>
              <a:t>Os registros de saúde no Brasil podem ser consultados no site do Serviço Único de Saúde (SUS) do Ministério da Saúde: http://www.datasus.gov.br. Esses registros de estatísticas de saúde são elaborados pelo </a:t>
            </a:r>
            <a:r>
              <a:rPr lang="pt-BR" dirty="0" err="1"/>
              <a:t>DataSUS</a:t>
            </a:r>
            <a:r>
              <a:rPr lang="pt-BR" dirty="0"/>
              <a:t> e se referem a várias categorias. A seguir é mostrada a estruturação de registros que pode ser ali consultada:</a:t>
            </a:r>
          </a:p>
          <a:p>
            <a:pPr>
              <a:buNone/>
            </a:pPr>
            <a:r>
              <a:rPr lang="pt-BR" dirty="0"/>
              <a:t>•	Assistência à Saúde </a:t>
            </a:r>
          </a:p>
          <a:p>
            <a:pPr>
              <a:buNone/>
            </a:pPr>
            <a:r>
              <a:rPr lang="pt-BR" dirty="0"/>
              <a:t>• Rede Assistencial </a:t>
            </a:r>
          </a:p>
          <a:p>
            <a:pPr>
              <a:buNone/>
            </a:pPr>
            <a:r>
              <a:rPr lang="pt-BR" dirty="0"/>
              <a:t>•	Morbidade e Informações Epidemiológicas </a:t>
            </a:r>
          </a:p>
          <a:p>
            <a:pPr>
              <a:buNone/>
            </a:pPr>
            <a:r>
              <a:rPr lang="pt-BR" dirty="0"/>
              <a:t>•	Estatísticas Vitais e Mortalidade e Nascidos Vivos </a:t>
            </a:r>
          </a:p>
          <a:p>
            <a:pPr>
              <a:buNone/>
            </a:pPr>
            <a:r>
              <a:rPr lang="pt-BR" dirty="0"/>
              <a:t>• Recursos Financeiros </a:t>
            </a:r>
          </a:p>
          <a:p>
            <a:pPr>
              <a:buNone/>
            </a:pPr>
            <a:r>
              <a:rPr lang="pt-BR" dirty="0"/>
              <a:t>• Informações Demográficas </a:t>
            </a:r>
            <a:r>
              <a:rPr lang="pt-BR" dirty="0" err="1"/>
              <a:t>e</a:t>
            </a:r>
            <a:r>
              <a:rPr lang="pt-BR" dirty="0"/>
              <a:t> </a:t>
            </a:r>
            <a:r>
              <a:rPr lang="pt-BR" dirty="0" err="1"/>
              <a:t>Socio</a:t>
            </a:r>
            <a:r>
              <a:rPr lang="pt-BR" dirty="0"/>
              <a:t> econômicas</a:t>
            </a:r>
          </a:p>
          <a:p>
            <a:pPr>
              <a:buNone/>
            </a:pPr>
            <a:endParaRPr lang="pt-BR" dirty="0"/>
          </a:p>
        </p:txBody>
      </p:sp>
      <p:sp>
        <p:nvSpPr>
          <p:cNvPr id="3" name="Título 2"/>
          <p:cNvSpPr>
            <a:spLocks noGrp="1"/>
          </p:cNvSpPr>
          <p:nvPr>
            <p:ph type="title"/>
          </p:nvPr>
        </p:nvSpPr>
        <p:spPr/>
        <p:txBody>
          <a:bodyPr/>
          <a:lstStyle/>
          <a:p>
            <a:r>
              <a:rPr lang="pt-BR" dirty="0"/>
              <a:t>Estatísticas de saúde no Brasil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435280" cy="4972008"/>
          </a:xfrm>
        </p:spPr>
        <p:txBody>
          <a:bodyPr>
            <a:normAutofit fontScale="92500" lnSpcReduction="10000"/>
          </a:bodyPr>
          <a:lstStyle/>
          <a:p>
            <a:r>
              <a:rPr lang="pt-BR" dirty="0"/>
              <a:t>A estatística é uma ciência que se dedica a coleta, análise e interpretação de dados. Preocupa-se com os métodos de coleta, organização, resumo, apresentação e interpretação dos dados, assim como em tirar conclusões sobre as características das fontes de onde estes foram retirados, para melhor compreende-las.</a:t>
            </a:r>
          </a:p>
          <a:p>
            <a:pPr marL="457200" algn="just">
              <a:lnSpc>
                <a:spcPct val="107000"/>
              </a:lnSpc>
              <a:spcAft>
                <a:spcPts val="800"/>
              </a:spcAft>
            </a:pPr>
            <a:r>
              <a:rPr lang="pt-BR" sz="1800" b="1" dirty="0">
                <a:effectLst/>
                <a:latin typeface="Calibri" panose="020F0502020204030204" pitchFamily="34" charset="0"/>
                <a:ea typeface="Calibri" panose="020F0502020204030204" pitchFamily="34" charset="0"/>
                <a:cs typeface="Times New Roman" panose="02020603050405020304" pitchFamily="18" charset="0"/>
              </a:rPr>
              <a:t>O que é Bioestatística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A bioestatística é a estatística aplicada às ciências biológicas e da saúde. A estatística é fundamental para a genética, a pesquisa agronômica, a pesquisa clínica, a epidemiologia e outras áreas.</a:t>
            </a:r>
          </a:p>
          <a:p>
            <a:pPr marL="457200" algn="just">
              <a:lnSpc>
                <a:spcPct val="107000"/>
              </a:lnSpc>
              <a:spcAft>
                <a:spcPts val="800"/>
              </a:spcAft>
            </a:pPr>
            <a:r>
              <a:rPr lang="pt-BR" sz="1800" dirty="0">
                <a:effectLst/>
                <a:latin typeface="Calibri" panose="020F0502020204030204" pitchFamily="34" charset="0"/>
                <a:ea typeface="Calibri" panose="020F0502020204030204" pitchFamily="34" charset="0"/>
                <a:cs typeface="Times New Roman" panose="02020603050405020304" pitchFamily="18" charset="0"/>
              </a:rPr>
              <a:t>Entendemos que a bioestatística não é necessariamente uma área da estatística, e sim uma “adaptação” de suas ferramentas aos desafios encontrados nas pesquisas da área biológica e da saúde</a:t>
            </a:r>
          </a:p>
          <a:p>
            <a:endParaRPr lang="pt-BR" dirty="0"/>
          </a:p>
          <a:p>
            <a:endParaRPr lang="pt-BR" dirty="0"/>
          </a:p>
        </p:txBody>
      </p:sp>
      <p:sp>
        <p:nvSpPr>
          <p:cNvPr id="3" name="Título 2"/>
          <p:cNvSpPr>
            <a:spLocks noGrp="1"/>
          </p:cNvSpPr>
          <p:nvPr>
            <p:ph type="title"/>
          </p:nvPr>
        </p:nvSpPr>
        <p:spPr/>
        <p:txBody>
          <a:bodyPr>
            <a:normAutofit fontScale="90000"/>
          </a:bodyPr>
          <a:lstStyle/>
          <a:p>
            <a:r>
              <a:rPr lang="pt-BR" dirty="0"/>
              <a:t>O que é Estatística?</a:t>
            </a:r>
            <a:br>
              <a:rPr lang="pt-BR" dirty="0"/>
            </a:br>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pPr>
              <a:buNone/>
            </a:pPr>
            <a:r>
              <a:rPr lang="pt-BR" dirty="0"/>
              <a:t>Em termos de assistência à saúde, estão disponíveis séries referentes a:</a:t>
            </a:r>
          </a:p>
          <a:p>
            <a:pPr>
              <a:buNone/>
            </a:pPr>
            <a:r>
              <a:rPr lang="pt-BR" dirty="0"/>
              <a:t>•	Internações por especialidade e local de internação, desde 1981 </a:t>
            </a:r>
          </a:p>
          <a:p>
            <a:pPr>
              <a:buNone/>
            </a:pPr>
            <a:r>
              <a:rPr lang="pt-BR" dirty="0"/>
              <a:t>•	Procedimentos hospitalares por local de internação, desde 1992 </a:t>
            </a:r>
          </a:p>
          <a:p>
            <a:pPr>
              <a:buNone/>
            </a:pPr>
            <a:r>
              <a:rPr lang="pt-BR" dirty="0"/>
              <a:t>•	Procedimentos hospitalares por local de residência, desde 1995</a:t>
            </a:r>
          </a:p>
          <a:p>
            <a:pPr>
              <a:buNone/>
            </a:pPr>
            <a:r>
              <a:rPr lang="pt-BR" dirty="0"/>
              <a:t>Produção ambulatorial, imunizações, desde 1994</a:t>
            </a:r>
          </a:p>
          <a:p>
            <a:pPr>
              <a:buNone/>
            </a:pPr>
            <a:r>
              <a:rPr lang="pt-BR" dirty="0"/>
              <a:t>• Doses aplicadas </a:t>
            </a:r>
          </a:p>
          <a:p>
            <a:pPr>
              <a:buNone/>
            </a:pPr>
            <a:r>
              <a:rPr lang="pt-BR" dirty="0"/>
              <a:t>• Cobertura</a:t>
            </a:r>
          </a:p>
          <a:p>
            <a:pPr>
              <a:buNone/>
            </a:pPr>
            <a:r>
              <a:rPr lang="pt-BR" dirty="0"/>
              <a:t>Situação da saúde, desde 1998</a:t>
            </a:r>
          </a:p>
          <a:p>
            <a:pPr>
              <a:buNone/>
            </a:pPr>
            <a:r>
              <a:rPr lang="pt-BR" dirty="0"/>
              <a:t>•	Produção </a:t>
            </a:r>
            <a:r>
              <a:rPr lang="pt-BR" dirty="0" err="1"/>
              <a:t>e</a:t>
            </a:r>
            <a:r>
              <a:rPr lang="pt-BR" dirty="0"/>
              <a:t> marcadores </a:t>
            </a:r>
          </a:p>
          <a:p>
            <a:pPr>
              <a:buNone/>
            </a:pPr>
            <a:r>
              <a:rPr lang="pt-BR" dirty="0"/>
              <a:t>• Cadastramento familiar </a:t>
            </a:r>
          </a:p>
          <a:p>
            <a:pPr>
              <a:buNone/>
            </a:pPr>
            <a:r>
              <a:rPr lang="pt-BR" dirty="0"/>
              <a:t>•	Situação do saneamento</a:t>
            </a:r>
          </a:p>
          <a:p>
            <a:pPr>
              <a:buNone/>
            </a:pPr>
            <a:endParaRPr lang="pt-BR" dirty="0"/>
          </a:p>
        </p:txBody>
      </p:sp>
      <p:sp>
        <p:nvSpPr>
          <p:cNvPr id="3" name="Título 2"/>
          <p:cNvSpPr>
            <a:spLocks noGrp="1"/>
          </p:cNvSpPr>
          <p:nvPr>
            <p:ph type="title"/>
          </p:nvPr>
        </p:nvSpPr>
        <p:spPr/>
        <p:txBody>
          <a:bodyPr/>
          <a:lstStyle/>
          <a:p>
            <a:r>
              <a:rPr lang="pt-BR" dirty="0"/>
              <a:t>Assistência à saúde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42984"/>
            <a:ext cx="8229600" cy="4864307"/>
          </a:xfrm>
        </p:spPr>
        <p:txBody>
          <a:bodyPr/>
          <a:lstStyle/>
          <a:p>
            <a:pPr>
              <a:buNone/>
            </a:pPr>
            <a:endParaRPr lang="pt-BR" dirty="0"/>
          </a:p>
          <a:p>
            <a:pPr>
              <a:buNone/>
            </a:pPr>
            <a:r>
              <a:rPr lang="pt-BR" dirty="0"/>
              <a:t>Em termos de rede assistencial, estão disponíveis séries referentes a:</a:t>
            </a:r>
          </a:p>
          <a:p>
            <a:pPr>
              <a:buNone/>
            </a:pPr>
            <a:endParaRPr lang="pt-BR" dirty="0"/>
          </a:p>
          <a:p>
            <a:pPr>
              <a:buNone/>
            </a:pPr>
            <a:r>
              <a:rPr lang="pt-BR" dirty="0"/>
              <a:t>•	Rede hospitalar, desde 1992 </a:t>
            </a:r>
          </a:p>
          <a:p>
            <a:pPr>
              <a:buNone/>
            </a:pPr>
            <a:r>
              <a:rPr lang="pt-BR" dirty="0"/>
              <a:t>•	Rede ambulatorial, desde 1998 </a:t>
            </a:r>
          </a:p>
          <a:p>
            <a:pPr>
              <a:buNone/>
            </a:pPr>
            <a:r>
              <a:rPr lang="pt-BR" dirty="0"/>
              <a:t>•	Cadastro Nacional de Estabelecimentos de Saúde </a:t>
            </a:r>
          </a:p>
          <a:p>
            <a:pPr>
              <a:buNone/>
            </a:pPr>
            <a:r>
              <a:rPr lang="pt-BR" dirty="0"/>
              <a:t>•	Pesquisa Assistência </a:t>
            </a:r>
            <a:r>
              <a:rPr lang="pt-BR" dirty="0" err="1"/>
              <a:t>Médico-Sanitár</a:t>
            </a:r>
            <a:r>
              <a:rPr lang="pt-BR" dirty="0"/>
              <a:t>ia (AMS), de 1981 a 1990, 1992, 1999 e 2002.</a:t>
            </a:r>
          </a:p>
          <a:p>
            <a:pPr>
              <a:buNone/>
            </a:pPr>
            <a:endParaRPr lang="pt-BR" dirty="0"/>
          </a:p>
        </p:txBody>
      </p:sp>
      <p:sp>
        <p:nvSpPr>
          <p:cNvPr id="3" name="Título 2"/>
          <p:cNvSpPr>
            <a:spLocks noGrp="1"/>
          </p:cNvSpPr>
          <p:nvPr>
            <p:ph type="title"/>
          </p:nvPr>
        </p:nvSpPr>
        <p:spPr/>
        <p:txBody>
          <a:bodyPr>
            <a:normAutofit fontScale="90000"/>
          </a:bodyPr>
          <a:lstStyle/>
          <a:p>
            <a:pPr algn="ctr"/>
            <a:r>
              <a:rPr lang="pt-BR" dirty="0"/>
              <a:t>Rede assistencial</a:t>
            </a:r>
            <a:br>
              <a:rPr lang="pt-BR" dirty="0"/>
            </a:br>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a:buNone/>
            </a:pPr>
            <a:r>
              <a:rPr lang="vi-VN" dirty="0"/>
              <a:t>Em termos de morbidade e informações epidemiológicas, estão disponíveis séries referentes a:</a:t>
            </a:r>
          </a:p>
          <a:p>
            <a:pPr>
              <a:buNone/>
            </a:pPr>
            <a:r>
              <a:rPr lang="vi-VN" dirty="0"/>
              <a:t>•	Morbidade hospitalar por local de internação, desde 1984 </a:t>
            </a:r>
            <a:endParaRPr lang="pt-BR" dirty="0"/>
          </a:p>
          <a:p>
            <a:pPr>
              <a:buNone/>
            </a:pPr>
            <a:r>
              <a:rPr lang="vi-VN" dirty="0"/>
              <a:t>•	Morbidade hospitalar por local de residência, desde 1995 </a:t>
            </a:r>
            <a:endParaRPr lang="pt-BR" dirty="0"/>
          </a:p>
          <a:p>
            <a:pPr>
              <a:buNone/>
            </a:pPr>
            <a:r>
              <a:rPr lang="vi-VN" dirty="0"/>
              <a:t>•	Aids, desde 1980 </a:t>
            </a:r>
            <a:endParaRPr lang="pt-BR" dirty="0"/>
          </a:p>
          <a:p>
            <a:pPr>
              <a:buNone/>
            </a:pPr>
            <a:r>
              <a:rPr lang="vi-VN" dirty="0"/>
              <a:t>•	Câncer de colo de útero e mama, desde 2002</a:t>
            </a:r>
          </a:p>
          <a:p>
            <a:pPr>
              <a:buNone/>
            </a:pPr>
            <a:r>
              <a:rPr lang="vi-VN" dirty="0"/>
              <a:t>•	Hanseníase, desde 1997 </a:t>
            </a:r>
            <a:endParaRPr lang="pt-BR" dirty="0"/>
          </a:p>
          <a:p>
            <a:pPr>
              <a:buNone/>
            </a:pPr>
            <a:r>
              <a:rPr lang="vi-VN" dirty="0"/>
              <a:t>•	Saúde bucal, cárie dental, desde 1996</a:t>
            </a:r>
            <a:endParaRPr lang="pt-BR" dirty="0"/>
          </a:p>
        </p:txBody>
      </p:sp>
      <p:sp>
        <p:nvSpPr>
          <p:cNvPr id="3" name="Título 2"/>
          <p:cNvSpPr>
            <a:spLocks noGrp="1"/>
          </p:cNvSpPr>
          <p:nvPr>
            <p:ph type="title"/>
          </p:nvPr>
        </p:nvSpPr>
        <p:spPr/>
        <p:txBody>
          <a:bodyPr>
            <a:normAutofit fontScale="90000"/>
          </a:bodyPr>
          <a:lstStyle/>
          <a:p>
            <a:pPr algn="ctr"/>
            <a:r>
              <a:rPr lang="pt-BR" b="0" dirty="0"/>
              <a:t>Morbidade e informações epidemiológicas</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a:t>As informações ou dados característicos dos fenômenos ou populações são denominados variáveis estatísticas ou </a:t>
            </a:r>
            <a:r>
              <a:rPr lang="pt-BR" b="1" dirty="0"/>
              <a:t>simplesmente variáveis</a:t>
            </a:r>
            <a:r>
              <a:rPr lang="pt-BR" dirty="0"/>
              <a:t>. Conforme suas características particulares, podem ser classificadas como:  </a:t>
            </a:r>
            <a:r>
              <a:rPr lang="pt-BR" b="1" dirty="0"/>
              <a:t>Quantitativas e Qualitativas.</a:t>
            </a:r>
          </a:p>
          <a:p>
            <a:endParaRPr lang="pt-BR" dirty="0"/>
          </a:p>
        </p:txBody>
      </p:sp>
      <p:sp>
        <p:nvSpPr>
          <p:cNvPr id="3" name="Título 2"/>
          <p:cNvSpPr>
            <a:spLocks noGrp="1"/>
          </p:cNvSpPr>
          <p:nvPr>
            <p:ph type="title"/>
          </p:nvPr>
        </p:nvSpPr>
        <p:spPr/>
        <p:txBody>
          <a:bodyPr>
            <a:normAutofit fontScale="90000"/>
          </a:bodyPr>
          <a:lstStyle/>
          <a:p>
            <a:pPr algn="ctr"/>
            <a:r>
              <a:rPr lang="pt-BR" dirty="0"/>
              <a:t>VARIÁVEIS ESTATÍSTICAS</a:t>
            </a:r>
            <a:br>
              <a:rPr lang="pt-BR" dirty="0"/>
            </a:br>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r>
              <a:rPr lang="pt-BR" b="1" dirty="0"/>
              <a:t>QUANTITATIVAS </a:t>
            </a:r>
            <a:r>
              <a:rPr lang="pt-BR" dirty="0"/>
              <a:t>- São aquelas que podem ser expressas em termos numéricos. Em geral são as resultantes de medições, enumerações ou contagens. </a:t>
            </a:r>
          </a:p>
          <a:p>
            <a:r>
              <a:rPr lang="pt-BR" dirty="0"/>
              <a:t>Exemplo: salário dos operário, idade dos alunos de uma escola.</a:t>
            </a:r>
          </a:p>
          <a:p>
            <a:r>
              <a:rPr lang="pt-BR" dirty="0"/>
              <a:t>São subdivididas  em contínuas e discretas conforme abaixo. </a:t>
            </a:r>
          </a:p>
          <a:p>
            <a:r>
              <a:rPr lang="pt-BR" b="1" dirty="0"/>
              <a:t>Contínuas</a:t>
            </a:r>
            <a:r>
              <a:rPr lang="pt-BR" dirty="0"/>
              <a:t> - são aquelas que podem assumir qualquer valor entre dois limites.</a:t>
            </a:r>
          </a:p>
          <a:p>
            <a:r>
              <a:rPr lang="pt-BR" b="1" dirty="0"/>
              <a:t>Discretas</a:t>
            </a:r>
            <a:r>
              <a:rPr lang="pt-BR" dirty="0"/>
              <a:t> (ou descontínuas) – só pode assumir valores pertencentes a um conjunto enumerável. </a:t>
            </a:r>
          </a:p>
          <a:p>
            <a:r>
              <a:rPr lang="pt-BR" dirty="0"/>
              <a:t>Exemplo: Alunos de uma escola pode assumir qualquer um dos valores do conjunto N = {1,2,3, … 58}, mas nunca valores como 2,5 ou 3,78. </a:t>
            </a:r>
          </a:p>
          <a:p>
            <a:r>
              <a:rPr lang="pt-BR" dirty="0"/>
              <a:t>Já o peso de um desses alunos pode ser 72 kg como ser 72,5 kg é uma variável </a:t>
            </a:r>
            <a:r>
              <a:rPr lang="pt-BR" b="1" dirty="0"/>
              <a:t>Contínua.</a:t>
            </a:r>
            <a:endParaRPr lang="pt-BR" dirty="0"/>
          </a:p>
          <a:p>
            <a:endParaRPr lang="pt-BR" dirty="0"/>
          </a:p>
          <a:p>
            <a:endParaRPr lang="pt-BR" dirty="0"/>
          </a:p>
        </p:txBody>
      </p:sp>
      <p:sp>
        <p:nvSpPr>
          <p:cNvPr id="3" name="Título 2"/>
          <p:cNvSpPr>
            <a:spLocks noGrp="1"/>
          </p:cNvSpPr>
          <p:nvPr>
            <p:ph type="title"/>
          </p:nvPr>
        </p:nvSpPr>
        <p:spPr/>
        <p:txBody>
          <a:bodyPr/>
          <a:lstStyle/>
          <a:p>
            <a:pPr algn="ctr"/>
            <a:r>
              <a:rPr lang="pt-BR" dirty="0"/>
              <a:t>VARIÁVEIS ESTATÍSTICAS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buNone/>
            </a:pPr>
            <a:r>
              <a:rPr lang="pt-BR" dirty="0"/>
              <a:t> </a:t>
            </a:r>
          </a:p>
          <a:p>
            <a:r>
              <a:rPr lang="pt-BR" b="1" dirty="0"/>
              <a:t>QUALITATIVAS –</a:t>
            </a:r>
            <a:r>
              <a:rPr lang="pt-BR" dirty="0"/>
              <a:t> Quando seus valores são expressos por atributos: sexo (masculino – feminino), cor da pele (branca, preta, amarela, vermelha, parda, etc.)</a:t>
            </a:r>
          </a:p>
          <a:p>
            <a:endParaRPr lang="pt-BR" dirty="0"/>
          </a:p>
        </p:txBody>
      </p:sp>
      <p:sp>
        <p:nvSpPr>
          <p:cNvPr id="3" name="Título 2"/>
          <p:cNvSpPr>
            <a:spLocks noGrp="1"/>
          </p:cNvSpPr>
          <p:nvPr>
            <p:ph type="title"/>
          </p:nvPr>
        </p:nvSpPr>
        <p:spPr/>
        <p:txBody>
          <a:bodyPr/>
          <a:lstStyle/>
          <a:p>
            <a:pPr algn="ctr"/>
            <a:r>
              <a:rPr lang="pt-BR" dirty="0"/>
              <a:t>VARIÁVEIS ESTATÍSTICAS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a:t>É o trabalho inicial de coordenação no qual define-se a população a ser estudada estatisticamente, formulando-se o trabalho de pesquisa através da elaboração de questionário, entrevistas, etc. </a:t>
            </a:r>
          </a:p>
          <a:p>
            <a:r>
              <a:rPr lang="pt-BR" dirty="0"/>
              <a:t>  A organização do plano geral, implica em obter respostas para uma série tradicional de perguntas, antes mesmo do exame das informações disponíveis sobre o assunto, perguntas que procuram justificar a necessidade efetiva da pesquisa, a saber: </a:t>
            </a:r>
          </a:p>
          <a:p>
            <a:r>
              <a:rPr lang="pt-BR" dirty="0"/>
              <a:t>- "quem",  "o que",  "sempre",  "por que",  "para que",  "para quando". </a:t>
            </a:r>
          </a:p>
          <a:p>
            <a:endParaRPr lang="pt-BR" dirty="0"/>
          </a:p>
        </p:txBody>
      </p:sp>
      <p:sp>
        <p:nvSpPr>
          <p:cNvPr id="3" name="Título 2"/>
          <p:cNvSpPr>
            <a:spLocks noGrp="1"/>
          </p:cNvSpPr>
          <p:nvPr>
            <p:ph type="title"/>
          </p:nvPr>
        </p:nvSpPr>
        <p:spPr/>
        <p:txBody>
          <a:bodyPr>
            <a:normAutofit fontScale="90000"/>
          </a:bodyPr>
          <a:lstStyle/>
          <a:p>
            <a:pPr algn="ctr"/>
            <a:r>
              <a:rPr lang="pt-BR" dirty="0"/>
              <a:t>PLANEJAMENTO </a:t>
            </a:r>
            <a:br>
              <a:rPr lang="pt-BR" dirty="0"/>
            </a:br>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a:t>Na condução de uma pesquisa, a construção de um questionário é uma etapa longa, que deve ser executada com muita cautela. Tendo em mãos os objetivos da pesquisa claramente definidos, bem como a população a ser estudada, chamamos a atenção de alguns procedimentos para a construção de um questionário:</a:t>
            </a:r>
          </a:p>
          <a:p>
            <a:r>
              <a:rPr lang="pt-BR" b="1" dirty="0"/>
              <a:t>Exemplo</a:t>
            </a:r>
            <a:r>
              <a:rPr lang="pt-BR" dirty="0"/>
              <a:t> : Objetivo geral: conhecer o perfil de trabalho dos funcionários de determinada empresa, para orientar as políticas de recursos humanos.</a:t>
            </a:r>
          </a:p>
          <a:p>
            <a:endParaRPr lang="pt-BR" dirty="0"/>
          </a:p>
        </p:txBody>
      </p:sp>
      <p:sp>
        <p:nvSpPr>
          <p:cNvPr id="3" name="Título 2"/>
          <p:cNvSpPr>
            <a:spLocks noGrp="1"/>
          </p:cNvSpPr>
          <p:nvPr>
            <p:ph type="title"/>
          </p:nvPr>
        </p:nvSpPr>
        <p:spPr/>
        <p:txBody>
          <a:bodyPr>
            <a:normAutofit fontScale="90000"/>
          </a:bodyPr>
          <a:lstStyle/>
          <a:p>
            <a:pPr algn="ctr"/>
            <a:r>
              <a:rPr lang="pt-BR" sz="3600" dirty="0"/>
              <a:t>ELABORAÇÃO DE UM QUESTIONÁRIO</a:t>
            </a:r>
            <a:br>
              <a:rPr lang="pt-BR" dirty="0"/>
            </a:br>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pPr lvl="0"/>
            <a:r>
              <a:rPr lang="pt-BR" b="1" dirty="0"/>
              <a:t>A) Separar as características a serem levantadas:</a:t>
            </a:r>
          </a:p>
          <a:p>
            <a:r>
              <a:rPr lang="pt-BR" dirty="0"/>
              <a:t>- conhecer o </a:t>
            </a:r>
            <a:r>
              <a:rPr lang="pt-BR" i="1" dirty="0"/>
              <a:t>tempo médio de serviço</a:t>
            </a:r>
            <a:r>
              <a:rPr lang="pt-BR" dirty="0"/>
              <a:t> dos funcionários na empresa;</a:t>
            </a:r>
          </a:p>
          <a:p>
            <a:r>
              <a:rPr lang="pt-BR" dirty="0"/>
              <a:t>- conhecer a distribuição do </a:t>
            </a:r>
            <a:r>
              <a:rPr lang="pt-BR" i="1" dirty="0"/>
              <a:t>grau de instrução</a:t>
            </a:r>
            <a:r>
              <a:rPr lang="pt-BR" dirty="0"/>
              <a:t> dos funcionários</a:t>
            </a:r>
          </a:p>
          <a:p>
            <a:r>
              <a:rPr lang="pt-BR" dirty="0"/>
              <a:t>- avaliar o </a:t>
            </a:r>
            <a:r>
              <a:rPr lang="pt-BR" i="1" dirty="0"/>
              <a:t>grau de satisfação</a:t>
            </a:r>
            <a:r>
              <a:rPr lang="pt-BR" dirty="0"/>
              <a:t> dos funcionários com o trabalho que exercem na empresa.</a:t>
            </a:r>
          </a:p>
          <a:p>
            <a:r>
              <a:rPr lang="pt-BR" dirty="0"/>
              <a:t>Temos assim as seguintes características a serem levantadas dentre os funcionário da empresa: </a:t>
            </a:r>
            <a:r>
              <a:rPr lang="pt-BR" i="1" dirty="0"/>
              <a:t>tempo de serviço, grau de instrução e grau de satisfação com o trabalho.</a:t>
            </a:r>
            <a:endParaRPr lang="pt-BR" dirty="0"/>
          </a:p>
          <a:p>
            <a:endParaRPr lang="pt-BR" dirty="0"/>
          </a:p>
        </p:txBody>
      </p:sp>
      <p:sp>
        <p:nvSpPr>
          <p:cNvPr id="3" name="Título 2"/>
          <p:cNvSpPr>
            <a:spLocks noGrp="1"/>
          </p:cNvSpPr>
          <p:nvPr>
            <p:ph type="title"/>
          </p:nvPr>
        </p:nvSpPr>
        <p:spPr/>
        <p:txBody>
          <a:bodyPr>
            <a:normAutofit/>
          </a:bodyPr>
          <a:lstStyle/>
          <a:p>
            <a:pPr algn="ctr"/>
            <a:r>
              <a:rPr lang="pt-BR" sz="3200" dirty="0"/>
              <a:t>ELABORAÇÃO DE UM QUESTIONÁRIO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lvl="0">
              <a:buNone/>
            </a:pPr>
            <a:r>
              <a:rPr lang="pt-BR" dirty="0"/>
              <a:t>B) </a:t>
            </a:r>
            <a:r>
              <a:rPr lang="pt-BR" sz="2500" b="1" dirty="0"/>
              <a:t>Fazer uma revisão bibliográfica para verificar como mensurar adequadamente algumas características.</a:t>
            </a:r>
          </a:p>
          <a:p>
            <a:r>
              <a:rPr lang="pt-BR" sz="2500" dirty="0"/>
              <a:t>No exemplo precedente precisamos avaliar o grau de satisfação dos funcionários. Podemos procurar referencias bibliográficas que nos orientem em como medir a satisfação. Em levantamentos sócios econômicos, podemos consultar os modelos de questionários utilizados pelo IBGE, os quais já foram bastante testados.</a:t>
            </a:r>
          </a:p>
          <a:p>
            <a:endParaRPr lang="pt-BR" dirty="0"/>
          </a:p>
        </p:txBody>
      </p:sp>
      <p:sp>
        <p:nvSpPr>
          <p:cNvPr id="4" name="Título 2"/>
          <p:cNvSpPr>
            <a:spLocks noGrp="1"/>
          </p:cNvSpPr>
          <p:nvPr>
            <p:ph type="title"/>
          </p:nvPr>
        </p:nvSpPr>
        <p:spPr>
          <a:xfrm>
            <a:off x="457200" y="274638"/>
            <a:ext cx="8229600" cy="1143000"/>
          </a:xfrm>
        </p:spPr>
        <p:txBody>
          <a:bodyPr>
            <a:normAutofit fontScale="90000"/>
          </a:bodyPr>
          <a:lstStyle/>
          <a:p>
            <a:pPr algn="ctr"/>
            <a:r>
              <a:rPr lang="pt-BR" sz="3600" dirty="0"/>
              <a:t>ELABORAÇÃO DE UM QUESTIONÁRIO</a:t>
            </a:r>
            <a:br>
              <a:rPr lang="pt-BR" dirty="0"/>
            </a:b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24744"/>
            <a:ext cx="8229600" cy="5256584"/>
          </a:xfrm>
        </p:spPr>
        <p:txBody>
          <a:bodyPr>
            <a:normAutofit/>
          </a:bodyPr>
          <a:lstStyle/>
          <a:p>
            <a:r>
              <a:rPr lang="pt-BR" sz="1800" dirty="0"/>
              <a:t>Com a estatística podemos estudar o comportamento social dos empregados de uma empresa, de seus gerentes ou fornecedores baseados em dados estatísticos como idade, religião, sexo, cor, situação civil entre outras.</a:t>
            </a:r>
          </a:p>
          <a:p>
            <a:pPr>
              <a:lnSpc>
                <a:spcPct val="107000"/>
              </a:lnSpc>
            </a:pPr>
            <a:r>
              <a:rPr lang="pt-BR" sz="1800" dirty="0"/>
              <a:t>• Qual é a prevalência da tuberculose na cidade do Rio de Janeiro? </a:t>
            </a:r>
          </a:p>
          <a:p>
            <a:pPr>
              <a:lnSpc>
                <a:spcPct val="107000"/>
              </a:lnSpc>
            </a:pPr>
            <a:r>
              <a:rPr lang="pt-BR" sz="1800" dirty="0"/>
              <a:t>• Qual é a incidência de aids na cidade de São Paulo? </a:t>
            </a:r>
          </a:p>
          <a:p>
            <a:pPr>
              <a:lnSpc>
                <a:spcPct val="107000"/>
              </a:lnSpc>
            </a:pPr>
            <a:r>
              <a:rPr lang="pt-BR" sz="1800" dirty="0"/>
              <a:t>• O consumo de alimentos transgênicos pode elevar o risco de doenças gástricas?</a:t>
            </a:r>
          </a:p>
          <a:p>
            <a:pPr>
              <a:lnSpc>
                <a:spcPct val="107000"/>
              </a:lnSpc>
            </a:pPr>
            <a:r>
              <a:rPr lang="pt-BR" sz="1800" dirty="0"/>
              <a:t>• Como é a qualidade de vida de enfermeiras de Unidades de Terapia Intensiva (UTI)? </a:t>
            </a:r>
          </a:p>
          <a:p>
            <a:pPr>
              <a:lnSpc>
                <a:spcPct val="107000"/>
              </a:lnSpc>
            </a:pPr>
            <a:r>
              <a:rPr lang="pt-BR" sz="1800" dirty="0"/>
              <a:t>• Quais são as características dos usuários de uma unidade de saúde?</a:t>
            </a:r>
          </a:p>
          <a:p>
            <a:endParaRPr lang="pt-BR" dirty="0"/>
          </a:p>
        </p:txBody>
      </p:sp>
      <p:sp>
        <p:nvSpPr>
          <p:cNvPr id="3" name="Título 2"/>
          <p:cNvSpPr>
            <a:spLocks noGrp="1"/>
          </p:cNvSpPr>
          <p:nvPr>
            <p:ph type="title"/>
          </p:nvPr>
        </p:nvSpPr>
        <p:spPr>
          <a:xfrm>
            <a:off x="457200" y="274638"/>
            <a:ext cx="8229600" cy="850106"/>
          </a:xfrm>
        </p:spPr>
        <p:txBody>
          <a:bodyPr/>
          <a:lstStyle/>
          <a:p>
            <a:pPr algn="ctr"/>
            <a:r>
              <a:rPr lang="pt-BR" dirty="0"/>
              <a:t>Aplicações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071546"/>
            <a:ext cx="8229600" cy="5500726"/>
          </a:xfrm>
        </p:spPr>
        <p:txBody>
          <a:bodyPr>
            <a:normAutofit fontScale="47500" lnSpcReduction="20000"/>
          </a:bodyPr>
          <a:lstStyle/>
          <a:p>
            <a:pPr lvl="0"/>
            <a:r>
              <a:rPr lang="pt-BR" sz="4000" b="1" dirty="0"/>
              <a:t>C) Estabelecer a forma de mensuração das </a:t>
            </a:r>
            <a:r>
              <a:rPr lang="pt-BR" sz="4000" b="1" dirty="0" err="1"/>
              <a:t>caracteristicas</a:t>
            </a:r>
            <a:r>
              <a:rPr lang="pt-BR" sz="4000" b="1" dirty="0"/>
              <a:t> (variáveis) a serem levantadas.</a:t>
            </a:r>
          </a:p>
          <a:p>
            <a:r>
              <a:rPr lang="pt-BR" sz="4000" dirty="0"/>
              <a:t>Para variáveis </a:t>
            </a:r>
            <a:r>
              <a:rPr lang="pt-BR" sz="4000" i="1" dirty="0"/>
              <a:t>quantitativas</a:t>
            </a:r>
            <a:r>
              <a:rPr lang="pt-BR" sz="4000" dirty="0"/>
              <a:t> devem estar bem definidas as unidades de medida (meses, metros, kg, </a:t>
            </a:r>
            <a:r>
              <a:rPr lang="pt-BR" sz="4000" dirty="0" err="1"/>
              <a:t>etc</a:t>
            </a:r>
            <a:r>
              <a:rPr lang="pt-BR" sz="4000" dirty="0"/>
              <a:t>).</a:t>
            </a:r>
          </a:p>
          <a:p>
            <a:r>
              <a:rPr lang="pt-BR" sz="4000" dirty="0"/>
              <a:t>Nas variáveis </a:t>
            </a:r>
            <a:r>
              <a:rPr lang="pt-BR" sz="4000" i="1" dirty="0"/>
              <a:t>Qualitativas</a:t>
            </a:r>
            <a:r>
              <a:rPr lang="pt-BR" sz="4000" dirty="0"/>
              <a:t> deve haver uma lista completa de alternativas, mesmo que seja necessário incluir categorias como: outros, não tem opinião...</a:t>
            </a:r>
          </a:p>
          <a:p>
            <a:pPr>
              <a:buNone/>
            </a:pPr>
            <a:r>
              <a:rPr lang="pt-BR" sz="4000" dirty="0"/>
              <a:t> </a:t>
            </a:r>
          </a:p>
          <a:p>
            <a:r>
              <a:rPr lang="pt-BR" sz="4000" dirty="0"/>
              <a:t>Exemplos: O tempo de serviço pode ser observado quantitativamente, em anos completos de serviço na empresa.</a:t>
            </a:r>
          </a:p>
          <a:p>
            <a:r>
              <a:rPr lang="pt-BR" sz="4000" dirty="0"/>
              <a:t>O grau de instrução em categorias exclusivas: nenhum grau completo, primeiro grau completo, segundo grau completo e superior completo.</a:t>
            </a:r>
          </a:p>
          <a:p>
            <a:r>
              <a:rPr lang="pt-BR" sz="4000" dirty="0"/>
              <a:t>O grau de satisfação: pode ser avaliado de formas diferentes:</a:t>
            </a:r>
          </a:p>
          <a:p>
            <a:pPr>
              <a:buNone/>
            </a:pPr>
            <a:r>
              <a:rPr lang="pt-BR" sz="4000" dirty="0"/>
              <a:t> Uma forma seria uma escala de cinco pontos, sendo </a:t>
            </a:r>
          </a:p>
          <a:p>
            <a:pPr>
              <a:buNone/>
            </a:pPr>
            <a:r>
              <a:rPr lang="pt-BR" sz="4000" dirty="0"/>
              <a:t>1 – Completamente insatisfeito, </a:t>
            </a:r>
          </a:p>
          <a:p>
            <a:pPr>
              <a:buNone/>
            </a:pPr>
            <a:r>
              <a:rPr lang="pt-BR" sz="4000" dirty="0"/>
              <a:t>2- insatisfeito, </a:t>
            </a:r>
          </a:p>
          <a:p>
            <a:pPr>
              <a:buNone/>
            </a:pPr>
            <a:r>
              <a:rPr lang="pt-BR" sz="4000" dirty="0"/>
              <a:t>3- mais ou menos satisfeito, </a:t>
            </a:r>
          </a:p>
          <a:p>
            <a:pPr>
              <a:buNone/>
            </a:pPr>
            <a:r>
              <a:rPr lang="pt-BR" sz="4000" dirty="0"/>
              <a:t>4- satisfeito e  </a:t>
            </a:r>
          </a:p>
          <a:p>
            <a:pPr>
              <a:buNone/>
            </a:pPr>
            <a:r>
              <a:rPr lang="pt-BR" sz="4000" dirty="0"/>
              <a:t>5-completamente satisfeito.</a:t>
            </a:r>
          </a:p>
          <a:p>
            <a:endParaRPr lang="pt-BR" sz="4000" dirty="0"/>
          </a:p>
          <a:p>
            <a:endParaRPr lang="pt-BR" dirty="0"/>
          </a:p>
        </p:txBody>
      </p:sp>
      <p:sp>
        <p:nvSpPr>
          <p:cNvPr id="4" name="Título 2"/>
          <p:cNvSpPr>
            <a:spLocks noGrp="1"/>
          </p:cNvSpPr>
          <p:nvPr>
            <p:ph type="title"/>
          </p:nvPr>
        </p:nvSpPr>
        <p:spPr>
          <a:xfrm>
            <a:off x="457200" y="274638"/>
            <a:ext cx="8229600" cy="1143000"/>
          </a:xfrm>
        </p:spPr>
        <p:txBody>
          <a:bodyPr>
            <a:normAutofit fontScale="90000"/>
          </a:bodyPr>
          <a:lstStyle/>
          <a:p>
            <a:pPr algn="ctr"/>
            <a:r>
              <a:rPr lang="pt-BR" sz="3600" dirty="0"/>
              <a:t>ELABORAÇÃO DE UM QUESTIONÁRIO</a:t>
            </a:r>
            <a:br>
              <a:rPr lang="pt-BR" dirty="0"/>
            </a:br>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pPr lvl="0">
              <a:buNone/>
            </a:pPr>
            <a:r>
              <a:rPr lang="pt-BR" b="1" dirty="0"/>
              <a:t>D) Elaborar uma ou mais perguntas para cada característica a ser observada.</a:t>
            </a:r>
          </a:p>
          <a:p>
            <a:r>
              <a:rPr lang="pt-BR" dirty="0"/>
              <a:t>A característica grau de satisfação, pode ser avaliada sob vários enfoques: satisfação com o salário, com a segurança no emprego, com a autonomia de trabalho que a empresa oferece. Avaliando esses itens isoladamente.</a:t>
            </a:r>
          </a:p>
          <a:p>
            <a:pPr>
              <a:buNone/>
            </a:pPr>
            <a:endParaRPr lang="pt-BR" dirty="0"/>
          </a:p>
          <a:p>
            <a:pPr lvl="0">
              <a:buNone/>
            </a:pPr>
            <a:r>
              <a:rPr lang="pt-BR" dirty="0"/>
              <a:t>E) Verificar se a pergunta está suficientemente clara.</a:t>
            </a:r>
          </a:p>
          <a:p>
            <a:pPr lvl="0">
              <a:buNone/>
            </a:pPr>
            <a:r>
              <a:rPr lang="pt-BR" dirty="0"/>
              <a:t>F) Verificar se a pergunta não está induzindo alguma resposta</a:t>
            </a:r>
          </a:p>
          <a:p>
            <a:pPr lvl="0">
              <a:buNone/>
            </a:pPr>
            <a:r>
              <a:rPr lang="pt-BR" dirty="0"/>
              <a:t>G) Verificar se a resposta da pergunta não é obvia.</a:t>
            </a:r>
          </a:p>
          <a:p>
            <a:endParaRPr lang="pt-BR" dirty="0"/>
          </a:p>
        </p:txBody>
      </p:sp>
      <p:sp>
        <p:nvSpPr>
          <p:cNvPr id="4" name="Título 2"/>
          <p:cNvSpPr>
            <a:spLocks noGrp="1"/>
          </p:cNvSpPr>
          <p:nvPr>
            <p:ph type="title"/>
          </p:nvPr>
        </p:nvSpPr>
        <p:spPr>
          <a:xfrm>
            <a:off x="457200" y="274638"/>
            <a:ext cx="8229600" cy="1143000"/>
          </a:xfrm>
        </p:spPr>
        <p:txBody>
          <a:bodyPr>
            <a:normAutofit fontScale="90000"/>
          </a:bodyPr>
          <a:lstStyle/>
          <a:p>
            <a:pPr algn="ctr"/>
            <a:r>
              <a:rPr lang="pt-BR" sz="3600" dirty="0"/>
              <a:t>ELABORAÇÃO DE UM QUESTIONÁRIO</a:t>
            </a:r>
            <a:br>
              <a:rPr lang="pt-BR" dirty="0"/>
            </a:b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071547"/>
            <a:ext cx="8229600" cy="2143140"/>
          </a:xfrm>
        </p:spPr>
        <p:txBody>
          <a:bodyPr>
            <a:normAutofit lnSpcReduction="10000"/>
          </a:bodyPr>
          <a:lstStyle/>
          <a:p>
            <a:r>
              <a:rPr lang="pt-BR" dirty="0"/>
              <a:t>O Questionário deve ser feito de forma a facilitar a análise de dados. O questionário deve ser completo para atingir o objetivo da Pesquisa, não deve ser muito longo, tende ser menor a qualidade.</a:t>
            </a:r>
          </a:p>
          <a:p>
            <a:endParaRPr lang="pt-BR" dirty="0"/>
          </a:p>
        </p:txBody>
      </p:sp>
      <p:sp>
        <p:nvSpPr>
          <p:cNvPr id="4" name="Título 2"/>
          <p:cNvSpPr>
            <a:spLocks noGrp="1"/>
          </p:cNvSpPr>
          <p:nvPr>
            <p:ph type="title"/>
          </p:nvPr>
        </p:nvSpPr>
        <p:spPr>
          <a:xfrm>
            <a:off x="457200" y="274638"/>
            <a:ext cx="8229600" cy="1143000"/>
          </a:xfrm>
        </p:spPr>
        <p:txBody>
          <a:bodyPr>
            <a:normAutofit fontScale="90000"/>
          </a:bodyPr>
          <a:lstStyle/>
          <a:p>
            <a:pPr algn="ctr"/>
            <a:r>
              <a:rPr lang="pt-BR" sz="3600" dirty="0"/>
              <a:t>ELABORAÇÃO DE UM QUESTIONÁRIO</a:t>
            </a:r>
            <a:br>
              <a:rPr lang="pt-BR" dirty="0"/>
            </a:br>
            <a:endParaRPr lang="pt-BR" dirty="0"/>
          </a:p>
        </p:txBody>
      </p:sp>
      <p:pic>
        <p:nvPicPr>
          <p:cNvPr id="1026" name="Picture 2"/>
          <p:cNvPicPr>
            <a:picLocks noChangeAspect="1" noChangeArrowheads="1"/>
          </p:cNvPicPr>
          <p:nvPr/>
        </p:nvPicPr>
        <p:blipFill>
          <a:blip r:embed="rId2"/>
          <a:srcRect/>
          <a:stretch>
            <a:fillRect/>
          </a:stretch>
        </p:blipFill>
        <p:spPr bwMode="auto">
          <a:xfrm>
            <a:off x="0" y="3214686"/>
            <a:ext cx="8989946" cy="3267078"/>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6A15612-B39F-4705-9664-AD17E9A33421}"/>
              </a:ext>
            </a:extLst>
          </p:cNvPr>
          <p:cNvSpPr>
            <a:spLocks noGrp="1"/>
          </p:cNvSpPr>
          <p:nvPr>
            <p:ph idx="1"/>
          </p:nvPr>
        </p:nvSpPr>
        <p:spPr/>
        <p:txBody>
          <a:bodyPr>
            <a:normAutofit/>
          </a:bodyPr>
          <a:lstStyle/>
          <a:p>
            <a:pPr algn="just"/>
            <a:r>
              <a:rPr lang="pt-BR" sz="2800" dirty="0">
                <a:effectLst/>
                <a:latin typeface="Calibri" panose="020F0502020204030204" pitchFamily="34" charset="0"/>
                <a:ea typeface="Calibri" panose="020F0502020204030204" pitchFamily="34" charset="0"/>
                <a:cs typeface="Times New Roman" panose="02020603050405020304" pitchFamily="18" charset="0"/>
              </a:rPr>
              <a:t>A escolha adequada da ferramenta estatística a ser utilizada em um estudo depende essencialmente da pergunta formulada. De modo mais amplo, para conseguirmos uma resposta adequada a essa pergunta, precisamos estabelecer regras para a coleta dos dados e composição das amostras. Essas regras definem o desenho de nosso estudo, conforme veremos a seguir.</a:t>
            </a:r>
            <a:endParaRPr lang="pt-BR" sz="2800" dirty="0"/>
          </a:p>
        </p:txBody>
      </p:sp>
      <p:sp>
        <p:nvSpPr>
          <p:cNvPr id="3" name="Título 2">
            <a:extLst>
              <a:ext uri="{FF2B5EF4-FFF2-40B4-BE49-F238E27FC236}">
                <a16:creationId xmlns:a16="http://schemas.microsoft.com/office/drawing/2014/main" id="{D21A2D8A-CAF0-4359-93C8-8625D311AFA5}"/>
              </a:ext>
            </a:extLst>
          </p:cNvPr>
          <p:cNvSpPr>
            <a:spLocks noGrp="1"/>
          </p:cNvSpPr>
          <p:nvPr>
            <p:ph type="title"/>
          </p:nvPr>
        </p:nvSpPr>
        <p:spPr/>
        <p:txBody>
          <a:bodyPr>
            <a:normAutofit fontScale="90000"/>
          </a:bodyPr>
          <a:lstStyle/>
          <a:p>
            <a:pPr algn="ctr"/>
            <a:r>
              <a:rPr lang="pt-BR" sz="4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Desenhos de estudo usados nas Pesquisas em saúde</a:t>
            </a:r>
            <a:r>
              <a:rPr lang="pt-BR" dirty="0">
                <a:solidFill>
                  <a:schemeClr val="tx1"/>
                </a:solidFill>
                <a:effectLst/>
              </a:rPr>
              <a:t> </a:t>
            </a:r>
            <a:r>
              <a:rPr lang="pt-BR" sz="4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br>
              <a:rPr lang="pt-BR" sz="4400" dirty="0">
                <a:effectLst/>
                <a:latin typeface="Calibri" panose="020F0502020204030204" pitchFamily="34" charset="0"/>
                <a:ea typeface="Calibri" panose="020F0502020204030204" pitchFamily="34" charset="0"/>
                <a:cs typeface="Times New Roman" panose="02020603050405020304" pitchFamily="18" charset="0"/>
              </a:rPr>
            </a:br>
            <a:endParaRPr lang="pt-BR" dirty="0"/>
          </a:p>
        </p:txBody>
      </p:sp>
    </p:spTree>
    <p:extLst>
      <p:ext uri="{BB962C8B-B14F-4D97-AF65-F5344CB8AC3E}">
        <p14:creationId xmlns:p14="http://schemas.microsoft.com/office/powerpoint/2010/main" val="600257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124E186-C553-4143-BB33-430DDA65F183}"/>
              </a:ext>
            </a:extLst>
          </p:cNvPr>
          <p:cNvSpPr>
            <a:spLocks noGrp="1"/>
          </p:cNvSpPr>
          <p:nvPr>
            <p:ph idx="1"/>
          </p:nvPr>
        </p:nvSpPr>
        <p:spPr>
          <a:xfrm>
            <a:off x="457200" y="850710"/>
            <a:ext cx="8075240" cy="5732652"/>
          </a:xfrm>
        </p:spPr>
        <p:txBody>
          <a:bodyPr>
            <a:normAutofit/>
          </a:bodyPr>
          <a:lstStyle/>
          <a:p>
            <a:pPr marL="109728" indent="0" algn="just">
              <a:buNone/>
            </a:pPr>
            <a:r>
              <a:rPr lang="pt-BR" sz="2800" dirty="0">
                <a:effectLst/>
                <a:latin typeface="Calibri" panose="020F0502020204030204" pitchFamily="34" charset="0"/>
                <a:ea typeface="Calibri" panose="020F0502020204030204" pitchFamily="34" charset="0"/>
                <a:cs typeface="Times New Roman" panose="02020603050405020304" pitchFamily="18" charset="0"/>
              </a:rPr>
              <a:t>Nos estudos observacionais, como o próprio nome sugere, o pesquisador apenas observa algumas características, condições, conhecimentos, crenças, comportamentos, hábitos ou atitudes de indivíduos selecionados, sem intervir sobre eles. Isso significa que nesses estudos o pesquisador não oferecerá aos indivíduos um tratamento para uma doença, uma vacina, um treinamento, uma prática educativa ou qualquer outro tipo de intervenção que possa modificar o estado de saúde dessas pessoas ou promover novos hábitos. </a:t>
            </a:r>
            <a:r>
              <a:rPr lang="pt-BR" sz="2800" u="sng" dirty="0">
                <a:effectLst/>
                <a:latin typeface="Calibri" panose="020F0502020204030204" pitchFamily="34" charset="0"/>
                <a:ea typeface="Calibri" panose="020F0502020204030204" pitchFamily="34" charset="0"/>
                <a:cs typeface="Times New Roman" panose="02020603050405020304" pitchFamily="18" charset="0"/>
              </a:rPr>
              <a:t>Os tipos mais comuns de estudos observacionais são o caso-controle, o transversal e o estudo de coorte</a:t>
            </a:r>
            <a:r>
              <a:rPr lang="pt-BR" sz="2800" dirty="0">
                <a:effectLst/>
                <a:latin typeface="Calibri" panose="020F0502020204030204" pitchFamily="34" charset="0"/>
                <a:ea typeface="Calibri" panose="020F0502020204030204" pitchFamily="34" charset="0"/>
                <a:cs typeface="Times New Roman" panose="02020603050405020304" pitchFamily="18" charset="0"/>
              </a:rPr>
              <a:t>. </a:t>
            </a:r>
            <a:endParaRPr lang="pt-BR" sz="2800" dirty="0"/>
          </a:p>
        </p:txBody>
      </p:sp>
      <p:sp>
        <p:nvSpPr>
          <p:cNvPr id="3" name="Título 2">
            <a:extLst>
              <a:ext uri="{FF2B5EF4-FFF2-40B4-BE49-F238E27FC236}">
                <a16:creationId xmlns:a16="http://schemas.microsoft.com/office/drawing/2014/main" id="{91F4404F-2D9B-48C6-A7B2-46654A65BEBA}"/>
              </a:ext>
            </a:extLst>
          </p:cNvPr>
          <p:cNvSpPr>
            <a:spLocks noGrp="1"/>
          </p:cNvSpPr>
          <p:nvPr>
            <p:ph type="title"/>
          </p:nvPr>
        </p:nvSpPr>
        <p:spPr>
          <a:xfrm>
            <a:off x="457200" y="274638"/>
            <a:ext cx="8229600" cy="576071"/>
          </a:xfrm>
        </p:spPr>
        <p:txBody>
          <a:bodyPr>
            <a:normAutofit fontScale="90000"/>
          </a:bodyPr>
          <a:lstStyle/>
          <a:p>
            <a:r>
              <a:rPr lang="pt-BR" sz="3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Estudos observacionais</a:t>
            </a:r>
            <a:endParaRPr lang="pt-BR" sz="3600" dirty="0">
              <a:solidFill>
                <a:schemeClr val="tx1"/>
              </a:solidFill>
            </a:endParaRPr>
          </a:p>
        </p:txBody>
      </p:sp>
    </p:spTree>
    <p:extLst>
      <p:ext uri="{BB962C8B-B14F-4D97-AF65-F5344CB8AC3E}">
        <p14:creationId xmlns:p14="http://schemas.microsoft.com/office/powerpoint/2010/main" val="897442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124E186-C553-4143-BB33-430DDA65F183}"/>
              </a:ext>
            </a:extLst>
          </p:cNvPr>
          <p:cNvSpPr>
            <a:spLocks noGrp="1"/>
          </p:cNvSpPr>
          <p:nvPr>
            <p:ph idx="1"/>
          </p:nvPr>
        </p:nvSpPr>
        <p:spPr>
          <a:xfrm>
            <a:off x="611560" y="850710"/>
            <a:ext cx="8075240" cy="5732652"/>
          </a:xfrm>
        </p:spPr>
        <p:txBody>
          <a:bodyPr>
            <a:normAutofit/>
          </a:bodyPr>
          <a:lstStyle/>
          <a:p>
            <a:pPr marL="109728" indent="0" algn="just">
              <a:buNone/>
            </a:pPr>
            <a:r>
              <a:rPr lang="pt-BR" sz="2400" b="1" dirty="0">
                <a:effectLst/>
                <a:latin typeface="Calibri" panose="020F0502020204030204" pitchFamily="34" charset="0"/>
                <a:ea typeface="Calibri" panose="020F0502020204030204" pitchFamily="34" charset="0"/>
                <a:cs typeface="Times New Roman" panose="02020603050405020304" pitchFamily="18" charset="0"/>
              </a:rPr>
              <a:t>Estudos caso-controle:</a:t>
            </a:r>
            <a:r>
              <a:rPr lang="pt-BR" sz="2400" dirty="0">
                <a:effectLst/>
                <a:latin typeface="Calibri" panose="020F0502020204030204" pitchFamily="34" charset="0"/>
                <a:ea typeface="Calibri" panose="020F0502020204030204" pitchFamily="34" charset="0"/>
                <a:cs typeface="Times New Roman" panose="02020603050405020304" pitchFamily="18" charset="0"/>
              </a:rPr>
              <a:t> de uma mesma população de interesse, são selecionadas duas amostras (ver Figura 1.1). Uma amostra é composta de indivíduos portadores de uma condição específica (os casos) e a outra amostra é composta de indivíduos que não portam essa condição (os controles). Em grande parte dos estudos, as amostras de portadores e não portadores são do mesmo tamanho. Todos os indivíduos são então entrevistados, com o intuito de se estabelecer se eles foram ou não expostos a uma situação que poderia ter ocasionado aquela condição específica. Se há uma frequência maior de exposição àquela situação entre os indivíduos portadores da condição específica do que entre os indivíduos não portadores, temos algum indício de que essa exposição está relacionada àquela condição de interesse. </a:t>
            </a:r>
            <a:endParaRPr lang="pt-BR" sz="2400" dirty="0"/>
          </a:p>
        </p:txBody>
      </p:sp>
      <p:sp>
        <p:nvSpPr>
          <p:cNvPr id="3" name="Título 2">
            <a:extLst>
              <a:ext uri="{FF2B5EF4-FFF2-40B4-BE49-F238E27FC236}">
                <a16:creationId xmlns:a16="http://schemas.microsoft.com/office/drawing/2014/main" id="{91F4404F-2D9B-48C6-A7B2-46654A65BEBA}"/>
              </a:ext>
            </a:extLst>
          </p:cNvPr>
          <p:cNvSpPr>
            <a:spLocks noGrp="1"/>
          </p:cNvSpPr>
          <p:nvPr>
            <p:ph type="title"/>
          </p:nvPr>
        </p:nvSpPr>
        <p:spPr>
          <a:xfrm>
            <a:off x="457200" y="274638"/>
            <a:ext cx="8229600" cy="576071"/>
          </a:xfrm>
        </p:spPr>
        <p:txBody>
          <a:bodyPr>
            <a:normAutofit fontScale="90000"/>
          </a:bodyPr>
          <a:lstStyle/>
          <a:p>
            <a:r>
              <a:rPr lang="pt-BR" sz="3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Estudos observacionais</a:t>
            </a:r>
            <a:endParaRPr lang="pt-BR" sz="3600" dirty="0">
              <a:solidFill>
                <a:schemeClr val="tx1"/>
              </a:solidFill>
            </a:endParaRPr>
          </a:p>
        </p:txBody>
      </p:sp>
    </p:spTree>
    <p:extLst>
      <p:ext uri="{BB962C8B-B14F-4D97-AF65-F5344CB8AC3E}">
        <p14:creationId xmlns:p14="http://schemas.microsoft.com/office/powerpoint/2010/main" val="10462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FA3B804-7ADF-449F-9BC2-4A4729F48586}"/>
              </a:ext>
            </a:extLst>
          </p:cNvPr>
          <p:cNvSpPr>
            <a:spLocks noGrp="1"/>
          </p:cNvSpPr>
          <p:nvPr>
            <p:ph idx="1"/>
          </p:nvPr>
        </p:nvSpPr>
        <p:spPr>
          <a:xfrm>
            <a:off x="457200" y="332656"/>
            <a:ext cx="8229600" cy="5674635"/>
          </a:xfrm>
        </p:spPr>
        <p:txBody>
          <a:bodyPr>
            <a:normAutofit fontScale="92500" lnSpcReduction="10000"/>
          </a:bodyPr>
          <a:lstStyle/>
          <a:p>
            <a:pPr algn="just">
              <a:lnSpc>
                <a:spcPct val="107000"/>
              </a:lnSpc>
              <a:spcAft>
                <a:spcPts val="800"/>
              </a:spcAft>
            </a:pPr>
            <a:r>
              <a:rPr lang="pt-BR" sz="2400" b="1" dirty="0">
                <a:effectLst/>
                <a:latin typeface="Calibri" panose="020F0502020204030204" pitchFamily="34" charset="0"/>
                <a:ea typeface="Calibri" panose="020F0502020204030204" pitchFamily="34" charset="0"/>
                <a:cs typeface="Times New Roman" panose="02020603050405020304" pitchFamily="18" charset="0"/>
              </a:rPr>
              <a:t>Estudos transversais:</a:t>
            </a:r>
            <a:r>
              <a:rPr lang="pt-BR" sz="2400" dirty="0">
                <a:effectLst/>
                <a:latin typeface="Calibri" panose="020F0502020204030204" pitchFamily="34" charset="0"/>
                <a:ea typeface="Calibri" panose="020F0502020204030204" pitchFamily="34" charset="0"/>
                <a:cs typeface="Times New Roman" panose="02020603050405020304" pitchFamily="18" charset="0"/>
              </a:rPr>
              <a:t> notamos que ao conduzir um estudo caso-controle, o pesquisador sabe previamente quem é portador e quem não é portador daquela condição de interesse. Isso geralmente não ocorre nos estudos transversais em que todas as informações são obtidas em um único momento. Conforme o esquema da Figura 1.2, selecionamos uma amostra da população em questão e, posteriormente, verificamos quem é portador ou não da característica de interesse (por exemplo, uma doença).</a:t>
            </a:r>
          </a:p>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Um objetivo central de um estudo transversal é obter uma estimativa da proporção de pessoas portadoras da característica. É importante notar que, nos estudos caso-controle, não é possível obter uma estimativa dessa proporção, dado que os tamanhos amostrais de portadores e não portadores da característica são definidos pelo pesquisador e não correspondem às respectivas proporções populacionais.</a:t>
            </a:r>
          </a:p>
          <a:p>
            <a:pPr marL="109728" indent="0">
              <a:buNone/>
            </a:pPr>
            <a:endParaRPr lang="pt-BR" dirty="0"/>
          </a:p>
        </p:txBody>
      </p:sp>
    </p:spTree>
    <p:extLst>
      <p:ext uri="{BB962C8B-B14F-4D97-AF65-F5344CB8AC3E}">
        <p14:creationId xmlns:p14="http://schemas.microsoft.com/office/powerpoint/2010/main" val="1413355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Diagrama&#10;&#10;Descrição gerada automaticamente">
            <a:extLst>
              <a:ext uri="{FF2B5EF4-FFF2-40B4-BE49-F238E27FC236}">
                <a16:creationId xmlns:a16="http://schemas.microsoft.com/office/drawing/2014/main" id="{32AEDA33-B693-4592-BB86-522A99A6FD46}"/>
              </a:ext>
            </a:extLst>
          </p:cNvPr>
          <p:cNvPicPr/>
          <p:nvPr/>
        </p:nvPicPr>
        <p:blipFill>
          <a:blip r:embed="rId2"/>
          <a:stretch>
            <a:fillRect/>
          </a:stretch>
        </p:blipFill>
        <p:spPr>
          <a:xfrm>
            <a:off x="827584" y="764704"/>
            <a:ext cx="7344816" cy="5184576"/>
          </a:xfrm>
          <a:prstGeom prst="rect">
            <a:avLst/>
          </a:prstGeom>
        </p:spPr>
      </p:pic>
    </p:spTree>
    <p:extLst>
      <p:ext uri="{BB962C8B-B14F-4D97-AF65-F5344CB8AC3E}">
        <p14:creationId xmlns:p14="http://schemas.microsoft.com/office/powerpoint/2010/main" val="2110908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17AFAB3-879D-4100-BA61-2D55FFF672A9}"/>
              </a:ext>
            </a:extLst>
          </p:cNvPr>
          <p:cNvSpPr>
            <a:spLocks noGrp="1"/>
          </p:cNvSpPr>
          <p:nvPr>
            <p:ph idx="1"/>
          </p:nvPr>
        </p:nvSpPr>
        <p:spPr>
          <a:xfrm>
            <a:off x="457200" y="476672"/>
            <a:ext cx="8229600" cy="6120680"/>
          </a:xfrm>
        </p:spPr>
        <p:txBody>
          <a:bodyPr>
            <a:normAutofit/>
          </a:bodyPr>
          <a:lstStyle/>
          <a:p>
            <a:pPr algn="just">
              <a:lnSpc>
                <a:spcPct val="107000"/>
              </a:lnSpc>
              <a:spcAft>
                <a:spcPts val="800"/>
              </a:spcAft>
            </a:pPr>
            <a:r>
              <a:rPr lang="pt-BR" sz="2000" dirty="0">
                <a:effectLst/>
                <a:latin typeface="Calibri" panose="020F0502020204030204" pitchFamily="34" charset="0"/>
                <a:ea typeface="Calibri" panose="020F0502020204030204" pitchFamily="34" charset="0"/>
                <a:cs typeface="Times New Roman" panose="02020603050405020304" pitchFamily="18" charset="0"/>
              </a:rPr>
              <a:t>Observe que, se nossa amostra não for representativa da população, a proporção de indivíduos portadores da característica na amostra pode não corresponder àquela observada na população. A proporção de indivíduos portadores da característica em questão é geralmente chamada de taxa de prevalência. </a:t>
            </a:r>
          </a:p>
          <a:p>
            <a:pPr algn="just">
              <a:lnSpc>
                <a:spcPct val="107000"/>
              </a:lnSpc>
              <a:spcAft>
                <a:spcPts val="800"/>
              </a:spcAft>
            </a:pPr>
            <a:r>
              <a:rPr lang="pt-BR" sz="2000" b="1" dirty="0">
                <a:effectLst/>
                <a:latin typeface="Calibri" panose="020F0502020204030204" pitchFamily="34" charset="0"/>
                <a:ea typeface="Calibri" panose="020F0502020204030204" pitchFamily="34" charset="0"/>
                <a:cs typeface="Times New Roman" panose="02020603050405020304" pitchFamily="18" charset="0"/>
              </a:rPr>
              <a:t>Nos estudos transversais, o pesquisador pode verificar se os indivíduos amostrados foram ou não expostos a uma situação que poderia ter levado àquela característica específica. </a:t>
            </a:r>
            <a:r>
              <a:rPr lang="pt-BR" sz="2000" dirty="0">
                <a:effectLst/>
                <a:latin typeface="Calibri" panose="020F0502020204030204" pitchFamily="34" charset="0"/>
                <a:ea typeface="Calibri" panose="020F0502020204030204" pitchFamily="34" charset="0"/>
                <a:cs typeface="Times New Roman" panose="02020603050405020304" pitchFamily="18" charset="0"/>
              </a:rPr>
              <a:t>Se há uma proporção maior de indivíduos portadores da característica entre os expostos àquela situação do que entre os indivíduos não expostos, temos algum indício de que essa exposição está associada àquela característica. Entretanto, como todas as informações são obtidas em um mesmo instante, pode ser difícil entender se a característica de interesse surgiu antes ou depois da exposição, o que não permite entender se a exposição causou ou não a característica. </a:t>
            </a:r>
            <a:r>
              <a:rPr lang="pt-BR" sz="2000" b="1" dirty="0">
                <a:effectLst/>
                <a:latin typeface="Calibri" panose="020F0502020204030204" pitchFamily="34" charset="0"/>
                <a:ea typeface="Calibri" panose="020F0502020204030204" pitchFamily="34" charset="0"/>
                <a:cs typeface="Times New Roman" panose="02020603050405020304" pitchFamily="18" charset="0"/>
              </a:rPr>
              <a:t>Alguns autores chamam os estudos transversais de estudos de corte transversal, estudos seccionais ou estudos de prevalência</a:t>
            </a:r>
            <a:r>
              <a:rPr lang="pt-BR" sz="2000" dirty="0">
                <a:effectLst/>
                <a:latin typeface="Calibri" panose="020F0502020204030204" pitchFamily="34" charset="0"/>
                <a:ea typeface="Calibri" panose="020F0502020204030204" pitchFamily="34" charset="0"/>
                <a:cs typeface="Times New Roman" panose="02020603050405020304" pitchFamily="18" charset="0"/>
              </a:rPr>
              <a:t>. </a:t>
            </a:r>
          </a:p>
          <a:p>
            <a:pPr marL="109728" indent="0">
              <a:buNone/>
            </a:pPr>
            <a:endParaRPr lang="pt-BR" dirty="0"/>
          </a:p>
        </p:txBody>
      </p:sp>
    </p:spTree>
    <p:extLst>
      <p:ext uri="{BB962C8B-B14F-4D97-AF65-F5344CB8AC3E}">
        <p14:creationId xmlns:p14="http://schemas.microsoft.com/office/powerpoint/2010/main" val="396293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Diagrama&#10;&#10;Descrição gerada automaticamente">
            <a:extLst>
              <a:ext uri="{FF2B5EF4-FFF2-40B4-BE49-F238E27FC236}">
                <a16:creationId xmlns:a16="http://schemas.microsoft.com/office/drawing/2014/main" id="{A038014F-B89B-4D79-9D32-953B02143F6D}"/>
              </a:ext>
            </a:extLst>
          </p:cNvPr>
          <p:cNvPicPr/>
          <p:nvPr/>
        </p:nvPicPr>
        <p:blipFill>
          <a:blip r:embed="rId3"/>
          <a:stretch>
            <a:fillRect/>
          </a:stretch>
        </p:blipFill>
        <p:spPr>
          <a:xfrm>
            <a:off x="611560" y="1124744"/>
            <a:ext cx="7416824" cy="4104455"/>
          </a:xfrm>
          <a:prstGeom prst="rect">
            <a:avLst/>
          </a:prstGeom>
        </p:spPr>
      </p:pic>
    </p:spTree>
    <p:extLst>
      <p:ext uri="{BB962C8B-B14F-4D97-AF65-F5344CB8AC3E}">
        <p14:creationId xmlns:p14="http://schemas.microsoft.com/office/powerpoint/2010/main" val="1882634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As aplicações da estatística se desenvolveram de tal forma que, hoje, praticamente todo </a:t>
            </a:r>
          </a:p>
          <a:p>
            <a:pPr>
              <a:buNone/>
            </a:pPr>
            <a:r>
              <a:rPr lang="pt-BR" dirty="0"/>
              <a:t>campo de pesquisa se beneficia da utilização de métodos estatísticos. </a:t>
            </a:r>
          </a:p>
          <a:p>
            <a:pPr>
              <a:buNone/>
            </a:pPr>
            <a:r>
              <a:rPr lang="pt-BR" dirty="0"/>
              <a:t>Os fabricantes fornecem melhores produtos a custos menores através de técnicas de controle de qualidade. </a:t>
            </a:r>
          </a:p>
          <a:p>
            <a:pPr>
              <a:buNone/>
            </a:pPr>
            <a:r>
              <a:rPr lang="pt-BR" dirty="0"/>
              <a:t>Controlam-se doenças com auxilio de análises que antecipam epidemias.</a:t>
            </a:r>
          </a:p>
        </p:txBody>
      </p:sp>
      <p:sp>
        <p:nvSpPr>
          <p:cNvPr id="3" name="Título 2"/>
          <p:cNvSpPr>
            <a:spLocks noGrp="1"/>
          </p:cNvSpPr>
          <p:nvPr>
            <p:ph type="title"/>
          </p:nvPr>
        </p:nvSpPr>
        <p:spPr/>
        <p:txBody>
          <a:bodyPr/>
          <a:lstStyle/>
          <a:p>
            <a:pPr algn="ctr"/>
            <a:r>
              <a:rPr lang="pt-BR" dirty="0"/>
              <a:t>Aplicações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73CC1D1-703E-4FE5-8284-D6910A19D414}"/>
              </a:ext>
            </a:extLst>
          </p:cNvPr>
          <p:cNvSpPr>
            <a:spLocks noGrp="1"/>
          </p:cNvSpPr>
          <p:nvPr>
            <p:ph idx="1"/>
          </p:nvPr>
        </p:nvSpPr>
        <p:spPr>
          <a:xfrm>
            <a:off x="457200" y="305684"/>
            <a:ext cx="8229600" cy="2907291"/>
          </a:xfrm>
        </p:spPr>
        <p:txBody>
          <a:bodyPr>
            <a:normAutofit/>
          </a:bodyPr>
          <a:lstStyle/>
          <a:p>
            <a:pPr marL="109728" indent="0" algn="just">
              <a:buNone/>
            </a:pPr>
            <a:r>
              <a:rPr lang="pt-BR" sz="2000" b="1" dirty="0">
                <a:effectLst/>
                <a:latin typeface="Calibri" panose="020F0502020204030204" pitchFamily="34" charset="0"/>
                <a:ea typeface="Calibri" panose="020F0502020204030204" pitchFamily="34" charset="0"/>
                <a:cs typeface="Times New Roman" panose="02020603050405020304" pitchFamily="18" charset="0"/>
              </a:rPr>
              <a:t>Estudos de coorte:</a:t>
            </a:r>
            <a:r>
              <a:rPr lang="pt-BR" sz="2000" dirty="0">
                <a:effectLst/>
                <a:latin typeface="Calibri" panose="020F0502020204030204" pitchFamily="34" charset="0"/>
                <a:ea typeface="Calibri" panose="020F0502020204030204" pitchFamily="34" charset="0"/>
                <a:cs typeface="Times New Roman" panose="02020603050405020304" pitchFamily="18" charset="0"/>
              </a:rPr>
              <a:t> os indivíduos amostrados são, a princípio, classificados como expostos ou não expostos a uma situação ou condição que pode (ou não) ocasionar um evento específico (como uma doença, por exemplo). Esses indivíduos são acompanhados durante um período específico. No início do período, nenhum indivíduo experimentou ainda o evento. Durante o período, os indivíduos são acompanhados, e observa-se o número de indivíduos que experimentam o evento (ver Figura 1.3). Se ocorrer mais eventos entre os indivíduos expostos do que entre os não expostos, entende-se que aquela exposição pode ocasionar aquele evento</a:t>
            </a:r>
          </a:p>
          <a:p>
            <a:pPr marL="109728" indent="0">
              <a:buNone/>
            </a:pPr>
            <a:endParaRPr lang="pt-BR" dirty="0"/>
          </a:p>
        </p:txBody>
      </p:sp>
      <p:pic>
        <p:nvPicPr>
          <p:cNvPr id="4" name="Imagem 3" descr="Diagrama&#10;&#10;Descrição gerada automaticamente">
            <a:extLst>
              <a:ext uri="{FF2B5EF4-FFF2-40B4-BE49-F238E27FC236}">
                <a16:creationId xmlns:a16="http://schemas.microsoft.com/office/drawing/2014/main" id="{7BA5628A-889D-4C87-8613-8BABC72655B2}"/>
              </a:ext>
            </a:extLst>
          </p:cNvPr>
          <p:cNvPicPr/>
          <p:nvPr/>
        </p:nvPicPr>
        <p:blipFill>
          <a:blip r:embed="rId2"/>
          <a:stretch>
            <a:fillRect/>
          </a:stretch>
        </p:blipFill>
        <p:spPr>
          <a:xfrm>
            <a:off x="2195736" y="3429000"/>
            <a:ext cx="6300420" cy="3263875"/>
          </a:xfrm>
          <a:prstGeom prst="rect">
            <a:avLst/>
          </a:prstGeom>
        </p:spPr>
      </p:pic>
    </p:spTree>
    <p:extLst>
      <p:ext uri="{BB962C8B-B14F-4D97-AF65-F5344CB8AC3E}">
        <p14:creationId xmlns:p14="http://schemas.microsoft.com/office/powerpoint/2010/main" val="37933226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D6BDD06-B7EE-4F49-9CCA-C27DCA68D7BA}"/>
              </a:ext>
            </a:extLst>
          </p:cNvPr>
          <p:cNvSpPr>
            <a:spLocks noGrp="1"/>
          </p:cNvSpPr>
          <p:nvPr>
            <p:ph idx="1"/>
          </p:nvPr>
        </p:nvSpPr>
        <p:spPr/>
        <p:txBody>
          <a:bodyPr/>
          <a:lstStyle/>
          <a:p>
            <a:pPr algn="just">
              <a:lnSpc>
                <a:spcPct val="107000"/>
              </a:lnSpc>
              <a:spcAft>
                <a:spcPts val="800"/>
              </a:spcAft>
            </a:pPr>
            <a:r>
              <a:rPr lang="pt-BR" sz="2400" dirty="0">
                <a:effectLst/>
                <a:latin typeface="Calibri" panose="020F0502020204030204" pitchFamily="34" charset="0"/>
                <a:ea typeface="Calibri" panose="020F0502020204030204" pitchFamily="34" charset="0"/>
                <a:cs typeface="Times New Roman" panose="02020603050405020304" pitchFamily="18" charset="0"/>
              </a:rPr>
              <a:t>Nesses estudos, o pesquisador deliberadamente utiliza um determinado tipo de intervenção capaz de alterar algum aspecto dos indivíduos, como o estado de saúde.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Essa intervenção pode ser, por exemplo, uma cirurgia, a administração de um fármaco, uma ação educativa ou um programa de exercícios físicos.</a:t>
            </a:r>
            <a:r>
              <a:rPr lang="pt-BR" sz="2400" dirty="0">
                <a:effectLst/>
                <a:latin typeface="Calibri" panose="020F0502020204030204" pitchFamily="34" charset="0"/>
                <a:ea typeface="Calibri" panose="020F0502020204030204" pitchFamily="34" charset="0"/>
                <a:cs typeface="Times New Roman" panose="02020603050405020304" pitchFamily="18" charset="0"/>
              </a:rPr>
              <a:t> Podemos dizer que os estudos de intervenção podem ser profiláticos ou terapêuticos. Quando profiláticos, destinam-se a estudar o efeito de uma intervenção em evitar uma doença, evento ou condição de interesse.</a:t>
            </a:r>
          </a:p>
          <a:p>
            <a:pPr marL="109728" indent="0">
              <a:buNone/>
            </a:pPr>
            <a:endParaRPr lang="pt-BR" dirty="0"/>
          </a:p>
        </p:txBody>
      </p:sp>
      <p:sp>
        <p:nvSpPr>
          <p:cNvPr id="3" name="Título 2">
            <a:extLst>
              <a:ext uri="{FF2B5EF4-FFF2-40B4-BE49-F238E27FC236}">
                <a16:creationId xmlns:a16="http://schemas.microsoft.com/office/drawing/2014/main" id="{6FFF66AA-3414-494A-B3F4-63759AD8CA1D}"/>
              </a:ext>
            </a:extLst>
          </p:cNvPr>
          <p:cNvSpPr>
            <a:spLocks noGrp="1"/>
          </p:cNvSpPr>
          <p:nvPr>
            <p:ph type="title"/>
          </p:nvPr>
        </p:nvSpPr>
        <p:spPr/>
        <p:txBody>
          <a:bodyPr>
            <a:normAutofit/>
          </a:bodyPr>
          <a:lstStyle/>
          <a:p>
            <a:r>
              <a:rPr lang="pt-BR" sz="4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Estudos de intervenção</a:t>
            </a:r>
            <a:endParaRPr lang="pt-BR" dirty="0">
              <a:solidFill>
                <a:schemeClr val="tx1"/>
              </a:solidFill>
            </a:endParaRPr>
          </a:p>
        </p:txBody>
      </p:sp>
    </p:spTree>
    <p:extLst>
      <p:ext uri="{BB962C8B-B14F-4D97-AF65-F5344CB8AC3E}">
        <p14:creationId xmlns:p14="http://schemas.microsoft.com/office/powerpoint/2010/main" val="2351866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8F3DBDD-EC8E-4357-88C5-19769FFCFB5B}"/>
              </a:ext>
            </a:extLst>
          </p:cNvPr>
          <p:cNvSpPr>
            <a:spLocks noGrp="1"/>
          </p:cNvSpPr>
          <p:nvPr>
            <p:ph idx="1"/>
          </p:nvPr>
        </p:nvSpPr>
        <p:spPr>
          <a:xfrm>
            <a:off x="251520" y="260648"/>
            <a:ext cx="8640960" cy="5530619"/>
          </a:xfrm>
        </p:spPr>
        <p:txBody>
          <a:bodyPr>
            <a:noAutofit/>
          </a:bodyPr>
          <a:lstStyle/>
          <a:p>
            <a:pPr algn="just">
              <a:lnSpc>
                <a:spcPct val="107000"/>
              </a:lnSpc>
              <a:spcAft>
                <a:spcPts val="800"/>
              </a:spcAft>
            </a:pPr>
            <a:r>
              <a:rPr lang="pt-BR" sz="2000" b="1" dirty="0">
                <a:effectLst/>
                <a:latin typeface="Calibri" panose="020F0502020204030204" pitchFamily="34" charset="0"/>
                <a:ea typeface="Calibri" panose="020F0502020204030204" pitchFamily="34" charset="0"/>
                <a:cs typeface="Times New Roman" panose="02020603050405020304" pitchFamily="18" charset="0"/>
              </a:rPr>
              <a:t>Assim, é natural que nos lembremos dos estudos de novas vacinas que podem evitar o surgimento de uma doença</a:t>
            </a:r>
            <a:r>
              <a:rPr lang="pt-BR" sz="2000" dirty="0">
                <a:effectLst/>
                <a:latin typeface="Calibri" panose="020F0502020204030204" pitchFamily="34" charset="0"/>
                <a:ea typeface="Calibri" panose="020F0502020204030204" pitchFamily="34" charset="0"/>
                <a:cs typeface="Times New Roman" panose="02020603050405020304" pitchFamily="18" charset="0"/>
              </a:rPr>
              <a:t>. Mas podemos também imaginar um estudo de uma ação educativa destinada a crianças em idade escolar, objetivando que elas desenvolvam bons hábitos de saúde na vida adulta, como não fumar. Nos estudos terapêuticos, entendemos que as pessoas selecionadas já são, em alguma intensidade, portadoras da doença, evento ou condição de interesse, e a intervenção destina-se a modificar, de forma benéfica, esse estado.</a:t>
            </a:r>
            <a:r>
              <a:rPr lang="pt-BR" sz="2000" dirty="0">
                <a:effectLst/>
              </a:rPr>
              <a:t> </a:t>
            </a:r>
            <a:r>
              <a:rPr lang="pt-BR" sz="2000" dirty="0">
                <a:effectLst/>
                <a:latin typeface="Calibri" panose="020F0502020204030204" pitchFamily="34" charset="0"/>
                <a:ea typeface="Calibri" panose="020F0502020204030204" pitchFamily="34" charset="0"/>
                <a:cs typeface="Times New Roman" panose="02020603050405020304" pitchFamily="18" charset="0"/>
              </a:rPr>
              <a:t> </a:t>
            </a:r>
          </a:p>
          <a:p>
            <a:pPr algn="just"/>
            <a:r>
              <a:rPr lang="pt-BR" sz="2000" dirty="0">
                <a:effectLst/>
                <a:latin typeface="Calibri" panose="020F0502020204030204" pitchFamily="34" charset="0"/>
                <a:ea typeface="Calibri" panose="020F0502020204030204" pitchFamily="34" charset="0"/>
                <a:cs typeface="Times New Roman" panose="02020603050405020304" pitchFamily="18" charset="0"/>
              </a:rPr>
              <a:t>Um tipo de estudo de intervenção comum é o ensaio controlado aleatorizado, em que os indivíduos elegíveis ao estudo são divididos ao acaso em dois ou mais grupos. </a:t>
            </a:r>
            <a:r>
              <a:rPr lang="pt-BR" sz="2000" u="sng" dirty="0">
                <a:effectLst/>
                <a:latin typeface="Calibri" panose="020F0502020204030204" pitchFamily="34" charset="0"/>
                <a:ea typeface="Calibri" panose="020F0502020204030204" pitchFamily="34" charset="0"/>
                <a:cs typeface="Times New Roman" panose="02020603050405020304" pitchFamily="18" charset="0"/>
              </a:rPr>
              <a:t>Os indivíduos de um grupo recebem o tratamento sob investigação, enquanto os de outro grupo recebem um tratamento convencional, um tratamento simulado ou mesmo nenhuma intervenção. Esse segundo grupo é o “grupo controle”, utilizado para propósitos de comparação.</a:t>
            </a:r>
            <a:r>
              <a:rPr lang="pt-BR" sz="2000" dirty="0">
                <a:effectLst/>
                <a:latin typeface="Calibri" panose="020F0502020204030204" pitchFamily="34" charset="0"/>
                <a:ea typeface="Calibri" panose="020F0502020204030204" pitchFamily="34" charset="0"/>
                <a:cs typeface="Times New Roman" panose="02020603050405020304" pitchFamily="18" charset="0"/>
              </a:rPr>
              <a:t> Quando possível, os participantes da pesquisa não sabem a que grupo pertence, para evitar que suas crenças sobre o tratamento interfiram no resultado do estudo ou que desistam de participar quando selecionados para o grupo controle.</a:t>
            </a:r>
            <a:endParaRPr lang="pt-BR" sz="2000" dirty="0"/>
          </a:p>
        </p:txBody>
      </p:sp>
    </p:spTree>
    <p:extLst>
      <p:ext uri="{BB962C8B-B14F-4D97-AF65-F5344CB8AC3E}">
        <p14:creationId xmlns:p14="http://schemas.microsoft.com/office/powerpoint/2010/main" val="2585705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27728A3-42AB-4D92-906D-0DC0B4E64A8D}"/>
              </a:ext>
            </a:extLst>
          </p:cNvPr>
          <p:cNvSpPr>
            <a:spLocks noGrp="1"/>
          </p:cNvSpPr>
          <p:nvPr>
            <p:ph idx="1"/>
          </p:nvPr>
        </p:nvSpPr>
        <p:spPr>
          <a:xfrm>
            <a:off x="457200" y="332656"/>
            <a:ext cx="8363272" cy="5674635"/>
          </a:xfrm>
        </p:spPr>
        <p:txBody>
          <a:bodyPr>
            <a:noAutofit/>
          </a:bodyPr>
          <a:lstStyle/>
          <a:p>
            <a:pPr algn="just"/>
            <a:r>
              <a:rPr lang="pt-BR" sz="2400" dirty="0">
                <a:effectLst/>
                <a:latin typeface="Calibri" panose="020F0502020204030204" pitchFamily="34" charset="0"/>
                <a:ea typeface="Calibri" panose="020F0502020204030204" pitchFamily="34" charset="0"/>
                <a:cs typeface="Times New Roman" panose="02020603050405020304" pitchFamily="18" charset="0"/>
              </a:rPr>
              <a:t>Outro tipo de estudo de intervenção é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chamado ensaio de não superioridade</a:t>
            </a:r>
            <a:r>
              <a:rPr lang="pt-BR" sz="2400" dirty="0">
                <a:effectLst/>
                <a:latin typeface="Calibri" panose="020F0502020204030204" pitchFamily="34" charset="0"/>
                <a:ea typeface="Calibri" panose="020F0502020204030204" pitchFamily="34" charset="0"/>
                <a:cs typeface="Times New Roman" panose="02020603050405020304" pitchFamily="18" charset="0"/>
              </a:rPr>
              <a:t>. Nesse caso, o objetivo não é estudar se uma dada intervenção é, sob algum aspecto, superior a outra, e sim </a:t>
            </a:r>
            <a:r>
              <a:rPr lang="pt-BR" sz="2400" u="sng" dirty="0">
                <a:effectLst/>
                <a:latin typeface="Calibri" panose="020F0502020204030204" pitchFamily="34" charset="0"/>
                <a:ea typeface="Calibri" panose="020F0502020204030204" pitchFamily="34" charset="0"/>
                <a:cs typeface="Times New Roman" panose="02020603050405020304" pitchFamily="18" charset="0"/>
              </a:rPr>
              <a:t>entender se a intervenção estudada é tão benéfica quanto outra tradicionalmente utilizada no tratamento de uma doença ou condição. </a:t>
            </a:r>
            <a:r>
              <a:rPr lang="pt-BR" sz="2400" dirty="0">
                <a:effectLst/>
                <a:latin typeface="Calibri" panose="020F0502020204030204" pitchFamily="34" charset="0"/>
                <a:ea typeface="Calibri" panose="020F0502020204030204" pitchFamily="34" charset="0"/>
                <a:cs typeface="Times New Roman" panose="02020603050405020304" pitchFamily="18" charset="0"/>
              </a:rPr>
              <a:t>Podemos pensar, por exemplo, em um medicamento destinado a curar uma doença, cujos benefícios já são conhecidos. </a:t>
            </a:r>
            <a:r>
              <a:rPr lang="pt-BR" sz="2400" b="1" dirty="0">
                <a:effectLst/>
                <a:latin typeface="Calibri" panose="020F0502020204030204" pitchFamily="34" charset="0"/>
                <a:ea typeface="Calibri" panose="020F0502020204030204" pitchFamily="34" charset="0"/>
                <a:cs typeface="Times New Roman" panose="02020603050405020304" pitchFamily="18" charset="0"/>
              </a:rPr>
              <a:t>Um pesquisador pode estar interessado em estudar um medicamento alternativo que é possivelmente tão benéfico quanto o anterior, e sua vantagem não estaria em propiciar uma maior chance de cura, mas em provocar um menor número de efeitos colaterais ou em oferecer um custo mais baixo</a:t>
            </a:r>
            <a:r>
              <a:rPr lang="pt-BR" sz="2400" dirty="0">
                <a:effectLst/>
                <a:latin typeface="Calibri" panose="020F0502020204030204" pitchFamily="34" charset="0"/>
                <a:ea typeface="Calibri" panose="020F0502020204030204" pitchFamily="34" charset="0"/>
                <a:cs typeface="Times New Roman" panose="02020603050405020304" pitchFamily="18" charset="0"/>
              </a:rPr>
              <a:t>. Assim, entendemos que o novo medicamento não é superior a outro em relação a seu desempenho na cura da doença, mas pode ser vantajoso sob outros aspectos.</a:t>
            </a:r>
            <a:endParaRPr lang="pt-BR" sz="2400" dirty="0"/>
          </a:p>
        </p:txBody>
      </p:sp>
    </p:spTree>
    <p:extLst>
      <p:ext uri="{BB962C8B-B14F-4D97-AF65-F5344CB8AC3E}">
        <p14:creationId xmlns:p14="http://schemas.microsoft.com/office/powerpoint/2010/main" val="22185937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442B7C2-1BCB-43C9-83BC-6FDA1665CFE6}"/>
              </a:ext>
            </a:extLst>
          </p:cNvPr>
          <p:cNvSpPr>
            <a:spLocks noGrp="1"/>
          </p:cNvSpPr>
          <p:nvPr>
            <p:ph idx="1"/>
          </p:nvPr>
        </p:nvSpPr>
        <p:spPr/>
        <p:txBody>
          <a:bodyPr/>
          <a:lstStyle/>
          <a:p>
            <a:r>
              <a:rPr lang="pt-BR" sz="2000" dirty="0"/>
              <a:t>Níveis de dificuldade</a:t>
            </a:r>
          </a:p>
          <a:p>
            <a:pPr lvl="1">
              <a:lnSpc>
                <a:spcPct val="150000"/>
              </a:lnSpc>
            </a:pPr>
            <a:r>
              <a:rPr lang="pt-BR" sz="1800" dirty="0"/>
              <a:t>Gênero – clareza na pergunta e na resposta.</a:t>
            </a:r>
          </a:p>
          <a:p>
            <a:pPr lvl="1">
              <a:lnSpc>
                <a:spcPct val="150000"/>
              </a:lnSpc>
            </a:pPr>
            <a:r>
              <a:rPr lang="pt-BR" sz="1800" dirty="0"/>
              <a:t>Despesas Mensais com alimentação fora de casa – clareza na pergunta, mas com certa dificuldade de resposta. Existirá um erro de mensuração, mesmo que pequeno.</a:t>
            </a:r>
          </a:p>
          <a:p>
            <a:pPr lvl="1">
              <a:lnSpc>
                <a:spcPct val="150000"/>
              </a:lnSpc>
            </a:pPr>
            <a:r>
              <a:rPr lang="pt-BR" sz="1800" dirty="0"/>
              <a:t>Patrimônio Familiar Total – Envolve apenas patrimônio tangível, de relativa facilidade na mensuração, ou também patrimônio intangível, com elevada complexidade. Precisa de vários indicadores para mensurar o construto. Erro está relacionado à precisão do pesquisador em definir conceito e indicadores. </a:t>
            </a:r>
          </a:p>
          <a:p>
            <a:pPr marL="109728" indent="0">
              <a:buNone/>
            </a:pPr>
            <a:endParaRPr lang="pt-BR" dirty="0"/>
          </a:p>
        </p:txBody>
      </p:sp>
      <p:sp>
        <p:nvSpPr>
          <p:cNvPr id="3" name="Título 2">
            <a:extLst>
              <a:ext uri="{FF2B5EF4-FFF2-40B4-BE49-F238E27FC236}">
                <a16:creationId xmlns:a16="http://schemas.microsoft.com/office/drawing/2014/main" id="{FD4EBB8E-A944-4102-8C9F-4D7B896E1401}"/>
              </a:ext>
            </a:extLst>
          </p:cNvPr>
          <p:cNvSpPr>
            <a:spLocks noGrp="1"/>
          </p:cNvSpPr>
          <p:nvPr>
            <p:ph type="title"/>
          </p:nvPr>
        </p:nvSpPr>
        <p:spPr/>
        <p:txBody>
          <a:bodyPr/>
          <a:lstStyle/>
          <a:p>
            <a:r>
              <a:rPr lang="pt-BR" dirty="0"/>
              <a:t>Escalas de Mensuração</a:t>
            </a:r>
          </a:p>
        </p:txBody>
      </p:sp>
    </p:spTree>
    <p:extLst>
      <p:ext uri="{BB962C8B-B14F-4D97-AF65-F5344CB8AC3E}">
        <p14:creationId xmlns:p14="http://schemas.microsoft.com/office/powerpoint/2010/main" val="3325153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CAEA6A-2CF0-414C-9D72-9ED6FF229C0B}"/>
              </a:ext>
            </a:extLst>
          </p:cNvPr>
          <p:cNvSpPr>
            <a:spLocks noGrp="1"/>
          </p:cNvSpPr>
          <p:nvPr>
            <p:ph idx="1"/>
          </p:nvPr>
        </p:nvSpPr>
        <p:spPr/>
        <p:txBody>
          <a:bodyPr/>
          <a:lstStyle/>
          <a:p>
            <a:r>
              <a:rPr lang="pt-BR" sz="2400" dirty="0"/>
              <a:t>Escalas nominais de mais do que uma categoria</a:t>
            </a:r>
          </a:p>
          <a:p>
            <a:pPr lvl="1"/>
            <a:r>
              <a:rPr lang="pt-BR" sz="2000" dirty="0"/>
              <a:t>Exemplos típicos</a:t>
            </a:r>
          </a:p>
          <a:p>
            <a:pPr lvl="2"/>
            <a:r>
              <a:rPr lang="pt-BR" sz="1800" dirty="0"/>
              <a:t>Estado civil</a:t>
            </a:r>
          </a:p>
          <a:p>
            <a:pPr lvl="2"/>
            <a:r>
              <a:rPr lang="pt-BR" sz="1800" dirty="0"/>
              <a:t>Religião</a:t>
            </a:r>
          </a:p>
          <a:p>
            <a:pPr lvl="1"/>
            <a:r>
              <a:rPr lang="pt-BR" sz="2000" dirty="0"/>
              <a:t>Há uma lista de possíveis escolhas. Quando a lista não é exaustiva, usa-se a opção “outro (a)”. Quando esta opção tiver mais de 15% da amostra demonstra um problema na formulação da escala.</a:t>
            </a:r>
          </a:p>
          <a:p>
            <a:pPr marL="109728" indent="0">
              <a:buNone/>
            </a:pPr>
            <a:endParaRPr lang="pt-BR" dirty="0"/>
          </a:p>
        </p:txBody>
      </p:sp>
      <p:sp>
        <p:nvSpPr>
          <p:cNvPr id="3" name="Título 2">
            <a:extLst>
              <a:ext uri="{FF2B5EF4-FFF2-40B4-BE49-F238E27FC236}">
                <a16:creationId xmlns:a16="http://schemas.microsoft.com/office/drawing/2014/main" id="{A4D9A2A9-C418-48E2-8684-266E23952797}"/>
              </a:ext>
            </a:extLst>
          </p:cNvPr>
          <p:cNvSpPr>
            <a:spLocks noGrp="1"/>
          </p:cNvSpPr>
          <p:nvPr>
            <p:ph type="title"/>
          </p:nvPr>
        </p:nvSpPr>
        <p:spPr/>
        <p:txBody>
          <a:bodyPr/>
          <a:lstStyle/>
          <a:p>
            <a:r>
              <a:rPr lang="pt-BR" dirty="0"/>
              <a:t>Escalas de Mensuração</a:t>
            </a:r>
          </a:p>
        </p:txBody>
      </p:sp>
    </p:spTree>
    <p:extLst>
      <p:ext uri="{BB962C8B-B14F-4D97-AF65-F5344CB8AC3E}">
        <p14:creationId xmlns:p14="http://schemas.microsoft.com/office/powerpoint/2010/main" val="19804937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6E6F514-7B1C-46A0-BA01-E89A20BC40DB}"/>
              </a:ext>
            </a:extLst>
          </p:cNvPr>
          <p:cNvSpPr>
            <a:spLocks noGrp="1"/>
          </p:cNvSpPr>
          <p:nvPr>
            <p:ph idx="1"/>
          </p:nvPr>
        </p:nvSpPr>
        <p:spPr/>
        <p:txBody>
          <a:bodyPr/>
          <a:lstStyle/>
          <a:p>
            <a:r>
              <a:rPr lang="pt-BR" sz="2400" dirty="0"/>
              <a:t>Escala ordinal</a:t>
            </a:r>
          </a:p>
          <a:p>
            <a:pPr lvl="1"/>
            <a:r>
              <a:rPr lang="pt-BR" sz="2200" dirty="0"/>
              <a:t>Coloca o objeto em uma classificação ordenando de acordo com algum critério.</a:t>
            </a:r>
          </a:p>
          <a:p>
            <a:pPr lvl="1"/>
            <a:r>
              <a:rPr lang="pt-BR" sz="2200" dirty="0"/>
              <a:t>Não possibilita quantificação.</a:t>
            </a:r>
          </a:p>
          <a:p>
            <a:pPr lvl="1"/>
            <a:r>
              <a:rPr lang="pt-BR" sz="2200" dirty="0"/>
              <a:t>Exemplo: Classifique os fatores em ordem decrescente de importância, com a maior importância sendo 4 e a menor importância sendo 1.</a:t>
            </a:r>
          </a:p>
          <a:p>
            <a:pPr lvl="1"/>
            <a:r>
              <a:rPr lang="pt-BR" sz="2200" dirty="0"/>
              <a:t>Nível de análise mais elevado que as escalas nominais. Possível usar correlação de </a:t>
            </a:r>
            <a:r>
              <a:rPr lang="pt-BR" sz="2200" dirty="0" err="1"/>
              <a:t>Spearman</a:t>
            </a:r>
            <a:r>
              <a:rPr lang="pt-BR" sz="2200" dirty="0"/>
              <a:t>.</a:t>
            </a:r>
          </a:p>
          <a:p>
            <a:pPr marL="109728" indent="0">
              <a:buNone/>
            </a:pPr>
            <a:endParaRPr lang="pt-BR" dirty="0"/>
          </a:p>
        </p:txBody>
      </p:sp>
      <p:sp>
        <p:nvSpPr>
          <p:cNvPr id="3" name="Título 2">
            <a:extLst>
              <a:ext uri="{FF2B5EF4-FFF2-40B4-BE49-F238E27FC236}">
                <a16:creationId xmlns:a16="http://schemas.microsoft.com/office/drawing/2014/main" id="{AA04110D-7B78-4CA3-9520-9FF6E87A8DDB}"/>
              </a:ext>
            </a:extLst>
          </p:cNvPr>
          <p:cNvSpPr>
            <a:spLocks noGrp="1"/>
          </p:cNvSpPr>
          <p:nvPr>
            <p:ph type="title"/>
          </p:nvPr>
        </p:nvSpPr>
        <p:spPr/>
        <p:txBody>
          <a:bodyPr/>
          <a:lstStyle/>
          <a:p>
            <a:r>
              <a:rPr lang="pt-BR" dirty="0"/>
              <a:t>Escalas de Mensuração</a:t>
            </a:r>
          </a:p>
        </p:txBody>
      </p:sp>
    </p:spTree>
    <p:extLst>
      <p:ext uri="{BB962C8B-B14F-4D97-AF65-F5344CB8AC3E}">
        <p14:creationId xmlns:p14="http://schemas.microsoft.com/office/powerpoint/2010/main" val="846507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FE40C66-A858-4EC3-89DB-B02779CEE7B7}"/>
              </a:ext>
            </a:extLst>
          </p:cNvPr>
          <p:cNvSpPr>
            <a:spLocks noGrp="1"/>
          </p:cNvSpPr>
          <p:nvPr>
            <p:ph idx="1"/>
          </p:nvPr>
        </p:nvSpPr>
        <p:spPr/>
        <p:txBody>
          <a:bodyPr/>
          <a:lstStyle/>
          <a:p>
            <a:pPr lvl="1"/>
            <a:r>
              <a:rPr lang="pt-BR" dirty="0"/>
              <a:t>Métricas</a:t>
            </a:r>
          </a:p>
          <a:p>
            <a:pPr lvl="1"/>
            <a:r>
              <a:rPr lang="pt-BR" dirty="0"/>
              <a:t>Classificação somada (soma em um conjunto de itens no formato </a:t>
            </a:r>
            <a:r>
              <a:rPr lang="pt-BR" dirty="0" err="1"/>
              <a:t>Likert</a:t>
            </a:r>
            <a:r>
              <a:rPr lang="pt-BR" dirty="0"/>
              <a:t>)</a:t>
            </a:r>
          </a:p>
          <a:p>
            <a:pPr lvl="1"/>
            <a:r>
              <a:rPr lang="pt-BR" dirty="0"/>
              <a:t>Escala numéricas</a:t>
            </a:r>
          </a:p>
          <a:p>
            <a:pPr lvl="1"/>
            <a:r>
              <a:rPr lang="pt-BR" dirty="0"/>
              <a:t>Classificação gráfica</a:t>
            </a:r>
          </a:p>
          <a:p>
            <a:r>
              <a:rPr lang="pt-BR" sz="2000" dirty="0"/>
              <a:t>Não-métricas</a:t>
            </a:r>
          </a:p>
          <a:p>
            <a:pPr lvl="1"/>
            <a:r>
              <a:rPr lang="pt-BR" dirty="0"/>
              <a:t>Categóricas</a:t>
            </a:r>
          </a:p>
          <a:p>
            <a:pPr lvl="1"/>
            <a:r>
              <a:rPr lang="pt-BR" dirty="0"/>
              <a:t>Ranqueamento</a:t>
            </a:r>
          </a:p>
          <a:p>
            <a:pPr lvl="1"/>
            <a:r>
              <a:rPr lang="pt-BR" dirty="0"/>
              <a:t>Classificação</a:t>
            </a:r>
          </a:p>
          <a:p>
            <a:pPr marL="109728" indent="0">
              <a:buNone/>
            </a:pPr>
            <a:endParaRPr lang="pt-BR" dirty="0"/>
          </a:p>
        </p:txBody>
      </p:sp>
      <p:sp>
        <p:nvSpPr>
          <p:cNvPr id="3" name="Título 2">
            <a:extLst>
              <a:ext uri="{FF2B5EF4-FFF2-40B4-BE49-F238E27FC236}">
                <a16:creationId xmlns:a16="http://schemas.microsoft.com/office/drawing/2014/main" id="{F9089FA0-3B2F-4C47-94EF-9C97EAC923B3}"/>
              </a:ext>
            </a:extLst>
          </p:cNvPr>
          <p:cNvSpPr>
            <a:spLocks noGrp="1"/>
          </p:cNvSpPr>
          <p:nvPr>
            <p:ph type="title"/>
          </p:nvPr>
        </p:nvSpPr>
        <p:spPr/>
        <p:txBody>
          <a:bodyPr/>
          <a:lstStyle/>
          <a:p>
            <a:r>
              <a:rPr lang="pt-BR" dirty="0"/>
              <a:t>Escalas métricas e não métricas</a:t>
            </a:r>
          </a:p>
        </p:txBody>
      </p:sp>
    </p:spTree>
    <p:extLst>
      <p:ext uri="{BB962C8B-B14F-4D97-AF65-F5344CB8AC3E}">
        <p14:creationId xmlns:p14="http://schemas.microsoft.com/office/powerpoint/2010/main" val="6542703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C93CCFA-7769-4062-9EAC-8DB2C87D2E7B}"/>
              </a:ext>
            </a:extLst>
          </p:cNvPr>
          <p:cNvSpPr>
            <a:spLocks noGrp="1"/>
          </p:cNvSpPr>
          <p:nvPr>
            <p:ph idx="1"/>
          </p:nvPr>
        </p:nvSpPr>
        <p:spPr>
          <a:xfrm>
            <a:off x="457200" y="1268760"/>
            <a:ext cx="8229600" cy="4738531"/>
          </a:xfrm>
        </p:spPr>
        <p:txBody>
          <a:bodyPr>
            <a:normAutofit/>
          </a:bodyPr>
          <a:lstStyle/>
          <a:p>
            <a:r>
              <a:rPr lang="en-US" dirty="0"/>
              <a:t>Aberta numérica:</a:t>
            </a:r>
          </a:p>
          <a:p>
            <a:pPr lvl="2"/>
            <a:r>
              <a:rPr lang="en-US" dirty="0"/>
              <a:t>Quantos anos você tem? R:______</a:t>
            </a:r>
          </a:p>
          <a:p>
            <a:r>
              <a:rPr lang="en-US" dirty="0"/>
              <a:t>De múltipla escolha com uma resposta possível:</a:t>
            </a:r>
          </a:p>
          <a:p>
            <a:pPr lvl="2"/>
            <a:r>
              <a:rPr lang="en-US" dirty="0"/>
              <a:t>Assinale a opção na qual se enquadra a sua idade atual:</a:t>
            </a:r>
          </a:p>
          <a:p>
            <a:pPr lvl="2"/>
            <a:r>
              <a:rPr lang="en-US" dirty="0"/>
              <a:t>(      ) menos que 25   (    ) de 25 a 40   (     ) acima de 40</a:t>
            </a:r>
          </a:p>
          <a:p>
            <a:pPr lvl="1">
              <a:buFont typeface="Verdana" pitchFamily="34" charset="0"/>
              <a:buNone/>
            </a:pPr>
            <a:r>
              <a:rPr lang="en-US" dirty="0"/>
              <a:t>		</a:t>
            </a:r>
          </a:p>
          <a:p>
            <a:pPr lvl="2"/>
            <a:r>
              <a:rPr lang="en-US" dirty="0"/>
              <a:t>Qual a sua religião?</a:t>
            </a:r>
          </a:p>
          <a:p>
            <a:pPr lvl="2"/>
            <a:r>
              <a:rPr lang="en-US" dirty="0"/>
              <a:t>(   ) Católico   (   ) Protestante   (   ) Evangélico   (    ) Outra</a:t>
            </a:r>
          </a:p>
          <a:p>
            <a:pPr marL="109728" indent="0">
              <a:buNone/>
            </a:pPr>
            <a:endParaRPr lang="pt-BR" dirty="0"/>
          </a:p>
        </p:txBody>
      </p:sp>
      <p:sp>
        <p:nvSpPr>
          <p:cNvPr id="3" name="Título 2">
            <a:extLst>
              <a:ext uri="{FF2B5EF4-FFF2-40B4-BE49-F238E27FC236}">
                <a16:creationId xmlns:a16="http://schemas.microsoft.com/office/drawing/2014/main" id="{6A83E135-F7EF-4D8B-8B92-D1BA43CDCF4B}"/>
              </a:ext>
            </a:extLst>
          </p:cNvPr>
          <p:cNvSpPr>
            <a:spLocks noGrp="1"/>
          </p:cNvSpPr>
          <p:nvPr>
            <p:ph type="title"/>
          </p:nvPr>
        </p:nvSpPr>
        <p:spPr/>
        <p:txBody>
          <a:bodyPr/>
          <a:lstStyle/>
          <a:p>
            <a:r>
              <a:rPr lang="pt-BR" dirty="0"/>
              <a:t>Exemplos:</a:t>
            </a:r>
          </a:p>
        </p:txBody>
      </p:sp>
    </p:spTree>
    <p:extLst>
      <p:ext uri="{BB962C8B-B14F-4D97-AF65-F5344CB8AC3E}">
        <p14:creationId xmlns:p14="http://schemas.microsoft.com/office/powerpoint/2010/main" val="5168340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853B3EE-0B49-472A-B5FE-8316635E9760}"/>
              </a:ext>
            </a:extLst>
          </p:cNvPr>
          <p:cNvSpPr>
            <a:spLocks noGrp="1"/>
          </p:cNvSpPr>
          <p:nvPr>
            <p:ph idx="1"/>
          </p:nvPr>
        </p:nvSpPr>
        <p:spPr/>
        <p:txBody>
          <a:bodyPr>
            <a:normAutofit lnSpcReduction="10000"/>
          </a:bodyPr>
          <a:lstStyle/>
          <a:p>
            <a:pPr>
              <a:lnSpc>
                <a:spcPct val="130000"/>
              </a:lnSpc>
            </a:pPr>
            <a:r>
              <a:rPr lang="en-US" dirty="0"/>
              <a:t>Escalas tipo </a:t>
            </a:r>
            <a:r>
              <a:rPr lang="en-US" i="1" dirty="0"/>
              <a:t>Likert</a:t>
            </a:r>
            <a:r>
              <a:rPr lang="en-US" dirty="0"/>
              <a:t>:</a:t>
            </a:r>
          </a:p>
          <a:p>
            <a:pPr lvl="1">
              <a:lnSpc>
                <a:spcPct val="130000"/>
              </a:lnSpc>
            </a:pPr>
            <a:r>
              <a:rPr lang="en-US" dirty="0"/>
              <a:t>Construção:</a:t>
            </a:r>
          </a:p>
          <a:p>
            <a:pPr lvl="2">
              <a:lnSpc>
                <a:spcPct val="130000"/>
              </a:lnSpc>
            </a:pPr>
            <a:r>
              <a:rPr lang="en-US" dirty="0"/>
              <a:t>Escolhe-se um determinado número de enunciados que manifestam opinião ou atitude acerca do problema de pesquisa</a:t>
            </a:r>
          </a:p>
          <a:p>
            <a:pPr lvl="2">
              <a:lnSpc>
                <a:spcPct val="130000"/>
              </a:lnSpc>
            </a:pPr>
            <a:r>
              <a:rPr lang="en-US" dirty="0"/>
              <a:t>Solicita-se ao respondente que manifeste sua concordância ou discordância em relação a cada um dos enunciados, segundo a graduação:  (1) discorda muito, (2) discorda um pouco, (3) indeciso, (4) concorda um pouco, (5) concorda muito.</a:t>
            </a:r>
          </a:p>
          <a:p>
            <a:pPr marL="109728" indent="0">
              <a:buNone/>
            </a:pPr>
            <a:endParaRPr lang="pt-BR" dirty="0"/>
          </a:p>
        </p:txBody>
      </p:sp>
      <p:sp>
        <p:nvSpPr>
          <p:cNvPr id="3" name="Título 2">
            <a:extLst>
              <a:ext uri="{FF2B5EF4-FFF2-40B4-BE49-F238E27FC236}">
                <a16:creationId xmlns:a16="http://schemas.microsoft.com/office/drawing/2014/main" id="{689A4FF2-C2FD-4C5B-83C1-D8131814AA79}"/>
              </a:ext>
            </a:extLst>
          </p:cNvPr>
          <p:cNvSpPr>
            <a:spLocks noGrp="1"/>
          </p:cNvSpPr>
          <p:nvPr>
            <p:ph type="title"/>
          </p:nvPr>
        </p:nvSpPr>
        <p:spPr/>
        <p:txBody>
          <a:bodyPr/>
          <a:lstStyle/>
          <a:p>
            <a:r>
              <a:rPr lang="pt-BR" dirty="0"/>
              <a:t>Exemplos:</a:t>
            </a:r>
          </a:p>
        </p:txBody>
      </p:sp>
    </p:spTree>
    <p:extLst>
      <p:ext uri="{BB962C8B-B14F-4D97-AF65-F5344CB8AC3E}">
        <p14:creationId xmlns:p14="http://schemas.microsoft.com/office/powerpoint/2010/main" val="143516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Espécies ameaçadas são protegidas por regulamentos e leis que reagem a estimativas  estatísticas de modificação do tamanho das populações.</a:t>
            </a:r>
          </a:p>
          <a:p>
            <a:r>
              <a:rPr lang="pt-BR" dirty="0"/>
              <a:t> Visando reduzir as taxas de casos fatais, os legisladores têm melhor justificativa para leis como as que regem a poluição atmosférica, inspeções de automóveis, utilização do cinto de segurança e da bolsa de ar, e dirigir em estado de embriaguez. </a:t>
            </a:r>
          </a:p>
          <a:p>
            <a:endParaRPr lang="pt-BR" dirty="0"/>
          </a:p>
        </p:txBody>
      </p:sp>
      <p:sp>
        <p:nvSpPr>
          <p:cNvPr id="3" name="Título 2"/>
          <p:cNvSpPr>
            <a:spLocks noGrp="1"/>
          </p:cNvSpPr>
          <p:nvPr>
            <p:ph type="title"/>
          </p:nvPr>
        </p:nvSpPr>
        <p:spPr/>
        <p:txBody>
          <a:bodyPr/>
          <a:lstStyle/>
          <a:p>
            <a:pPr algn="ctr"/>
            <a:r>
              <a:rPr lang="pt-BR" dirty="0"/>
              <a:t>Aplicações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sz="2000" dirty="0"/>
              <a:t>1- O que você entende por Estatística?</a:t>
            </a:r>
          </a:p>
          <a:p>
            <a:r>
              <a:rPr lang="pt-BR" sz="2000" dirty="0"/>
              <a:t>2- Cite exemplos de aplicações.</a:t>
            </a:r>
          </a:p>
          <a:p>
            <a:r>
              <a:rPr lang="pt-BR" sz="2000" dirty="0"/>
              <a:t>3- Como podem ser apresentados ou expostos os dados?</a:t>
            </a:r>
          </a:p>
          <a:p>
            <a:r>
              <a:rPr lang="pt-BR" sz="2000" dirty="0"/>
              <a:t>4- Defina um bom questionário.</a:t>
            </a:r>
          </a:p>
          <a:p>
            <a:pPr algn="just">
              <a:lnSpc>
                <a:spcPct val="107000"/>
              </a:lnSpc>
              <a:spcAft>
                <a:spcPts val="800"/>
              </a:spcAft>
            </a:pPr>
            <a:r>
              <a:rPr lang="pt-BR" sz="2000" dirty="0">
                <a:effectLst/>
                <a:ea typeface="Calibri" panose="020F0502020204030204" pitchFamily="34" charset="0"/>
                <a:cs typeface="Times New Roman" panose="02020603050405020304" pitchFamily="18" charset="0"/>
              </a:rPr>
              <a:t>5-Qual é o papel da estatística em um estudo científico? </a:t>
            </a:r>
          </a:p>
          <a:p>
            <a:pPr algn="just">
              <a:lnSpc>
                <a:spcPct val="107000"/>
              </a:lnSpc>
              <a:spcAft>
                <a:spcPts val="800"/>
              </a:spcAft>
            </a:pPr>
            <a:r>
              <a:rPr lang="pt-BR" sz="2000" dirty="0">
                <a:ea typeface="Calibri" panose="020F0502020204030204" pitchFamily="34" charset="0"/>
                <a:cs typeface="Times New Roman" panose="02020603050405020304" pitchFamily="18" charset="0"/>
              </a:rPr>
              <a:t>6-</a:t>
            </a:r>
            <a:r>
              <a:rPr lang="pt-BR" sz="2000" dirty="0">
                <a:effectLst/>
                <a:ea typeface="Calibri" panose="020F0502020204030204" pitchFamily="34" charset="0"/>
                <a:cs typeface="Times New Roman" panose="02020603050405020304" pitchFamily="18" charset="0"/>
              </a:rPr>
              <a:t> Por que muitos estudos em saúde fazem uso de amostras? </a:t>
            </a:r>
          </a:p>
          <a:p>
            <a:pPr algn="just">
              <a:lnSpc>
                <a:spcPct val="107000"/>
              </a:lnSpc>
              <a:spcAft>
                <a:spcPts val="800"/>
              </a:spcAft>
            </a:pPr>
            <a:r>
              <a:rPr lang="pt-BR" sz="2000" dirty="0">
                <a:ea typeface="Calibri" panose="020F0502020204030204" pitchFamily="34" charset="0"/>
                <a:cs typeface="Times New Roman" panose="02020603050405020304" pitchFamily="18" charset="0"/>
              </a:rPr>
              <a:t>7- </a:t>
            </a:r>
            <a:r>
              <a:rPr lang="pt-BR" sz="2000" dirty="0">
                <a:effectLst/>
                <a:ea typeface="Calibri" panose="020F0502020204030204" pitchFamily="34" charset="0"/>
                <a:cs typeface="Times New Roman" panose="02020603050405020304" pitchFamily="18" charset="0"/>
              </a:rPr>
              <a:t>O que é uma amostra representativa da população? </a:t>
            </a:r>
          </a:p>
          <a:p>
            <a:pPr algn="just">
              <a:lnSpc>
                <a:spcPct val="107000"/>
              </a:lnSpc>
              <a:spcAft>
                <a:spcPts val="800"/>
              </a:spcAft>
            </a:pPr>
            <a:r>
              <a:rPr lang="pt-BR" sz="2000" dirty="0">
                <a:ea typeface="Calibri" panose="020F0502020204030204" pitchFamily="34" charset="0"/>
                <a:cs typeface="Times New Roman" panose="02020603050405020304" pitchFamily="18" charset="0"/>
              </a:rPr>
              <a:t>8-</a:t>
            </a:r>
            <a:r>
              <a:rPr lang="pt-BR" sz="2000" dirty="0">
                <a:effectLst/>
                <a:ea typeface="Calibri" panose="020F0502020204030204" pitchFamily="34" charset="0"/>
                <a:cs typeface="Times New Roman" panose="02020603050405020304" pitchFamily="18" charset="0"/>
              </a:rPr>
              <a:t> Qual a diferença entre os estudos observacionais e de intervenção?</a:t>
            </a:r>
          </a:p>
          <a:p>
            <a:endParaRPr lang="pt-BR" dirty="0"/>
          </a:p>
          <a:p>
            <a:endParaRPr lang="pt-BR" dirty="0"/>
          </a:p>
        </p:txBody>
      </p:sp>
      <p:sp>
        <p:nvSpPr>
          <p:cNvPr id="3" name="Título 2"/>
          <p:cNvSpPr>
            <a:spLocks noGrp="1"/>
          </p:cNvSpPr>
          <p:nvPr>
            <p:ph type="title"/>
          </p:nvPr>
        </p:nvSpPr>
        <p:spPr/>
        <p:txBody>
          <a:bodyPr/>
          <a:lstStyle/>
          <a:p>
            <a:pPr algn="ctr"/>
            <a:r>
              <a:rPr lang="pt-BR" dirty="0"/>
              <a:t>EXERCÍCIOS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24744"/>
            <a:ext cx="8435280" cy="5256584"/>
          </a:xfrm>
        </p:spPr>
        <p:txBody>
          <a:bodyPr>
            <a:normAutofit fontScale="40000" lnSpcReduction="20000"/>
          </a:bodyPr>
          <a:lstStyle/>
          <a:p>
            <a:pPr>
              <a:buNone/>
            </a:pPr>
            <a:r>
              <a:rPr lang="pt-BR" sz="4200" b="1" dirty="0"/>
              <a:t>9- Classifique as variáveis em qualitativas ou quantitativas (contínuas ou descontínuas):</a:t>
            </a:r>
          </a:p>
          <a:p>
            <a:r>
              <a:rPr lang="pt-BR" sz="4200" dirty="0"/>
              <a:t>a) Universo: Alunos de uma escola</a:t>
            </a:r>
          </a:p>
          <a:p>
            <a:pPr>
              <a:buNone/>
            </a:pPr>
            <a:r>
              <a:rPr lang="pt-BR" sz="4200" dirty="0"/>
              <a:t>Variável: cor dos cabelos</a:t>
            </a:r>
          </a:p>
          <a:p>
            <a:pPr>
              <a:buNone/>
            </a:pPr>
            <a:endParaRPr lang="pt-BR" sz="4200" dirty="0"/>
          </a:p>
          <a:p>
            <a:r>
              <a:rPr lang="pt-BR" sz="4200" dirty="0"/>
              <a:t>b) Universo: casais residentes em uma cidade</a:t>
            </a:r>
          </a:p>
          <a:p>
            <a:pPr>
              <a:buNone/>
            </a:pPr>
            <a:r>
              <a:rPr lang="pt-BR" sz="4200" dirty="0"/>
              <a:t>Variável: número de filhos</a:t>
            </a:r>
          </a:p>
          <a:p>
            <a:pPr>
              <a:buNone/>
            </a:pPr>
            <a:endParaRPr lang="pt-BR" sz="4200" dirty="0"/>
          </a:p>
          <a:p>
            <a:r>
              <a:rPr lang="pt-BR" sz="4200" dirty="0"/>
              <a:t>c) universo: as jogadas de um dado</a:t>
            </a:r>
          </a:p>
          <a:p>
            <a:pPr>
              <a:buNone/>
            </a:pPr>
            <a:r>
              <a:rPr lang="pt-BR" sz="4200" dirty="0"/>
              <a:t>Variável: o ponto obtido em cada jogada</a:t>
            </a:r>
          </a:p>
          <a:p>
            <a:pPr>
              <a:buNone/>
            </a:pPr>
            <a:endParaRPr lang="pt-BR" sz="4200" dirty="0"/>
          </a:p>
          <a:p>
            <a:r>
              <a:rPr lang="pt-BR" sz="4200" dirty="0"/>
              <a:t>d) universo: pacientes da pediatria</a:t>
            </a:r>
          </a:p>
          <a:p>
            <a:pPr>
              <a:buNone/>
            </a:pPr>
            <a:r>
              <a:rPr lang="pt-BR" sz="4200" dirty="0"/>
              <a:t>Variável: peso em kg</a:t>
            </a:r>
          </a:p>
          <a:p>
            <a:pPr>
              <a:buNone/>
            </a:pPr>
            <a:endParaRPr lang="pt-BR" sz="4200" dirty="0"/>
          </a:p>
          <a:p>
            <a:r>
              <a:rPr lang="pt-BR" sz="4200" dirty="0"/>
              <a:t>e) Universo: as condições de vida na zona central de uma grande cidade estão</a:t>
            </a:r>
          </a:p>
          <a:p>
            <a:pPr>
              <a:buNone/>
            </a:pPr>
            <a:r>
              <a:rPr lang="pt-BR" sz="4200" dirty="0"/>
              <a:t>Variável:  "ficando muito piores", "ficando um pouco piores", "inalteradas", "ficando um pouco melhores", ou "ficando muito melhores". </a:t>
            </a:r>
          </a:p>
          <a:p>
            <a:endParaRPr lang="pt-BR" dirty="0"/>
          </a:p>
        </p:txBody>
      </p:sp>
      <p:sp>
        <p:nvSpPr>
          <p:cNvPr id="4" name="Título 2"/>
          <p:cNvSpPr>
            <a:spLocks noGrp="1"/>
          </p:cNvSpPr>
          <p:nvPr>
            <p:ph type="title"/>
          </p:nvPr>
        </p:nvSpPr>
        <p:spPr>
          <a:xfrm>
            <a:off x="457200" y="274638"/>
            <a:ext cx="8229600" cy="706090"/>
          </a:xfrm>
        </p:spPr>
        <p:txBody>
          <a:bodyPr>
            <a:normAutofit fontScale="90000"/>
          </a:bodyPr>
          <a:lstStyle/>
          <a:p>
            <a:pPr algn="ctr"/>
            <a:r>
              <a:rPr lang="pt-BR" dirty="0"/>
              <a:t>EXERCÍCIOS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pPr>
              <a:buNone/>
            </a:pPr>
            <a:endParaRPr lang="pt-BR" dirty="0"/>
          </a:p>
          <a:p>
            <a:r>
              <a:rPr lang="pt-BR" dirty="0"/>
              <a:t>f) Universo: estágio da doença</a:t>
            </a:r>
          </a:p>
          <a:p>
            <a:pPr>
              <a:buNone/>
            </a:pPr>
            <a:r>
              <a:rPr lang="pt-BR" dirty="0"/>
              <a:t>variável: (inicial, intermediário, terminal)</a:t>
            </a:r>
          </a:p>
          <a:p>
            <a:pPr>
              <a:buNone/>
            </a:pPr>
            <a:endParaRPr lang="pt-BR" b="1" dirty="0"/>
          </a:p>
          <a:p>
            <a:r>
              <a:rPr lang="pt-BR" dirty="0"/>
              <a:t>g) População: pacientes de uma cidade</a:t>
            </a:r>
          </a:p>
          <a:p>
            <a:pPr>
              <a:buNone/>
            </a:pPr>
            <a:r>
              <a:rPr lang="pt-BR" dirty="0"/>
              <a:t>Variável: cor dos olhos</a:t>
            </a:r>
          </a:p>
          <a:p>
            <a:pPr>
              <a:buNone/>
            </a:pPr>
            <a:endParaRPr lang="pt-BR" dirty="0"/>
          </a:p>
          <a:p>
            <a:r>
              <a:rPr lang="pt-BR" dirty="0"/>
              <a:t>h) estação meteorológica de uma cidade</a:t>
            </a:r>
          </a:p>
          <a:p>
            <a:pPr>
              <a:buNone/>
            </a:pPr>
            <a:r>
              <a:rPr lang="pt-BR" dirty="0"/>
              <a:t>V: precipitação pluviométrica durante um ano.</a:t>
            </a:r>
          </a:p>
          <a:p>
            <a:pPr>
              <a:buNone/>
            </a:pPr>
            <a:endParaRPr lang="pt-BR" dirty="0"/>
          </a:p>
          <a:p>
            <a:r>
              <a:rPr lang="pt-BR" dirty="0"/>
              <a:t>i) pacientes de um hospital</a:t>
            </a:r>
          </a:p>
          <a:p>
            <a:pPr>
              <a:buNone/>
            </a:pPr>
            <a:r>
              <a:rPr lang="pt-BR" dirty="0"/>
              <a:t>V: temperatura corporal</a:t>
            </a:r>
          </a:p>
        </p:txBody>
      </p:sp>
      <p:sp>
        <p:nvSpPr>
          <p:cNvPr id="4" name="Título 2"/>
          <p:cNvSpPr>
            <a:spLocks noGrp="1"/>
          </p:cNvSpPr>
          <p:nvPr>
            <p:ph type="title"/>
          </p:nvPr>
        </p:nvSpPr>
        <p:spPr>
          <a:xfrm>
            <a:off x="457200" y="274638"/>
            <a:ext cx="8229600" cy="706090"/>
          </a:xfrm>
        </p:spPr>
        <p:txBody>
          <a:bodyPr>
            <a:normAutofit fontScale="90000"/>
          </a:bodyPr>
          <a:lstStyle/>
          <a:p>
            <a:pPr algn="ctr"/>
            <a:r>
              <a:rPr lang="pt-BR" dirty="0"/>
              <a:t>EXERCÍCIOS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57158" y="1071546"/>
            <a:ext cx="8429684" cy="5357850"/>
          </a:xfrm>
        </p:spPr>
        <p:txBody>
          <a:bodyPr>
            <a:normAutofit fontScale="70000" lnSpcReduction="20000"/>
          </a:bodyPr>
          <a:lstStyle/>
          <a:p>
            <a:pPr>
              <a:buNone/>
            </a:pPr>
            <a:endParaRPr lang="pt-BR" sz="3000" dirty="0"/>
          </a:p>
          <a:p>
            <a:pPr>
              <a:buNone/>
            </a:pPr>
            <a:r>
              <a:rPr lang="pt-BR" sz="3000" dirty="0"/>
              <a:t>Bioestatística é </a:t>
            </a:r>
            <a:r>
              <a:rPr lang="pt-BR" sz="3000" dirty="0" err="1"/>
              <a:t>a</a:t>
            </a:r>
            <a:r>
              <a:rPr lang="pt-BR" sz="3000" dirty="0"/>
              <a:t> estatística aplicada às ciências que estudam aspectos vitais (referentes à vida), como Medicina, Biologia, Nutrição, Fisioterapia, Odontologia, Farmácia, Psicologia, Enfermagem, Veterinária, Agronomia, Engenharia Ambiental e outras.</a:t>
            </a:r>
          </a:p>
          <a:p>
            <a:pPr>
              <a:buNone/>
            </a:pPr>
            <a:r>
              <a:rPr lang="pt-BR" sz="3000" dirty="0"/>
              <a:t>Na Medicina, especificamente, pode ser entendida em dois ambientes. O primeiro, referente ao levantamento de informações, como registro de doenças, surtos, endemias, epidemias, e de registros de qualidade de vida, como condições de alimentação, sanitárias, habitacionais, de prevenção de doenças, educação etc. Denomina-se esse ambiente de ambiente macro, e tem a ver fundamentalmente com a identificação, </a:t>
            </a:r>
            <a:r>
              <a:rPr lang="pt-BR" sz="3000" dirty="0" err="1"/>
              <a:t>a</a:t>
            </a:r>
            <a:r>
              <a:rPr lang="pt-BR" sz="3000" dirty="0"/>
              <a:t> planificação </a:t>
            </a:r>
            <a:r>
              <a:rPr lang="pt-BR" sz="3000" dirty="0" err="1"/>
              <a:t>e</a:t>
            </a:r>
            <a:r>
              <a:rPr lang="pt-BR" sz="3000" dirty="0"/>
              <a:t> a execução de ações de Saúde Pública. Neste caso, constitui-se num ferramental fundamental para cadeiras do curso de Medicina como Epidemiologia, Medicina Preventiva, Organização de Sistemas de Saúde etc.</a:t>
            </a:r>
          </a:p>
          <a:p>
            <a:pPr>
              <a:buNone/>
            </a:pPr>
            <a:endParaRPr lang="pt-BR" dirty="0"/>
          </a:p>
        </p:txBody>
      </p:sp>
      <p:sp>
        <p:nvSpPr>
          <p:cNvPr id="3" name="Título 2"/>
          <p:cNvSpPr>
            <a:spLocks noGrp="1"/>
          </p:cNvSpPr>
          <p:nvPr>
            <p:ph type="title"/>
          </p:nvPr>
        </p:nvSpPr>
        <p:spPr>
          <a:xfrm>
            <a:off x="457200" y="274638"/>
            <a:ext cx="8229600" cy="725470"/>
          </a:xfrm>
        </p:spPr>
        <p:txBody>
          <a:bodyPr/>
          <a:lstStyle/>
          <a:p>
            <a:pPr algn="ctr"/>
            <a:r>
              <a:rPr lang="pt-BR" dirty="0"/>
              <a:t>Bioestatística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85720" y="1000108"/>
            <a:ext cx="8858280" cy="5007183"/>
          </a:xfrm>
        </p:spPr>
        <p:txBody>
          <a:bodyPr>
            <a:noAutofit/>
          </a:bodyPr>
          <a:lstStyle/>
          <a:p>
            <a:pPr>
              <a:buNone/>
            </a:pPr>
            <a:r>
              <a:rPr lang="pt-BR" sz="2200" dirty="0"/>
              <a:t>O segundo ambiente refere-se à elaboração de experiências </a:t>
            </a:r>
            <a:r>
              <a:rPr lang="pt-BR" sz="2200" dirty="0" err="1"/>
              <a:t>e</a:t>
            </a:r>
            <a:r>
              <a:rPr lang="pt-BR" sz="2200" dirty="0"/>
              <a:t> pesquisa científica, tais como testes de vacinas, avaliação de terapêuticas </a:t>
            </a:r>
            <a:r>
              <a:rPr lang="pt-BR" sz="2200" dirty="0" err="1"/>
              <a:t>e</a:t>
            </a:r>
            <a:r>
              <a:rPr lang="pt-BR" sz="2200" dirty="0"/>
              <a:t> tratamentos, testes de medicamentos etc. Denomina-se este ambiente de ambiente micro, e tem a ver, naturalmente, com a pesquisa laboratorial e científica. Relaciona-se, principalmente por esse motivo, com as disciplinas de </a:t>
            </a:r>
            <a:r>
              <a:rPr lang="pt-BR" sz="2200" dirty="0" err="1"/>
              <a:t>Imunologia</a:t>
            </a:r>
            <a:r>
              <a:rPr lang="pt-BR" sz="2200" dirty="0"/>
              <a:t>, Fisiologia e Farmacologia, dentro do ciclo de formação básica do médico, </a:t>
            </a:r>
            <a:r>
              <a:rPr lang="pt-BR" sz="2200" dirty="0" err="1"/>
              <a:t>e</a:t>
            </a:r>
            <a:r>
              <a:rPr lang="pt-BR" sz="2200" dirty="0"/>
              <a:t> com todas as demais áreas clínicas, em maior ou menor medida, como Pediatria, Cardiologia, Neurologia, Pneumologia, Psiquiatria, </a:t>
            </a:r>
            <a:r>
              <a:rPr lang="pt-BR" sz="2200" dirty="0" err="1"/>
              <a:t>Gastroenterologia</a:t>
            </a:r>
            <a:r>
              <a:rPr lang="pt-BR" sz="2200" dirty="0"/>
              <a:t> etc., toda vez que é indispensável à compreensão da grande maioria das publicações de artigos científicos nessas especialidades. </a:t>
            </a:r>
          </a:p>
          <a:p>
            <a:pPr>
              <a:buNone/>
            </a:pPr>
            <a:r>
              <a:rPr lang="pt-BR" sz="2200" b="1" dirty="0"/>
              <a:t>A Bioestatística, </a:t>
            </a:r>
            <a:r>
              <a:rPr lang="pt-BR" sz="2200" dirty="0"/>
              <a:t>pela sua importância para a pesquisa médica, é disciplina obrigatória da maioria das especialidades de pós-graduação em Medicina.</a:t>
            </a:r>
          </a:p>
        </p:txBody>
      </p:sp>
      <p:sp>
        <p:nvSpPr>
          <p:cNvPr id="4" name="Título 2"/>
          <p:cNvSpPr>
            <a:spLocks noGrp="1"/>
          </p:cNvSpPr>
          <p:nvPr>
            <p:ph type="title"/>
          </p:nvPr>
        </p:nvSpPr>
        <p:spPr>
          <a:xfrm>
            <a:off x="457200" y="274638"/>
            <a:ext cx="8229600" cy="725470"/>
          </a:xfrm>
        </p:spPr>
        <p:txBody>
          <a:bodyPr/>
          <a:lstStyle/>
          <a:p>
            <a:r>
              <a:rPr lang="pt-BR" dirty="0"/>
              <a:t>Bioestatística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b="1" dirty="0"/>
              <a:t>Estatística descritiva:</a:t>
            </a:r>
            <a:r>
              <a:rPr lang="pt-BR" dirty="0"/>
              <a:t> Se preocupa com a coleta de dados, organização e representação;</a:t>
            </a:r>
          </a:p>
          <a:p>
            <a:r>
              <a:rPr lang="pt-BR" b="1" dirty="0"/>
              <a:t>Estatística inferencial ou indutiva:</a:t>
            </a:r>
            <a:r>
              <a:rPr lang="pt-BR" dirty="0"/>
              <a:t> É a parte mais importante da estatística, pois é a inferência estatística que permite a análise e a interpretação dos dados através de estimativas de parâmetros do universo. Cuida da analise e interpretação.</a:t>
            </a:r>
          </a:p>
          <a:p>
            <a:endParaRPr lang="pt-BR" dirty="0"/>
          </a:p>
        </p:txBody>
      </p:sp>
      <p:sp>
        <p:nvSpPr>
          <p:cNvPr id="3" name="Título 2"/>
          <p:cNvSpPr>
            <a:spLocks noGrp="1"/>
          </p:cNvSpPr>
          <p:nvPr>
            <p:ph type="title"/>
          </p:nvPr>
        </p:nvSpPr>
        <p:spPr/>
        <p:txBody>
          <a:bodyPr>
            <a:normAutofit/>
          </a:bodyPr>
          <a:lstStyle/>
          <a:p>
            <a:pPr algn="ctr"/>
            <a:r>
              <a:rPr lang="pt-BR" dirty="0"/>
              <a:t>Divisão da estatística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b="1" dirty="0"/>
              <a:t>Probabilidade:</a:t>
            </a:r>
            <a:r>
              <a:rPr lang="pt-BR" dirty="0"/>
              <a:t> Instrumento que permite ao estatístico estudar os experimentos aleatórios, ou seja, estudar os experimentos cujos resultados são incertos, mas o conjunto de possibilidades seja conhecido.</a:t>
            </a:r>
          </a:p>
          <a:p>
            <a:endParaRPr lang="pt-BR" dirty="0"/>
          </a:p>
        </p:txBody>
      </p:sp>
      <p:sp>
        <p:nvSpPr>
          <p:cNvPr id="3" name="Título 2"/>
          <p:cNvSpPr>
            <a:spLocks noGrp="1"/>
          </p:cNvSpPr>
          <p:nvPr>
            <p:ph type="title"/>
          </p:nvPr>
        </p:nvSpPr>
        <p:spPr/>
        <p:txBody>
          <a:bodyPr>
            <a:normAutofit fontScale="90000"/>
          </a:bodyPr>
          <a:lstStyle/>
          <a:p>
            <a:pPr algn="ctr"/>
            <a:r>
              <a:rPr lang="pt-BR" dirty="0"/>
              <a:t>Divisão da estatística</a:t>
            </a:r>
            <a:br>
              <a:rPr lang="pt-BR" dirty="0"/>
            </a:br>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250</TotalTime>
  <Words>4508</Words>
  <Application>Microsoft Office PowerPoint</Application>
  <PresentationFormat>Apresentação na tela (4:3)</PresentationFormat>
  <Paragraphs>247</Paragraphs>
  <Slides>52</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52</vt:i4>
      </vt:variant>
    </vt:vector>
  </HeadingPairs>
  <TitlesOfParts>
    <vt:vector size="58" baseType="lpstr">
      <vt:lpstr>Calibri</vt:lpstr>
      <vt:lpstr>Lucida Sans Unicode</vt:lpstr>
      <vt:lpstr>Verdana</vt:lpstr>
      <vt:lpstr>Wingdings 2</vt:lpstr>
      <vt:lpstr>Wingdings 3</vt:lpstr>
      <vt:lpstr>Concurso</vt:lpstr>
      <vt:lpstr>BIOESTATÍSTICA   PROF. Marisa Liller Knop email: isaliller@gmail.com</vt:lpstr>
      <vt:lpstr>O que é Estatística? </vt:lpstr>
      <vt:lpstr>Aplicações</vt:lpstr>
      <vt:lpstr>Aplicações</vt:lpstr>
      <vt:lpstr>Aplicações</vt:lpstr>
      <vt:lpstr>Bioestatística</vt:lpstr>
      <vt:lpstr>Bioestatística</vt:lpstr>
      <vt:lpstr>Divisão da estatística</vt:lpstr>
      <vt:lpstr>Divisão da estatística </vt:lpstr>
      <vt:lpstr>COLETA DE DADOS  </vt:lpstr>
      <vt:lpstr>COLETA DE DADOS</vt:lpstr>
      <vt:lpstr>COLETA DE DADOS</vt:lpstr>
      <vt:lpstr>COLETA DE DADOS</vt:lpstr>
      <vt:lpstr>COLETA DE DADOS</vt:lpstr>
      <vt:lpstr>CRÍTICA DOS DADOS </vt:lpstr>
      <vt:lpstr>APURAÇÃO OU  PROCESSAMENTO DOS DADOS  </vt:lpstr>
      <vt:lpstr>EXPOSIÇÃO OU  APRESENTAÇÃO DOS DADOS </vt:lpstr>
      <vt:lpstr>ANÁLISE DOS RESULTADOS </vt:lpstr>
      <vt:lpstr>Estatísticas de saúde no Brasil</vt:lpstr>
      <vt:lpstr>Assistência à saúde</vt:lpstr>
      <vt:lpstr>Rede assistencial </vt:lpstr>
      <vt:lpstr>Morbidade e informações epidemiológicas</vt:lpstr>
      <vt:lpstr>VARIÁVEIS ESTATÍSTICAS </vt:lpstr>
      <vt:lpstr>VARIÁVEIS ESTATÍSTICAS</vt:lpstr>
      <vt:lpstr>VARIÁVEIS ESTATÍSTICAS</vt:lpstr>
      <vt:lpstr>PLANEJAMENTO  </vt:lpstr>
      <vt:lpstr>ELABORAÇÃO DE UM QUESTIONÁRIO </vt:lpstr>
      <vt:lpstr>ELABORAÇÃO DE UM QUESTIONÁRIO</vt:lpstr>
      <vt:lpstr>ELABORAÇÃO DE UM QUESTIONÁRIO </vt:lpstr>
      <vt:lpstr>ELABORAÇÃO DE UM QUESTIONÁRIO </vt:lpstr>
      <vt:lpstr>ELABORAÇÃO DE UM QUESTIONÁRIO </vt:lpstr>
      <vt:lpstr>ELABORAÇÃO DE UM QUESTIONÁRIO </vt:lpstr>
      <vt:lpstr>Desenhos de estudo usados nas Pesquisas em saúde   </vt:lpstr>
      <vt:lpstr>Estudos observacionais</vt:lpstr>
      <vt:lpstr>Estudos observacionais</vt:lpstr>
      <vt:lpstr>Apresentação do PowerPoint</vt:lpstr>
      <vt:lpstr>Apresentação do PowerPoint</vt:lpstr>
      <vt:lpstr>Apresentação do PowerPoint</vt:lpstr>
      <vt:lpstr>Apresentação do PowerPoint</vt:lpstr>
      <vt:lpstr>Apresentação do PowerPoint</vt:lpstr>
      <vt:lpstr>Estudos de intervenção</vt:lpstr>
      <vt:lpstr>Apresentação do PowerPoint</vt:lpstr>
      <vt:lpstr>Apresentação do PowerPoint</vt:lpstr>
      <vt:lpstr>Escalas de Mensuração</vt:lpstr>
      <vt:lpstr>Escalas de Mensuração</vt:lpstr>
      <vt:lpstr>Escalas de Mensuração</vt:lpstr>
      <vt:lpstr>Escalas métricas e não métricas</vt:lpstr>
      <vt:lpstr>Exemplos:</vt:lpstr>
      <vt:lpstr>Exemplos:</vt:lpstr>
      <vt:lpstr>EXERCÍCIOS</vt:lpstr>
      <vt:lpstr>EXERCÍCIOS</vt:lpstr>
      <vt:lpstr>EXERCÍCIOS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ESTATÍSTICA PROF. Marisa Liller Knop email: isaliller@gmail.com</dc:title>
  <dc:creator>Tarciso</dc:creator>
  <cp:lastModifiedBy>Marisa Liller Knop</cp:lastModifiedBy>
  <cp:revision>56</cp:revision>
  <dcterms:created xsi:type="dcterms:W3CDTF">2013-02-20T11:59:46Z</dcterms:created>
  <dcterms:modified xsi:type="dcterms:W3CDTF">2021-08-04T22:45:05Z</dcterms:modified>
</cp:coreProperties>
</file>