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9" r:id="rId9"/>
    <p:sldId id="270" r:id="rId10"/>
    <p:sldId id="272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</p:sldIdLst>
  <p:sldSz cx="9144000" cy="6858000" type="screen4x3"/>
  <p:notesSz cx="9144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74875" y="249174"/>
            <a:ext cx="4794250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5F5F5F"/>
                </a:solidFill>
                <a:latin typeface="Arial"/>
                <a:cs typeface="Arial"/>
              </a:defRPr>
            </a:lvl1pPr>
          </a:lstStyle>
          <a:p>
            <a:pPr marL="136525">
              <a:lnSpc>
                <a:spcPts val="165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5F5F5F"/>
                </a:solidFill>
                <a:latin typeface="Arial"/>
                <a:cs typeface="Arial"/>
              </a:defRPr>
            </a:lvl1pPr>
          </a:lstStyle>
          <a:p>
            <a:pPr marL="136525">
              <a:lnSpc>
                <a:spcPts val="165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3399" y="138661"/>
            <a:ext cx="1213182" cy="121466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904" y="261308"/>
            <a:ext cx="1170732" cy="89718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33148" y="3249685"/>
            <a:ext cx="6747227" cy="3230562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2701417" y="2676651"/>
            <a:ext cx="3420745" cy="3899535"/>
          </a:xfrm>
          <a:custGeom>
            <a:avLst/>
            <a:gdLst/>
            <a:ahLst/>
            <a:cxnLst/>
            <a:rect l="l" t="t" r="r" b="b"/>
            <a:pathLst>
              <a:path w="3420745" h="3899534">
                <a:moveTo>
                  <a:pt x="1620266" y="2598001"/>
                </a:moveTo>
                <a:lnTo>
                  <a:pt x="0" y="2598001"/>
                </a:lnTo>
                <a:lnTo>
                  <a:pt x="0" y="3864826"/>
                </a:lnTo>
                <a:lnTo>
                  <a:pt x="1620266" y="3864826"/>
                </a:lnTo>
                <a:lnTo>
                  <a:pt x="1620266" y="2598001"/>
                </a:lnTo>
                <a:close/>
              </a:path>
              <a:path w="3420745" h="3899534">
                <a:moveTo>
                  <a:pt x="2970517" y="0"/>
                </a:moveTo>
                <a:lnTo>
                  <a:pt x="1350264" y="0"/>
                </a:lnTo>
                <a:lnTo>
                  <a:pt x="1350264" y="1266825"/>
                </a:lnTo>
                <a:lnTo>
                  <a:pt x="2970517" y="1266825"/>
                </a:lnTo>
                <a:lnTo>
                  <a:pt x="2970517" y="0"/>
                </a:lnTo>
                <a:close/>
              </a:path>
              <a:path w="3420745" h="3899534">
                <a:moveTo>
                  <a:pt x="3420478" y="2632303"/>
                </a:moveTo>
                <a:lnTo>
                  <a:pt x="1800225" y="2632303"/>
                </a:lnTo>
                <a:lnTo>
                  <a:pt x="1800225" y="3899128"/>
                </a:lnTo>
                <a:lnTo>
                  <a:pt x="3420478" y="3899128"/>
                </a:lnTo>
                <a:lnTo>
                  <a:pt x="3420478" y="26323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5F5F5F"/>
                </a:solidFill>
                <a:latin typeface="Arial"/>
                <a:cs typeface="Arial"/>
              </a:defRPr>
            </a:lvl1pPr>
          </a:lstStyle>
          <a:p>
            <a:pPr marL="136525">
              <a:lnSpc>
                <a:spcPts val="165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5F5F5F"/>
                </a:solidFill>
                <a:latin typeface="Arial"/>
                <a:cs typeface="Arial"/>
              </a:defRPr>
            </a:lvl1pPr>
          </a:lstStyle>
          <a:p>
            <a:pPr marL="136525">
              <a:lnSpc>
                <a:spcPts val="165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5F5F5F"/>
                </a:solidFill>
                <a:latin typeface="Arial"/>
                <a:cs typeface="Arial"/>
              </a:defRPr>
            </a:lvl1pPr>
          </a:lstStyle>
          <a:p>
            <a:pPr marL="136525">
              <a:lnSpc>
                <a:spcPts val="165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43399" y="138661"/>
            <a:ext cx="1213182" cy="121466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8904" y="261308"/>
            <a:ext cx="1170732" cy="89718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24833" y="569798"/>
            <a:ext cx="1894332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390" y="1194587"/>
            <a:ext cx="8399780" cy="4726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16340" y="6598538"/>
            <a:ext cx="274954" cy="224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5F5F5F"/>
                </a:solidFill>
                <a:latin typeface="Arial"/>
                <a:cs typeface="Arial"/>
              </a:defRPr>
            </a:lvl1pPr>
          </a:lstStyle>
          <a:p>
            <a:pPr marL="136525">
              <a:lnSpc>
                <a:spcPts val="165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6.png"/><Relationship Id="rId4" Type="http://schemas.openxmlformats.org/officeDocument/2006/relationships/image" Target="../media/image15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26" Type="http://schemas.openxmlformats.org/officeDocument/2006/relationships/image" Target="../media/image51.pn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5" Type="http://schemas.openxmlformats.org/officeDocument/2006/relationships/image" Target="../media/image50.png"/><Relationship Id="rId33" Type="http://schemas.openxmlformats.org/officeDocument/2006/relationships/image" Target="../media/image17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29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24" Type="http://schemas.openxmlformats.org/officeDocument/2006/relationships/image" Target="../media/image49.png"/><Relationship Id="rId32" Type="http://schemas.openxmlformats.org/officeDocument/2006/relationships/image" Target="../media/image1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28" Type="http://schemas.openxmlformats.org/officeDocument/2006/relationships/image" Target="../media/image53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31" Type="http://schemas.openxmlformats.org/officeDocument/2006/relationships/image" Target="../media/image1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Relationship Id="rId27" Type="http://schemas.openxmlformats.org/officeDocument/2006/relationships/image" Target="../media/image52.png"/><Relationship Id="rId30" Type="http://schemas.openxmlformats.org/officeDocument/2006/relationships/image" Target="../media/image14.png"/><Relationship Id="rId8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26" Type="http://schemas.openxmlformats.org/officeDocument/2006/relationships/image" Target="../media/image82.png"/><Relationship Id="rId39" Type="http://schemas.openxmlformats.org/officeDocument/2006/relationships/image" Target="../media/image95.png"/><Relationship Id="rId21" Type="http://schemas.openxmlformats.org/officeDocument/2006/relationships/image" Target="../media/image77.png"/><Relationship Id="rId34" Type="http://schemas.openxmlformats.org/officeDocument/2006/relationships/image" Target="../media/image90.png"/><Relationship Id="rId42" Type="http://schemas.openxmlformats.org/officeDocument/2006/relationships/image" Target="../media/image98.png"/><Relationship Id="rId7" Type="http://schemas.openxmlformats.org/officeDocument/2006/relationships/image" Target="../media/image63.png"/><Relationship Id="rId2" Type="http://schemas.openxmlformats.org/officeDocument/2006/relationships/image" Target="../media/image54.png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29" Type="http://schemas.openxmlformats.org/officeDocument/2006/relationships/image" Target="../media/image85.png"/><Relationship Id="rId41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24" Type="http://schemas.openxmlformats.org/officeDocument/2006/relationships/image" Target="../media/image80.png"/><Relationship Id="rId32" Type="http://schemas.openxmlformats.org/officeDocument/2006/relationships/image" Target="../media/image88.png"/><Relationship Id="rId37" Type="http://schemas.openxmlformats.org/officeDocument/2006/relationships/image" Target="../media/image93.png"/><Relationship Id="rId40" Type="http://schemas.openxmlformats.org/officeDocument/2006/relationships/image" Target="../media/image96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23" Type="http://schemas.openxmlformats.org/officeDocument/2006/relationships/image" Target="../media/image79.png"/><Relationship Id="rId28" Type="http://schemas.openxmlformats.org/officeDocument/2006/relationships/image" Target="../media/image84.png"/><Relationship Id="rId36" Type="http://schemas.openxmlformats.org/officeDocument/2006/relationships/image" Target="../media/image92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31" Type="http://schemas.openxmlformats.org/officeDocument/2006/relationships/image" Target="../media/image87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Relationship Id="rId22" Type="http://schemas.openxmlformats.org/officeDocument/2006/relationships/image" Target="../media/image78.png"/><Relationship Id="rId27" Type="http://schemas.openxmlformats.org/officeDocument/2006/relationships/image" Target="../media/image83.png"/><Relationship Id="rId30" Type="http://schemas.openxmlformats.org/officeDocument/2006/relationships/image" Target="../media/image86.png"/><Relationship Id="rId35" Type="http://schemas.openxmlformats.org/officeDocument/2006/relationships/image" Target="../media/image91.png"/><Relationship Id="rId43" Type="http://schemas.openxmlformats.org/officeDocument/2006/relationships/image" Target="../media/image99.png"/><Relationship Id="rId8" Type="http://schemas.openxmlformats.org/officeDocument/2006/relationships/image" Target="../media/image64.png"/><Relationship Id="rId3" Type="http://schemas.openxmlformats.org/officeDocument/2006/relationships/image" Target="../media/image55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5" Type="http://schemas.openxmlformats.org/officeDocument/2006/relationships/image" Target="../media/image81.png"/><Relationship Id="rId33" Type="http://schemas.openxmlformats.org/officeDocument/2006/relationships/image" Target="../media/image89.png"/><Relationship Id="rId38" Type="http://schemas.openxmlformats.org/officeDocument/2006/relationships/image" Target="../media/image9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5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54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12" Type="http://schemas.openxmlformats.org/officeDocument/2006/relationships/image" Target="../media/image124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0" Type="http://schemas.openxmlformats.org/officeDocument/2006/relationships/image" Target="../media/image122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Relationship Id="rId1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3.png"/><Relationship Id="rId3" Type="http://schemas.openxmlformats.org/officeDocument/2006/relationships/image" Target="../media/image55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11" Type="http://schemas.openxmlformats.org/officeDocument/2006/relationships/image" Target="../media/image131.png"/><Relationship Id="rId5" Type="http://schemas.openxmlformats.org/officeDocument/2006/relationships/image" Target="../media/image126.png"/><Relationship Id="rId10" Type="http://schemas.openxmlformats.org/officeDocument/2006/relationships/image" Target="../media/image130.png"/><Relationship Id="rId4" Type="http://schemas.openxmlformats.org/officeDocument/2006/relationships/image" Target="../media/image125.png"/><Relationship Id="rId9" Type="http://schemas.openxmlformats.org/officeDocument/2006/relationships/image" Target="../media/image129.png"/><Relationship Id="rId14" Type="http://schemas.openxmlformats.org/officeDocument/2006/relationships/image" Target="../media/image1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5.jp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40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41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42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43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44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4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46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47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48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49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50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5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43400" y="533400"/>
            <a:ext cx="4828309" cy="5892673"/>
            <a:chOff x="4343400" y="533400"/>
            <a:chExt cx="4828309" cy="5892673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3400" y="3124200"/>
              <a:ext cx="1936877" cy="273862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91024" y="533400"/>
              <a:ext cx="2049145" cy="25670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81495" y="533400"/>
              <a:ext cx="2471420" cy="196265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47915" y="4572000"/>
              <a:ext cx="2923794" cy="185407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1495" y="1981326"/>
              <a:ext cx="2526029" cy="256235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75731" y="2069591"/>
              <a:ext cx="2354580" cy="2356104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93877" y="1459484"/>
            <a:ext cx="3505835" cy="2044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16839" algn="ctr">
              <a:lnSpc>
                <a:spcPct val="100000"/>
              </a:lnSpc>
              <a:spcBef>
                <a:spcPts val="100"/>
              </a:spcBef>
            </a:pPr>
            <a:r>
              <a:rPr sz="4400" b="0" spc="-15" dirty="0">
                <a:solidFill>
                  <a:srgbClr val="000000"/>
                </a:solidFill>
                <a:latin typeface="Microsoft Sans Serif"/>
                <a:cs typeface="Microsoft Sans Serif"/>
              </a:rPr>
              <a:t>Tratamento</a:t>
            </a:r>
            <a:r>
              <a:rPr sz="4400" b="0" spc="1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4400" b="0" spc="-5" dirty="0">
                <a:solidFill>
                  <a:srgbClr val="000000"/>
                </a:solidFill>
                <a:latin typeface="Microsoft Sans Serif"/>
                <a:cs typeface="Microsoft Sans Serif"/>
              </a:rPr>
              <a:t>de </a:t>
            </a:r>
            <a:r>
              <a:rPr sz="44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 Água e </a:t>
            </a:r>
            <a:r>
              <a:rPr sz="4400" b="0" spc="-5" dirty="0" err="1" smtClean="0">
                <a:solidFill>
                  <a:srgbClr val="000000"/>
                </a:solidFill>
                <a:latin typeface="Microsoft Sans Serif"/>
                <a:cs typeface="Microsoft Sans Serif"/>
              </a:rPr>
              <a:t>Efluentes</a:t>
            </a:r>
            <a:endParaRPr sz="44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27857" y="178325"/>
            <a:ext cx="5082540" cy="774700"/>
            <a:chOff x="1927857" y="178325"/>
            <a:chExt cx="5082540" cy="774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7857" y="178325"/>
              <a:ext cx="5082545" cy="7741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1642" y="188976"/>
              <a:ext cx="5015483" cy="70637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74875" y="249174"/>
            <a:ext cx="45377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Tratamento</a:t>
            </a:r>
            <a:r>
              <a:rPr sz="3200" spc="-50" dirty="0"/>
              <a:t> </a:t>
            </a:r>
            <a:r>
              <a:rPr sz="3200" dirty="0"/>
              <a:t>de</a:t>
            </a:r>
            <a:r>
              <a:rPr sz="3200" spc="-45" dirty="0"/>
              <a:t> </a:t>
            </a:r>
            <a:r>
              <a:rPr sz="3200" dirty="0"/>
              <a:t>Efluente</a:t>
            </a:r>
            <a:endParaRPr sz="3200"/>
          </a:p>
        </p:txBody>
      </p:sp>
      <p:grpSp>
        <p:nvGrpSpPr>
          <p:cNvPr id="6" name="object 6"/>
          <p:cNvGrpSpPr/>
          <p:nvPr/>
        </p:nvGrpSpPr>
        <p:grpSpPr>
          <a:xfrm>
            <a:off x="2450594" y="720851"/>
            <a:ext cx="4587240" cy="1024255"/>
            <a:chOff x="2450594" y="720851"/>
            <a:chExt cx="4587240" cy="102425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50594" y="1074399"/>
              <a:ext cx="4587233" cy="6706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83738" y="1084325"/>
              <a:ext cx="4520438" cy="6047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52615" y="720851"/>
              <a:ext cx="467867" cy="467868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8278" y="1990194"/>
            <a:ext cx="556859" cy="52833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2856" y="3931411"/>
            <a:ext cx="214312" cy="24841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2856" y="4434332"/>
            <a:ext cx="214312" cy="24841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2856" y="4937252"/>
            <a:ext cx="214312" cy="24841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2856" y="5440197"/>
            <a:ext cx="214312" cy="24841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2856" y="6369837"/>
            <a:ext cx="214312" cy="248412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240284" y="1111961"/>
            <a:ext cx="8662670" cy="559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5125" algn="ctr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Despejos</a:t>
            </a:r>
            <a:r>
              <a:rPr sz="3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Arial"/>
                <a:cs typeface="Arial"/>
              </a:rPr>
              <a:t>Industriais</a:t>
            </a:r>
            <a:endParaRPr sz="3000">
              <a:latin typeface="Arial"/>
              <a:cs typeface="Arial"/>
            </a:endParaRPr>
          </a:p>
          <a:p>
            <a:pPr marL="920750" marR="1208405">
              <a:lnSpc>
                <a:spcPct val="100000"/>
              </a:lnSpc>
              <a:spcBef>
                <a:spcPts val="2575"/>
              </a:spcBef>
            </a:pPr>
            <a:r>
              <a:rPr sz="2800" b="1" spc="-5" dirty="0">
                <a:latin typeface="Arial"/>
                <a:cs typeface="Arial"/>
              </a:rPr>
              <a:t>“Em cada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caso estudar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 natureza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dos </a:t>
            </a:r>
            <a:r>
              <a:rPr sz="2800" b="1" spc="-76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efluentes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industriais”</a:t>
            </a:r>
            <a:endParaRPr sz="2800">
              <a:latin typeface="Arial"/>
              <a:cs typeface="Arial"/>
            </a:endParaRPr>
          </a:p>
          <a:p>
            <a:pPr marL="346075" marR="371475" indent="-297180">
              <a:lnSpc>
                <a:spcPct val="109000"/>
              </a:lnSpc>
              <a:spcBef>
                <a:spcPts val="730"/>
              </a:spcBef>
              <a:tabLst>
                <a:tab pos="431165" algn="l"/>
              </a:tabLst>
            </a:pPr>
            <a:r>
              <a:rPr sz="2800" spc="-5" dirty="0">
                <a:solidFill>
                  <a:srgbClr val="4F81BC"/>
                </a:solidFill>
                <a:latin typeface="Wingdings"/>
                <a:cs typeface="Wingdings"/>
              </a:rPr>
              <a:t></a:t>
            </a:r>
            <a:r>
              <a:rPr sz="2800" spc="-5" dirty="0">
                <a:solidFill>
                  <a:srgbClr val="4F81BC"/>
                </a:solidFill>
                <a:latin typeface="Times New Roman"/>
                <a:cs typeface="Times New Roman"/>
              </a:rPr>
              <a:t>		</a:t>
            </a:r>
            <a:r>
              <a:rPr sz="2800" b="1" spc="-5" dirty="0">
                <a:latin typeface="Arial"/>
                <a:cs typeface="Arial"/>
              </a:rPr>
              <a:t>Não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se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deve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permitir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o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lançamento</a:t>
            </a:r>
            <a:r>
              <a:rPr sz="2800" b="1" spc="5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“in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natura” </a:t>
            </a:r>
            <a:r>
              <a:rPr sz="2800" b="1" spc="-76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no coletor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público,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de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despejos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industriais: 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Que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sejam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nocivos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à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saúde;</a:t>
            </a:r>
            <a:endParaRPr sz="2800">
              <a:latin typeface="Microsoft Sans Serif"/>
              <a:cs typeface="Microsoft Sans Serif"/>
            </a:endParaRPr>
          </a:p>
          <a:p>
            <a:pPr marL="346075" marR="248285">
              <a:lnSpc>
                <a:spcPts val="3960"/>
              </a:lnSpc>
              <a:spcBef>
                <a:spcPts val="235"/>
              </a:spcBef>
            </a:pPr>
            <a:r>
              <a:rPr sz="2800" spc="-5" dirty="0">
                <a:latin typeface="Microsoft Sans Serif"/>
                <a:cs typeface="Microsoft Sans Serif"/>
              </a:rPr>
              <a:t>Que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interfiram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em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qualquer</a:t>
            </a:r>
            <a:r>
              <a:rPr sz="2800" spc="6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sistema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de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tratamento;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Que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obstruam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tubulações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e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equipamentos;</a:t>
            </a:r>
            <a:endParaRPr sz="2800">
              <a:latin typeface="Microsoft Sans Serif"/>
              <a:cs typeface="Microsoft Sans Serif"/>
            </a:endParaRPr>
          </a:p>
          <a:p>
            <a:pPr marL="12700" marR="5080" indent="333375">
              <a:lnSpc>
                <a:spcPct val="100000"/>
              </a:lnSpc>
              <a:spcBef>
                <a:spcPts val="370"/>
              </a:spcBef>
              <a:tabLst>
                <a:tab pos="1175385" algn="l"/>
                <a:tab pos="2715895" algn="l"/>
                <a:tab pos="3071495" algn="l"/>
                <a:tab pos="5051425" algn="l"/>
                <a:tab pos="6593840" algn="l"/>
                <a:tab pos="6949440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Que	ataq</a:t>
            </a:r>
            <a:r>
              <a:rPr sz="2800" dirty="0">
                <a:latin typeface="Microsoft Sans Serif"/>
                <a:cs typeface="Microsoft Sans Serif"/>
              </a:rPr>
              <a:t>u</a:t>
            </a:r>
            <a:r>
              <a:rPr sz="2800" spc="-5" dirty="0">
                <a:latin typeface="Microsoft Sans Serif"/>
                <a:cs typeface="Microsoft Sans Serif"/>
              </a:rPr>
              <a:t>em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5" dirty="0">
                <a:latin typeface="Microsoft Sans Serif"/>
                <a:cs typeface="Microsoft Sans Serif"/>
              </a:rPr>
              <a:t>a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5" dirty="0">
                <a:latin typeface="Microsoft Sans Serif"/>
                <a:cs typeface="Microsoft Sans Serif"/>
              </a:rPr>
              <a:t>tu</a:t>
            </a:r>
            <a:r>
              <a:rPr sz="2800" spc="5" dirty="0">
                <a:latin typeface="Microsoft Sans Serif"/>
                <a:cs typeface="Microsoft Sans Serif"/>
              </a:rPr>
              <a:t>b</a:t>
            </a:r>
            <a:r>
              <a:rPr sz="2800" spc="-15" dirty="0">
                <a:latin typeface="Microsoft Sans Serif"/>
                <a:cs typeface="Microsoft Sans Serif"/>
              </a:rPr>
              <a:t>u</a:t>
            </a:r>
            <a:r>
              <a:rPr sz="2800" spc="-5" dirty="0">
                <a:latin typeface="Microsoft Sans Serif"/>
                <a:cs typeface="Microsoft Sans Serif"/>
              </a:rPr>
              <a:t>la</a:t>
            </a:r>
            <a:r>
              <a:rPr sz="2800" dirty="0">
                <a:latin typeface="Microsoft Sans Serif"/>
                <a:cs typeface="Microsoft Sans Serif"/>
              </a:rPr>
              <a:t>ç</a:t>
            </a:r>
            <a:r>
              <a:rPr sz="2800" spc="-5" dirty="0">
                <a:latin typeface="Microsoft Sans Serif"/>
                <a:cs typeface="Microsoft Sans Serif"/>
              </a:rPr>
              <a:t>õ</a:t>
            </a:r>
            <a:r>
              <a:rPr sz="2800" spc="10" dirty="0">
                <a:latin typeface="Microsoft Sans Serif"/>
                <a:cs typeface="Microsoft Sans Serif"/>
              </a:rPr>
              <a:t>e</a:t>
            </a:r>
            <a:r>
              <a:rPr sz="2800" spc="-5" dirty="0">
                <a:latin typeface="Microsoft Sans Serif"/>
                <a:cs typeface="Microsoft Sans Serif"/>
              </a:rPr>
              <a:t>s,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5" dirty="0">
                <a:latin typeface="Microsoft Sans Serif"/>
                <a:cs typeface="Microsoft Sans Serif"/>
              </a:rPr>
              <a:t>af</a:t>
            </a:r>
            <a:r>
              <a:rPr sz="2800" spc="5" dirty="0">
                <a:latin typeface="Microsoft Sans Serif"/>
                <a:cs typeface="Microsoft Sans Serif"/>
              </a:rPr>
              <a:t>e</a:t>
            </a:r>
            <a:r>
              <a:rPr sz="2800" spc="-5" dirty="0">
                <a:latin typeface="Microsoft Sans Serif"/>
                <a:cs typeface="Microsoft Sans Serif"/>
              </a:rPr>
              <a:t>tando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5" dirty="0">
                <a:latin typeface="Microsoft Sans Serif"/>
                <a:cs typeface="Microsoft Sans Serif"/>
              </a:rPr>
              <a:t>a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5" dirty="0">
                <a:latin typeface="Microsoft Sans Serif"/>
                <a:cs typeface="Microsoft Sans Serif"/>
              </a:rPr>
              <a:t>r</a:t>
            </a:r>
            <a:r>
              <a:rPr sz="2800" dirty="0">
                <a:latin typeface="Microsoft Sans Serif"/>
                <a:cs typeface="Microsoft Sans Serif"/>
              </a:rPr>
              <a:t>e</a:t>
            </a:r>
            <a:r>
              <a:rPr sz="2800" spc="-5" dirty="0">
                <a:latin typeface="Microsoft Sans Serif"/>
                <a:cs typeface="Microsoft Sans Serif"/>
              </a:rPr>
              <a:t>sistên</a:t>
            </a:r>
            <a:r>
              <a:rPr sz="2800" dirty="0">
                <a:latin typeface="Microsoft Sans Serif"/>
                <a:cs typeface="Microsoft Sans Serif"/>
              </a:rPr>
              <a:t>c</a:t>
            </a:r>
            <a:r>
              <a:rPr sz="2800" spc="-10" dirty="0">
                <a:latin typeface="Microsoft Sans Serif"/>
                <a:cs typeface="Microsoft Sans Serif"/>
              </a:rPr>
              <a:t>ia  </a:t>
            </a:r>
            <a:r>
              <a:rPr sz="2800" spc="-5" dirty="0">
                <a:latin typeface="Microsoft Sans Serif"/>
                <a:cs typeface="Microsoft Sans Serif"/>
              </a:rPr>
              <a:t>ou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durabilidade</a:t>
            </a:r>
            <a:r>
              <a:rPr sz="2800" spc="8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de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suas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estruturas;</a:t>
            </a:r>
            <a:endParaRPr sz="2800">
              <a:latin typeface="Microsoft Sans Serif"/>
              <a:cs typeface="Microsoft Sans Serif"/>
            </a:endParaRPr>
          </a:p>
          <a:p>
            <a:pPr marL="346075">
              <a:lnSpc>
                <a:spcPct val="100000"/>
              </a:lnSpc>
              <a:spcBef>
                <a:spcPts val="600"/>
              </a:spcBef>
            </a:pPr>
            <a:r>
              <a:rPr sz="2800" spc="-5" dirty="0">
                <a:latin typeface="Microsoft Sans Serif"/>
                <a:cs typeface="Microsoft Sans Serif"/>
              </a:rPr>
              <a:t>Com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temperaturas</a:t>
            </a:r>
            <a:r>
              <a:rPr sz="2800" spc="6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elevadas,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acima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de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45°C.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27857" y="178325"/>
            <a:ext cx="5082540" cy="774700"/>
            <a:chOff x="1927857" y="178325"/>
            <a:chExt cx="5082540" cy="774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7857" y="178325"/>
              <a:ext cx="5082545" cy="7741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1642" y="188976"/>
              <a:ext cx="5015483" cy="70637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74875" y="249174"/>
            <a:ext cx="45377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Tratamento</a:t>
            </a:r>
            <a:r>
              <a:rPr sz="3200" spc="-50" dirty="0"/>
              <a:t> </a:t>
            </a:r>
            <a:r>
              <a:rPr sz="3200" dirty="0"/>
              <a:t>de</a:t>
            </a:r>
            <a:r>
              <a:rPr sz="3200" spc="-45" dirty="0"/>
              <a:t> </a:t>
            </a:r>
            <a:r>
              <a:rPr sz="3200" dirty="0"/>
              <a:t>Efluente</a:t>
            </a:r>
            <a:endParaRPr sz="3200"/>
          </a:p>
        </p:txBody>
      </p:sp>
      <p:grpSp>
        <p:nvGrpSpPr>
          <p:cNvPr id="6" name="object 6"/>
          <p:cNvGrpSpPr/>
          <p:nvPr/>
        </p:nvGrpSpPr>
        <p:grpSpPr>
          <a:xfrm>
            <a:off x="2450594" y="720851"/>
            <a:ext cx="4587240" cy="1024255"/>
            <a:chOff x="2450594" y="720851"/>
            <a:chExt cx="4587240" cy="102425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50594" y="1074399"/>
              <a:ext cx="4587233" cy="6706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83738" y="1084325"/>
              <a:ext cx="4520438" cy="6047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52615" y="720851"/>
              <a:ext cx="467867" cy="46786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288796" y="1111961"/>
            <a:ext cx="5339715" cy="1338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0401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Despejos</a:t>
            </a:r>
            <a:r>
              <a:rPr sz="3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Arial"/>
                <a:cs typeface="Arial"/>
              </a:rPr>
              <a:t>Industriais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000" b="1" spc="-5" dirty="0">
                <a:latin typeface="Arial"/>
                <a:cs typeface="Arial"/>
              </a:rPr>
              <a:t>Poluição Térmica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8278" y="1990194"/>
            <a:ext cx="556859" cy="52833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0408" y="4204715"/>
            <a:ext cx="2769117" cy="169163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42924" y="4502911"/>
            <a:ext cx="2170430" cy="81470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 algn="just">
              <a:lnSpc>
                <a:spcPct val="86400"/>
              </a:lnSpc>
              <a:spcBef>
                <a:spcPts val="405"/>
              </a:spcBef>
            </a:pPr>
            <a:r>
              <a:rPr sz="1900" spc="-5" dirty="0">
                <a:latin typeface="Microsoft Sans Serif"/>
                <a:cs typeface="Microsoft Sans Serif"/>
              </a:rPr>
              <a:t>importante fonte de </a:t>
            </a:r>
            <a:r>
              <a:rPr sz="1900" dirty="0">
                <a:latin typeface="Microsoft Sans Serif"/>
                <a:cs typeface="Microsoft Sans Serif"/>
              </a:rPr>
              <a:t> </a:t>
            </a:r>
            <a:r>
              <a:rPr sz="1900" spc="-5" dirty="0">
                <a:latin typeface="Microsoft Sans Serif"/>
                <a:cs typeface="Microsoft Sans Serif"/>
              </a:rPr>
              <a:t>poluição dos corpos </a:t>
            </a:r>
            <a:r>
              <a:rPr sz="1900" spc="-490" dirty="0">
                <a:latin typeface="Microsoft Sans Serif"/>
                <a:cs typeface="Microsoft Sans Serif"/>
              </a:rPr>
              <a:t> </a:t>
            </a:r>
            <a:r>
              <a:rPr sz="1900" spc="5" dirty="0">
                <a:latin typeface="Microsoft Sans Serif"/>
                <a:cs typeface="Microsoft Sans Serif"/>
              </a:rPr>
              <a:t>hídricos.</a:t>
            </a:r>
            <a:endParaRPr sz="1900">
              <a:latin typeface="Microsoft Sans Serif"/>
              <a:cs typeface="Microsoft Sans Serif"/>
            </a:endParaRPr>
          </a:p>
        </p:txBody>
      </p:sp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514478" y="3470147"/>
            <a:ext cx="536618" cy="53949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50684" y="3470147"/>
            <a:ext cx="2769117" cy="1691640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3613530" y="3767709"/>
            <a:ext cx="2197100" cy="181356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>
              <a:lnSpc>
                <a:spcPct val="86300"/>
              </a:lnSpc>
              <a:spcBef>
                <a:spcPts val="405"/>
              </a:spcBef>
            </a:pPr>
            <a:r>
              <a:rPr sz="1900" spc="-5" dirty="0">
                <a:latin typeface="Microsoft Sans Serif"/>
                <a:cs typeface="Microsoft Sans Serif"/>
              </a:rPr>
              <a:t>devido</a:t>
            </a:r>
            <a:r>
              <a:rPr sz="1900" dirty="0">
                <a:latin typeface="Microsoft Sans Serif"/>
                <a:cs typeface="Microsoft Sans Serif"/>
              </a:rPr>
              <a:t> </a:t>
            </a:r>
            <a:r>
              <a:rPr sz="1900" spc="-5" dirty="0">
                <a:latin typeface="Microsoft Sans Serif"/>
                <a:cs typeface="Microsoft Sans Serif"/>
              </a:rPr>
              <a:t>às</a:t>
            </a:r>
            <a:r>
              <a:rPr sz="1900" spc="15" dirty="0">
                <a:latin typeface="Microsoft Sans Serif"/>
                <a:cs typeface="Microsoft Sans Serif"/>
              </a:rPr>
              <a:t> </a:t>
            </a:r>
            <a:r>
              <a:rPr sz="1900" spc="-5" dirty="0">
                <a:latin typeface="Microsoft Sans Serif"/>
                <a:cs typeface="Microsoft Sans Serif"/>
              </a:rPr>
              <a:t>perdas</a:t>
            </a:r>
            <a:r>
              <a:rPr sz="1900" dirty="0">
                <a:latin typeface="Microsoft Sans Serif"/>
                <a:cs typeface="Microsoft Sans Serif"/>
              </a:rPr>
              <a:t> </a:t>
            </a:r>
            <a:r>
              <a:rPr sz="1900" spc="-5" dirty="0">
                <a:latin typeface="Microsoft Sans Serif"/>
                <a:cs typeface="Microsoft Sans Serif"/>
              </a:rPr>
              <a:t>de </a:t>
            </a:r>
            <a:r>
              <a:rPr sz="1900" spc="-490" dirty="0">
                <a:latin typeface="Microsoft Sans Serif"/>
                <a:cs typeface="Microsoft Sans Serif"/>
              </a:rPr>
              <a:t> </a:t>
            </a:r>
            <a:r>
              <a:rPr sz="1900" spc="-5" dirty="0">
                <a:latin typeface="Microsoft Sans Serif"/>
                <a:cs typeface="Microsoft Sans Serif"/>
              </a:rPr>
              <a:t>energia</a:t>
            </a:r>
            <a:r>
              <a:rPr sz="1900" spc="5" dirty="0">
                <a:latin typeface="Microsoft Sans Serif"/>
                <a:cs typeface="Microsoft Sans Serif"/>
              </a:rPr>
              <a:t> calorífica </a:t>
            </a:r>
            <a:r>
              <a:rPr sz="1900" spc="10" dirty="0">
                <a:latin typeface="Microsoft Sans Serif"/>
                <a:cs typeface="Microsoft Sans Serif"/>
              </a:rPr>
              <a:t> </a:t>
            </a:r>
            <a:r>
              <a:rPr sz="1900" spc="-5" dirty="0">
                <a:latin typeface="Microsoft Sans Serif"/>
                <a:cs typeface="Microsoft Sans Serif"/>
              </a:rPr>
              <a:t>nos</a:t>
            </a:r>
            <a:r>
              <a:rPr sz="1900" spc="10" dirty="0">
                <a:latin typeface="Microsoft Sans Serif"/>
                <a:cs typeface="Microsoft Sans Serif"/>
              </a:rPr>
              <a:t> </a:t>
            </a:r>
            <a:r>
              <a:rPr sz="1900" spc="-5" dirty="0">
                <a:latin typeface="Microsoft Sans Serif"/>
                <a:cs typeface="Microsoft Sans Serif"/>
              </a:rPr>
              <a:t>processos</a:t>
            </a:r>
            <a:r>
              <a:rPr sz="1900" spc="25" dirty="0">
                <a:latin typeface="Microsoft Sans Serif"/>
                <a:cs typeface="Microsoft Sans Serif"/>
              </a:rPr>
              <a:t> </a:t>
            </a:r>
            <a:r>
              <a:rPr sz="1900" spc="-5" dirty="0">
                <a:latin typeface="Microsoft Sans Serif"/>
                <a:cs typeface="Microsoft Sans Serif"/>
              </a:rPr>
              <a:t>de </a:t>
            </a:r>
            <a:r>
              <a:rPr sz="1900" dirty="0">
                <a:latin typeface="Microsoft Sans Serif"/>
                <a:cs typeface="Microsoft Sans Serif"/>
              </a:rPr>
              <a:t> </a:t>
            </a:r>
            <a:r>
              <a:rPr sz="1900" spc="-5" dirty="0">
                <a:latin typeface="Microsoft Sans Serif"/>
                <a:cs typeface="Microsoft Sans Serif"/>
              </a:rPr>
              <a:t>resfriamento</a:t>
            </a:r>
            <a:r>
              <a:rPr sz="1900" spc="10" dirty="0">
                <a:latin typeface="Microsoft Sans Serif"/>
                <a:cs typeface="Microsoft Sans Serif"/>
              </a:rPr>
              <a:t> </a:t>
            </a:r>
            <a:r>
              <a:rPr sz="1900" dirty="0">
                <a:latin typeface="Microsoft Sans Serif"/>
                <a:cs typeface="Microsoft Sans Serif"/>
              </a:rPr>
              <a:t>ou </a:t>
            </a:r>
            <a:r>
              <a:rPr sz="1900" spc="5" dirty="0">
                <a:latin typeface="Microsoft Sans Serif"/>
                <a:cs typeface="Microsoft Sans Serif"/>
              </a:rPr>
              <a:t> </a:t>
            </a:r>
            <a:r>
              <a:rPr sz="1900" spc="-5" dirty="0">
                <a:latin typeface="Microsoft Sans Serif"/>
                <a:cs typeface="Microsoft Sans Serif"/>
              </a:rPr>
              <a:t>devido</a:t>
            </a:r>
            <a:r>
              <a:rPr sz="1900" spc="10" dirty="0">
                <a:latin typeface="Microsoft Sans Serif"/>
                <a:cs typeface="Microsoft Sans Serif"/>
              </a:rPr>
              <a:t> </a:t>
            </a:r>
            <a:r>
              <a:rPr sz="1900" spc="-5" dirty="0">
                <a:latin typeface="Microsoft Sans Serif"/>
                <a:cs typeface="Microsoft Sans Serif"/>
              </a:rPr>
              <a:t>às</a:t>
            </a:r>
            <a:r>
              <a:rPr sz="1900" spc="20" dirty="0">
                <a:latin typeface="Microsoft Sans Serif"/>
                <a:cs typeface="Microsoft Sans Serif"/>
              </a:rPr>
              <a:t> </a:t>
            </a:r>
            <a:r>
              <a:rPr sz="1900" spc="-5" dirty="0">
                <a:latin typeface="Microsoft Sans Serif"/>
                <a:cs typeface="Microsoft Sans Serif"/>
              </a:rPr>
              <a:t>reações </a:t>
            </a:r>
            <a:r>
              <a:rPr sz="1900" dirty="0">
                <a:latin typeface="Microsoft Sans Serif"/>
                <a:cs typeface="Microsoft Sans Serif"/>
              </a:rPr>
              <a:t> </a:t>
            </a:r>
            <a:r>
              <a:rPr sz="1900" spc="-5" dirty="0">
                <a:latin typeface="Microsoft Sans Serif"/>
                <a:cs typeface="Microsoft Sans Serif"/>
              </a:rPr>
              <a:t>exotérmicas</a:t>
            </a:r>
            <a:r>
              <a:rPr sz="1900" spc="25" dirty="0">
                <a:latin typeface="Microsoft Sans Serif"/>
                <a:cs typeface="Microsoft Sans Serif"/>
              </a:rPr>
              <a:t> </a:t>
            </a:r>
            <a:r>
              <a:rPr sz="1900" spc="-5" dirty="0">
                <a:latin typeface="Microsoft Sans Serif"/>
                <a:cs typeface="Microsoft Sans Serif"/>
              </a:rPr>
              <a:t>no </a:t>
            </a:r>
            <a:r>
              <a:rPr sz="1900" dirty="0">
                <a:latin typeface="Microsoft Sans Serif"/>
                <a:cs typeface="Microsoft Sans Serif"/>
              </a:rPr>
              <a:t> </a:t>
            </a:r>
            <a:r>
              <a:rPr sz="1900" spc="-5" dirty="0">
                <a:latin typeface="Microsoft Sans Serif"/>
                <a:cs typeface="Microsoft Sans Serif"/>
              </a:rPr>
              <a:t>processo industrial.</a:t>
            </a:r>
            <a:endParaRPr sz="1900">
              <a:latin typeface="Microsoft Sans Serif"/>
              <a:cs typeface="Microsoft Sans Serif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484876" y="2735579"/>
            <a:ext cx="534923" cy="53949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219444" y="2734031"/>
            <a:ext cx="2770632" cy="1693204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6584060" y="3032582"/>
            <a:ext cx="1755775" cy="131445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1970"/>
              </a:lnSpc>
              <a:spcBef>
                <a:spcPts val="420"/>
              </a:spcBef>
            </a:pPr>
            <a:r>
              <a:rPr sz="1900" spc="-5" dirty="0">
                <a:latin typeface="Microsoft Sans Serif"/>
                <a:cs typeface="Microsoft Sans Serif"/>
              </a:rPr>
              <a:t>Neste</a:t>
            </a:r>
            <a:r>
              <a:rPr sz="1900" spc="20" dirty="0">
                <a:latin typeface="Microsoft Sans Serif"/>
                <a:cs typeface="Microsoft Sans Serif"/>
              </a:rPr>
              <a:t> </a:t>
            </a:r>
            <a:r>
              <a:rPr sz="1900" spc="-5" dirty="0">
                <a:latin typeface="Microsoft Sans Serif"/>
                <a:cs typeface="Microsoft Sans Serif"/>
              </a:rPr>
              <a:t>caso</a:t>
            </a:r>
            <a:r>
              <a:rPr sz="1900" spc="10" dirty="0">
                <a:latin typeface="Microsoft Sans Serif"/>
                <a:cs typeface="Microsoft Sans Serif"/>
              </a:rPr>
              <a:t> </a:t>
            </a:r>
            <a:r>
              <a:rPr sz="1900" spc="-5" dirty="0">
                <a:latin typeface="Microsoft Sans Serif"/>
                <a:cs typeface="Microsoft Sans Serif"/>
              </a:rPr>
              <a:t>o </a:t>
            </a:r>
            <a:r>
              <a:rPr sz="1900" dirty="0">
                <a:latin typeface="Microsoft Sans Serif"/>
                <a:cs typeface="Microsoft Sans Serif"/>
              </a:rPr>
              <a:t> </a:t>
            </a:r>
            <a:r>
              <a:rPr sz="1900" spc="-5" dirty="0">
                <a:latin typeface="Microsoft Sans Serif"/>
                <a:cs typeface="Microsoft Sans Serif"/>
              </a:rPr>
              <a:t>parâmetro de </a:t>
            </a:r>
            <a:r>
              <a:rPr sz="1900" dirty="0">
                <a:latin typeface="Microsoft Sans Serif"/>
                <a:cs typeface="Microsoft Sans Serif"/>
              </a:rPr>
              <a:t> </a:t>
            </a:r>
            <a:r>
              <a:rPr sz="1900" spc="-5" dirty="0">
                <a:latin typeface="Microsoft Sans Serif"/>
                <a:cs typeface="Microsoft Sans Serif"/>
              </a:rPr>
              <a:t>controle</a:t>
            </a:r>
            <a:r>
              <a:rPr sz="1900" spc="10" dirty="0">
                <a:latin typeface="Microsoft Sans Serif"/>
                <a:cs typeface="Microsoft Sans Serif"/>
              </a:rPr>
              <a:t> </a:t>
            </a:r>
            <a:r>
              <a:rPr sz="1900" spc="-5" dirty="0">
                <a:latin typeface="Microsoft Sans Serif"/>
                <a:cs typeface="Microsoft Sans Serif"/>
              </a:rPr>
              <a:t>é</a:t>
            </a:r>
            <a:r>
              <a:rPr sz="1900" spc="15" dirty="0">
                <a:latin typeface="Microsoft Sans Serif"/>
                <a:cs typeface="Microsoft Sans Serif"/>
              </a:rPr>
              <a:t> </a:t>
            </a:r>
            <a:r>
              <a:rPr sz="1900" spc="-5" dirty="0">
                <a:latin typeface="Microsoft Sans Serif"/>
                <a:cs typeface="Microsoft Sans Serif"/>
              </a:rPr>
              <a:t>a </a:t>
            </a:r>
            <a:r>
              <a:rPr sz="1900" dirty="0">
                <a:latin typeface="Microsoft Sans Serif"/>
                <a:cs typeface="Microsoft Sans Serif"/>
              </a:rPr>
              <a:t> </a:t>
            </a:r>
            <a:r>
              <a:rPr sz="1900" b="1" spc="-5" dirty="0">
                <a:latin typeface="Arial"/>
                <a:cs typeface="Arial"/>
              </a:rPr>
              <a:t>temperatura</a:t>
            </a:r>
            <a:r>
              <a:rPr sz="1900" b="1" spc="-45" dirty="0">
                <a:latin typeface="Arial"/>
                <a:cs typeface="Arial"/>
              </a:rPr>
              <a:t> </a:t>
            </a:r>
            <a:r>
              <a:rPr sz="1900" spc="-5" dirty="0">
                <a:latin typeface="Microsoft Sans Serif"/>
                <a:cs typeface="Microsoft Sans Serif"/>
              </a:rPr>
              <a:t>do </a:t>
            </a:r>
            <a:r>
              <a:rPr sz="1900" spc="-490" dirty="0">
                <a:latin typeface="Microsoft Sans Serif"/>
                <a:cs typeface="Microsoft Sans Serif"/>
              </a:rPr>
              <a:t> </a:t>
            </a:r>
            <a:r>
              <a:rPr sz="1900" spc="-5" dirty="0">
                <a:latin typeface="Microsoft Sans Serif"/>
                <a:cs typeface="Microsoft Sans Serif"/>
              </a:rPr>
              <a:t>efluente.</a:t>
            </a:r>
            <a:endParaRPr sz="1900">
              <a:latin typeface="Microsoft Sans Serif"/>
              <a:cs typeface="Microsoft Sans Serif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690359" y="4882858"/>
            <a:ext cx="1285240" cy="1757680"/>
            <a:chOff x="6690359" y="4882858"/>
            <a:chExt cx="1285240" cy="1757680"/>
          </a:xfrm>
        </p:grpSpPr>
        <p:sp>
          <p:nvSpPr>
            <p:cNvPr id="21" name="object 21"/>
            <p:cNvSpPr/>
            <p:nvPr/>
          </p:nvSpPr>
          <p:spPr>
            <a:xfrm>
              <a:off x="6690359" y="4882858"/>
              <a:ext cx="1107440" cy="325120"/>
            </a:xfrm>
            <a:custGeom>
              <a:avLst/>
              <a:gdLst/>
              <a:ahLst/>
              <a:cxnLst/>
              <a:rect l="l" t="t" r="r" b="b"/>
              <a:pathLst>
                <a:path w="1107440" h="325120">
                  <a:moveTo>
                    <a:pt x="662144" y="0"/>
                  </a:moveTo>
                  <a:lnTo>
                    <a:pt x="630222" y="0"/>
                  </a:lnTo>
                  <a:lnTo>
                    <a:pt x="619584" y="826"/>
                  </a:lnTo>
                  <a:lnTo>
                    <a:pt x="597488" y="4130"/>
                  </a:lnTo>
                  <a:lnTo>
                    <a:pt x="586843" y="6609"/>
                  </a:lnTo>
                  <a:lnTo>
                    <a:pt x="575386" y="8192"/>
                  </a:lnTo>
                  <a:lnTo>
                    <a:pt x="564747" y="12323"/>
                  </a:lnTo>
                  <a:lnTo>
                    <a:pt x="553290" y="14733"/>
                  </a:lnTo>
                  <a:lnTo>
                    <a:pt x="542645" y="18864"/>
                  </a:lnTo>
                  <a:lnTo>
                    <a:pt x="531187" y="23752"/>
                  </a:lnTo>
                  <a:lnTo>
                    <a:pt x="520549" y="28640"/>
                  </a:lnTo>
                  <a:lnTo>
                    <a:pt x="509091" y="33597"/>
                  </a:lnTo>
                  <a:lnTo>
                    <a:pt x="498453" y="38485"/>
                  </a:lnTo>
                  <a:lnTo>
                    <a:pt x="486989" y="45025"/>
                  </a:lnTo>
                  <a:lnTo>
                    <a:pt x="465712" y="58106"/>
                  </a:lnTo>
                  <a:lnTo>
                    <a:pt x="455074" y="66299"/>
                  </a:lnTo>
                  <a:lnTo>
                    <a:pt x="444429" y="73666"/>
                  </a:lnTo>
                  <a:lnTo>
                    <a:pt x="434610" y="82684"/>
                  </a:lnTo>
                  <a:lnTo>
                    <a:pt x="423152" y="90808"/>
                  </a:lnTo>
                  <a:lnTo>
                    <a:pt x="412507" y="100653"/>
                  </a:lnTo>
                  <a:lnTo>
                    <a:pt x="402688" y="110499"/>
                  </a:lnTo>
                  <a:lnTo>
                    <a:pt x="392870" y="121101"/>
                  </a:lnTo>
                  <a:lnTo>
                    <a:pt x="382225" y="131772"/>
                  </a:lnTo>
                  <a:lnTo>
                    <a:pt x="362580" y="154629"/>
                  </a:lnTo>
                  <a:lnTo>
                    <a:pt x="353581" y="167710"/>
                  </a:lnTo>
                  <a:lnTo>
                    <a:pt x="338845" y="165301"/>
                  </a:lnTo>
                  <a:lnTo>
                    <a:pt x="324117" y="163648"/>
                  </a:lnTo>
                  <a:lnTo>
                    <a:pt x="283189" y="161170"/>
                  </a:lnTo>
                  <a:lnTo>
                    <a:pt x="257816" y="161170"/>
                  </a:lnTo>
                  <a:lnTo>
                    <a:pt x="246358" y="161996"/>
                  </a:lnTo>
                  <a:lnTo>
                    <a:pt x="234081" y="161996"/>
                  </a:lnTo>
                  <a:lnTo>
                    <a:pt x="181703" y="168536"/>
                  </a:lnTo>
                  <a:lnTo>
                    <a:pt x="144872" y="178381"/>
                  </a:lnTo>
                  <a:lnTo>
                    <a:pt x="136685" y="181617"/>
                  </a:lnTo>
                  <a:lnTo>
                    <a:pt x="129317" y="184096"/>
                  </a:lnTo>
                  <a:lnTo>
                    <a:pt x="121131" y="187400"/>
                  </a:lnTo>
                  <a:lnTo>
                    <a:pt x="106402" y="193941"/>
                  </a:lnTo>
                  <a:lnTo>
                    <a:pt x="99854" y="198003"/>
                  </a:lnTo>
                  <a:lnTo>
                    <a:pt x="93306" y="201307"/>
                  </a:lnTo>
                  <a:lnTo>
                    <a:pt x="86758" y="205369"/>
                  </a:lnTo>
                  <a:lnTo>
                    <a:pt x="81029" y="208674"/>
                  </a:lnTo>
                  <a:lnTo>
                    <a:pt x="75300" y="212736"/>
                  </a:lnTo>
                  <a:lnTo>
                    <a:pt x="70391" y="216798"/>
                  </a:lnTo>
                  <a:lnTo>
                    <a:pt x="64659" y="220929"/>
                  </a:lnTo>
                  <a:lnTo>
                    <a:pt x="59748" y="224991"/>
                  </a:lnTo>
                  <a:lnTo>
                    <a:pt x="55656" y="229948"/>
                  </a:lnTo>
                  <a:lnTo>
                    <a:pt x="50745" y="233183"/>
                  </a:lnTo>
                  <a:lnTo>
                    <a:pt x="45834" y="238072"/>
                  </a:lnTo>
                  <a:lnTo>
                    <a:pt x="42560" y="242202"/>
                  </a:lnTo>
                  <a:lnTo>
                    <a:pt x="34376" y="250395"/>
                  </a:lnTo>
                  <a:lnTo>
                    <a:pt x="27828" y="258519"/>
                  </a:lnTo>
                  <a:lnTo>
                    <a:pt x="25372" y="262650"/>
                  </a:lnTo>
                  <a:lnTo>
                    <a:pt x="22098" y="266712"/>
                  </a:lnTo>
                  <a:lnTo>
                    <a:pt x="17187" y="274905"/>
                  </a:lnTo>
                  <a:lnTo>
                    <a:pt x="15551" y="279035"/>
                  </a:lnTo>
                  <a:lnTo>
                    <a:pt x="12276" y="282271"/>
                  </a:lnTo>
                  <a:lnTo>
                    <a:pt x="9002" y="290464"/>
                  </a:lnTo>
                  <a:lnTo>
                    <a:pt x="8184" y="293700"/>
                  </a:lnTo>
                  <a:lnTo>
                    <a:pt x="4910" y="300309"/>
                  </a:lnTo>
                  <a:lnTo>
                    <a:pt x="3273" y="302719"/>
                  </a:lnTo>
                  <a:lnTo>
                    <a:pt x="2455" y="306023"/>
                  </a:lnTo>
                  <a:lnTo>
                    <a:pt x="818" y="308433"/>
                  </a:lnTo>
                  <a:lnTo>
                    <a:pt x="0" y="310911"/>
                  </a:lnTo>
                  <a:lnTo>
                    <a:pt x="0" y="324818"/>
                  </a:lnTo>
                  <a:lnTo>
                    <a:pt x="1095150" y="324818"/>
                  </a:lnTo>
                  <a:lnTo>
                    <a:pt x="1103275" y="308433"/>
                  </a:lnTo>
                  <a:lnTo>
                    <a:pt x="1104927" y="301893"/>
                  </a:lnTo>
                  <a:lnTo>
                    <a:pt x="1106580" y="298657"/>
                  </a:lnTo>
                  <a:lnTo>
                    <a:pt x="1106580" y="295352"/>
                  </a:lnTo>
                  <a:lnTo>
                    <a:pt x="1107406" y="292116"/>
                  </a:lnTo>
                  <a:lnTo>
                    <a:pt x="1107406" y="279793"/>
                  </a:lnTo>
                  <a:lnTo>
                    <a:pt x="1106580" y="275731"/>
                  </a:lnTo>
                  <a:lnTo>
                    <a:pt x="1106580" y="273252"/>
                  </a:lnTo>
                  <a:lnTo>
                    <a:pt x="1104927" y="270016"/>
                  </a:lnTo>
                  <a:lnTo>
                    <a:pt x="1104101" y="267538"/>
                  </a:lnTo>
                  <a:lnTo>
                    <a:pt x="1103275" y="263476"/>
                  </a:lnTo>
                  <a:lnTo>
                    <a:pt x="1102517" y="260998"/>
                  </a:lnTo>
                  <a:lnTo>
                    <a:pt x="1100865" y="257762"/>
                  </a:lnTo>
                  <a:lnTo>
                    <a:pt x="1098386" y="254457"/>
                  </a:lnTo>
                  <a:lnTo>
                    <a:pt x="1095150" y="249569"/>
                  </a:lnTo>
                  <a:lnTo>
                    <a:pt x="1093497" y="246264"/>
                  </a:lnTo>
                  <a:lnTo>
                    <a:pt x="1083651" y="236488"/>
                  </a:lnTo>
                  <a:lnTo>
                    <a:pt x="1081172" y="233183"/>
                  </a:lnTo>
                  <a:lnTo>
                    <a:pt x="1078762" y="231531"/>
                  </a:lnTo>
                  <a:lnTo>
                    <a:pt x="1075457" y="229948"/>
                  </a:lnTo>
                  <a:lnTo>
                    <a:pt x="1065680" y="222581"/>
                  </a:lnTo>
                  <a:lnTo>
                    <a:pt x="1062375" y="220929"/>
                  </a:lnTo>
                  <a:lnTo>
                    <a:pt x="1058312" y="219276"/>
                  </a:lnTo>
                  <a:lnTo>
                    <a:pt x="1055007" y="217624"/>
                  </a:lnTo>
                  <a:lnTo>
                    <a:pt x="1038619" y="211084"/>
                  </a:lnTo>
                  <a:lnTo>
                    <a:pt x="1034557" y="210257"/>
                  </a:lnTo>
                  <a:lnTo>
                    <a:pt x="1029668" y="209500"/>
                  </a:lnTo>
                  <a:lnTo>
                    <a:pt x="1025537" y="208674"/>
                  </a:lnTo>
                  <a:lnTo>
                    <a:pt x="1015759" y="207022"/>
                  </a:lnTo>
                  <a:lnTo>
                    <a:pt x="1011628" y="207022"/>
                  </a:lnTo>
                  <a:lnTo>
                    <a:pt x="1006739" y="206196"/>
                  </a:lnTo>
                  <a:lnTo>
                    <a:pt x="981331" y="206196"/>
                  </a:lnTo>
                  <a:lnTo>
                    <a:pt x="970728" y="207848"/>
                  </a:lnTo>
                  <a:lnTo>
                    <a:pt x="964186" y="208674"/>
                  </a:lnTo>
                  <a:lnTo>
                    <a:pt x="959229" y="209500"/>
                  </a:lnTo>
                  <a:lnTo>
                    <a:pt x="952687" y="211084"/>
                  </a:lnTo>
                  <a:lnTo>
                    <a:pt x="947799" y="212736"/>
                  </a:lnTo>
                  <a:lnTo>
                    <a:pt x="941257" y="213562"/>
                  </a:lnTo>
                  <a:lnTo>
                    <a:pt x="935542" y="216041"/>
                  </a:lnTo>
                  <a:lnTo>
                    <a:pt x="929758" y="217624"/>
                  </a:lnTo>
                  <a:lnTo>
                    <a:pt x="924043" y="220103"/>
                  </a:lnTo>
                  <a:lnTo>
                    <a:pt x="906072" y="166127"/>
                  </a:lnTo>
                  <a:lnTo>
                    <a:pt x="879838" y="119449"/>
                  </a:lnTo>
                  <a:lnTo>
                    <a:pt x="853673" y="87573"/>
                  </a:lnTo>
                  <a:lnTo>
                    <a:pt x="846305" y="79380"/>
                  </a:lnTo>
                  <a:lnTo>
                    <a:pt x="839764" y="72839"/>
                  </a:lnTo>
                  <a:lnTo>
                    <a:pt x="824203" y="58932"/>
                  </a:lnTo>
                  <a:lnTo>
                    <a:pt x="815183" y="53218"/>
                  </a:lnTo>
                  <a:lnTo>
                    <a:pt x="806989" y="47504"/>
                  </a:lnTo>
                  <a:lnTo>
                    <a:pt x="798037" y="41789"/>
                  </a:lnTo>
                  <a:lnTo>
                    <a:pt x="789844" y="36006"/>
                  </a:lnTo>
                  <a:lnTo>
                    <a:pt x="780824" y="31118"/>
                  </a:lnTo>
                  <a:lnTo>
                    <a:pt x="772630" y="27056"/>
                  </a:lnTo>
                  <a:lnTo>
                    <a:pt x="743159" y="14733"/>
                  </a:lnTo>
                  <a:lnTo>
                    <a:pt x="734139" y="12323"/>
                  </a:lnTo>
                  <a:lnTo>
                    <a:pt x="724362" y="9018"/>
                  </a:lnTo>
                  <a:lnTo>
                    <a:pt x="714515" y="6609"/>
                  </a:lnTo>
                  <a:lnTo>
                    <a:pt x="683427" y="1652"/>
                  </a:lnTo>
                  <a:lnTo>
                    <a:pt x="662144" y="0"/>
                  </a:lnTo>
                  <a:close/>
                </a:path>
              </a:pathLst>
            </a:custGeom>
            <a:solidFill>
              <a:srgbClr val="3C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222366" y="5901432"/>
              <a:ext cx="500380" cy="301625"/>
            </a:xfrm>
            <a:custGeom>
              <a:avLst/>
              <a:gdLst/>
              <a:ahLst/>
              <a:cxnLst/>
              <a:rect l="l" t="t" r="r" b="b"/>
              <a:pathLst>
                <a:path w="500379" h="301625">
                  <a:moveTo>
                    <a:pt x="500085" y="0"/>
                  </a:moveTo>
                  <a:lnTo>
                    <a:pt x="0" y="0"/>
                  </a:lnTo>
                  <a:lnTo>
                    <a:pt x="0" y="301059"/>
                  </a:lnTo>
                  <a:lnTo>
                    <a:pt x="500085" y="301059"/>
                  </a:lnTo>
                  <a:lnTo>
                    <a:pt x="500085" y="0"/>
                  </a:lnTo>
                  <a:close/>
                </a:path>
              </a:pathLst>
            </a:custGeom>
            <a:solidFill>
              <a:srgbClr val="3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658609" y="5903098"/>
              <a:ext cx="316865" cy="737235"/>
            </a:xfrm>
            <a:custGeom>
              <a:avLst/>
              <a:gdLst/>
              <a:ahLst/>
              <a:cxnLst/>
              <a:rect l="l" t="t" r="r" b="b"/>
              <a:pathLst>
                <a:path w="316865" h="737234">
                  <a:moveTo>
                    <a:pt x="316736" y="0"/>
                  </a:moveTo>
                  <a:lnTo>
                    <a:pt x="139157" y="0"/>
                  </a:lnTo>
                  <a:lnTo>
                    <a:pt x="72849" y="396750"/>
                  </a:lnTo>
                  <a:lnTo>
                    <a:pt x="0" y="737083"/>
                  </a:lnTo>
                  <a:lnTo>
                    <a:pt x="316736" y="737083"/>
                  </a:lnTo>
                  <a:lnTo>
                    <a:pt x="316736" y="0"/>
                  </a:lnTo>
                  <a:close/>
                </a:path>
              </a:pathLst>
            </a:custGeom>
            <a:solidFill>
              <a:srgbClr val="866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344308" y="5206034"/>
              <a:ext cx="452120" cy="979805"/>
            </a:xfrm>
            <a:custGeom>
              <a:avLst/>
              <a:gdLst/>
              <a:ahLst/>
              <a:cxnLst/>
              <a:rect l="l" t="t" r="r" b="b"/>
              <a:pathLst>
                <a:path w="452120" h="979804">
                  <a:moveTo>
                    <a:pt x="171069" y="0"/>
                  </a:moveTo>
                  <a:lnTo>
                    <a:pt x="77774" y="0"/>
                  </a:lnTo>
                  <a:lnTo>
                    <a:pt x="0" y="979284"/>
                  </a:lnTo>
                  <a:lnTo>
                    <a:pt x="171069" y="777214"/>
                  </a:lnTo>
                  <a:lnTo>
                    <a:pt x="171069" y="0"/>
                  </a:lnTo>
                  <a:close/>
                </a:path>
                <a:path w="452120" h="979804">
                  <a:moveTo>
                    <a:pt x="451802" y="0"/>
                  </a:moveTo>
                  <a:lnTo>
                    <a:pt x="359321" y="0"/>
                  </a:lnTo>
                  <a:lnTo>
                    <a:pt x="281584" y="979284"/>
                  </a:lnTo>
                  <a:lnTo>
                    <a:pt x="451802" y="777214"/>
                  </a:lnTo>
                  <a:lnTo>
                    <a:pt x="451802" y="0"/>
                  </a:lnTo>
                  <a:close/>
                </a:path>
              </a:pathLst>
            </a:custGeom>
            <a:solidFill>
              <a:srgbClr val="A84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385240" y="5206034"/>
              <a:ext cx="361315" cy="842010"/>
            </a:xfrm>
            <a:custGeom>
              <a:avLst/>
              <a:gdLst/>
              <a:ahLst/>
              <a:cxnLst/>
              <a:rect l="l" t="t" r="r" b="b"/>
              <a:pathLst>
                <a:path w="361315" h="842010">
                  <a:moveTo>
                    <a:pt x="78574" y="0"/>
                  </a:moveTo>
                  <a:lnTo>
                    <a:pt x="54813" y="0"/>
                  </a:lnTo>
                  <a:lnTo>
                    <a:pt x="0" y="841844"/>
                  </a:lnTo>
                  <a:lnTo>
                    <a:pt x="28651" y="818121"/>
                  </a:lnTo>
                  <a:lnTo>
                    <a:pt x="78574" y="0"/>
                  </a:lnTo>
                  <a:close/>
                </a:path>
                <a:path w="361315" h="842010">
                  <a:moveTo>
                    <a:pt x="360946" y="0"/>
                  </a:moveTo>
                  <a:lnTo>
                    <a:pt x="337197" y="0"/>
                  </a:lnTo>
                  <a:lnTo>
                    <a:pt x="283210" y="841844"/>
                  </a:lnTo>
                  <a:lnTo>
                    <a:pt x="309372" y="821397"/>
                  </a:lnTo>
                  <a:lnTo>
                    <a:pt x="360946" y="0"/>
                  </a:lnTo>
                  <a:close/>
                </a:path>
              </a:pathLst>
            </a:custGeom>
            <a:solidFill>
              <a:srgbClr val="B96B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939996" y="5899793"/>
              <a:ext cx="859155" cy="740410"/>
            </a:xfrm>
            <a:custGeom>
              <a:avLst/>
              <a:gdLst/>
              <a:ahLst/>
              <a:cxnLst/>
              <a:rect l="l" t="t" r="r" b="b"/>
              <a:pathLst>
                <a:path w="859154" h="740409">
                  <a:moveTo>
                    <a:pt x="858596" y="0"/>
                  </a:moveTo>
                  <a:lnTo>
                    <a:pt x="575392" y="283882"/>
                  </a:lnTo>
                  <a:lnTo>
                    <a:pt x="575392" y="0"/>
                  </a:lnTo>
                  <a:lnTo>
                    <a:pt x="283189" y="293700"/>
                  </a:lnTo>
                  <a:lnTo>
                    <a:pt x="283189" y="0"/>
                  </a:lnTo>
                  <a:lnTo>
                    <a:pt x="0" y="283882"/>
                  </a:lnTo>
                  <a:lnTo>
                    <a:pt x="0" y="740388"/>
                  </a:lnTo>
                  <a:lnTo>
                    <a:pt x="858596" y="740388"/>
                  </a:lnTo>
                  <a:lnTo>
                    <a:pt x="858596" y="0"/>
                  </a:lnTo>
                  <a:close/>
                </a:path>
              </a:pathLst>
            </a:custGeom>
            <a:solidFill>
              <a:srgbClr val="A8B9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716551" y="5062892"/>
              <a:ext cx="772795" cy="144780"/>
            </a:xfrm>
            <a:custGeom>
              <a:avLst/>
              <a:gdLst/>
              <a:ahLst/>
              <a:cxnLst/>
              <a:rect l="l" t="t" r="r" b="b"/>
              <a:pathLst>
                <a:path w="772795" h="144779">
                  <a:moveTo>
                    <a:pt x="418237" y="0"/>
                  </a:moveTo>
                  <a:lnTo>
                    <a:pt x="389593" y="0"/>
                  </a:lnTo>
                  <a:lnTo>
                    <a:pt x="384684" y="1583"/>
                  </a:lnTo>
                  <a:lnTo>
                    <a:pt x="369949" y="4061"/>
                  </a:lnTo>
                  <a:lnTo>
                    <a:pt x="365040" y="5714"/>
                  </a:lnTo>
                  <a:lnTo>
                    <a:pt x="359311" y="6540"/>
                  </a:lnTo>
                  <a:lnTo>
                    <a:pt x="355214" y="8950"/>
                  </a:lnTo>
                  <a:lnTo>
                    <a:pt x="349485" y="9776"/>
                  </a:lnTo>
                  <a:lnTo>
                    <a:pt x="344576" y="12254"/>
                  </a:lnTo>
                  <a:lnTo>
                    <a:pt x="338847" y="14733"/>
                  </a:lnTo>
                  <a:lnTo>
                    <a:pt x="333937" y="17142"/>
                  </a:lnTo>
                  <a:lnTo>
                    <a:pt x="328209" y="19621"/>
                  </a:lnTo>
                  <a:lnTo>
                    <a:pt x="313473" y="29466"/>
                  </a:lnTo>
                  <a:lnTo>
                    <a:pt x="307745" y="32702"/>
                  </a:lnTo>
                  <a:lnTo>
                    <a:pt x="302016" y="36764"/>
                  </a:lnTo>
                  <a:lnTo>
                    <a:pt x="297106" y="40894"/>
                  </a:lnTo>
                  <a:lnTo>
                    <a:pt x="292197" y="45783"/>
                  </a:lnTo>
                  <a:lnTo>
                    <a:pt x="286468" y="49913"/>
                  </a:lnTo>
                  <a:lnTo>
                    <a:pt x="275823" y="60516"/>
                  </a:lnTo>
                  <a:lnTo>
                    <a:pt x="270914" y="66230"/>
                  </a:lnTo>
                  <a:lnTo>
                    <a:pt x="268456" y="63820"/>
                  </a:lnTo>
                  <a:lnTo>
                    <a:pt x="265185" y="62168"/>
                  </a:lnTo>
                  <a:lnTo>
                    <a:pt x="262727" y="60516"/>
                  </a:lnTo>
                  <a:lnTo>
                    <a:pt x="261095" y="59690"/>
                  </a:lnTo>
                  <a:lnTo>
                    <a:pt x="259456" y="58037"/>
                  </a:lnTo>
                  <a:lnTo>
                    <a:pt x="257817" y="57280"/>
                  </a:lnTo>
                  <a:lnTo>
                    <a:pt x="254547" y="56454"/>
                  </a:lnTo>
                  <a:lnTo>
                    <a:pt x="249630" y="53149"/>
                  </a:lnTo>
                  <a:lnTo>
                    <a:pt x="247179" y="52323"/>
                  </a:lnTo>
                  <a:lnTo>
                    <a:pt x="243902" y="50671"/>
                  </a:lnTo>
                  <a:lnTo>
                    <a:pt x="240631" y="49913"/>
                  </a:lnTo>
                  <a:lnTo>
                    <a:pt x="237353" y="48261"/>
                  </a:lnTo>
                  <a:lnTo>
                    <a:pt x="234083" y="47435"/>
                  </a:lnTo>
                  <a:lnTo>
                    <a:pt x="229993" y="46609"/>
                  </a:lnTo>
                  <a:lnTo>
                    <a:pt x="226715" y="44956"/>
                  </a:lnTo>
                  <a:lnTo>
                    <a:pt x="222625" y="43373"/>
                  </a:lnTo>
                  <a:lnTo>
                    <a:pt x="218535" y="42547"/>
                  </a:lnTo>
                  <a:lnTo>
                    <a:pt x="214438" y="40894"/>
                  </a:lnTo>
                  <a:lnTo>
                    <a:pt x="206251" y="39242"/>
                  </a:lnTo>
                  <a:lnTo>
                    <a:pt x="202161" y="39242"/>
                  </a:lnTo>
                  <a:lnTo>
                    <a:pt x="197252" y="37590"/>
                  </a:lnTo>
                  <a:lnTo>
                    <a:pt x="193162" y="37590"/>
                  </a:lnTo>
                  <a:lnTo>
                    <a:pt x="188246" y="36764"/>
                  </a:lnTo>
                  <a:lnTo>
                    <a:pt x="184156" y="36764"/>
                  </a:lnTo>
                  <a:lnTo>
                    <a:pt x="179246" y="36006"/>
                  </a:lnTo>
                  <a:lnTo>
                    <a:pt x="148963" y="36006"/>
                  </a:lnTo>
                  <a:lnTo>
                    <a:pt x="128499" y="39242"/>
                  </a:lnTo>
                  <a:lnTo>
                    <a:pt x="123590" y="40894"/>
                  </a:lnTo>
                  <a:lnTo>
                    <a:pt x="117861" y="41721"/>
                  </a:lnTo>
                  <a:lnTo>
                    <a:pt x="112132" y="43373"/>
                  </a:lnTo>
                  <a:lnTo>
                    <a:pt x="107216" y="45783"/>
                  </a:lnTo>
                  <a:lnTo>
                    <a:pt x="102307" y="47435"/>
                  </a:lnTo>
                  <a:lnTo>
                    <a:pt x="90849" y="52323"/>
                  </a:lnTo>
                  <a:lnTo>
                    <a:pt x="81030" y="58863"/>
                  </a:lnTo>
                  <a:lnTo>
                    <a:pt x="75302" y="61342"/>
                  </a:lnTo>
                  <a:lnTo>
                    <a:pt x="69573" y="65404"/>
                  </a:lnTo>
                  <a:lnTo>
                    <a:pt x="63837" y="68709"/>
                  </a:lnTo>
                  <a:lnTo>
                    <a:pt x="54018" y="76901"/>
                  </a:lnTo>
                  <a:lnTo>
                    <a:pt x="49109" y="81789"/>
                  </a:lnTo>
                  <a:lnTo>
                    <a:pt x="44199" y="85851"/>
                  </a:lnTo>
                  <a:lnTo>
                    <a:pt x="33557" y="96523"/>
                  </a:lnTo>
                  <a:lnTo>
                    <a:pt x="28646" y="103063"/>
                  </a:lnTo>
                  <a:lnTo>
                    <a:pt x="23735" y="108777"/>
                  </a:lnTo>
                  <a:lnTo>
                    <a:pt x="13913" y="121858"/>
                  </a:lnTo>
                  <a:lnTo>
                    <a:pt x="4092" y="136591"/>
                  </a:lnTo>
                  <a:lnTo>
                    <a:pt x="0" y="144784"/>
                  </a:lnTo>
                  <a:lnTo>
                    <a:pt x="772672" y="143132"/>
                  </a:lnTo>
                  <a:lnTo>
                    <a:pt x="771846" y="142306"/>
                  </a:lnTo>
                  <a:lnTo>
                    <a:pt x="771846" y="140722"/>
                  </a:lnTo>
                  <a:lnTo>
                    <a:pt x="771020" y="138244"/>
                  </a:lnTo>
                  <a:lnTo>
                    <a:pt x="768541" y="133356"/>
                  </a:lnTo>
                  <a:lnTo>
                    <a:pt x="767715" y="129225"/>
                  </a:lnTo>
                  <a:lnTo>
                    <a:pt x="766062" y="126815"/>
                  </a:lnTo>
                  <a:lnTo>
                    <a:pt x="765305" y="125163"/>
                  </a:lnTo>
                  <a:lnTo>
                    <a:pt x="764479" y="122684"/>
                  </a:lnTo>
                  <a:lnTo>
                    <a:pt x="763652" y="121032"/>
                  </a:lnTo>
                  <a:lnTo>
                    <a:pt x="761173" y="117796"/>
                  </a:lnTo>
                  <a:lnTo>
                    <a:pt x="760347" y="115318"/>
                  </a:lnTo>
                  <a:lnTo>
                    <a:pt x="757111" y="110430"/>
                  </a:lnTo>
                  <a:lnTo>
                    <a:pt x="754632" y="107125"/>
                  </a:lnTo>
                  <a:lnTo>
                    <a:pt x="752980" y="104715"/>
                  </a:lnTo>
                  <a:lnTo>
                    <a:pt x="750570" y="102237"/>
                  </a:lnTo>
                  <a:lnTo>
                    <a:pt x="748917" y="99758"/>
                  </a:lnTo>
                  <a:lnTo>
                    <a:pt x="746438" y="96523"/>
                  </a:lnTo>
                  <a:lnTo>
                    <a:pt x="744786" y="93218"/>
                  </a:lnTo>
                  <a:lnTo>
                    <a:pt x="742376" y="90808"/>
                  </a:lnTo>
                  <a:lnTo>
                    <a:pt x="739071" y="88330"/>
                  </a:lnTo>
                  <a:lnTo>
                    <a:pt x="736592" y="85094"/>
                  </a:lnTo>
                  <a:lnTo>
                    <a:pt x="734182" y="82616"/>
                  </a:lnTo>
                  <a:lnTo>
                    <a:pt x="727641" y="77727"/>
                  </a:lnTo>
                  <a:lnTo>
                    <a:pt x="724336" y="74423"/>
                  </a:lnTo>
                  <a:lnTo>
                    <a:pt x="721099" y="71944"/>
                  </a:lnTo>
                  <a:lnTo>
                    <a:pt x="716968" y="69535"/>
                  </a:lnTo>
                  <a:lnTo>
                    <a:pt x="709601" y="63820"/>
                  </a:lnTo>
                  <a:lnTo>
                    <a:pt x="704712" y="61342"/>
                  </a:lnTo>
                  <a:lnTo>
                    <a:pt x="700580" y="59690"/>
                  </a:lnTo>
                  <a:lnTo>
                    <a:pt x="696518" y="57280"/>
                  </a:lnTo>
                  <a:lnTo>
                    <a:pt x="691629" y="54802"/>
                  </a:lnTo>
                  <a:lnTo>
                    <a:pt x="686672" y="53149"/>
                  </a:lnTo>
                  <a:lnTo>
                    <a:pt x="681783" y="50671"/>
                  </a:lnTo>
                  <a:lnTo>
                    <a:pt x="676894" y="49913"/>
                  </a:lnTo>
                  <a:lnTo>
                    <a:pt x="671179" y="48261"/>
                  </a:lnTo>
                  <a:lnTo>
                    <a:pt x="666221" y="46609"/>
                  </a:lnTo>
                  <a:lnTo>
                    <a:pt x="659687" y="45783"/>
                  </a:lnTo>
                  <a:lnTo>
                    <a:pt x="654778" y="44130"/>
                  </a:lnTo>
                  <a:lnTo>
                    <a:pt x="635133" y="41721"/>
                  </a:lnTo>
                  <a:lnTo>
                    <a:pt x="606489" y="41721"/>
                  </a:lnTo>
                  <a:lnTo>
                    <a:pt x="599941" y="42547"/>
                  </a:lnTo>
                  <a:lnTo>
                    <a:pt x="591754" y="42547"/>
                  </a:lnTo>
                  <a:lnTo>
                    <a:pt x="583574" y="43373"/>
                  </a:lnTo>
                  <a:lnTo>
                    <a:pt x="574568" y="44956"/>
                  </a:lnTo>
                  <a:lnTo>
                    <a:pt x="567200" y="46609"/>
                  </a:lnTo>
                  <a:lnTo>
                    <a:pt x="558201" y="48261"/>
                  </a:lnTo>
                  <a:lnTo>
                    <a:pt x="540195" y="53149"/>
                  </a:lnTo>
                  <a:lnTo>
                    <a:pt x="531188" y="56454"/>
                  </a:lnTo>
                  <a:lnTo>
                    <a:pt x="527098" y="52323"/>
                  </a:lnTo>
                  <a:lnTo>
                    <a:pt x="525460" y="49913"/>
                  </a:lnTo>
                  <a:lnTo>
                    <a:pt x="519731" y="44130"/>
                  </a:lnTo>
                  <a:lnTo>
                    <a:pt x="514821" y="40894"/>
                  </a:lnTo>
                  <a:lnTo>
                    <a:pt x="512363" y="38416"/>
                  </a:lnTo>
                  <a:lnTo>
                    <a:pt x="509905" y="36764"/>
                  </a:lnTo>
                  <a:lnTo>
                    <a:pt x="506634" y="34354"/>
                  </a:lnTo>
                  <a:lnTo>
                    <a:pt x="504176" y="32702"/>
                  </a:lnTo>
                  <a:lnTo>
                    <a:pt x="501725" y="30223"/>
                  </a:lnTo>
                  <a:lnTo>
                    <a:pt x="499267" y="28640"/>
                  </a:lnTo>
                  <a:lnTo>
                    <a:pt x="489448" y="23683"/>
                  </a:lnTo>
                  <a:lnTo>
                    <a:pt x="486171" y="21273"/>
                  </a:lnTo>
                  <a:lnTo>
                    <a:pt x="479622" y="17969"/>
                  </a:lnTo>
                  <a:lnTo>
                    <a:pt x="475532" y="15559"/>
                  </a:lnTo>
                  <a:lnTo>
                    <a:pt x="472262" y="13907"/>
                  </a:lnTo>
                  <a:lnTo>
                    <a:pt x="468165" y="13080"/>
                  </a:lnTo>
                  <a:lnTo>
                    <a:pt x="464894" y="11428"/>
                  </a:lnTo>
                  <a:lnTo>
                    <a:pt x="456707" y="8192"/>
                  </a:lnTo>
                  <a:lnTo>
                    <a:pt x="452617" y="7366"/>
                  </a:lnTo>
                  <a:lnTo>
                    <a:pt x="448520" y="5714"/>
                  </a:lnTo>
                  <a:lnTo>
                    <a:pt x="432153" y="2409"/>
                  </a:lnTo>
                  <a:lnTo>
                    <a:pt x="418237" y="0"/>
                  </a:lnTo>
                  <a:close/>
                </a:path>
              </a:pathLst>
            </a:custGeom>
            <a:solidFill>
              <a:srgbClr val="C2D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732920" y="5077626"/>
              <a:ext cx="737870" cy="129539"/>
            </a:xfrm>
            <a:custGeom>
              <a:avLst/>
              <a:gdLst/>
              <a:ahLst/>
              <a:cxnLst/>
              <a:rect l="l" t="t" r="r" b="b"/>
              <a:pathLst>
                <a:path w="737870" h="129539">
                  <a:moveTo>
                    <a:pt x="401868" y="0"/>
                  </a:moveTo>
                  <a:lnTo>
                    <a:pt x="383863" y="0"/>
                  </a:lnTo>
                  <a:lnTo>
                    <a:pt x="378953" y="826"/>
                  </a:lnTo>
                  <a:lnTo>
                    <a:pt x="374044" y="826"/>
                  </a:lnTo>
                  <a:lnTo>
                    <a:pt x="369134" y="1583"/>
                  </a:lnTo>
                  <a:lnTo>
                    <a:pt x="365037" y="1583"/>
                  </a:lnTo>
                  <a:lnTo>
                    <a:pt x="360128" y="3235"/>
                  </a:lnTo>
                  <a:lnTo>
                    <a:pt x="355219" y="4061"/>
                  </a:lnTo>
                  <a:lnTo>
                    <a:pt x="350309" y="5714"/>
                  </a:lnTo>
                  <a:lnTo>
                    <a:pt x="344580" y="7366"/>
                  </a:lnTo>
                  <a:lnTo>
                    <a:pt x="340484" y="9776"/>
                  </a:lnTo>
                  <a:lnTo>
                    <a:pt x="334755" y="11428"/>
                  </a:lnTo>
                  <a:lnTo>
                    <a:pt x="329845" y="13080"/>
                  </a:lnTo>
                  <a:lnTo>
                    <a:pt x="324117" y="15490"/>
                  </a:lnTo>
                  <a:lnTo>
                    <a:pt x="319207" y="18795"/>
                  </a:lnTo>
                  <a:lnTo>
                    <a:pt x="314291" y="21273"/>
                  </a:lnTo>
                  <a:lnTo>
                    <a:pt x="304472" y="27814"/>
                  </a:lnTo>
                  <a:lnTo>
                    <a:pt x="298743" y="31876"/>
                  </a:lnTo>
                  <a:lnTo>
                    <a:pt x="293834" y="35938"/>
                  </a:lnTo>
                  <a:lnTo>
                    <a:pt x="288105" y="39242"/>
                  </a:lnTo>
                  <a:lnTo>
                    <a:pt x="283189" y="44130"/>
                  </a:lnTo>
                  <a:lnTo>
                    <a:pt x="277460" y="49087"/>
                  </a:lnTo>
                  <a:lnTo>
                    <a:pt x="266822" y="59690"/>
                  </a:lnTo>
                  <a:lnTo>
                    <a:pt x="261912" y="65404"/>
                  </a:lnTo>
                  <a:lnTo>
                    <a:pt x="256183" y="71118"/>
                  </a:lnTo>
                  <a:lnTo>
                    <a:pt x="253725" y="68709"/>
                  </a:lnTo>
                  <a:lnTo>
                    <a:pt x="251274" y="67056"/>
                  </a:lnTo>
                  <a:lnTo>
                    <a:pt x="247177" y="64578"/>
                  </a:lnTo>
                  <a:lnTo>
                    <a:pt x="243906" y="62168"/>
                  </a:lnTo>
                  <a:lnTo>
                    <a:pt x="241448" y="60516"/>
                  </a:lnTo>
                  <a:lnTo>
                    <a:pt x="239810" y="58863"/>
                  </a:lnTo>
                  <a:lnTo>
                    <a:pt x="236539" y="57211"/>
                  </a:lnTo>
                  <a:lnTo>
                    <a:pt x="234081" y="56454"/>
                  </a:lnTo>
                  <a:lnTo>
                    <a:pt x="229171" y="53149"/>
                  </a:lnTo>
                  <a:lnTo>
                    <a:pt x="225901" y="52323"/>
                  </a:lnTo>
                  <a:lnTo>
                    <a:pt x="223443" y="50671"/>
                  </a:lnTo>
                  <a:lnTo>
                    <a:pt x="216894" y="47435"/>
                  </a:lnTo>
                  <a:lnTo>
                    <a:pt x="212804" y="45783"/>
                  </a:lnTo>
                  <a:lnTo>
                    <a:pt x="209527" y="44956"/>
                  </a:lnTo>
                  <a:lnTo>
                    <a:pt x="205437" y="43304"/>
                  </a:lnTo>
                  <a:lnTo>
                    <a:pt x="201347" y="42547"/>
                  </a:lnTo>
                  <a:lnTo>
                    <a:pt x="198069" y="40894"/>
                  </a:lnTo>
                  <a:lnTo>
                    <a:pt x="194799" y="40068"/>
                  </a:lnTo>
                  <a:lnTo>
                    <a:pt x="189882" y="38416"/>
                  </a:lnTo>
                  <a:lnTo>
                    <a:pt x="173515" y="35180"/>
                  </a:lnTo>
                  <a:lnTo>
                    <a:pt x="168606" y="35180"/>
                  </a:lnTo>
                  <a:lnTo>
                    <a:pt x="164516" y="34354"/>
                  </a:lnTo>
                  <a:lnTo>
                    <a:pt x="154690" y="34354"/>
                  </a:lnTo>
                  <a:lnTo>
                    <a:pt x="150600" y="33528"/>
                  </a:lnTo>
                  <a:lnTo>
                    <a:pt x="145691" y="33528"/>
                  </a:lnTo>
                  <a:lnTo>
                    <a:pt x="140774" y="34354"/>
                  </a:lnTo>
                  <a:lnTo>
                    <a:pt x="135865" y="34354"/>
                  </a:lnTo>
                  <a:lnTo>
                    <a:pt x="130956" y="35180"/>
                  </a:lnTo>
                  <a:lnTo>
                    <a:pt x="126046" y="35180"/>
                  </a:lnTo>
                  <a:lnTo>
                    <a:pt x="121137" y="36764"/>
                  </a:lnTo>
                  <a:lnTo>
                    <a:pt x="111311" y="38416"/>
                  </a:lnTo>
                  <a:lnTo>
                    <a:pt x="106402" y="40068"/>
                  </a:lnTo>
                  <a:lnTo>
                    <a:pt x="100673" y="41721"/>
                  </a:lnTo>
                  <a:lnTo>
                    <a:pt x="95763" y="43304"/>
                  </a:lnTo>
                  <a:lnTo>
                    <a:pt x="85938" y="48261"/>
                  </a:lnTo>
                  <a:lnTo>
                    <a:pt x="81028" y="51497"/>
                  </a:lnTo>
                  <a:lnTo>
                    <a:pt x="75299" y="53975"/>
                  </a:lnTo>
                  <a:lnTo>
                    <a:pt x="70390" y="56454"/>
                  </a:lnTo>
                  <a:lnTo>
                    <a:pt x="65481" y="59690"/>
                  </a:lnTo>
                  <a:lnTo>
                    <a:pt x="59745" y="63752"/>
                  </a:lnTo>
                  <a:lnTo>
                    <a:pt x="54836" y="67056"/>
                  </a:lnTo>
                  <a:lnTo>
                    <a:pt x="45017" y="75249"/>
                  </a:lnTo>
                  <a:lnTo>
                    <a:pt x="40107" y="80137"/>
                  </a:lnTo>
                  <a:lnTo>
                    <a:pt x="34378" y="85025"/>
                  </a:lnTo>
                  <a:lnTo>
                    <a:pt x="29462" y="90808"/>
                  </a:lnTo>
                  <a:lnTo>
                    <a:pt x="24554" y="95696"/>
                  </a:lnTo>
                  <a:lnTo>
                    <a:pt x="19643" y="102237"/>
                  </a:lnTo>
                  <a:lnTo>
                    <a:pt x="13914" y="107951"/>
                  </a:lnTo>
                  <a:lnTo>
                    <a:pt x="9003" y="115318"/>
                  </a:lnTo>
                  <a:lnTo>
                    <a:pt x="4092" y="121858"/>
                  </a:lnTo>
                  <a:lnTo>
                    <a:pt x="0" y="129225"/>
                  </a:lnTo>
                  <a:lnTo>
                    <a:pt x="737437" y="128399"/>
                  </a:lnTo>
                  <a:lnTo>
                    <a:pt x="736611" y="127573"/>
                  </a:lnTo>
                  <a:lnTo>
                    <a:pt x="736611" y="126746"/>
                  </a:lnTo>
                  <a:lnTo>
                    <a:pt x="735784" y="125163"/>
                  </a:lnTo>
                  <a:lnTo>
                    <a:pt x="734201" y="120206"/>
                  </a:lnTo>
                  <a:lnTo>
                    <a:pt x="732548" y="116970"/>
                  </a:lnTo>
                  <a:lnTo>
                    <a:pt x="730896" y="112839"/>
                  </a:lnTo>
                  <a:lnTo>
                    <a:pt x="730069" y="108777"/>
                  </a:lnTo>
                  <a:lnTo>
                    <a:pt x="728417" y="106299"/>
                  </a:lnTo>
                  <a:lnTo>
                    <a:pt x="727590" y="103889"/>
                  </a:lnTo>
                  <a:lnTo>
                    <a:pt x="726007" y="102237"/>
                  </a:lnTo>
                  <a:lnTo>
                    <a:pt x="719465" y="92392"/>
                  </a:lnTo>
                  <a:lnTo>
                    <a:pt x="718639" y="89982"/>
                  </a:lnTo>
                  <a:lnTo>
                    <a:pt x="716160" y="87504"/>
                  </a:lnTo>
                  <a:lnTo>
                    <a:pt x="714508" y="85025"/>
                  </a:lnTo>
                  <a:lnTo>
                    <a:pt x="704730" y="75249"/>
                  </a:lnTo>
                  <a:lnTo>
                    <a:pt x="702252" y="73597"/>
                  </a:lnTo>
                  <a:lnTo>
                    <a:pt x="699773" y="71118"/>
                  </a:lnTo>
                  <a:lnTo>
                    <a:pt x="693231" y="66230"/>
                  </a:lnTo>
                  <a:lnTo>
                    <a:pt x="686690" y="62168"/>
                  </a:lnTo>
                  <a:lnTo>
                    <a:pt x="682628" y="58863"/>
                  </a:lnTo>
                  <a:lnTo>
                    <a:pt x="678496" y="57211"/>
                  </a:lnTo>
                  <a:lnTo>
                    <a:pt x="675260" y="55628"/>
                  </a:lnTo>
                  <a:lnTo>
                    <a:pt x="671129" y="53975"/>
                  </a:lnTo>
                  <a:lnTo>
                    <a:pt x="666240" y="52323"/>
                  </a:lnTo>
                  <a:lnTo>
                    <a:pt x="662178" y="50671"/>
                  </a:lnTo>
                  <a:lnTo>
                    <a:pt x="652331" y="47435"/>
                  </a:lnTo>
                  <a:lnTo>
                    <a:pt x="647442" y="46609"/>
                  </a:lnTo>
                  <a:lnTo>
                    <a:pt x="642499" y="44956"/>
                  </a:lnTo>
                  <a:lnTo>
                    <a:pt x="636770" y="44130"/>
                  </a:lnTo>
                  <a:lnTo>
                    <a:pt x="631860" y="44130"/>
                  </a:lnTo>
                  <a:lnTo>
                    <a:pt x="625312" y="42547"/>
                  </a:lnTo>
                  <a:lnTo>
                    <a:pt x="619583" y="42547"/>
                  </a:lnTo>
                  <a:lnTo>
                    <a:pt x="613035" y="41721"/>
                  </a:lnTo>
                  <a:lnTo>
                    <a:pt x="593391" y="41721"/>
                  </a:lnTo>
                  <a:lnTo>
                    <a:pt x="578662" y="43304"/>
                  </a:lnTo>
                  <a:lnTo>
                    <a:pt x="571295" y="43304"/>
                  </a:lnTo>
                  <a:lnTo>
                    <a:pt x="563108" y="44130"/>
                  </a:lnTo>
                  <a:lnTo>
                    <a:pt x="546741" y="47435"/>
                  </a:lnTo>
                  <a:lnTo>
                    <a:pt x="538554" y="48261"/>
                  </a:lnTo>
                  <a:lnTo>
                    <a:pt x="529554" y="51497"/>
                  </a:lnTo>
                  <a:lnTo>
                    <a:pt x="520548" y="53149"/>
                  </a:lnTo>
                  <a:lnTo>
                    <a:pt x="511549" y="56454"/>
                  </a:lnTo>
                  <a:lnTo>
                    <a:pt x="509910" y="53975"/>
                  </a:lnTo>
                  <a:lnTo>
                    <a:pt x="500904" y="44956"/>
                  </a:lnTo>
                  <a:lnTo>
                    <a:pt x="498452" y="43304"/>
                  </a:lnTo>
                  <a:lnTo>
                    <a:pt x="494355" y="39242"/>
                  </a:lnTo>
                  <a:lnTo>
                    <a:pt x="491085" y="37590"/>
                  </a:lnTo>
                  <a:lnTo>
                    <a:pt x="488627" y="35180"/>
                  </a:lnTo>
                  <a:lnTo>
                    <a:pt x="483717" y="31876"/>
                  </a:lnTo>
                  <a:lnTo>
                    <a:pt x="480447" y="29397"/>
                  </a:lnTo>
                  <a:lnTo>
                    <a:pt x="477169" y="27814"/>
                  </a:lnTo>
                  <a:lnTo>
                    <a:pt x="474718" y="26161"/>
                  </a:lnTo>
                  <a:lnTo>
                    <a:pt x="471440" y="23683"/>
                  </a:lnTo>
                  <a:lnTo>
                    <a:pt x="464892" y="20447"/>
                  </a:lnTo>
                  <a:lnTo>
                    <a:pt x="461621" y="17969"/>
                  </a:lnTo>
                  <a:lnTo>
                    <a:pt x="457524" y="16316"/>
                  </a:lnTo>
                  <a:lnTo>
                    <a:pt x="447706" y="11428"/>
                  </a:lnTo>
                  <a:lnTo>
                    <a:pt x="443616" y="9776"/>
                  </a:lnTo>
                  <a:lnTo>
                    <a:pt x="439519" y="8950"/>
                  </a:lnTo>
                  <a:lnTo>
                    <a:pt x="436248" y="7366"/>
                  </a:lnTo>
                  <a:lnTo>
                    <a:pt x="432151" y="5714"/>
                  </a:lnTo>
                  <a:lnTo>
                    <a:pt x="415784" y="2409"/>
                  </a:lnTo>
                  <a:lnTo>
                    <a:pt x="401868" y="0"/>
                  </a:lnTo>
                  <a:close/>
                </a:path>
              </a:pathLst>
            </a:custGeom>
            <a:solidFill>
              <a:srgbClr val="6F86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735521" y="6282672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63022" y="0"/>
                  </a:moveTo>
                  <a:lnTo>
                    <a:pt x="0" y="0"/>
                  </a:lnTo>
                  <a:lnTo>
                    <a:pt x="0" y="62994"/>
                  </a:lnTo>
                  <a:lnTo>
                    <a:pt x="63022" y="62994"/>
                  </a:lnTo>
                  <a:lnTo>
                    <a:pt x="63022" y="0"/>
                  </a:lnTo>
                  <a:close/>
                </a:path>
              </a:pathLst>
            </a:custGeom>
            <a:solidFill>
              <a:srgbClr val="FFFF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574329" y="6282672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63022" y="0"/>
                  </a:moveTo>
                  <a:lnTo>
                    <a:pt x="0" y="0"/>
                  </a:lnTo>
                  <a:lnTo>
                    <a:pt x="0" y="62994"/>
                  </a:lnTo>
                  <a:lnTo>
                    <a:pt x="63022" y="62994"/>
                  </a:lnTo>
                  <a:lnTo>
                    <a:pt x="63022" y="0"/>
                  </a:lnTo>
                  <a:close/>
                </a:path>
              </a:pathLst>
            </a:custGeom>
            <a:solidFill>
              <a:srgbClr val="A84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407354" y="6282672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63022" y="0"/>
                  </a:moveTo>
                  <a:lnTo>
                    <a:pt x="0" y="0"/>
                  </a:lnTo>
                  <a:lnTo>
                    <a:pt x="0" y="62994"/>
                  </a:lnTo>
                  <a:lnTo>
                    <a:pt x="63022" y="62994"/>
                  </a:lnTo>
                  <a:lnTo>
                    <a:pt x="63022" y="0"/>
                  </a:lnTo>
                  <a:close/>
                </a:path>
              </a:pathLst>
            </a:custGeom>
            <a:solidFill>
              <a:srgbClr val="FFFF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245281" y="6282672"/>
              <a:ext cx="66040" cy="63500"/>
            </a:xfrm>
            <a:custGeom>
              <a:avLst/>
              <a:gdLst/>
              <a:ahLst/>
              <a:cxnLst/>
              <a:rect l="l" t="t" r="r" b="b"/>
              <a:pathLst>
                <a:path w="66040" h="63500">
                  <a:moveTo>
                    <a:pt x="65477" y="0"/>
                  </a:moveTo>
                  <a:lnTo>
                    <a:pt x="0" y="0"/>
                  </a:lnTo>
                  <a:lnTo>
                    <a:pt x="0" y="62994"/>
                  </a:lnTo>
                  <a:lnTo>
                    <a:pt x="65477" y="62994"/>
                  </a:lnTo>
                  <a:lnTo>
                    <a:pt x="65477" y="0"/>
                  </a:lnTo>
                  <a:close/>
                </a:path>
              </a:pathLst>
            </a:custGeom>
            <a:solidFill>
              <a:srgbClr val="7C7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088958" y="6283491"/>
              <a:ext cx="66040" cy="63500"/>
            </a:xfrm>
            <a:custGeom>
              <a:avLst/>
              <a:gdLst/>
              <a:ahLst/>
              <a:cxnLst/>
              <a:rect l="l" t="t" r="r" b="b"/>
              <a:pathLst>
                <a:path w="66040" h="63500">
                  <a:moveTo>
                    <a:pt x="65477" y="0"/>
                  </a:moveTo>
                  <a:lnTo>
                    <a:pt x="0" y="0"/>
                  </a:lnTo>
                  <a:lnTo>
                    <a:pt x="0" y="62994"/>
                  </a:lnTo>
                  <a:lnTo>
                    <a:pt x="65477" y="62994"/>
                  </a:lnTo>
                  <a:lnTo>
                    <a:pt x="65477" y="0"/>
                  </a:lnTo>
                  <a:close/>
                </a:path>
              </a:pathLst>
            </a:custGeom>
            <a:solidFill>
              <a:srgbClr val="D3E2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939176" y="6283491"/>
              <a:ext cx="66040" cy="63500"/>
            </a:xfrm>
            <a:custGeom>
              <a:avLst/>
              <a:gdLst/>
              <a:ahLst/>
              <a:cxnLst/>
              <a:rect l="l" t="t" r="r" b="b"/>
              <a:pathLst>
                <a:path w="66040" h="63500">
                  <a:moveTo>
                    <a:pt x="65477" y="0"/>
                  </a:moveTo>
                  <a:lnTo>
                    <a:pt x="0" y="0"/>
                  </a:lnTo>
                  <a:lnTo>
                    <a:pt x="0" y="62994"/>
                  </a:lnTo>
                  <a:lnTo>
                    <a:pt x="65477" y="62994"/>
                  </a:lnTo>
                  <a:lnTo>
                    <a:pt x="65477" y="0"/>
                  </a:lnTo>
                  <a:close/>
                </a:path>
              </a:pathLst>
            </a:custGeom>
            <a:solidFill>
              <a:srgbClr val="0049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798592" y="6282673"/>
              <a:ext cx="63500" cy="64135"/>
            </a:xfrm>
            <a:custGeom>
              <a:avLst/>
              <a:gdLst/>
              <a:ahLst/>
              <a:cxnLst/>
              <a:rect l="l" t="t" r="r" b="b"/>
              <a:pathLst>
                <a:path w="63500" h="64135">
                  <a:moveTo>
                    <a:pt x="63022" y="0"/>
                  </a:moveTo>
                  <a:lnTo>
                    <a:pt x="0" y="0"/>
                  </a:lnTo>
                  <a:lnTo>
                    <a:pt x="0" y="63811"/>
                  </a:lnTo>
                  <a:lnTo>
                    <a:pt x="63022" y="63811"/>
                  </a:lnTo>
                  <a:lnTo>
                    <a:pt x="63022" y="0"/>
                  </a:lnTo>
                  <a:close/>
                </a:path>
              </a:pathLst>
            </a:custGeom>
            <a:solidFill>
              <a:srgbClr val="3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27857" y="178325"/>
            <a:ext cx="5082540" cy="774700"/>
            <a:chOff x="1927857" y="178325"/>
            <a:chExt cx="5082540" cy="774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7857" y="178325"/>
              <a:ext cx="5082545" cy="7741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1642" y="188976"/>
              <a:ext cx="5015483" cy="70637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74875" y="249174"/>
            <a:ext cx="45377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Tratamento</a:t>
            </a:r>
            <a:r>
              <a:rPr sz="3200" spc="-50" dirty="0"/>
              <a:t> </a:t>
            </a:r>
            <a:r>
              <a:rPr sz="3200" dirty="0"/>
              <a:t>de</a:t>
            </a:r>
            <a:r>
              <a:rPr sz="3200" spc="-45" dirty="0"/>
              <a:t> </a:t>
            </a:r>
            <a:r>
              <a:rPr sz="3200" dirty="0"/>
              <a:t>Efluente</a:t>
            </a:r>
            <a:endParaRPr sz="3200"/>
          </a:p>
        </p:txBody>
      </p:sp>
      <p:grpSp>
        <p:nvGrpSpPr>
          <p:cNvPr id="6" name="object 6"/>
          <p:cNvGrpSpPr/>
          <p:nvPr/>
        </p:nvGrpSpPr>
        <p:grpSpPr>
          <a:xfrm>
            <a:off x="2450594" y="720851"/>
            <a:ext cx="4587240" cy="1024255"/>
            <a:chOff x="2450594" y="720851"/>
            <a:chExt cx="4587240" cy="102425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50594" y="1074399"/>
              <a:ext cx="4587233" cy="6706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83738" y="1084325"/>
              <a:ext cx="4520438" cy="6047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52615" y="720851"/>
              <a:ext cx="467867" cy="467868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8278" y="1990194"/>
            <a:ext cx="556859" cy="52833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5730" y="2785872"/>
            <a:ext cx="3569217" cy="217627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288796" y="1111961"/>
            <a:ext cx="5648960" cy="4778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0401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Despejos</a:t>
            </a:r>
            <a:r>
              <a:rPr sz="3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Arial"/>
                <a:cs typeface="Arial"/>
              </a:rPr>
              <a:t>Industriais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000" b="1" spc="-5" dirty="0">
                <a:latin typeface="Arial"/>
                <a:cs typeface="Arial"/>
              </a:rPr>
              <a:t>Características</a:t>
            </a:r>
            <a:r>
              <a:rPr sz="3000" b="1" spc="-3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sensoriais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200">
              <a:latin typeface="Arial"/>
              <a:cs typeface="Arial"/>
            </a:endParaRPr>
          </a:p>
          <a:p>
            <a:pPr marL="260985" marR="5080">
              <a:lnSpc>
                <a:spcPct val="86300"/>
              </a:lnSpc>
            </a:pPr>
            <a:r>
              <a:rPr sz="2700" dirty="0">
                <a:latin typeface="Microsoft Sans Serif"/>
                <a:cs typeface="Microsoft Sans Serif"/>
              </a:rPr>
              <a:t>As</a:t>
            </a:r>
            <a:r>
              <a:rPr sz="2700" spc="15" dirty="0">
                <a:latin typeface="Microsoft Sans Serif"/>
                <a:cs typeface="Microsoft Sans Serif"/>
              </a:rPr>
              <a:t> </a:t>
            </a:r>
            <a:r>
              <a:rPr sz="2700" b="1" dirty="0">
                <a:latin typeface="Arial"/>
                <a:cs typeface="Arial"/>
              </a:rPr>
              <a:t>características</a:t>
            </a:r>
            <a:r>
              <a:rPr sz="2700" b="1" spc="-15" dirty="0">
                <a:latin typeface="Arial"/>
                <a:cs typeface="Arial"/>
              </a:rPr>
              <a:t> </a:t>
            </a:r>
            <a:r>
              <a:rPr sz="2700" b="1" spc="-5" dirty="0">
                <a:latin typeface="Arial"/>
                <a:cs typeface="Arial"/>
              </a:rPr>
              <a:t>sensoriais </a:t>
            </a:r>
            <a:r>
              <a:rPr sz="2700" spc="-5" dirty="0">
                <a:latin typeface="Microsoft Sans Serif"/>
                <a:cs typeface="Microsoft Sans Serif"/>
              </a:rPr>
              <a:t>dos </a:t>
            </a:r>
            <a:r>
              <a:rPr sz="2700" spc="-700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efluentes</a:t>
            </a:r>
            <a:r>
              <a:rPr sz="2700" spc="25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notadamente</a:t>
            </a:r>
            <a:r>
              <a:rPr sz="2700" spc="3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o</a:t>
            </a:r>
            <a:r>
              <a:rPr sz="2700" spc="30" dirty="0">
                <a:latin typeface="Microsoft Sans Serif"/>
                <a:cs typeface="Microsoft Sans Serif"/>
              </a:rPr>
              <a:t> </a:t>
            </a:r>
            <a:r>
              <a:rPr sz="2700" b="1" spc="-5" dirty="0">
                <a:latin typeface="Arial"/>
                <a:cs typeface="Arial"/>
              </a:rPr>
              <a:t>odor</a:t>
            </a:r>
            <a:r>
              <a:rPr sz="2700" b="1" spc="15" dirty="0">
                <a:latin typeface="Arial"/>
                <a:cs typeface="Arial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e</a:t>
            </a:r>
            <a:r>
              <a:rPr sz="2700" spc="1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a </a:t>
            </a:r>
            <a:r>
              <a:rPr sz="2700" spc="5" dirty="0">
                <a:latin typeface="Microsoft Sans Serif"/>
                <a:cs typeface="Microsoft Sans Serif"/>
              </a:rPr>
              <a:t> </a:t>
            </a:r>
            <a:r>
              <a:rPr sz="2700" b="1" spc="-5" dirty="0">
                <a:latin typeface="Arial"/>
                <a:cs typeface="Arial"/>
              </a:rPr>
              <a:t>cor aparente</a:t>
            </a:r>
            <a:r>
              <a:rPr sz="2700" b="1" dirty="0">
                <a:latin typeface="Arial"/>
                <a:cs typeface="Arial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são</a:t>
            </a:r>
            <a:r>
              <a:rPr sz="2700" spc="30" dirty="0">
                <a:latin typeface="Microsoft Sans Serif"/>
                <a:cs typeface="Microsoft Sans Serif"/>
              </a:rPr>
              <a:t> </a:t>
            </a:r>
            <a:r>
              <a:rPr sz="2700" spc="-10" dirty="0">
                <a:latin typeface="Microsoft Sans Serif"/>
                <a:cs typeface="Microsoft Sans Serif"/>
              </a:rPr>
              <a:t>muito </a:t>
            </a:r>
            <a:r>
              <a:rPr sz="2700" spc="-5" dirty="0">
                <a:latin typeface="Microsoft Sans Serif"/>
                <a:cs typeface="Microsoft Sans Serif"/>
              </a:rPr>
              <a:t> importantes,</a:t>
            </a:r>
            <a:r>
              <a:rPr sz="2700" spc="20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pois</a:t>
            </a:r>
            <a:r>
              <a:rPr sz="2700" spc="40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despertam</a:t>
            </a:r>
            <a:r>
              <a:rPr sz="2700" spc="30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as </a:t>
            </a:r>
            <a:r>
              <a:rPr sz="2700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atenções</a:t>
            </a:r>
            <a:r>
              <a:rPr sz="2700" spc="35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inclusive</a:t>
            </a:r>
            <a:r>
              <a:rPr sz="2700" spc="10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dos</a:t>
            </a:r>
            <a:r>
              <a:rPr sz="2700" spc="30" dirty="0">
                <a:latin typeface="Microsoft Sans Serif"/>
                <a:cs typeface="Microsoft Sans Serif"/>
              </a:rPr>
              <a:t> </a:t>
            </a:r>
            <a:r>
              <a:rPr sz="2700" spc="-10" dirty="0">
                <a:latin typeface="Microsoft Sans Serif"/>
                <a:cs typeface="Microsoft Sans Serif"/>
              </a:rPr>
              <a:t>leigos </a:t>
            </a:r>
            <a:r>
              <a:rPr sz="2700" spc="-5" dirty="0">
                <a:latin typeface="Microsoft Sans Serif"/>
                <a:cs typeface="Microsoft Sans Serif"/>
              </a:rPr>
              <a:t> podendo</a:t>
            </a:r>
            <a:r>
              <a:rPr sz="2700" spc="20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ser</a:t>
            </a:r>
            <a:r>
              <a:rPr sz="2700" spc="25" dirty="0">
                <a:latin typeface="Microsoft Sans Serif"/>
                <a:cs typeface="Microsoft Sans Serif"/>
              </a:rPr>
              <a:t> </a:t>
            </a:r>
            <a:r>
              <a:rPr sz="2700" spc="-10" dirty="0">
                <a:latin typeface="Microsoft Sans Serif"/>
                <a:cs typeface="Microsoft Sans Serif"/>
              </a:rPr>
              <a:t>objeto</a:t>
            </a:r>
            <a:r>
              <a:rPr sz="2700" spc="30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de</a:t>
            </a:r>
            <a:r>
              <a:rPr sz="2700" spc="20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atenção</a:t>
            </a:r>
            <a:r>
              <a:rPr sz="2700" spc="25" dirty="0">
                <a:latin typeface="Microsoft Sans Serif"/>
                <a:cs typeface="Microsoft Sans Serif"/>
              </a:rPr>
              <a:t> </a:t>
            </a:r>
            <a:r>
              <a:rPr sz="2700" spc="-10" dirty="0">
                <a:latin typeface="Microsoft Sans Serif"/>
                <a:cs typeface="Microsoft Sans Serif"/>
              </a:rPr>
              <a:t>das </a:t>
            </a:r>
            <a:r>
              <a:rPr sz="2700" spc="-705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autoridades.</a:t>
            </a:r>
            <a:endParaRPr sz="2700">
              <a:latin typeface="Microsoft Sans Serif"/>
              <a:cs typeface="Microsoft Sans Serif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452359" y="4162755"/>
            <a:ext cx="1285240" cy="1757680"/>
            <a:chOff x="7452359" y="4162755"/>
            <a:chExt cx="1285240" cy="1757680"/>
          </a:xfrm>
        </p:grpSpPr>
        <p:sp>
          <p:nvSpPr>
            <p:cNvPr id="14" name="object 14"/>
            <p:cNvSpPr/>
            <p:nvPr/>
          </p:nvSpPr>
          <p:spPr>
            <a:xfrm>
              <a:off x="7452359" y="4162755"/>
              <a:ext cx="1107440" cy="325120"/>
            </a:xfrm>
            <a:custGeom>
              <a:avLst/>
              <a:gdLst/>
              <a:ahLst/>
              <a:cxnLst/>
              <a:rect l="l" t="t" r="r" b="b"/>
              <a:pathLst>
                <a:path w="1107440" h="325120">
                  <a:moveTo>
                    <a:pt x="662144" y="0"/>
                  </a:moveTo>
                  <a:lnTo>
                    <a:pt x="630222" y="0"/>
                  </a:lnTo>
                  <a:lnTo>
                    <a:pt x="619584" y="826"/>
                  </a:lnTo>
                  <a:lnTo>
                    <a:pt x="597488" y="4130"/>
                  </a:lnTo>
                  <a:lnTo>
                    <a:pt x="586843" y="6609"/>
                  </a:lnTo>
                  <a:lnTo>
                    <a:pt x="575386" y="8192"/>
                  </a:lnTo>
                  <a:lnTo>
                    <a:pt x="564747" y="12323"/>
                  </a:lnTo>
                  <a:lnTo>
                    <a:pt x="553290" y="14733"/>
                  </a:lnTo>
                  <a:lnTo>
                    <a:pt x="542645" y="18864"/>
                  </a:lnTo>
                  <a:lnTo>
                    <a:pt x="531187" y="23752"/>
                  </a:lnTo>
                  <a:lnTo>
                    <a:pt x="520549" y="28640"/>
                  </a:lnTo>
                  <a:lnTo>
                    <a:pt x="509091" y="33597"/>
                  </a:lnTo>
                  <a:lnTo>
                    <a:pt x="498453" y="38485"/>
                  </a:lnTo>
                  <a:lnTo>
                    <a:pt x="486989" y="45025"/>
                  </a:lnTo>
                  <a:lnTo>
                    <a:pt x="465712" y="58106"/>
                  </a:lnTo>
                  <a:lnTo>
                    <a:pt x="455074" y="66299"/>
                  </a:lnTo>
                  <a:lnTo>
                    <a:pt x="444429" y="73666"/>
                  </a:lnTo>
                  <a:lnTo>
                    <a:pt x="434610" y="82684"/>
                  </a:lnTo>
                  <a:lnTo>
                    <a:pt x="423152" y="90808"/>
                  </a:lnTo>
                  <a:lnTo>
                    <a:pt x="412507" y="100653"/>
                  </a:lnTo>
                  <a:lnTo>
                    <a:pt x="402688" y="110499"/>
                  </a:lnTo>
                  <a:lnTo>
                    <a:pt x="392870" y="121101"/>
                  </a:lnTo>
                  <a:lnTo>
                    <a:pt x="382225" y="131772"/>
                  </a:lnTo>
                  <a:lnTo>
                    <a:pt x="362580" y="154629"/>
                  </a:lnTo>
                  <a:lnTo>
                    <a:pt x="353581" y="167710"/>
                  </a:lnTo>
                  <a:lnTo>
                    <a:pt x="338845" y="165301"/>
                  </a:lnTo>
                  <a:lnTo>
                    <a:pt x="324117" y="163648"/>
                  </a:lnTo>
                  <a:lnTo>
                    <a:pt x="283189" y="161170"/>
                  </a:lnTo>
                  <a:lnTo>
                    <a:pt x="257816" y="161170"/>
                  </a:lnTo>
                  <a:lnTo>
                    <a:pt x="246358" y="161996"/>
                  </a:lnTo>
                  <a:lnTo>
                    <a:pt x="234081" y="161996"/>
                  </a:lnTo>
                  <a:lnTo>
                    <a:pt x="181703" y="168536"/>
                  </a:lnTo>
                  <a:lnTo>
                    <a:pt x="144872" y="178381"/>
                  </a:lnTo>
                  <a:lnTo>
                    <a:pt x="136685" y="181617"/>
                  </a:lnTo>
                  <a:lnTo>
                    <a:pt x="129317" y="184096"/>
                  </a:lnTo>
                  <a:lnTo>
                    <a:pt x="121131" y="187400"/>
                  </a:lnTo>
                  <a:lnTo>
                    <a:pt x="106402" y="193941"/>
                  </a:lnTo>
                  <a:lnTo>
                    <a:pt x="99854" y="198003"/>
                  </a:lnTo>
                  <a:lnTo>
                    <a:pt x="93306" y="201307"/>
                  </a:lnTo>
                  <a:lnTo>
                    <a:pt x="86758" y="205369"/>
                  </a:lnTo>
                  <a:lnTo>
                    <a:pt x="81029" y="208674"/>
                  </a:lnTo>
                  <a:lnTo>
                    <a:pt x="75300" y="212736"/>
                  </a:lnTo>
                  <a:lnTo>
                    <a:pt x="70391" y="216798"/>
                  </a:lnTo>
                  <a:lnTo>
                    <a:pt x="64659" y="220929"/>
                  </a:lnTo>
                  <a:lnTo>
                    <a:pt x="59748" y="224991"/>
                  </a:lnTo>
                  <a:lnTo>
                    <a:pt x="55656" y="229948"/>
                  </a:lnTo>
                  <a:lnTo>
                    <a:pt x="50745" y="233183"/>
                  </a:lnTo>
                  <a:lnTo>
                    <a:pt x="45834" y="238072"/>
                  </a:lnTo>
                  <a:lnTo>
                    <a:pt x="42560" y="242202"/>
                  </a:lnTo>
                  <a:lnTo>
                    <a:pt x="34376" y="250395"/>
                  </a:lnTo>
                  <a:lnTo>
                    <a:pt x="27828" y="258519"/>
                  </a:lnTo>
                  <a:lnTo>
                    <a:pt x="25372" y="262650"/>
                  </a:lnTo>
                  <a:lnTo>
                    <a:pt x="22098" y="266712"/>
                  </a:lnTo>
                  <a:lnTo>
                    <a:pt x="17187" y="274905"/>
                  </a:lnTo>
                  <a:lnTo>
                    <a:pt x="15551" y="279035"/>
                  </a:lnTo>
                  <a:lnTo>
                    <a:pt x="12276" y="282271"/>
                  </a:lnTo>
                  <a:lnTo>
                    <a:pt x="9002" y="290464"/>
                  </a:lnTo>
                  <a:lnTo>
                    <a:pt x="8184" y="293700"/>
                  </a:lnTo>
                  <a:lnTo>
                    <a:pt x="4910" y="300309"/>
                  </a:lnTo>
                  <a:lnTo>
                    <a:pt x="3273" y="302719"/>
                  </a:lnTo>
                  <a:lnTo>
                    <a:pt x="2455" y="306023"/>
                  </a:lnTo>
                  <a:lnTo>
                    <a:pt x="818" y="308433"/>
                  </a:lnTo>
                  <a:lnTo>
                    <a:pt x="0" y="310911"/>
                  </a:lnTo>
                  <a:lnTo>
                    <a:pt x="0" y="324818"/>
                  </a:lnTo>
                  <a:lnTo>
                    <a:pt x="1095150" y="324818"/>
                  </a:lnTo>
                  <a:lnTo>
                    <a:pt x="1103275" y="308433"/>
                  </a:lnTo>
                  <a:lnTo>
                    <a:pt x="1104927" y="301893"/>
                  </a:lnTo>
                  <a:lnTo>
                    <a:pt x="1106580" y="298657"/>
                  </a:lnTo>
                  <a:lnTo>
                    <a:pt x="1106580" y="295352"/>
                  </a:lnTo>
                  <a:lnTo>
                    <a:pt x="1107406" y="292116"/>
                  </a:lnTo>
                  <a:lnTo>
                    <a:pt x="1107406" y="279793"/>
                  </a:lnTo>
                  <a:lnTo>
                    <a:pt x="1106580" y="275731"/>
                  </a:lnTo>
                  <a:lnTo>
                    <a:pt x="1106580" y="273252"/>
                  </a:lnTo>
                  <a:lnTo>
                    <a:pt x="1104927" y="270016"/>
                  </a:lnTo>
                  <a:lnTo>
                    <a:pt x="1104101" y="267538"/>
                  </a:lnTo>
                  <a:lnTo>
                    <a:pt x="1103275" y="263476"/>
                  </a:lnTo>
                  <a:lnTo>
                    <a:pt x="1102517" y="260998"/>
                  </a:lnTo>
                  <a:lnTo>
                    <a:pt x="1100865" y="257762"/>
                  </a:lnTo>
                  <a:lnTo>
                    <a:pt x="1098386" y="254457"/>
                  </a:lnTo>
                  <a:lnTo>
                    <a:pt x="1095150" y="249569"/>
                  </a:lnTo>
                  <a:lnTo>
                    <a:pt x="1093497" y="246264"/>
                  </a:lnTo>
                  <a:lnTo>
                    <a:pt x="1083651" y="236488"/>
                  </a:lnTo>
                  <a:lnTo>
                    <a:pt x="1081172" y="233183"/>
                  </a:lnTo>
                  <a:lnTo>
                    <a:pt x="1078762" y="231531"/>
                  </a:lnTo>
                  <a:lnTo>
                    <a:pt x="1075457" y="229948"/>
                  </a:lnTo>
                  <a:lnTo>
                    <a:pt x="1065680" y="222581"/>
                  </a:lnTo>
                  <a:lnTo>
                    <a:pt x="1062375" y="220929"/>
                  </a:lnTo>
                  <a:lnTo>
                    <a:pt x="1058312" y="219276"/>
                  </a:lnTo>
                  <a:lnTo>
                    <a:pt x="1055007" y="217624"/>
                  </a:lnTo>
                  <a:lnTo>
                    <a:pt x="1038619" y="211084"/>
                  </a:lnTo>
                  <a:lnTo>
                    <a:pt x="1034557" y="210257"/>
                  </a:lnTo>
                  <a:lnTo>
                    <a:pt x="1029668" y="209500"/>
                  </a:lnTo>
                  <a:lnTo>
                    <a:pt x="1025537" y="208674"/>
                  </a:lnTo>
                  <a:lnTo>
                    <a:pt x="1015759" y="207022"/>
                  </a:lnTo>
                  <a:lnTo>
                    <a:pt x="1011628" y="207022"/>
                  </a:lnTo>
                  <a:lnTo>
                    <a:pt x="1006739" y="206196"/>
                  </a:lnTo>
                  <a:lnTo>
                    <a:pt x="981331" y="206196"/>
                  </a:lnTo>
                  <a:lnTo>
                    <a:pt x="970728" y="207848"/>
                  </a:lnTo>
                  <a:lnTo>
                    <a:pt x="964186" y="208674"/>
                  </a:lnTo>
                  <a:lnTo>
                    <a:pt x="959229" y="209500"/>
                  </a:lnTo>
                  <a:lnTo>
                    <a:pt x="952687" y="211084"/>
                  </a:lnTo>
                  <a:lnTo>
                    <a:pt x="947799" y="212736"/>
                  </a:lnTo>
                  <a:lnTo>
                    <a:pt x="941257" y="213562"/>
                  </a:lnTo>
                  <a:lnTo>
                    <a:pt x="935542" y="216041"/>
                  </a:lnTo>
                  <a:lnTo>
                    <a:pt x="929758" y="217624"/>
                  </a:lnTo>
                  <a:lnTo>
                    <a:pt x="924043" y="220103"/>
                  </a:lnTo>
                  <a:lnTo>
                    <a:pt x="906072" y="166127"/>
                  </a:lnTo>
                  <a:lnTo>
                    <a:pt x="879838" y="119449"/>
                  </a:lnTo>
                  <a:lnTo>
                    <a:pt x="853673" y="87573"/>
                  </a:lnTo>
                  <a:lnTo>
                    <a:pt x="846305" y="79380"/>
                  </a:lnTo>
                  <a:lnTo>
                    <a:pt x="839764" y="72839"/>
                  </a:lnTo>
                  <a:lnTo>
                    <a:pt x="824203" y="58932"/>
                  </a:lnTo>
                  <a:lnTo>
                    <a:pt x="815183" y="53218"/>
                  </a:lnTo>
                  <a:lnTo>
                    <a:pt x="806989" y="47504"/>
                  </a:lnTo>
                  <a:lnTo>
                    <a:pt x="798037" y="41789"/>
                  </a:lnTo>
                  <a:lnTo>
                    <a:pt x="789844" y="36006"/>
                  </a:lnTo>
                  <a:lnTo>
                    <a:pt x="780824" y="31118"/>
                  </a:lnTo>
                  <a:lnTo>
                    <a:pt x="772630" y="27056"/>
                  </a:lnTo>
                  <a:lnTo>
                    <a:pt x="743159" y="14733"/>
                  </a:lnTo>
                  <a:lnTo>
                    <a:pt x="734139" y="12323"/>
                  </a:lnTo>
                  <a:lnTo>
                    <a:pt x="724362" y="9018"/>
                  </a:lnTo>
                  <a:lnTo>
                    <a:pt x="714515" y="6609"/>
                  </a:lnTo>
                  <a:lnTo>
                    <a:pt x="683427" y="1652"/>
                  </a:lnTo>
                  <a:lnTo>
                    <a:pt x="662144" y="0"/>
                  </a:lnTo>
                  <a:close/>
                </a:path>
              </a:pathLst>
            </a:custGeom>
            <a:solidFill>
              <a:srgbClr val="3C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984366" y="5181329"/>
              <a:ext cx="500380" cy="301625"/>
            </a:xfrm>
            <a:custGeom>
              <a:avLst/>
              <a:gdLst/>
              <a:ahLst/>
              <a:cxnLst/>
              <a:rect l="l" t="t" r="r" b="b"/>
              <a:pathLst>
                <a:path w="500379" h="301625">
                  <a:moveTo>
                    <a:pt x="500085" y="0"/>
                  </a:moveTo>
                  <a:lnTo>
                    <a:pt x="0" y="0"/>
                  </a:lnTo>
                  <a:lnTo>
                    <a:pt x="0" y="301059"/>
                  </a:lnTo>
                  <a:lnTo>
                    <a:pt x="500085" y="301059"/>
                  </a:lnTo>
                  <a:lnTo>
                    <a:pt x="500085" y="0"/>
                  </a:lnTo>
                  <a:close/>
                </a:path>
              </a:pathLst>
            </a:custGeom>
            <a:solidFill>
              <a:srgbClr val="3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420609" y="5182995"/>
              <a:ext cx="316865" cy="737235"/>
            </a:xfrm>
            <a:custGeom>
              <a:avLst/>
              <a:gdLst/>
              <a:ahLst/>
              <a:cxnLst/>
              <a:rect l="l" t="t" r="r" b="b"/>
              <a:pathLst>
                <a:path w="316865" h="737235">
                  <a:moveTo>
                    <a:pt x="316736" y="0"/>
                  </a:moveTo>
                  <a:lnTo>
                    <a:pt x="139157" y="0"/>
                  </a:lnTo>
                  <a:lnTo>
                    <a:pt x="72849" y="396750"/>
                  </a:lnTo>
                  <a:lnTo>
                    <a:pt x="0" y="737083"/>
                  </a:lnTo>
                  <a:lnTo>
                    <a:pt x="316736" y="737083"/>
                  </a:lnTo>
                  <a:lnTo>
                    <a:pt x="316736" y="0"/>
                  </a:lnTo>
                  <a:close/>
                </a:path>
              </a:pathLst>
            </a:custGeom>
            <a:solidFill>
              <a:srgbClr val="866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106308" y="4485931"/>
              <a:ext cx="452120" cy="979805"/>
            </a:xfrm>
            <a:custGeom>
              <a:avLst/>
              <a:gdLst/>
              <a:ahLst/>
              <a:cxnLst/>
              <a:rect l="l" t="t" r="r" b="b"/>
              <a:pathLst>
                <a:path w="452120" h="979804">
                  <a:moveTo>
                    <a:pt x="171069" y="0"/>
                  </a:moveTo>
                  <a:lnTo>
                    <a:pt x="77774" y="0"/>
                  </a:lnTo>
                  <a:lnTo>
                    <a:pt x="0" y="979284"/>
                  </a:lnTo>
                  <a:lnTo>
                    <a:pt x="171069" y="777214"/>
                  </a:lnTo>
                  <a:lnTo>
                    <a:pt x="171069" y="0"/>
                  </a:lnTo>
                  <a:close/>
                </a:path>
                <a:path w="452120" h="979804">
                  <a:moveTo>
                    <a:pt x="451802" y="0"/>
                  </a:moveTo>
                  <a:lnTo>
                    <a:pt x="359321" y="0"/>
                  </a:lnTo>
                  <a:lnTo>
                    <a:pt x="281584" y="979284"/>
                  </a:lnTo>
                  <a:lnTo>
                    <a:pt x="451802" y="777214"/>
                  </a:lnTo>
                  <a:lnTo>
                    <a:pt x="451802" y="0"/>
                  </a:lnTo>
                  <a:close/>
                </a:path>
              </a:pathLst>
            </a:custGeom>
            <a:solidFill>
              <a:srgbClr val="A84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147240" y="4485931"/>
              <a:ext cx="361315" cy="842010"/>
            </a:xfrm>
            <a:custGeom>
              <a:avLst/>
              <a:gdLst/>
              <a:ahLst/>
              <a:cxnLst/>
              <a:rect l="l" t="t" r="r" b="b"/>
              <a:pathLst>
                <a:path w="361315" h="842010">
                  <a:moveTo>
                    <a:pt x="78574" y="0"/>
                  </a:moveTo>
                  <a:lnTo>
                    <a:pt x="54813" y="0"/>
                  </a:lnTo>
                  <a:lnTo>
                    <a:pt x="0" y="841844"/>
                  </a:lnTo>
                  <a:lnTo>
                    <a:pt x="28651" y="818121"/>
                  </a:lnTo>
                  <a:lnTo>
                    <a:pt x="78574" y="0"/>
                  </a:lnTo>
                  <a:close/>
                </a:path>
                <a:path w="361315" h="842010">
                  <a:moveTo>
                    <a:pt x="360946" y="0"/>
                  </a:moveTo>
                  <a:lnTo>
                    <a:pt x="337197" y="0"/>
                  </a:lnTo>
                  <a:lnTo>
                    <a:pt x="283210" y="841844"/>
                  </a:lnTo>
                  <a:lnTo>
                    <a:pt x="309372" y="821397"/>
                  </a:lnTo>
                  <a:lnTo>
                    <a:pt x="360946" y="0"/>
                  </a:lnTo>
                  <a:close/>
                </a:path>
              </a:pathLst>
            </a:custGeom>
            <a:solidFill>
              <a:srgbClr val="B96B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701996" y="5179691"/>
              <a:ext cx="859155" cy="740410"/>
            </a:xfrm>
            <a:custGeom>
              <a:avLst/>
              <a:gdLst/>
              <a:ahLst/>
              <a:cxnLst/>
              <a:rect l="l" t="t" r="r" b="b"/>
              <a:pathLst>
                <a:path w="859154" h="740410">
                  <a:moveTo>
                    <a:pt x="858596" y="0"/>
                  </a:moveTo>
                  <a:lnTo>
                    <a:pt x="575392" y="283882"/>
                  </a:lnTo>
                  <a:lnTo>
                    <a:pt x="575392" y="0"/>
                  </a:lnTo>
                  <a:lnTo>
                    <a:pt x="283189" y="293700"/>
                  </a:lnTo>
                  <a:lnTo>
                    <a:pt x="283189" y="0"/>
                  </a:lnTo>
                  <a:lnTo>
                    <a:pt x="0" y="283882"/>
                  </a:lnTo>
                  <a:lnTo>
                    <a:pt x="0" y="740388"/>
                  </a:lnTo>
                  <a:lnTo>
                    <a:pt x="858596" y="740388"/>
                  </a:lnTo>
                  <a:lnTo>
                    <a:pt x="858596" y="0"/>
                  </a:lnTo>
                  <a:close/>
                </a:path>
              </a:pathLst>
            </a:custGeom>
            <a:solidFill>
              <a:srgbClr val="A8B9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478551" y="4342789"/>
              <a:ext cx="772795" cy="144780"/>
            </a:xfrm>
            <a:custGeom>
              <a:avLst/>
              <a:gdLst/>
              <a:ahLst/>
              <a:cxnLst/>
              <a:rect l="l" t="t" r="r" b="b"/>
              <a:pathLst>
                <a:path w="772795" h="144779">
                  <a:moveTo>
                    <a:pt x="418237" y="0"/>
                  </a:moveTo>
                  <a:lnTo>
                    <a:pt x="389593" y="0"/>
                  </a:lnTo>
                  <a:lnTo>
                    <a:pt x="384684" y="1583"/>
                  </a:lnTo>
                  <a:lnTo>
                    <a:pt x="369949" y="4061"/>
                  </a:lnTo>
                  <a:lnTo>
                    <a:pt x="365040" y="5714"/>
                  </a:lnTo>
                  <a:lnTo>
                    <a:pt x="359311" y="6540"/>
                  </a:lnTo>
                  <a:lnTo>
                    <a:pt x="355214" y="8950"/>
                  </a:lnTo>
                  <a:lnTo>
                    <a:pt x="349485" y="9776"/>
                  </a:lnTo>
                  <a:lnTo>
                    <a:pt x="344576" y="12254"/>
                  </a:lnTo>
                  <a:lnTo>
                    <a:pt x="338847" y="14733"/>
                  </a:lnTo>
                  <a:lnTo>
                    <a:pt x="333937" y="17142"/>
                  </a:lnTo>
                  <a:lnTo>
                    <a:pt x="328209" y="19621"/>
                  </a:lnTo>
                  <a:lnTo>
                    <a:pt x="313473" y="29466"/>
                  </a:lnTo>
                  <a:lnTo>
                    <a:pt x="307745" y="32702"/>
                  </a:lnTo>
                  <a:lnTo>
                    <a:pt x="302016" y="36764"/>
                  </a:lnTo>
                  <a:lnTo>
                    <a:pt x="297106" y="40894"/>
                  </a:lnTo>
                  <a:lnTo>
                    <a:pt x="292197" y="45783"/>
                  </a:lnTo>
                  <a:lnTo>
                    <a:pt x="286468" y="49913"/>
                  </a:lnTo>
                  <a:lnTo>
                    <a:pt x="275823" y="60516"/>
                  </a:lnTo>
                  <a:lnTo>
                    <a:pt x="270914" y="66230"/>
                  </a:lnTo>
                  <a:lnTo>
                    <a:pt x="268456" y="63820"/>
                  </a:lnTo>
                  <a:lnTo>
                    <a:pt x="265185" y="62168"/>
                  </a:lnTo>
                  <a:lnTo>
                    <a:pt x="262727" y="60516"/>
                  </a:lnTo>
                  <a:lnTo>
                    <a:pt x="261095" y="59690"/>
                  </a:lnTo>
                  <a:lnTo>
                    <a:pt x="259456" y="58037"/>
                  </a:lnTo>
                  <a:lnTo>
                    <a:pt x="257817" y="57280"/>
                  </a:lnTo>
                  <a:lnTo>
                    <a:pt x="254547" y="56454"/>
                  </a:lnTo>
                  <a:lnTo>
                    <a:pt x="249630" y="53149"/>
                  </a:lnTo>
                  <a:lnTo>
                    <a:pt x="247179" y="52323"/>
                  </a:lnTo>
                  <a:lnTo>
                    <a:pt x="243902" y="50671"/>
                  </a:lnTo>
                  <a:lnTo>
                    <a:pt x="240631" y="49913"/>
                  </a:lnTo>
                  <a:lnTo>
                    <a:pt x="237353" y="48261"/>
                  </a:lnTo>
                  <a:lnTo>
                    <a:pt x="234083" y="47435"/>
                  </a:lnTo>
                  <a:lnTo>
                    <a:pt x="229993" y="46609"/>
                  </a:lnTo>
                  <a:lnTo>
                    <a:pt x="226715" y="44956"/>
                  </a:lnTo>
                  <a:lnTo>
                    <a:pt x="222625" y="43373"/>
                  </a:lnTo>
                  <a:lnTo>
                    <a:pt x="218535" y="42547"/>
                  </a:lnTo>
                  <a:lnTo>
                    <a:pt x="214438" y="40894"/>
                  </a:lnTo>
                  <a:lnTo>
                    <a:pt x="206251" y="39242"/>
                  </a:lnTo>
                  <a:lnTo>
                    <a:pt x="202161" y="39242"/>
                  </a:lnTo>
                  <a:lnTo>
                    <a:pt x="197252" y="37590"/>
                  </a:lnTo>
                  <a:lnTo>
                    <a:pt x="193162" y="37590"/>
                  </a:lnTo>
                  <a:lnTo>
                    <a:pt x="188246" y="36764"/>
                  </a:lnTo>
                  <a:lnTo>
                    <a:pt x="184156" y="36764"/>
                  </a:lnTo>
                  <a:lnTo>
                    <a:pt x="179246" y="36006"/>
                  </a:lnTo>
                  <a:lnTo>
                    <a:pt x="148963" y="36006"/>
                  </a:lnTo>
                  <a:lnTo>
                    <a:pt x="128499" y="39242"/>
                  </a:lnTo>
                  <a:lnTo>
                    <a:pt x="123590" y="40894"/>
                  </a:lnTo>
                  <a:lnTo>
                    <a:pt x="117861" y="41721"/>
                  </a:lnTo>
                  <a:lnTo>
                    <a:pt x="112132" y="43373"/>
                  </a:lnTo>
                  <a:lnTo>
                    <a:pt x="107216" y="45783"/>
                  </a:lnTo>
                  <a:lnTo>
                    <a:pt x="102307" y="47435"/>
                  </a:lnTo>
                  <a:lnTo>
                    <a:pt x="90849" y="52323"/>
                  </a:lnTo>
                  <a:lnTo>
                    <a:pt x="81030" y="58863"/>
                  </a:lnTo>
                  <a:lnTo>
                    <a:pt x="75302" y="61342"/>
                  </a:lnTo>
                  <a:lnTo>
                    <a:pt x="69573" y="65404"/>
                  </a:lnTo>
                  <a:lnTo>
                    <a:pt x="63837" y="68709"/>
                  </a:lnTo>
                  <a:lnTo>
                    <a:pt x="54018" y="76901"/>
                  </a:lnTo>
                  <a:lnTo>
                    <a:pt x="49109" y="81789"/>
                  </a:lnTo>
                  <a:lnTo>
                    <a:pt x="44199" y="85851"/>
                  </a:lnTo>
                  <a:lnTo>
                    <a:pt x="33557" y="96523"/>
                  </a:lnTo>
                  <a:lnTo>
                    <a:pt x="28646" y="103063"/>
                  </a:lnTo>
                  <a:lnTo>
                    <a:pt x="23735" y="108777"/>
                  </a:lnTo>
                  <a:lnTo>
                    <a:pt x="13913" y="121858"/>
                  </a:lnTo>
                  <a:lnTo>
                    <a:pt x="4092" y="136591"/>
                  </a:lnTo>
                  <a:lnTo>
                    <a:pt x="0" y="144784"/>
                  </a:lnTo>
                  <a:lnTo>
                    <a:pt x="772672" y="143132"/>
                  </a:lnTo>
                  <a:lnTo>
                    <a:pt x="771846" y="142306"/>
                  </a:lnTo>
                  <a:lnTo>
                    <a:pt x="771846" y="140722"/>
                  </a:lnTo>
                  <a:lnTo>
                    <a:pt x="771020" y="138244"/>
                  </a:lnTo>
                  <a:lnTo>
                    <a:pt x="768541" y="133356"/>
                  </a:lnTo>
                  <a:lnTo>
                    <a:pt x="767715" y="129225"/>
                  </a:lnTo>
                  <a:lnTo>
                    <a:pt x="766062" y="126815"/>
                  </a:lnTo>
                  <a:lnTo>
                    <a:pt x="765305" y="125163"/>
                  </a:lnTo>
                  <a:lnTo>
                    <a:pt x="764479" y="122684"/>
                  </a:lnTo>
                  <a:lnTo>
                    <a:pt x="763652" y="121032"/>
                  </a:lnTo>
                  <a:lnTo>
                    <a:pt x="761173" y="117796"/>
                  </a:lnTo>
                  <a:lnTo>
                    <a:pt x="760347" y="115318"/>
                  </a:lnTo>
                  <a:lnTo>
                    <a:pt x="757111" y="110430"/>
                  </a:lnTo>
                  <a:lnTo>
                    <a:pt x="754632" y="107125"/>
                  </a:lnTo>
                  <a:lnTo>
                    <a:pt x="752980" y="104715"/>
                  </a:lnTo>
                  <a:lnTo>
                    <a:pt x="750570" y="102237"/>
                  </a:lnTo>
                  <a:lnTo>
                    <a:pt x="748917" y="99758"/>
                  </a:lnTo>
                  <a:lnTo>
                    <a:pt x="746438" y="96523"/>
                  </a:lnTo>
                  <a:lnTo>
                    <a:pt x="744786" y="93218"/>
                  </a:lnTo>
                  <a:lnTo>
                    <a:pt x="742376" y="90808"/>
                  </a:lnTo>
                  <a:lnTo>
                    <a:pt x="739071" y="88330"/>
                  </a:lnTo>
                  <a:lnTo>
                    <a:pt x="736592" y="85094"/>
                  </a:lnTo>
                  <a:lnTo>
                    <a:pt x="734182" y="82616"/>
                  </a:lnTo>
                  <a:lnTo>
                    <a:pt x="727641" y="77727"/>
                  </a:lnTo>
                  <a:lnTo>
                    <a:pt x="724336" y="74423"/>
                  </a:lnTo>
                  <a:lnTo>
                    <a:pt x="721099" y="71944"/>
                  </a:lnTo>
                  <a:lnTo>
                    <a:pt x="716968" y="69535"/>
                  </a:lnTo>
                  <a:lnTo>
                    <a:pt x="709601" y="63820"/>
                  </a:lnTo>
                  <a:lnTo>
                    <a:pt x="704712" y="61342"/>
                  </a:lnTo>
                  <a:lnTo>
                    <a:pt x="700580" y="59690"/>
                  </a:lnTo>
                  <a:lnTo>
                    <a:pt x="696518" y="57280"/>
                  </a:lnTo>
                  <a:lnTo>
                    <a:pt x="691629" y="54802"/>
                  </a:lnTo>
                  <a:lnTo>
                    <a:pt x="686672" y="53149"/>
                  </a:lnTo>
                  <a:lnTo>
                    <a:pt x="681783" y="50671"/>
                  </a:lnTo>
                  <a:lnTo>
                    <a:pt x="676894" y="49913"/>
                  </a:lnTo>
                  <a:lnTo>
                    <a:pt x="671179" y="48261"/>
                  </a:lnTo>
                  <a:lnTo>
                    <a:pt x="666221" y="46609"/>
                  </a:lnTo>
                  <a:lnTo>
                    <a:pt x="659687" y="45783"/>
                  </a:lnTo>
                  <a:lnTo>
                    <a:pt x="654778" y="44130"/>
                  </a:lnTo>
                  <a:lnTo>
                    <a:pt x="635133" y="41721"/>
                  </a:lnTo>
                  <a:lnTo>
                    <a:pt x="606489" y="41721"/>
                  </a:lnTo>
                  <a:lnTo>
                    <a:pt x="599941" y="42547"/>
                  </a:lnTo>
                  <a:lnTo>
                    <a:pt x="591754" y="42547"/>
                  </a:lnTo>
                  <a:lnTo>
                    <a:pt x="583574" y="43373"/>
                  </a:lnTo>
                  <a:lnTo>
                    <a:pt x="574568" y="44956"/>
                  </a:lnTo>
                  <a:lnTo>
                    <a:pt x="567200" y="46609"/>
                  </a:lnTo>
                  <a:lnTo>
                    <a:pt x="558201" y="48261"/>
                  </a:lnTo>
                  <a:lnTo>
                    <a:pt x="540195" y="53149"/>
                  </a:lnTo>
                  <a:lnTo>
                    <a:pt x="531188" y="56454"/>
                  </a:lnTo>
                  <a:lnTo>
                    <a:pt x="527098" y="52323"/>
                  </a:lnTo>
                  <a:lnTo>
                    <a:pt x="525460" y="49913"/>
                  </a:lnTo>
                  <a:lnTo>
                    <a:pt x="519731" y="44130"/>
                  </a:lnTo>
                  <a:lnTo>
                    <a:pt x="514821" y="40894"/>
                  </a:lnTo>
                  <a:lnTo>
                    <a:pt x="512363" y="38416"/>
                  </a:lnTo>
                  <a:lnTo>
                    <a:pt x="509905" y="36764"/>
                  </a:lnTo>
                  <a:lnTo>
                    <a:pt x="506634" y="34354"/>
                  </a:lnTo>
                  <a:lnTo>
                    <a:pt x="504176" y="32702"/>
                  </a:lnTo>
                  <a:lnTo>
                    <a:pt x="501725" y="30223"/>
                  </a:lnTo>
                  <a:lnTo>
                    <a:pt x="499267" y="28640"/>
                  </a:lnTo>
                  <a:lnTo>
                    <a:pt x="489448" y="23683"/>
                  </a:lnTo>
                  <a:lnTo>
                    <a:pt x="486171" y="21273"/>
                  </a:lnTo>
                  <a:lnTo>
                    <a:pt x="479622" y="17969"/>
                  </a:lnTo>
                  <a:lnTo>
                    <a:pt x="475532" y="15559"/>
                  </a:lnTo>
                  <a:lnTo>
                    <a:pt x="472262" y="13907"/>
                  </a:lnTo>
                  <a:lnTo>
                    <a:pt x="468165" y="13080"/>
                  </a:lnTo>
                  <a:lnTo>
                    <a:pt x="464894" y="11428"/>
                  </a:lnTo>
                  <a:lnTo>
                    <a:pt x="456707" y="8192"/>
                  </a:lnTo>
                  <a:lnTo>
                    <a:pt x="452617" y="7366"/>
                  </a:lnTo>
                  <a:lnTo>
                    <a:pt x="448520" y="5714"/>
                  </a:lnTo>
                  <a:lnTo>
                    <a:pt x="432153" y="2409"/>
                  </a:lnTo>
                  <a:lnTo>
                    <a:pt x="418237" y="0"/>
                  </a:lnTo>
                  <a:close/>
                </a:path>
              </a:pathLst>
            </a:custGeom>
            <a:solidFill>
              <a:srgbClr val="C2D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94920" y="4357523"/>
              <a:ext cx="737870" cy="129539"/>
            </a:xfrm>
            <a:custGeom>
              <a:avLst/>
              <a:gdLst/>
              <a:ahLst/>
              <a:cxnLst/>
              <a:rect l="l" t="t" r="r" b="b"/>
              <a:pathLst>
                <a:path w="737870" h="129539">
                  <a:moveTo>
                    <a:pt x="401868" y="0"/>
                  </a:moveTo>
                  <a:lnTo>
                    <a:pt x="383863" y="0"/>
                  </a:lnTo>
                  <a:lnTo>
                    <a:pt x="378953" y="826"/>
                  </a:lnTo>
                  <a:lnTo>
                    <a:pt x="374044" y="826"/>
                  </a:lnTo>
                  <a:lnTo>
                    <a:pt x="369134" y="1583"/>
                  </a:lnTo>
                  <a:lnTo>
                    <a:pt x="365037" y="1583"/>
                  </a:lnTo>
                  <a:lnTo>
                    <a:pt x="360128" y="3235"/>
                  </a:lnTo>
                  <a:lnTo>
                    <a:pt x="355219" y="4061"/>
                  </a:lnTo>
                  <a:lnTo>
                    <a:pt x="350309" y="5714"/>
                  </a:lnTo>
                  <a:lnTo>
                    <a:pt x="344580" y="7366"/>
                  </a:lnTo>
                  <a:lnTo>
                    <a:pt x="340484" y="9776"/>
                  </a:lnTo>
                  <a:lnTo>
                    <a:pt x="334755" y="11428"/>
                  </a:lnTo>
                  <a:lnTo>
                    <a:pt x="329845" y="13080"/>
                  </a:lnTo>
                  <a:lnTo>
                    <a:pt x="324117" y="15490"/>
                  </a:lnTo>
                  <a:lnTo>
                    <a:pt x="319207" y="18795"/>
                  </a:lnTo>
                  <a:lnTo>
                    <a:pt x="314291" y="21273"/>
                  </a:lnTo>
                  <a:lnTo>
                    <a:pt x="304472" y="27814"/>
                  </a:lnTo>
                  <a:lnTo>
                    <a:pt x="298743" y="31876"/>
                  </a:lnTo>
                  <a:lnTo>
                    <a:pt x="293834" y="35938"/>
                  </a:lnTo>
                  <a:lnTo>
                    <a:pt x="288105" y="39242"/>
                  </a:lnTo>
                  <a:lnTo>
                    <a:pt x="283189" y="44130"/>
                  </a:lnTo>
                  <a:lnTo>
                    <a:pt x="277460" y="49087"/>
                  </a:lnTo>
                  <a:lnTo>
                    <a:pt x="266822" y="59690"/>
                  </a:lnTo>
                  <a:lnTo>
                    <a:pt x="261912" y="65404"/>
                  </a:lnTo>
                  <a:lnTo>
                    <a:pt x="256183" y="71118"/>
                  </a:lnTo>
                  <a:lnTo>
                    <a:pt x="253725" y="68709"/>
                  </a:lnTo>
                  <a:lnTo>
                    <a:pt x="251274" y="67056"/>
                  </a:lnTo>
                  <a:lnTo>
                    <a:pt x="247177" y="64578"/>
                  </a:lnTo>
                  <a:lnTo>
                    <a:pt x="243906" y="62168"/>
                  </a:lnTo>
                  <a:lnTo>
                    <a:pt x="241448" y="60516"/>
                  </a:lnTo>
                  <a:lnTo>
                    <a:pt x="239810" y="58863"/>
                  </a:lnTo>
                  <a:lnTo>
                    <a:pt x="236539" y="57211"/>
                  </a:lnTo>
                  <a:lnTo>
                    <a:pt x="234081" y="56454"/>
                  </a:lnTo>
                  <a:lnTo>
                    <a:pt x="229171" y="53149"/>
                  </a:lnTo>
                  <a:lnTo>
                    <a:pt x="225901" y="52323"/>
                  </a:lnTo>
                  <a:lnTo>
                    <a:pt x="223443" y="50671"/>
                  </a:lnTo>
                  <a:lnTo>
                    <a:pt x="216894" y="47435"/>
                  </a:lnTo>
                  <a:lnTo>
                    <a:pt x="212804" y="45783"/>
                  </a:lnTo>
                  <a:lnTo>
                    <a:pt x="209527" y="44956"/>
                  </a:lnTo>
                  <a:lnTo>
                    <a:pt x="205437" y="43304"/>
                  </a:lnTo>
                  <a:lnTo>
                    <a:pt x="201347" y="42547"/>
                  </a:lnTo>
                  <a:lnTo>
                    <a:pt x="198069" y="40894"/>
                  </a:lnTo>
                  <a:lnTo>
                    <a:pt x="194799" y="40068"/>
                  </a:lnTo>
                  <a:lnTo>
                    <a:pt x="189882" y="38416"/>
                  </a:lnTo>
                  <a:lnTo>
                    <a:pt x="173515" y="35180"/>
                  </a:lnTo>
                  <a:lnTo>
                    <a:pt x="168606" y="35180"/>
                  </a:lnTo>
                  <a:lnTo>
                    <a:pt x="164516" y="34354"/>
                  </a:lnTo>
                  <a:lnTo>
                    <a:pt x="154690" y="34354"/>
                  </a:lnTo>
                  <a:lnTo>
                    <a:pt x="150600" y="33528"/>
                  </a:lnTo>
                  <a:lnTo>
                    <a:pt x="145691" y="33528"/>
                  </a:lnTo>
                  <a:lnTo>
                    <a:pt x="140774" y="34354"/>
                  </a:lnTo>
                  <a:lnTo>
                    <a:pt x="135865" y="34354"/>
                  </a:lnTo>
                  <a:lnTo>
                    <a:pt x="130956" y="35180"/>
                  </a:lnTo>
                  <a:lnTo>
                    <a:pt x="126046" y="35180"/>
                  </a:lnTo>
                  <a:lnTo>
                    <a:pt x="121137" y="36764"/>
                  </a:lnTo>
                  <a:lnTo>
                    <a:pt x="111311" y="38416"/>
                  </a:lnTo>
                  <a:lnTo>
                    <a:pt x="106402" y="40068"/>
                  </a:lnTo>
                  <a:lnTo>
                    <a:pt x="100673" y="41721"/>
                  </a:lnTo>
                  <a:lnTo>
                    <a:pt x="95763" y="43304"/>
                  </a:lnTo>
                  <a:lnTo>
                    <a:pt x="85938" y="48261"/>
                  </a:lnTo>
                  <a:lnTo>
                    <a:pt x="81028" y="51497"/>
                  </a:lnTo>
                  <a:lnTo>
                    <a:pt x="75299" y="53975"/>
                  </a:lnTo>
                  <a:lnTo>
                    <a:pt x="70390" y="56454"/>
                  </a:lnTo>
                  <a:lnTo>
                    <a:pt x="65481" y="59690"/>
                  </a:lnTo>
                  <a:lnTo>
                    <a:pt x="59745" y="63752"/>
                  </a:lnTo>
                  <a:lnTo>
                    <a:pt x="54836" y="67056"/>
                  </a:lnTo>
                  <a:lnTo>
                    <a:pt x="45017" y="75249"/>
                  </a:lnTo>
                  <a:lnTo>
                    <a:pt x="40107" y="80137"/>
                  </a:lnTo>
                  <a:lnTo>
                    <a:pt x="34378" y="85025"/>
                  </a:lnTo>
                  <a:lnTo>
                    <a:pt x="29462" y="90808"/>
                  </a:lnTo>
                  <a:lnTo>
                    <a:pt x="24554" y="95696"/>
                  </a:lnTo>
                  <a:lnTo>
                    <a:pt x="19643" y="102237"/>
                  </a:lnTo>
                  <a:lnTo>
                    <a:pt x="13914" y="107951"/>
                  </a:lnTo>
                  <a:lnTo>
                    <a:pt x="9003" y="115318"/>
                  </a:lnTo>
                  <a:lnTo>
                    <a:pt x="4092" y="121858"/>
                  </a:lnTo>
                  <a:lnTo>
                    <a:pt x="0" y="129225"/>
                  </a:lnTo>
                  <a:lnTo>
                    <a:pt x="737437" y="128399"/>
                  </a:lnTo>
                  <a:lnTo>
                    <a:pt x="736611" y="127573"/>
                  </a:lnTo>
                  <a:lnTo>
                    <a:pt x="736611" y="126746"/>
                  </a:lnTo>
                  <a:lnTo>
                    <a:pt x="735784" y="125163"/>
                  </a:lnTo>
                  <a:lnTo>
                    <a:pt x="734201" y="120206"/>
                  </a:lnTo>
                  <a:lnTo>
                    <a:pt x="732548" y="116970"/>
                  </a:lnTo>
                  <a:lnTo>
                    <a:pt x="730896" y="112839"/>
                  </a:lnTo>
                  <a:lnTo>
                    <a:pt x="730069" y="108777"/>
                  </a:lnTo>
                  <a:lnTo>
                    <a:pt x="728417" y="106299"/>
                  </a:lnTo>
                  <a:lnTo>
                    <a:pt x="727590" y="103889"/>
                  </a:lnTo>
                  <a:lnTo>
                    <a:pt x="726007" y="102237"/>
                  </a:lnTo>
                  <a:lnTo>
                    <a:pt x="719465" y="92392"/>
                  </a:lnTo>
                  <a:lnTo>
                    <a:pt x="718639" y="89982"/>
                  </a:lnTo>
                  <a:lnTo>
                    <a:pt x="716160" y="87504"/>
                  </a:lnTo>
                  <a:lnTo>
                    <a:pt x="714508" y="85025"/>
                  </a:lnTo>
                  <a:lnTo>
                    <a:pt x="704730" y="75249"/>
                  </a:lnTo>
                  <a:lnTo>
                    <a:pt x="702252" y="73597"/>
                  </a:lnTo>
                  <a:lnTo>
                    <a:pt x="699773" y="71118"/>
                  </a:lnTo>
                  <a:lnTo>
                    <a:pt x="693231" y="66230"/>
                  </a:lnTo>
                  <a:lnTo>
                    <a:pt x="686690" y="62168"/>
                  </a:lnTo>
                  <a:lnTo>
                    <a:pt x="682628" y="58863"/>
                  </a:lnTo>
                  <a:lnTo>
                    <a:pt x="678496" y="57211"/>
                  </a:lnTo>
                  <a:lnTo>
                    <a:pt x="675260" y="55628"/>
                  </a:lnTo>
                  <a:lnTo>
                    <a:pt x="671129" y="53975"/>
                  </a:lnTo>
                  <a:lnTo>
                    <a:pt x="666240" y="52323"/>
                  </a:lnTo>
                  <a:lnTo>
                    <a:pt x="662178" y="50671"/>
                  </a:lnTo>
                  <a:lnTo>
                    <a:pt x="652331" y="47435"/>
                  </a:lnTo>
                  <a:lnTo>
                    <a:pt x="647442" y="46609"/>
                  </a:lnTo>
                  <a:lnTo>
                    <a:pt x="642499" y="44956"/>
                  </a:lnTo>
                  <a:lnTo>
                    <a:pt x="636770" y="44130"/>
                  </a:lnTo>
                  <a:lnTo>
                    <a:pt x="631860" y="44130"/>
                  </a:lnTo>
                  <a:lnTo>
                    <a:pt x="625312" y="42547"/>
                  </a:lnTo>
                  <a:lnTo>
                    <a:pt x="619583" y="42547"/>
                  </a:lnTo>
                  <a:lnTo>
                    <a:pt x="613035" y="41721"/>
                  </a:lnTo>
                  <a:lnTo>
                    <a:pt x="593391" y="41721"/>
                  </a:lnTo>
                  <a:lnTo>
                    <a:pt x="578662" y="43304"/>
                  </a:lnTo>
                  <a:lnTo>
                    <a:pt x="571295" y="43304"/>
                  </a:lnTo>
                  <a:lnTo>
                    <a:pt x="563108" y="44130"/>
                  </a:lnTo>
                  <a:lnTo>
                    <a:pt x="546741" y="47435"/>
                  </a:lnTo>
                  <a:lnTo>
                    <a:pt x="538554" y="48261"/>
                  </a:lnTo>
                  <a:lnTo>
                    <a:pt x="529554" y="51497"/>
                  </a:lnTo>
                  <a:lnTo>
                    <a:pt x="520548" y="53149"/>
                  </a:lnTo>
                  <a:lnTo>
                    <a:pt x="511549" y="56454"/>
                  </a:lnTo>
                  <a:lnTo>
                    <a:pt x="509910" y="53975"/>
                  </a:lnTo>
                  <a:lnTo>
                    <a:pt x="500904" y="44956"/>
                  </a:lnTo>
                  <a:lnTo>
                    <a:pt x="498452" y="43304"/>
                  </a:lnTo>
                  <a:lnTo>
                    <a:pt x="494355" y="39242"/>
                  </a:lnTo>
                  <a:lnTo>
                    <a:pt x="491085" y="37590"/>
                  </a:lnTo>
                  <a:lnTo>
                    <a:pt x="488627" y="35180"/>
                  </a:lnTo>
                  <a:lnTo>
                    <a:pt x="483717" y="31876"/>
                  </a:lnTo>
                  <a:lnTo>
                    <a:pt x="480447" y="29397"/>
                  </a:lnTo>
                  <a:lnTo>
                    <a:pt x="477169" y="27814"/>
                  </a:lnTo>
                  <a:lnTo>
                    <a:pt x="474718" y="26161"/>
                  </a:lnTo>
                  <a:lnTo>
                    <a:pt x="471440" y="23683"/>
                  </a:lnTo>
                  <a:lnTo>
                    <a:pt x="464892" y="20447"/>
                  </a:lnTo>
                  <a:lnTo>
                    <a:pt x="461621" y="17969"/>
                  </a:lnTo>
                  <a:lnTo>
                    <a:pt x="457524" y="16316"/>
                  </a:lnTo>
                  <a:lnTo>
                    <a:pt x="447706" y="11428"/>
                  </a:lnTo>
                  <a:lnTo>
                    <a:pt x="443616" y="9776"/>
                  </a:lnTo>
                  <a:lnTo>
                    <a:pt x="439519" y="8950"/>
                  </a:lnTo>
                  <a:lnTo>
                    <a:pt x="436248" y="7366"/>
                  </a:lnTo>
                  <a:lnTo>
                    <a:pt x="432151" y="5714"/>
                  </a:lnTo>
                  <a:lnTo>
                    <a:pt x="415784" y="2409"/>
                  </a:lnTo>
                  <a:lnTo>
                    <a:pt x="401868" y="0"/>
                  </a:lnTo>
                  <a:close/>
                </a:path>
              </a:pathLst>
            </a:custGeom>
            <a:solidFill>
              <a:srgbClr val="6F86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497521" y="5562569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63022" y="0"/>
                  </a:moveTo>
                  <a:lnTo>
                    <a:pt x="0" y="0"/>
                  </a:lnTo>
                  <a:lnTo>
                    <a:pt x="0" y="62994"/>
                  </a:lnTo>
                  <a:lnTo>
                    <a:pt x="63022" y="62994"/>
                  </a:lnTo>
                  <a:lnTo>
                    <a:pt x="63022" y="0"/>
                  </a:lnTo>
                  <a:close/>
                </a:path>
              </a:pathLst>
            </a:custGeom>
            <a:solidFill>
              <a:srgbClr val="FFFF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336329" y="5562569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63022" y="0"/>
                  </a:moveTo>
                  <a:lnTo>
                    <a:pt x="0" y="0"/>
                  </a:lnTo>
                  <a:lnTo>
                    <a:pt x="0" y="62994"/>
                  </a:lnTo>
                  <a:lnTo>
                    <a:pt x="63022" y="62994"/>
                  </a:lnTo>
                  <a:lnTo>
                    <a:pt x="63022" y="0"/>
                  </a:lnTo>
                  <a:close/>
                </a:path>
              </a:pathLst>
            </a:custGeom>
            <a:solidFill>
              <a:srgbClr val="A84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169354" y="5562569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63022" y="0"/>
                  </a:moveTo>
                  <a:lnTo>
                    <a:pt x="0" y="0"/>
                  </a:lnTo>
                  <a:lnTo>
                    <a:pt x="0" y="62994"/>
                  </a:lnTo>
                  <a:lnTo>
                    <a:pt x="63022" y="62994"/>
                  </a:lnTo>
                  <a:lnTo>
                    <a:pt x="63022" y="0"/>
                  </a:lnTo>
                  <a:close/>
                </a:path>
              </a:pathLst>
            </a:custGeom>
            <a:solidFill>
              <a:srgbClr val="FFFF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007281" y="5562569"/>
              <a:ext cx="66040" cy="63500"/>
            </a:xfrm>
            <a:custGeom>
              <a:avLst/>
              <a:gdLst/>
              <a:ahLst/>
              <a:cxnLst/>
              <a:rect l="l" t="t" r="r" b="b"/>
              <a:pathLst>
                <a:path w="66040" h="63500">
                  <a:moveTo>
                    <a:pt x="65477" y="0"/>
                  </a:moveTo>
                  <a:lnTo>
                    <a:pt x="0" y="0"/>
                  </a:lnTo>
                  <a:lnTo>
                    <a:pt x="0" y="62994"/>
                  </a:lnTo>
                  <a:lnTo>
                    <a:pt x="65477" y="62994"/>
                  </a:lnTo>
                  <a:lnTo>
                    <a:pt x="65477" y="0"/>
                  </a:lnTo>
                  <a:close/>
                </a:path>
              </a:pathLst>
            </a:custGeom>
            <a:solidFill>
              <a:srgbClr val="7C7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850958" y="5563388"/>
              <a:ext cx="66040" cy="63500"/>
            </a:xfrm>
            <a:custGeom>
              <a:avLst/>
              <a:gdLst/>
              <a:ahLst/>
              <a:cxnLst/>
              <a:rect l="l" t="t" r="r" b="b"/>
              <a:pathLst>
                <a:path w="66040" h="63500">
                  <a:moveTo>
                    <a:pt x="65477" y="0"/>
                  </a:moveTo>
                  <a:lnTo>
                    <a:pt x="0" y="0"/>
                  </a:lnTo>
                  <a:lnTo>
                    <a:pt x="0" y="62994"/>
                  </a:lnTo>
                  <a:lnTo>
                    <a:pt x="65477" y="62994"/>
                  </a:lnTo>
                  <a:lnTo>
                    <a:pt x="65477" y="0"/>
                  </a:lnTo>
                  <a:close/>
                </a:path>
              </a:pathLst>
            </a:custGeom>
            <a:solidFill>
              <a:srgbClr val="D3E2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701176" y="5563388"/>
              <a:ext cx="66040" cy="63500"/>
            </a:xfrm>
            <a:custGeom>
              <a:avLst/>
              <a:gdLst/>
              <a:ahLst/>
              <a:cxnLst/>
              <a:rect l="l" t="t" r="r" b="b"/>
              <a:pathLst>
                <a:path w="66040" h="63500">
                  <a:moveTo>
                    <a:pt x="65477" y="0"/>
                  </a:moveTo>
                  <a:lnTo>
                    <a:pt x="0" y="0"/>
                  </a:lnTo>
                  <a:lnTo>
                    <a:pt x="0" y="62994"/>
                  </a:lnTo>
                  <a:lnTo>
                    <a:pt x="65477" y="62994"/>
                  </a:lnTo>
                  <a:lnTo>
                    <a:pt x="65477" y="0"/>
                  </a:lnTo>
                  <a:close/>
                </a:path>
              </a:pathLst>
            </a:custGeom>
            <a:solidFill>
              <a:srgbClr val="0049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560592" y="5562570"/>
              <a:ext cx="63500" cy="64135"/>
            </a:xfrm>
            <a:custGeom>
              <a:avLst/>
              <a:gdLst/>
              <a:ahLst/>
              <a:cxnLst/>
              <a:rect l="l" t="t" r="r" b="b"/>
              <a:pathLst>
                <a:path w="63500" h="64135">
                  <a:moveTo>
                    <a:pt x="63022" y="0"/>
                  </a:moveTo>
                  <a:lnTo>
                    <a:pt x="0" y="0"/>
                  </a:lnTo>
                  <a:lnTo>
                    <a:pt x="0" y="63811"/>
                  </a:lnTo>
                  <a:lnTo>
                    <a:pt x="63022" y="63811"/>
                  </a:lnTo>
                  <a:lnTo>
                    <a:pt x="63022" y="0"/>
                  </a:lnTo>
                  <a:close/>
                </a:path>
              </a:pathLst>
            </a:custGeom>
            <a:solidFill>
              <a:srgbClr val="3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27857" y="178325"/>
            <a:ext cx="5082540" cy="774700"/>
            <a:chOff x="1927857" y="178325"/>
            <a:chExt cx="5082540" cy="774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7857" y="178325"/>
              <a:ext cx="5082545" cy="7741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1642" y="188976"/>
              <a:ext cx="5015483" cy="70637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74875" y="249174"/>
            <a:ext cx="45377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Tratamento</a:t>
            </a:r>
            <a:r>
              <a:rPr sz="3200" spc="-50" dirty="0"/>
              <a:t> </a:t>
            </a:r>
            <a:r>
              <a:rPr sz="3200" dirty="0"/>
              <a:t>de</a:t>
            </a:r>
            <a:r>
              <a:rPr sz="3200" spc="-45" dirty="0"/>
              <a:t> </a:t>
            </a:r>
            <a:r>
              <a:rPr sz="3200" dirty="0"/>
              <a:t>Efluente</a:t>
            </a:r>
            <a:endParaRPr sz="3200"/>
          </a:p>
        </p:txBody>
      </p:sp>
      <p:grpSp>
        <p:nvGrpSpPr>
          <p:cNvPr id="6" name="object 6"/>
          <p:cNvGrpSpPr/>
          <p:nvPr/>
        </p:nvGrpSpPr>
        <p:grpSpPr>
          <a:xfrm>
            <a:off x="2450594" y="1074399"/>
            <a:ext cx="4587240" cy="671195"/>
            <a:chOff x="2450594" y="1074399"/>
            <a:chExt cx="4587240" cy="67119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50594" y="1074399"/>
              <a:ext cx="4587233" cy="6706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83738" y="1084326"/>
              <a:ext cx="4520438" cy="60477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880105" y="1111961"/>
            <a:ext cx="3748404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Despejos</a:t>
            </a:r>
            <a:r>
              <a:rPr sz="3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Arial"/>
                <a:cs typeface="Arial"/>
              </a:rPr>
              <a:t>Industriais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52615" y="720851"/>
            <a:ext cx="467867" cy="46786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8278" y="1990194"/>
            <a:ext cx="556859" cy="52833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8577" y="3623055"/>
            <a:ext cx="214312" cy="24841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22579" y="1780517"/>
            <a:ext cx="7235825" cy="2174240"/>
          </a:xfrm>
          <a:prstGeom prst="rect">
            <a:avLst/>
          </a:prstGeom>
        </p:spPr>
        <p:txBody>
          <a:bodyPr vert="horz" wrap="square" lIns="0" tIns="199390" rIns="0" bIns="0" rtlCol="0">
            <a:spAutoFit/>
          </a:bodyPr>
          <a:lstStyle/>
          <a:p>
            <a:pPr marL="226695" algn="ctr">
              <a:lnSpc>
                <a:spcPct val="100000"/>
              </a:lnSpc>
              <a:spcBef>
                <a:spcPts val="1570"/>
              </a:spcBef>
            </a:pPr>
            <a:r>
              <a:rPr sz="3000" b="1" spc="-5" dirty="0">
                <a:latin typeface="Arial"/>
                <a:cs typeface="Arial"/>
              </a:rPr>
              <a:t>Odor</a:t>
            </a:r>
            <a:r>
              <a:rPr sz="3000" b="1" spc="10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nos</a:t>
            </a:r>
            <a:r>
              <a:rPr sz="3000" b="1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efluentes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industriais</a:t>
            </a:r>
            <a:endParaRPr sz="3000">
              <a:latin typeface="Arial"/>
              <a:cs typeface="Arial"/>
            </a:endParaRPr>
          </a:p>
          <a:p>
            <a:pPr marL="309880" marR="5080" indent="-297180">
              <a:lnSpc>
                <a:spcPct val="105900"/>
              </a:lnSpc>
              <a:spcBef>
                <a:spcPts val="1170"/>
              </a:spcBef>
              <a:tabLst>
                <a:tab pos="394970" algn="l"/>
                <a:tab pos="1819910" algn="l"/>
                <a:tab pos="2458720" algn="l"/>
                <a:tab pos="4682490" algn="l"/>
                <a:tab pos="6809105" algn="l"/>
              </a:tabLst>
            </a:pPr>
            <a:r>
              <a:rPr sz="2800" spc="-5" dirty="0">
                <a:solidFill>
                  <a:srgbClr val="4F81BC"/>
                </a:solidFill>
                <a:latin typeface="Wingdings"/>
                <a:cs typeface="Wingdings"/>
              </a:rPr>
              <a:t></a:t>
            </a:r>
            <a:r>
              <a:rPr sz="2800" spc="-5" dirty="0">
                <a:solidFill>
                  <a:srgbClr val="4F81BC"/>
                </a:solidFill>
                <a:latin typeface="Times New Roman"/>
                <a:cs typeface="Times New Roman"/>
              </a:rPr>
              <a:t>		</a:t>
            </a:r>
            <a:r>
              <a:rPr sz="2800" spc="-5" dirty="0">
                <a:latin typeface="Microsoft Sans Serif"/>
                <a:cs typeface="Microsoft Sans Serif"/>
              </a:rPr>
              <a:t>pode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ser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devido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à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exalação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de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substâncias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orgânicas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ou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inorgânicas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devidas</a:t>
            </a:r>
            <a:r>
              <a:rPr sz="2800" spc="6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</a:t>
            </a:r>
            <a:r>
              <a:rPr sz="2800" b="1" spc="-5" dirty="0">
                <a:latin typeface="Arial"/>
                <a:cs typeface="Arial"/>
              </a:rPr>
              <a:t>: 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reações	de	</a:t>
            </a:r>
            <a:r>
              <a:rPr sz="2800" dirty="0">
                <a:latin typeface="Microsoft Sans Serif"/>
                <a:cs typeface="Microsoft Sans Serif"/>
              </a:rPr>
              <a:t>fermentação	decorrentes	da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57921" y="3503167"/>
            <a:ext cx="1191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Microsoft Sans Serif"/>
                <a:cs typeface="Microsoft Sans Serif"/>
              </a:rPr>
              <a:t>mis</a:t>
            </a:r>
            <a:r>
              <a:rPr sz="2800" dirty="0">
                <a:latin typeface="Microsoft Sans Serif"/>
                <a:cs typeface="Microsoft Sans Serif"/>
              </a:rPr>
              <a:t>t</a:t>
            </a:r>
            <a:r>
              <a:rPr sz="2800" spc="-5" dirty="0">
                <a:latin typeface="Microsoft Sans Serif"/>
                <a:cs typeface="Microsoft Sans Serif"/>
              </a:rPr>
              <a:t>u</a:t>
            </a:r>
            <a:r>
              <a:rPr sz="2800" dirty="0">
                <a:latin typeface="Microsoft Sans Serif"/>
                <a:cs typeface="Microsoft Sans Serif"/>
              </a:rPr>
              <a:t>r</a:t>
            </a:r>
            <a:r>
              <a:rPr sz="2800" spc="-5" dirty="0">
                <a:latin typeface="Microsoft Sans Serif"/>
                <a:cs typeface="Microsoft Sans Serif"/>
              </a:rPr>
              <a:t>a</a:t>
            </a:r>
            <a:endParaRPr sz="2800">
              <a:latin typeface="Microsoft Sans Serif"/>
              <a:cs typeface="Microsoft Sans Serif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8577" y="4528311"/>
            <a:ext cx="214312" cy="24841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8577" y="5432094"/>
            <a:ext cx="214312" cy="24841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8577" y="6335826"/>
            <a:ext cx="214312" cy="248411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286004" y="3877557"/>
            <a:ext cx="8665845" cy="2790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6075" marR="5080" indent="-334010">
              <a:lnSpc>
                <a:spcPct val="112200"/>
              </a:lnSpc>
              <a:spcBef>
                <a:spcPts val="95"/>
              </a:spcBef>
              <a:tabLst>
                <a:tab pos="1879600" algn="l"/>
                <a:tab pos="3867150" algn="l"/>
                <a:tab pos="6526530" algn="l"/>
                <a:tab pos="8455025" algn="l"/>
              </a:tabLst>
            </a:pPr>
            <a:r>
              <a:rPr sz="2800" dirty="0">
                <a:latin typeface="Microsoft Sans Serif"/>
                <a:cs typeface="Microsoft Sans Serif"/>
              </a:rPr>
              <a:t>com</a:t>
            </a:r>
            <a:r>
              <a:rPr sz="2800" spc="10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o</a:t>
            </a:r>
            <a:r>
              <a:rPr sz="2800" spc="114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esgoto</a:t>
            </a:r>
            <a:r>
              <a:rPr sz="2800" spc="1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(ácidos</a:t>
            </a:r>
            <a:r>
              <a:rPr sz="2800" spc="114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voláteis</a:t>
            </a:r>
            <a:r>
              <a:rPr sz="2800" spc="1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e</a:t>
            </a:r>
            <a:r>
              <a:rPr sz="2800" spc="114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gás</a:t>
            </a:r>
            <a:r>
              <a:rPr sz="2800" spc="105" dirty="0">
                <a:latin typeface="Microsoft Sans Serif"/>
                <a:cs typeface="Microsoft Sans Serif"/>
              </a:rPr>
              <a:t> </a:t>
            </a:r>
            <a:r>
              <a:rPr sz="2800" spc="10" dirty="0">
                <a:latin typeface="Microsoft Sans Serif"/>
                <a:cs typeface="Microsoft Sans Serif"/>
              </a:rPr>
              <a:t>sulfídrico); 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ar</a:t>
            </a:r>
            <a:r>
              <a:rPr sz="2800" dirty="0">
                <a:latin typeface="Microsoft Sans Serif"/>
                <a:cs typeface="Microsoft Sans Serif"/>
              </a:rPr>
              <a:t>o</a:t>
            </a:r>
            <a:r>
              <a:rPr sz="2800" spc="-5" dirty="0">
                <a:latin typeface="Microsoft Sans Serif"/>
                <a:cs typeface="Microsoft Sans Serif"/>
              </a:rPr>
              <a:t>mas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5" dirty="0">
                <a:latin typeface="Microsoft Sans Serif"/>
                <a:cs typeface="Microsoft Sans Serif"/>
              </a:rPr>
              <a:t>(indú</a:t>
            </a:r>
            <a:r>
              <a:rPr sz="2800" spc="5" dirty="0">
                <a:latin typeface="Microsoft Sans Serif"/>
                <a:cs typeface="Microsoft Sans Serif"/>
              </a:rPr>
              <a:t>s</a:t>
            </a:r>
            <a:r>
              <a:rPr sz="2800" spc="-5" dirty="0">
                <a:latin typeface="Microsoft Sans Serif"/>
                <a:cs typeface="Microsoft Sans Serif"/>
              </a:rPr>
              <a:t>trias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5" dirty="0">
                <a:latin typeface="Microsoft Sans Serif"/>
                <a:cs typeface="Microsoft Sans Serif"/>
              </a:rPr>
              <a:t>fa</a:t>
            </a:r>
            <a:r>
              <a:rPr sz="2800" dirty="0">
                <a:latin typeface="Microsoft Sans Serif"/>
                <a:cs typeface="Microsoft Sans Serif"/>
              </a:rPr>
              <a:t>r</a:t>
            </a:r>
            <a:r>
              <a:rPr sz="2800" spc="-5" dirty="0">
                <a:latin typeface="Microsoft Sans Serif"/>
                <a:cs typeface="Microsoft Sans Serif"/>
              </a:rPr>
              <a:t>mac</a:t>
            </a:r>
            <a:r>
              <a:rPr sz="2800" dirty="0">
                <a:latin typeface="Microsoft Sans Serif"/>
                <a:cs typeface="Microsoft Sans Serif"/>
              </a:rPr>
              <a:t>ê</a:t>
            </a:r>
            <a:r>
              <a:rPr sz="2800" spc="-10" dirty="0">
                <a:latin typeface="Microsoft Sans Serif"/>
                <a:cs typeface="Microsoft Sans Serif"/>
              </a:rPr>
              <a:t>ut</a:t>
            </a:r>
            <a:r>
              <a:rPr sz="2800" dirty="0">
                <a:latin typeface="Microsoft Sans Serif"/>
                <a:cs typeface="Microsoft Sans Serif"/>
              </a:rPr>
              <a:t>i</a:t>
            </a:r>
            <a:r>
              <a:rPr sz="2800" spc="-5" dirty="0">
                <a:latin typeface="Microsoft Sans Serif"/>
                <a:cs typeface="Microsoft Sans Serif"/>
              </a:rPr>
              <a:t>c</a:t>
            </a:r>
            <a:r>
              <a:rPr sz="2800" dirty="0">
                <a:latin typeface="Microsoft Sans Serif"/>
                <a:cs typeface="Microsoft Sans Serif"/>
              </a:rPr>
              <a:t>a</a:t>
            </a:r>
            <a:r>
              <a:rPr sz="2800" spc="-5" dirty="0">
                <a:latin typeface="Microsoft Sans Serif"/>
                <a:cs typeface="Microsoft Sans Serif"/>
              </a:rPr>
              <a:t>s,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5" dirty="0">
                <a:latin typeface="Microsoft Sans Serif"/>
                <a:cs typeface="Microsoft Sans Serif"/>
              </a:rPr>
              <a:t>essê</a:t>
            </a:r>
            <a:r>
              <a:rPr sz="2800" dirty="0">
                <a:latin typeface="Microsoft Sans Serif"/>
                <a:cs typeface="Microsoft Sans Serif"/>
              </a:rPr>
              <a:t>n</a:t>
            </a:r>
            <a:r>
              <a:rPr sz="2800" spc="-10" dirty="0">
                <a:latin typeface="Microsoft Sans Serif"/>
                <a:cs typeface="Microsoft Sans Serif"/>
              </a:rPr>
              <a:t>ci</a:t>
            </a:r>
            <a:r>
              <a:rPr sz="2800" spc="-5" dirty="0">
                <a:latin typeface="Microsoft Sans Serif"/>
                <a:cs typeface="Microsoft Sans Serif"/>
              </a:rPr>
              <a:t>as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5" dirty="0">
                <a:latin typeface="Microsoft Sans Serif"/>
                <a:cs typeface="Microsoft Sans Serif"/>
              </a:rPr>
              <a:t>e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latin typeface="Microsoft Sans Serif"/>
                <a:cs typeface="Microsoft Sans Serif"/>
              </a:rPr>
              <a:t>fragrâncias);</a:t>
            </a:r>
            <a:endParaRPr sz="2800">
              <a:latin typeface="Microsoft Sans Serif"/>
              <a:cs typeface="Microsoft Sans Serif"/>
            </a:endParaRPr>
          </a:p>
          <a:p>
            <a:pPr marL="12700" marR="8890" indent="333375">
              <a:lnSpc>
                <a:spcPct val="100000"/>
              </a:lnSpc>
              <a:spcBef>
                <a:spcPts val="400"/>
              </a:spcBef>
            </a:pPr>
            <a:r>
              <a:rPr sz="2800" spc="-5" dirty="0">
                <a:latin typeface="Microsoft Sans Serif"/>
                <a:cs typeface="Microsoft Sans Serif"/>
              </a:rPr>
              <a:t>solventes</a:t>
            </a:r>
            <a:r>
              <a:rPr sz="2800" spc="1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(indústrias</a:t>
            </a:r>
            <a:r>
              <a:rPr sz="2800" spc="1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de</a:t>
            </a:r>
            <a:r>
              <a:rPr sz="2800" spc="1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tintas,</a:t>
            </a:r>
            <a:r>
              <a:rPr sz="2800" spc="1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refinarias</a:t>
            </a:r>
            <a:r>
              <a:rPr sz="2800" spc="1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de</a:t>
            </a:r>
            <a:r>
              <a:rPr sz="2800" spc="1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petróleo </a:t>
            </a:r>
            <a:r>
              <a:rPr sz="2800" spc="-7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e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pólos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5" dirty="0">
                <a:latin typeface="Microsoft Sans Serif"/>
                <a:cs typeface="Microsoft Sans Serif"/>
              </a:rPr>
              <a:t>petroquímicos);</a:t>
            </a:r>
            <a:endParaRPr sz="2800">
              <a:latin typeface="Microsoft Sans Serif"/>
              <a:cs typeface="Microsoft Sans Serif"/>
            </a:endParaRPr>
          </a:p>
          <a:p>
            <a:pPr marL="346075">
              <a:lnSpc>
                <a:spcPct val="100000"/>
              </a:lnSpc>
              <a:spcBef>
                <a:spcPts val="395"/>
              </a:spcBef>
            </a:pPr>
            <a:r>
              <a:rPr sz="2800" spc="-5" dirty="0">
                <a:latin typeface="Microsoft Sans Serif"/>
                <a:cs typeface="Microsoft Sans Serif"/>
              </a:rPr>
              <a:t>amônia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do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chorume.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27857" y="178325"/>
            <a:ext cx="5082540" cy="774700"/>
            <a:chOff x="1927857" y="178325"/>
            <a:chExt cx="5082540" cy="774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7857" y="178325"/>
              <a:ext cx="5082545" cy="7741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1642" y="188976"/>
              <a:ext cx="5015483" cy="70637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74875" y="249174"/>
            <a:ext cx="45377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Tratamento</a:t>
            </a:r>
            <a:r>
              <a:rPr sz="3200" spc="-50" dirty="0"/>
              <a:t> </a:t>
            </a:r>
            <a:r>
              <a:rPr sz="3200" dirty="0"/>
              <a:t>de</a:t>
            </a:r>
            <a:r>
              <a:rPr sz="3200" spc="-45" dirty="0"/>
              <a:t> </a:t>
            </a:r>
            <a:r>
              <a:rPr sz="3200" dirty="0"/>
              <a:t>Efluente</a:t>
            </a:r>
            <a:endParaRPr sz="3200"/>
          </a:p>
        </p:txBody>
      </p:sp>
      <p:grpSp>
        <p:nvGrpSpPr>
          <p:cNvPr id="6" name="object 6"/>
          <p:cNvGrpSpPr/>
          <p:nvPr/>
        </p:nvGrpSpPr>
        <p:grpSpPr>
          <a:xfrm>
            <a:off x="2450594" y="720851"/>
            <a:ext cx="4587240" cy="1024255"/>
            <a:chOff x="2450594" y="720851"/>
            <a:chExt cx="4587240" cy="102425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50594" y="1074399"/>
              <a:ext cx="4587233" cy="6706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83738" y="1084325"/>
              <a:ext cx="4520438" cy="6047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52615" y="720851"/>
              <a:ext cx="467867" cy="467868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8278" y="1990194"/>
            <a:ext cx="556859" cy="528337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6163183" y="4522800"/>
            <a:ext cx="1285240" cy="1757680"/>
            <a:chOff x="6163183" y="4522800"/>
            <a:chExt cx="1285240" cy="1757680"/>
          </a:xfrm>
        </p:grpSpPr>
        <p:sp>
          <p:nvSpPr>
            <p:cNvPr id="12" name="object 12"/>
            <p:cNvSpPr/>
            <p:nvPr/>
          </p:nvSpPr>
          <p:spPr>
            <a:xfrm>
              <a:off x="6163183" y="4522800"/>
              <a:ext cx="1107440" cy="325120"/>
            </a:xfrm>
            <a:custGeom>
              <a:avLst/>
              <a:gdLst/>
              <a:ahLst/>
              <a:cxnLst/>
              <a:rect l="l" t="t" r="r" b="b"/>
              <a:pathLst>
                <a:path w="1107440" h="325120">
                  <a:moveTo>
                    <a:pt x="662144" y="0"/>
                  </a:moveTo>
                  <a:lnTo>
                    <a:pt x="630222" y="0"/>
                  </a:lnTo>
                  <a:lnTo>
                    <a:pt x="619584" y="826"/>
                  </a:lnTo>
                  <a:lnTo>
                    <a:pt x="597488" y="4130"/>
                  </a:lnTo>
                  <a:lnTo>
                    <a:pt x="586843" y="6609"/>
                  </a:lnTo>
                  <a:lnTo>
                    <a:pt x="575386" y="8192"/>
                  </a:lnTo>
                  <a:lnTo>
                    <a:pt x="564747" y="12323"/>
                  </a:lnTo>
                  <a:lnTo>
                    <a:pt x="553290" y="14733"/>
                  </a:lnTo>
                  <a:lnTo>
                    <a:pt x="542645" y="18864"/>
                  </a:lnTo>
                  <a:lnTo>
                    <a:pt x="531187" y="23752"/>
                  </a:lnTo>
                  <a:lnTo>
                    <a:pt x="520549" y="28640"/>
                  </a:lnTo>
                  <a:lnTo>
                    <a:pt x="509091" y="33597"/>
                  </a:lnTo>
                  <a:lnTo>
                    <a:pt x="498453" y="38485"/>
                  </a:lnTo>
                  <a:lnTo>
                    <a:pt x="486989" y="45025"/>
                  </a:lnTo>
                  <a:lnTo>
                    <a:pt x="465712" y="58106"/>
                  </a:lnTo>
                  <a:lnTo>
                    <a:pt x="455074" y="66299"/>
                  </a:lnTo>
                  <a:lnTo>
                    <a:pt x="444429" y="73666"/>
                  </a:lnTo>
                  <a:lnTo>
                    <a:pt x="434610" y="82684"/>
                  </a:lnTo>
                  <a:lnTo>
                    <a:pt x="423152" y="90808"/>
                  </a:lnTo>
                  <a:lnTo>
                    <a:pt x="412507" y="100653"/>
                  </a:lnTo>
                  <a:lnTo>
                    <a:pt x="402688" y="110499"/>
                  </a:lnTo>
                  <a:lnTo>
                    <a:pt x="392870" y="121101"/>
                  </a:lnTo>
                  <a:lnTo>
                    <a:pt x="382225" y="131772"/>
                  </a:lnTo>
                  <a:lnTo>
                    <a:pt x="362580" y="154629"/>
                  </a:lnTo>
                  <a:lnTo>
                    <a:pt x="353581" y="167710"/>
                  </a:lnTo>
                  <a:lnTo>
                    <a:pt x="338845" y="165301"/>
                  </a:lnTo>
                  <a:lnTo>
                    <a:pt x="324117" y="163648"/>
                  </a:lnTo>
                  <a:lnTo>
                    <a:pt x="283189" y="161170"/>
                  </a:lnTo>
                  <a:lnTo>
                    <a:pt x="257816" y="161170"/>
                  </a:lnTo>
                  <a:lnTo>
                    <a:pt x="246358" y="161996"/>
                  </a:lnTo>
                  <a:lnTo>
                    <a:pt x="234081" y="161996"/>
                  </a:lnTo>
                  <a:lnTo>
                    <a:pt x="181703" y="168536"/>
                  </a:lnTo>
                  <a:lnTo>
                    <a:pt x="144872" y="178381"/>
                  </a:lnTo>
                  <a:lnTo>
                    <a:pt x="136685" y="181617"/>
                  </a:lnTo>
                  <a:lnTo>
                    <a:pt x="129317" y="184096"/>
                  </a:lnTo>
                  <a:lnTo>
                    <a:pt x="121131" y="187400"/>
                  </a:lnTo>
                  <a:lnTo>
                    <a:pt x="106402" y="193941"/>
                  </a:lnTo>
                  <a:lnTo>
                    <a:pt x="99854" y="198003"/>
                  </a:lnTo>
                  <a:lnTo>
                    <a:pt x="93306" y="201307"/>
                  </a:lnTo>
                  <a:lnTo>
                    <a:pt x="86758" y="205369"/>
                  </a:lnTo>
                  <a:lnTo>
                    <a:pt x="81029" y="208674"/>
                  </a:lnTo>
                  <a:lnTo>
                    <a:pt x="75300" y="212736"/>
                  </a:lnTo>
                  <a:lnTo>
                    <a:pt x="70391" y="216798"/>
                  </a:lnTo>
                  <a:lnTo>
                    <a:pt x="64659" y="220929"/>
                  </a:lnTo>
                  <a:lnTo>
                    <a:pt x="59748" y="224991"/>
                  </a:lnTo>
                  <a:lnTo>
                    <a:pt x="55656" y="229948"/>
                  </a:lnTo>
                  <a:lnTo>
                    <a:pt x="50745" y="233183"/>
                  </a:lnTo>
                  <a:lnTo>
                    <a:pt x="45834" y="238072"/>
                  </a:lnTo>
                  <a:lnTo>
                    <a:pt x="42560" y="242202"/>
                  </a:lnTo>
                  <a:lnTo>
                    <a:pt x="34376" y="250395"/>
                  </a:lnTo>
                  <a:lnTo>
                    <a:pt x="27828" y="258519"/>
                  </a:lnTo>
                  <a:lnTo>
                    <a:pt x="25372" y="262650"/>
                  </a:lnTo>
                  <a:lnTo>
                    <a:pt x="22098" y="266712"/>
                  </a:lnTo>
                  <a:lnTo>
                    <a:pt x="17187" y="274905"/>
                  </a:lnTo>
                  <a:lnTo>
                    <a:pt x="15551" y="279035"/>
                  </a:lnTo>
                  <a:lnTo>
                    <a:pt x="12276" y="282271"/>
                  </a:lnTo>
                  <a:lnTo>
                    <a:pt x="9002" y="290464"/>
                  </a:lnTo>
                  <a:lnTo>
                    <a:pt x="8184" y="293700"/>
                  </a:lnTo>
                  <a:lnTo>
                    <a:pt x="4910" y="300309"/>
                  </a:lnTo>
                  <a:lnTo>
                    <a:pt x="3273" y="302719"/>
                  </a:lnTo>
                  <a:lnTo>
                    <a:pt x="2455" y="306023"/>
                  </a:lnTo>
                  <a:lnTo>
                    <a:pt x="818" y="308433"/>
                  </a:lnTo>
                  <a:lnTo>
                    <a:pt x="0" y="310911"/>
                  </a:lnTo>
                  <a:lnTo>
                    <a:pt x="0" y="324818"/>
                  </a:lnTo>
                  <a:lnTo>
                    <a:pt x="1095150" y="324818"/>
                  </a:lnTo>
                  <a:lnTo>
                    <a:pt x="1103275" y="308433"/>
                  </a:lnTo>
                  <a:lnTo>
                    <a:pt x="1104927" y="301893"/>
                  </a:lnTo>
                  <a:lnTo>
                    <a:pt x="1106580" y="298657"/>
                  </a:lnTo>
                  <a:lnTo>
                    <a:pt x="1106580" y="295352"/>
                  </a:lnTo>
                  <a:lnTo>
                    <a:pt x="1107406" y="292116"/>
                  </a:lnTo>
                  <a:lnTo>
                    <a:pt x="1107406" y="279793"/>
                  </a:lnTo>
                  <a:lnTo>
                    <a:pt x="1106580" y="275731"/>
                  </a:lnTo>
                  <a:lnTo>
                    <a:pt x="1106580" y="273252"/>
                  </a:lnTo>
                  <a:lnTo>
                    <a:pt x="1104927" y="270016"/>
                  </a:lnTo>
                  <a:lnTo>
                    <a:pt x="1104101" y="267538"/>
                  </a:lnTo>
                  <a:lnTo>
                    <a:pt x="1103275" y="263476"/>
                  </a:lnTo>
                  <a:lnTo>
                    <a:pt x="1102517" y="260998"/>
                  </a:lnTo>
                  <a:lnTo>
                    <a:pt x="1100865" y="257762"/>
                  </a:lnTo>
                  <a:lnTo>
                    <a:pt x="1098386" y="254457"/>
                  </a:lnTo>
                  <a:lnTo>
                    <a:pt x="1095150" y="249569"/>
                  </a:lnTo>
                  <a:lnTo>
                    <a:pt x="1093497" y="246264"/>
                  </a:lnTo>
                  <a:lnTo>
                    <a:pt x="1083651" y="236488"/>
                  </a:lnTo>
                  <a:lnTo>
                    <a:pt x="1081172" y="233183"/>
                  </a:lnTo>
                  <a:lnTo>
                    <a:pt x="1078762" y="231531"/>
                  </a:lnTo>
                  <a:lnTo>
                    <a:pt x="1075457" y="229948"/>
                  </a:lnTo>
                  <a:lnTo>
                    <a:pt x="1065680" y="222581"/>
                  </a:lnTo>
                  <a:lnTo>
                    <a:pt x="1062375" y="220929"/>
                  </a:lnTo>
                  <a:lnTo>
                    <a:pt x="1058312" y="219276"/>
                  </a:lnTo>
                  <a:lnTo>
                    <a:pt x="1055007" y="217624"/>
                  </a:lnTo>
                  <a:lnTo>
                    <a:pt x="1038619" y="211084"/>
                  </a:lnTo>
                  <a:lnTo>
                    <a:pt x="1034557" y="210257"/>
                  </a:lnTo>
                  <a:lnTo>
                    <a:pt x="1029668" y="209500"/>
                  </a:lnTo>
                  <a:lnTo>
                    <a:pt x="1025537" y="208674"/>
                  </a:lnTo>
                  <a:lnTo>
                    <a:pt x="1015759" y="207022"/>
                  </a:lnTo>
                  <a:lnTo>
                    <a:pt x="1011628" y="207022"/>
                  </a:lnTo>
                  <a:lnTo>
                    <a:pt x="1006739" y="206196"/>
                  </a:lnTo>
                  <a:lnTo>
                    <a:pt x="981331" y="206196"/>
                  </a:lnTo>
                  <a:lnTo>
                    <a:pt x="970728" y="207848"/>
                  </a:lnTo>
                  <a:lnTo>
                    <a:pt x="964186" y="208674"/>
                  </a:lnTo>
                  <a:lnTo>
                    <a:pt x="959229" y="209500"/>
                  </a:lnTo>
                  <a:lnTo>
                    <a:pt x="952687" y="211084"/>
                  </a:lnTo>
                  <a:lnTo>
                    <a:pt x="947799" y="212736"/>
                  </a:lnTo>
                  <a:lnTo>
                    <a:pt x="941257" y="213562"/>
                  </a:lnTo>
                  <a:lnTo>
                    <a:pt x="935542" y="216041"/>
                  </a:lnTo>
                  <a:lnTo>
                    <a:pt x="929758" y="217624"/>
                  </a:lnTo>
                  <a:lnTo>
                    <a:pt x="924043" y="220103"/>
                  </a:lnTo>
                  <a:lnTo>
                    <a:pt x="906072" y="166127"/>
                  </a:lnTo>
                  <a:lnTo>
                    <a:pt x="879838" y="119449"/>
                  </a:lnTo>
                  <a:lnTo>
                    <a:pt x="853673" y="87573"/>
                  </a:lnTo>
                  <a:lnTo>
                    <a:pt x="846305" y="79380"/>
                  </a:lnTo>
                  <a:lnTo>
                    <a:pt x="839764" y="72839"/>
                  </a:lnTo>
                  <a:lnTo>
                    <a:pt x="824203" y="58932"/>
                  </a:lnTo>
                  <a:lnTo>
                    <a:pt x="815183" y="53218"/>
                  </a:lnTo>
                  <a:lnTo>
                    <a:pt x="806989" y="47504"/>
                  </a:lnTo>
                  <a:lnTo>
                    <a:pt x="798037" y="41789"/>
                  </a:lnTo>
                  <a:lnTo>
                    <a:pt x="789844" y="36006"/>
                  </a:lnTo>
                  <a:lnTo>
                    <a:pt x="780824" y="31118"/>
                  </a:lnTo>
                  <a:lnTo>
                    <a:pt x="772630" y="27056"/>
                  </a:lnTo>
                  <a:lnTo>
                    <a:pt x="743159" y="14733"/>
                  </a:lnTo>
                  <a:lnTo>
                    <a:pt x="734139" y="12323"/>
                  </a:lnTo>
                  <a:lnTo>
                    <a:pt x="724362" y="9018"/>
                  </a:lnTo>
                  <a:lnTo>
                    <a:pt x="714515" y="6609"/>
                  </a:lnTo>
                  <a:lnTo>
                    <a:pt x="683427" y="1652"/>
                  </a:lnTo>
                  <a:lnTo>
                    <a:pt x="662144" y="0"/>
                  </a:lnTo>
                  <a:close/>
                </a:path>
              </a:pathLst>
            </a:custGeom>
            <a:solidFill>
              <a:srgbClr val="3C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695190" y="5541374"/>
              <a:ext cx="500380" cy="301625"/>
            </a:xfrm>
            <a:custGeom>
              <a:avLst/>
              <a:gdLst/>
              <a:ahLst/>
              <a:cxnLst/>
              <a:rect l="l" t="t" r="r" b="b"/>
              <a:pathLst>
                <a:path w="500379" h="301625">
                  <a:moveTo>
                    <a:pt x="500085" y="0"/>
                  </a:moveTo>
                  <a:lnTo>
                    <a:pt x="0" y="0"/>
                  </a:lnTo>
                  <a:lnTo>
                    <a:pt x="0" y="301059"/>
                  </a:lnTo>
                  <a:lnTo>
                    <a:pt x="500085" y="301059"/>
                  </a:lnTo>
                  <a:lnTo>
                    <a:pt x="500085" y="0"/>
                  </a:lnTo>
                  <a:close/>
                </a:path>
              </a:pathLst>
            </a:custGeom>
            <a:solidFill>
              <a:srgbClr val="3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31432" y="5543040"/>
              <a:ext cx="316865" cy="737235"/>
            </a:xfrm>
            <a:custGeom>
              <a:avLst/>
              <a:gdLst/>
              <a:ahLst/>
              <a:cxnLst/>
              <a:rect l="l" t="t" r="r" b="b"/>
              <a:pathLst>
                <a:path w="316865" h="737235">
                  <a:moveTo>
                    <a:pt x="316736" y="0"/>
                  </a:moveTo>
                  <a:lnTo>
                    <a:pt x="139157" y="0"/>
                  </a:lnTo>
                  <a:lnTo>
                    <a:pt x="72849" y="396750"/>
                  </a:lnTo>
                  <a:lnTo>
                    <a:pt x="0" y="737083"/>
                  </a:lnTo>
                  <a:lnTo>
                    <a:pt x="316736" y="737083"/>
                  </a:lnTo>
                  <a:lnTo>
                    <a:pt x="316736" y="0"/>
                  </a:lnTo>
                  <a:close/>
                </a:path>
              </a:pathLst>
            </a:custGeom>
            <a:solidFill>
              <a:srgbClr val="866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817131" y="4845977"/>
              <a:ext cx="452120" cy="979805"/>
            </a:xfrm>
            <a:custGeom>
              <a:avLst/>
              <a:gdLst/>
              <a:ahLst/>
              <a:cxnLst/>
              <a:rect l="l" t="t" r="r" b="b"/>
              <a:pathLst>
                <a:path w="452120" h="979804">
                  <a:moveTo>
                    <a:pt x="171069" y="0"/>
                  </a:moveTo>
                  <a:lnTo>
                    <a:pt x="77774" y="0"/>
                  </a:lnTo>
                  <a:lnTo>
                    <a:pt x="0" y="979284"/>
                  </a:lnTo>
                  <a:lnTo>
                    <a:pt x="171069" y="777214"/>
                  </a:lnTo>
                  <a:lnTo>
                    <a:pt x="171069" y="0"/>
                  </a:lnTo>
                  <a:close/>
                </a:path>
                <a:path w="452120" h="979804">
                  <a:moveTo>
                    <a:pt x="451802" y="0"/>
                  </a:moveTo>
                  <a:lnTo>
                    <a:pt x="359321" y="0"/>
                  </a:lnTo>
                  <a:lnTo>
                    <a:pt x="281584" y="979284"/>
                  </a:lnTo>
                  <a:lnTo>
                    <a:pt x="451802" y="777214"/>
                  </a:lnTo>
                  <a:lnTo>
                    <a:pt x="451802" y="0"/>
                  </a:lnTo>
                  <a:close/>
                </a:path>
              </a:pathLst>
            </a:custGeom>
            <a:solidFill>
              <a:srgbClr val="A84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858063" y="4845977"/>
              <a:ext cx="361315" cy="842010"/>
            </a:xfrm>
            <a:custGeom>
              <a:avLst/>
              <a:gdLst/>
              <a:ahLst/>
              <a:cxnLst/>
              <a:rect l="l" t="t" r="r" b="b"/>
              <a:pathLst>
                <a:path w="361315" h="842010">
                  <a:moveTo>
                    <a:pt x="78574" y="0"/>
                  </a:moveTo>
                  <a:lnTo>
                    <a:pt x="54813" y="0"/>
                  </a:lnTo>
                  <a:lnTo>
                    <a:pt x="0" y="841844"/>
                  </a:lnTo>
                  <a:lnTo>
                    <a:pt x="28651" y="818121"/>
                  </a:lnTo>
                  <a:lnTo>
                    <a:pt x="78574" y="0"/>
                  </a:lnTo>
                  <a:close/>
                </a:path>
                <a:path w="361315" h="842010">
                  <a:moveTo>
                    <a:pt x="360946" y="0"/>
                  </a:moveTo>
                  <a:lnTo>
                    <a:pt x="337197" y="0"/>
                  </a:lnTo>
                  <a:lnTo>
                    <a:pt x="283210" y="841844"/>
                  </a:lnTo>
                  <a:lnTo>
                    <a:pt x="309372" y="821397"/>
                  </a:lnTo>
                  <a:lnTo>
                    <a:pt x="360946" y="0"/>
                  </a:lnTo>
                  <a:close/>
                </a:path>
              </a:pathLst>
            </a:custGeom>
            <a:solidFill>
              <a:srgbClr val="B96B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412819" y="5539736"/>
              <a:ext cx="859155" cy="740410"/>
            </a:xfrm>
            <a:custGeom>
              <a:avLst/>
              <a:gdLst/>
              <a:ahLst/>
              <a:cxnLst/>
              <a:rect l="l" t="t" r="r" b="b"/>
              <a:pathLst>
                <a:path w="859154" h="740410">
                  <a:moveTo>
                    <a:pt x="858596" y="0"/>
                  </a:moveTo>
                  <a:lnTo>
                    <a:pt x="575392" y="283882"/>
                  </a:lnTo>
                  <a:lnTo>
                    <a:pt x="575392" y="0"/>
                  </a:lnTo>
                  <a:lnTo>
                    <a:pt x="283189" y="293700"/>
                  </a:lnTo>
                  <a:lnTo>
                    <a:pt x="283189" y="0"/>
                  </a:lnTo>
                  <a:lnTo>
                    <a:pt x="0" y="283882"/>
                  </a:lnTo>
                  <a:lnTo>
                    <a:pt x="0" y="740388"/>
                  </a:lnTo>
                  <a:lnTo>
                    <a:pt x="858596" y="740388"/>
                  </a:lnTo>
                  <a:lnTo>
                    <a:pt x="858596" y="0"/>
                  </a:lnTo>
                  <a:close/>
                </a:path>
              </a:pathLst>
            </a:custGeom>
            <a:solidFill>
              <a:srgbClr val="A8B9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89374" y="4702834"/>
              <a:ext cx="772795" cy="144780"/>
            </a:xfrm>
            <a:custGeom>
              <a:avLst/>
              <a:gdLst/>
              <a:ahLst/>
              <a:cxnLst/>
              <a:rect l="l" t="t" r="r" b="b"/>
              <a:pathLst>
                <a:path w="772795" h="144779">
                  <a:moveTo>
                    <a:pt x="418237" y="0"/>
                  </a:moveTo>
                  <a:lnTo>
                    <a:pt x="389593" y="0"/>
                  </a:lnTo>
                  <a:lnTo>
                    <a:pt x="384684" y="1583"/>
                  </a:lnTo>
                  <a:lnTo>
                    <a:pt x="369949" y="4061"/>
                  </a:lnTo>
                  <a:lnTo>
                    <a:pt x="365040" y="5714"/>
                  </a:lnTo>
                  <a:lnTo>
                    <a:pt x="359311" y="6540"/>
                  </a:lnTo>
                  <a:lnTo>
                    <a:pt x="355214" y="8950"/>
                  </a:lnTo>
                  <a:lnTo>
                    <a:pt x="349485" y="9776"/>
                  </a:lnTo>
                  <a:lnTo>
                    <a:pt x="344576" y="12254"/>
                  </a:lnTo>
                  <a:lnTo>
                    <a:pt x="338847" y="14733"/>
                  </a:lnTo>
                  <a:lnTo>
                    <a:pt x="333937" y="17142"/>
                  </a:lnTo>
                  <a:lnTo>
                    <a:pt x="328209" y="19621"/>
                  </a:lnTo>
                  <a:lnTo>
                    <a:pt x="313473" y="29466"/>
                  </a:lnTo>
                  <a:lnTo>
                    <a:pt x="307745" y="32702"/>
                  </a:lnTo>
                  <a:lnTo>
                    <a:pt x="302016" y="36764"/>
                  </a:lnTo>
                  <a:lnTo>
                    <a:pt x="297106" y="40894"/>
                  </a:lnTo>
                  <a:lnTo>
                    <a:pt x="292197" y="45783"/>
                  </a:lnTo>
                  <a:lnTo>
                    <a:pt x="286468" y="49913"/>
                  </a:lnTo>
                  <a:lnTo>
                    <a:pt x="275823" y="60516"/>
                  </a:lnTo>
                  <a:lnTo>
                    <a:pt x="270914" y="66230"/>
                  </a:lnTo>
                  <a:lnTo>
                    <a:pt x="268456" y="63820"/>
                  </a:lnTo>
                  <a:lnTo>
                    <a:pt x="265185" y="62168"/>
                  </a:lnTo>
                  <a:lnTo>
                    <a:pt x="262727" y="60516"/>
                  </a:lnTo>
                  <a:lnTo>
                    <a:pt x="261095" y="59690"/>
                  </a:lnTo>
                  <a:lnTo>
                    <a:pt x="259456" y="58037"/>
                  </a:lnTo>
                  <a:lnTo>
                    <a:pt x="257817" y="57280"/>
                  </a:lnTo>
                  <a:lnTo>
                    <a:pt x="254547" y="56454"/>
                  </a:lnTo>
                  <a:lnTo>
                    <a:pt x="249630" y="53149"/>
                  </a:lnTo>
                  <a:lnTo>
                    <a:pt x="247179" y="52323"/>
                  </a:lnTo>
                  <a:lnTo>
                    <a:pt x="243902" y="50671"/>
                  </a:lnTo>
                  <a:lnTo>
                    <a:pt x="240631" y="49913"/>
                  </a:lnTo>
                  <a:lnTo>
                    <a:pt x="237353" y="48261"/>
                  </a:lnTo>
                  <a:lnTo>
                    <a:pt x="234083" y="47435"/>
                  </a:lnTo>
                  <a:lnTo>
                    <a:pt x="229993" y="46609"/>
                  </a:lnTo>
                  <a:lnTo>
                    <a:pt x="226715" y="44956"/>
                  </a:lnTo>
                  <a:lnTo>
                    <a:pt x="222625" y="43373"/>
                  </a:lnTo>
                  <a:lnTo>
                    <a:pt x="218535" y="42547"/>
                  </a:lnTo>
                  <a:lnTo>
                    <a:pt x="214438" y="40894"/>
                  </a:lnTo>
                  <a:lnTo>
                    <a:pt x="206251" y="39242"/>
                  </a:lnTo>
                  <a:lnTo>
                    <a:pt x="202161" y="39242"/>
                  </a:lnTo>
                  <a:lnTo>
                    <a:pt x="197252" y="37590"/>
                  </a:lnTo>
                  <a:lnTo>
                    <a:pt x="193162" y="37590"/>
                  </a:lnTo>
                  <a:lnTo>
                    <a:pt x="188246" y="36764"/>
                  </a:lnTo>
                  <a:lnTo>
                    <a:pt x="184156" y="36764"/>
                  </a:lnTo>
                  <a:lnTo>
                    <a:pt x="179246" y="36006"/>
                  </a:lnTo>
                  <a:lnTo>
                    <a:pt x="148963" y="36006"/>
                  </a:lnTo>
                  <a:lnTo>
                    <a:pt x="128499" y="39242"/>
                  </a:lnTo>
                  <a:lnTo>
                    <a:pt x="123590" y="40894"/>
                  </a:lnTo>
                  <a:lnTo>
                    <a:pt x="117861" y="41721"/>
                  </a:lnTo>
                  <a:lnTo>
                    <a:pt x="112132" y="43373"/>
                  </a:lnTo>
                  <a:lnTo>
                    <a:pt x="107216" y="45783"/>
                  </a:lnTo>
                  <a:lnTo>
                    <a:pt x="102307" y="47435"/>
                  </a:lnTo>
                  <a:lnTo>
                    <a:pt x="90849" y="52323"/>
                  </a:lnTo>
                  <a:lnTo>
                    <a:pt x="81030" y="58863"/>
                  </a:lnTo>
                  <a:lnTo>
                    <a:pt x="75302" y="61342"/>
                  </a:lnTo>
                  <a:lnTo>
                    <a:pt x="69573" y="65404"/>
                  </a:lnTo>
                  <a:lnTo>
                    <a:pt x="63837" y="68709"/>
                  </a:lnTo>
                  <a:lnTo>
                    <a:pt x="54018" y="76901"/>
                  </a:lnTo>
                  <a:lnTo>
                    <a:pt x="49109" y="81789"/>
                  </a:lnTo>
                  <a:lnTo>
                    <a:pt x="44199" y="85851"/>
                  </a:lnTo>
                  <a:lnTo>
                    <a:pt x="33557" y="96523"/>
                  </a:lnTo>
                  <a:lnTo>
                    <a:pt x="28646" y="103063"/>
                  </a:lnTo>
                  <a:lnTo>
                    <a:pt x="23735" y="108777"/>
                  </a:lnTo>
                  <a:lnTo>
                    <a:pt x="13913" y="121858"/>
                  </a:lnTo>
                  <a:lnTo>
                    <a:pt x="4092" y="136591"/>
                  </a:lnTo>
                  <a:lnTo>
                    <a:pt x="0" y="144784"/>
                  </a:lnTo>
                  <a:lnTo>
                    <a:pt x="772672" y="143132"/>
                  </a:lnTo>
                  <a:lnTo>
                    <a:pt x="771846" y="142306"/>
                  </a:lnTo>
                  <a:lnTo>
                    <a:pt x="771846" y="140722"/>
                  </a:lnTo>
                  <a:lnTo>
                    <a:pt x="771020" y="138244"/>
                  </a:lnTo>
                  <a:lnTo>
                    <a:pt x="768541" y="133356"/>
                  </a:lnTo>
                  <a:lnTo>
                    <a:pt x="767715" y="129225"/>
                  </a:lnTo>
                  <a:lnTo>
                    <a:pt x="766062" y="126815"/>
                  </a:lnTo>
                  <a:lnTo>
                    <a:pt x="765305" y="125163"/>
                  </a:lnTo>
                  <a:lnTo>
                    <a:pt x="764479" y="122684"/>
                  </a:lnTo>
                  <a:lnTo>
                    <a:pt x="763652" y="121032"/>
                  </a:lnTo>
                  <a:lnTo>
                    <a:pt x="761173" y="117796"/>
                  </a:lnTo>
                  <a:lnTo>
                    <a:pt x="760347" y="115318"/>
                  </a:lnTo>
                  <a:lnTo>
                    <a:pt x="757111" y="110430"/>
                  </a:lnTo>
                  <a:lnTo>
                    <a:pt x="754632" y="107125"/>
                  </a:lnTo>
                  <a:lnTo>
                    <a:pt x="752980" y="104715"/>
                  </a:lnTo>
                  <a:lnTo>
                    <a:pt x="750570" y="102237"/>
                  </a:lnTo>
                  <a:lnTo>
                    <a:pt x="748917" y="99758"/>
                  </a:lnTo>
                  <a:lnTo>
                    <a:pt x="746438" y="96523"/>
                  </a:lnTo>
                  <a:lnTo>
                    <a:pt x="744786" y="93218"/>
                  </a:lnTo>
                  <a:lnTo>
                    <a:pt x="742376" y="90808"/>
                  </a:lnTo>
                  <a:lnTo>
                    <a:pt x="739071" y="88330"/>
                  </a:lnTo>
                  <a:lnTo>
                    <a:pt x="736592" y="85094"/>
                  </a:lnTo>
                  <a:lnTo>
                    <a:pt x="734182" y="82616"/>
                  </a:lnTo>
                  <a:lnTo>
                    <a:pt x="727641" y="77727"/>
                  </a:lnTo>
                  <a:lnTo>
                    <a:pt x="724336" y="74423"/>
                  </a:lnTo>
                  <a:lnTo>
                    <a:pt x="721099" y="71944"/>
                  </a:lnTo>
                  <a:lnTo>
                    <a:pt x="716968" y="69535"/>
                  </a:lnTo>
                  <a:lnTo>
                    <a:pt x="709601" y="63820"/>
                  </a:lnTo>
                  <a:lnTo>
                    <a:pt x="704712" y="61342"/>
                  </a:lnTo>
                  <a:lnTo>
                    <a:pt x="700580" y="59690"/>
                  </a:lnTo>
                  <a:lnTo>
                    <a:pt x="696518" y="57280"/>
                  </a:lnTo>
                  <a:lnTo>
                    <a:pt x="691629" y="54802"/>
                  </a:lnTo>
                  <a:lnTo>
                    <a:pt x="686672" y="53149"/>
                  </a:lnTo>
                  <a:lnTo>
                    <a:pt x="681783" y="50671"/>
                  </a:lnTo>
                  <a:lnTo>
                    <a:pt x="676894" y="49913"/>
                  </a:lnTo>
                  <a:lnTo>
                    <a:pt x="671179" y="48261"/>
                  </a:lnTo>
                  <a:lnTo>
                    <a:pt x="666221" y="46609"/>
                  </a:lnTo>
                  <a:lnTo>
                    <a:pt x="659687" y="45783"/>
                  </a:lnTo>
                  <a:lnTo>
                    <a:pt x="654778" y="44130"/>
                  </a:lnTo>
                  <a:lnTo>
                    <a:pt x="635133" y="41721"/>
                  </a:lnTo>
                  <a:lnTo>
                    <a:pt x="606489" y="41721"/>
                  </a:lnTo>
                  <a:lnTo>
                    <a:pt x="599941" y="42547"/>
                  </a:lnTo>
                  <a:lnTo>
                    <a:pt x="591754" y="42547"/>
                  </a:lnTo>
                  <a:lnTo>
                    <a:pt x="583574" y="43373"/>
                  </a:lnTo>
                  <a:lnTo>
                    <a:pt x="574568" y="44956"/>
                  </a:lnTo>
                  <a:lnTo>
                    <a:pt x="567200" y="46609"/>
                  </a:lnTo>
                  <a:lnTo>
                    <a:pt x="558201" y="48261"/>
                  </a:lnTo>
                  <a:lnTo>
                    <a:pt x="540195" y="53149"/>
                  </a:lnTo>
                  <a:lnTo>
                    <a:pt x="531188" y="56454"/>
                  </a:lnTo>
                  <a:lnTo>
                    <a:pt x="527098" y="52323"/>
                  </a:lnTo>
                  <a:lnTo>
                    <a:pt x="525460" y="49913"/>
                  </a:lnTo>
                  <a:lnTo>
                    <a:pt x="519731" y="44130"/>
                  </a:lnTo>
                  <a:lnTo>
                    <a:pt x="514821" y="40894"/>
                  </a:lnTo>
                  <a:lnTo>
                    <a:pt x="512363" y="38416"/>
                  </a:lnTo>
                  <a:lnTo>
                    <a:pt x="509905" y="36764"/>
                  </a:lnTo>
                  <a:lnTo>
                    <a:pt x="506634" y="34354"/>
                  </a:lnTo>
                  <a:lnTo>
                    <a:pt x="504176" y="32702"/>
                  </a:lnTo>
                  <a:lnTo>
                    <a:pt x="501725" y="30223"/>
                  </a:lnTo>
                  <a:lnTo>
                    <a:pt x="499267" y="28640"/>
                  </a:lnTo>
                  <a:lnTo>
                    <a:pt x="489448" y="23683"/>
                  </a:lnTo>
                  <a:lnTo>
                    <a:pt x="486171" y="21273"/>
                  </a:lnTo>
                  <a:lnTo>
                    <a:pt x="479622" y="17969"/>
                  </a:lnTo>
                  <a:lnTo>
                    <a:pt x="475532" y="15559"/>
                  </a:lnTo>
                  <a:lnTo>
                    <a:pt x="472262" y="13907"/>
                  </a:lnTo>
                  <a:lnTo>
                    <a:pt x="468165" y="13080"/>
                  </a:lnTo>
                  <a:lnTo>
                    <a:pt x="464894" y="11428"/>
                  </a:lnTo>
                  <a:lnTo>
                    <a:pt x="456707" y="8192"/>
                  </a:lnTo>
                  <a:lnTo>
                    <a:pt x="452617" y="7366"/>
                  </a:lnTo>
                  <a:lnTo>
                    <a:pt x="448520" y="5714"/>
                  </a:lnTo>
                  <a:lnTo>
                    <a:pt x="432153" y="2409"/>
                  </a:lnTo>
                  <a:lnTo>
                    <a:pt x="418237" y="0"/>
                  </a:lnTo>
                  <a:close/>
                </a:path>
              </a:pathLst>
            </a:custGeom>
            <a:solidFill>
              <a:srgbClr val="C2D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05743" y="4717568"/>
              <a:ext cx="737870" cy="129539"/>
            </a:xfrm>
            <a:custGeom>
              <a:avLst/>
              <a:gdLst/>
              <a:ahLst/>
              <a:cxnLst/>
              <a:rect l="l" t="t" r="r" b="b"/>
              <a:pathLst>
                <a:path w="737870" h="129539">
                  <a:moveTo>
                    <a:pt x="401868" y="0"/>
                  </a:moveTo>
                  <a:lnTo>
                    <a:pt x="383863" y="0"/>
                  </a:lnTo>
                  <a:lnTo>
                    <a:pt x="378953" y="826"/>
                  </a:lnTo>
                  <a:lnTo>
                    <a:pt x="374044" y="826"/>
                  </a:lnTo>
                  <a:lnTo>
                    <a:pt x="369134" y="1583"/>
                  </a:lnTo>
                  <a:lnTo>
                    <a:pt x="365037" y="1583"/>
                  </a:lnTo>
                  <a:lnTo>
                    <a:pt x="360128" y="3235"/>
                  </a:lnTo>
                  <a:lnTo>
                    <a:pt x="355219" y="4061"/>
                  </a:lnTo>
                  <a:lnTo>
                    <a:pt x="350309" y="5714"/>
                  </a:lnTo>
                  <a:lnTo>
                    <a:pt x="344580" y="7366"/>
                  </a:lnTo>
                  <a:lnTo>
                    <a:pt x="340484" y="9776"/>
                  </a:lnTo>
                  <a:lnTo>
                    <a:pt x="334755" y="11428"/>
                  </a:lnTo>
                  <a:lnTo>
                    <a:pt x="329845" y="13080"/>
                  </a:lnTo>
                  <a:lnTo>
                    <a:pt x="324117" y="15490"/>
                  </a:lnTo>
                  <a:lnTo>
                    <a:pt x="319207" y="18795"/>
                  </a:lnTo>
                  <a:lnTo>
                    <a:pt x="314291" y="21273"/>
                  </a:lnTo>
                  <a:lnTo>
                    <a:pt x="304472" y="27814"/>
                  </a:lnTo>
                  <a:lnTo>
                    <a:pt x="298743" y="31876"/>
                  </a:lnTo>
                  <a:lnTo>
                    <a:pt x="293834" y="35938"/>
                  </a:lnTo>
                  <a:lnTo>
                    <a:pt x="288105" y="39242"/>
                  </a:lnTo>
                  <a:lnTo>
                    <a:pt x="283189" y="44130"/>
                  </a:lnTo>
                  <a:lnTo>
                    <a:pt x="277460" y="49087"/>
                  </a:lnTo>
                  <a:lnTo>
                    <a:pt x="266822" y="59690"/>
                  </a:lnTo>
                  <a:lnTo>
                    <a:pt x="261912" y="65404"/>
                  </a:lnTo>
                  <a:lnTo>
                    <a:pt x="256183" y="71118"/>
                  </a:lnTo>
                  <a:lnTo>
                    <a:pt x="253725" y="68709"/>
                  </a:lnTo>
                  <a:lnTo>
                    <a:pt x="251274" y="67056"/>
                  </a:lnTo>
                  <a:lnTo>
                    <a:pt x="247177" y="64578"/>
                  </a:lnTo>
                  <a:lnTo>
                    <a:pt x="243906" y="62168"/>
                  </a:lnTo>
                  <a:lnTo>
                    <a:pt x="241448" y="60516"/>
                  </a:lnTo>
                  <a:lnTo>
                    <a:pt x="239810" y="58863"/>
                  </a:lnTo>
                  <a:lnTo>
                    <a:pt x="236539" y="57211"/>
                  </a:lnTo>
                  <a:lnTo>
                    <a:pt x="234081" y="56454"/>
                  </a:lnTo>
                  <a:lnTo>
                    <a:pt x="229171" y="53149"/>
                  </a:lnTo>
                  <a:lnTo>
                    <a:pt x="225901" y="52323"/>
                  </a:lnTo>
                  <a:lnTo>
                    <a:pt x="223443" y="50671"/>
                  </a:lnTo>
                  <a:lnTo>
                    <a:pt x="216894" y="47435"/>
                  </a:lnTo>
                  <a:lnTo>
                    <a:pt x="212804" y="45783"/>
                  </a:lnTo>
                  <a:lnTo>
                    <a:pt x="209527" y="44956"/>
                  </a:lnTo>
                  <a:lnTo>
                    <a:pt x="205437" y="43304"/>
                  </a:lnTo>
                  <a:lnTo>
                    <a:pt x="201347" y="42547"/>
                  </a:lnTo>
                  <a:lnTo>
                    <a:pt x="198069" y="40894"/>
                  </a:lnTo>
                  <a:lnTo>
                    <a:pt x="194799" y="40068"/>
                  </a:lnTo>
                  <a:lnTo>
                    <a:pt x="189882" y="38416"/>
                  </a:lnTo>
                  <a:lnTo>
                    <a:pt x="173515" y="35180"/>
                  </a:lnTo>
                  <a:lnTo>
                    <a:pt x="168606" y="35180"/>
                  </a:lnTo>
                  <a:lnTo>
                    <a:pt x="164516" y="34354"/>
                  </a:lnTo>
                  <a:lnTo>
                    <a:pt x="154690" y="34354"/>
                  </a:lnTo>
                  <a:lnTo>
                    <a:pt x="150600" y="33528"/>
                  </a:lnTo>
                  <a:lnTo>
                    <a:pt x="145691" y="33528"/>
                  </a:lnTo>
                  <a:lnTo>
                    <a:pt x="140774" y="34354"/>
                  </a:lnTo>
                  <a:lnTo>
                    <a:pt x="135865" y="34354"/>
                  </a:lnTo>
                  <a:lnTo>
                    <a:pt x="130956" y="35180"/>
                  </a:lnTo>
                  <a:lnTo>
                    <a:pt x="126046" y="35180"/>
                  </a:lnTo>
                  <a:lnTo>
                    <a:pt x="121137" y="36764"/>
                  </a:lnTo>
                  <a:lnTo>
                    <a:pt x="111311" y="38416"/>
                  </a:lnTo>
                  <a:lnTo>
                    <a:pt x="106402" y="40068"/>
                  </a:lnTo>
                  <a:lnTo>
                    <a:pt x="100673" y="41721"/>
                  </a:lnTo>
                  <a:lnTo>
                    <a:pt x="95763" y="43304"/>
                  </a:lnTo>
                  <a:lnTo>
                    <a:pt x="85938" y="48261"/>
                  </a:lnTo>
                  <a:lnTo>
                    <a:pt x="81028" y="51497"/>
                  </a:lnTo>
                  <a:lnTo>
                    <a:pt x="75299" y="53975"/>
                  </a:lnTo>
                  <a:lnTo>
                    <a:pt x="70390" y="56454"/>
                  </a:lnTo>
                  <a:lnTo>
                    <a:pt x="65481" y="59690"/>
                  </a:lnTo>
                  <a:lnTo>
                    <a:pt x="59745" y="63752"/>
                  </a:lnTo>
                  <a:lnTo>
                    <a:pt x="54836" y="67056"/>
                  </a:lnTo>
                  <a:lnTo>
                    <a:pt x="45017" y="75249"/>
                  </a:lnTo>
                  <a:lnTo>
                    <a:pt x="40107" y="80137"/>
                  </a:lnTo>
                  <a:lnTo>
                    <a:pt x="34378" y="85025"/>
                  </a:lnTo>
                  <a:lnTo>
                    <a:pt x="29462" y="90808"/>
                  </a:lnTo>
                  <a:lnTo>
                    <a:pt x="24554" y="95696"/>
                  </a:lnTo>
                  <a:lnTo>
                    <a:pt x="19643" y="102237"/>
                  </a:lnTo>
                  <a:lnTo>
                    <a:pt x="13914" y="107951"/>
                  </a:lnTo>
                  <a:lnTo>
                    <a:pt x="9003" y="115318"/>
                  </a:lnTo>
                  <a:lnTo>
                    <a:pt x="4092" y="121858"/>
                  </a:lnTo>
                  <a:lnTo>
                    <a:pt x="0" y="129225"/>
                  </a:lnTo>
                  <a:lnTo>
                    <a:pt x="737437" y="128399"/>
                  </a:lnTo>
                  <a:lnTo>
                    <a:pt x="736611" y="127573"/>
                  </a:lnTo>
                  <a:lnTo>
                    <a:pt x="736611" y="126746"/>
                  </a:lnTo>
                  <a:lnTo>
                    <a:pt x="735784" y="125163"/>
                  </a:lnTo>
                  <a:lnTo>
                    <a:pt x="734201" y="120206"/>
                  </a:lnTo>
                  <a:lnTo>
                    <a:pt x="732548" y="116970"/>
                  </a:lnTo>
                  <a:lnTo>
                    <a:pt x="730896" y="112839"/>
                  </a:lnTo>
                  <a:lnTo>
                    <a:pt x="730069" y="108777"/>
                  </a:lnTo>
                  <a:lnTo>
                    <a:pt x="728417" y="106299"/>
                  </a:lnTo>
                  <a:lnTo>
                    <a:pt x="727590" y="103889"/>
                  </a:lnTo>
                  <a:lnTo>
                    <a:pt x="726007" y="102237"/>
                  </a:lnTo>
                  <a:lnTo>
                    <a:pt x="719465" y="92392"/>
                  </a:lnTo>
                  <a:lnTo>
                    <a:pt x="718639" y="89982"/>
                  </a:lnTo>
                  <a:lnTo>
                    <a:pt x="716160" y="87504"/>
                  </a:lnTo>
                  <a:lnTo>
                    <a:pt x="714508" y="85025"/>
                  </a:lnTo>
                  <a:lnTo>
                    <a:pt x="704730" y="75249"/>
                  </a:lnTo>
                  <a:lnTo>
                    <a:pt x="702252" y="73597"/>
                  </a:lnTo>
                  <a:lnTo>
                    <a:pt x="699773" y="71118"/>
                  </a:lnTo>
                  <a:lnTo>
                    <a:pt x="693231" y="66230"/>
                  </a:lnTo>
                  <a:lnTo>
                    <a:pt x="686690" y="62168"/>
                  </a:lnTo>
                  <a:lnTo>
                    <a:pt x="682628" y="58863"/>
                  </a:lnTo>
                  <a:lnTo>
                    <a:pt x="678496" y="57211"/>
                  </a:lnTo>
                  <a:lnTo>
                    <a:pt x="675260" y="55628"/>
                  </a:lnTo>
                  <a:lnTo>
                    <a:pt x="671129" y="53975"/>
                  </a:lnTo>
                  <a:lnTo>
                    <a:pt x="666240" y="52323"/>
                  </a:lnTo>
                  <a:lnTo>
                    <a:pt x="662178" y="50671"/>
                  </a:lnTo>
                  <a:lnTo>
                    <a:pt x="652331" y="47435"/>
                  </a:lnTo>
                  <a:lnTo>
                    <a:pt x="647442" y="46609"/>
                  </a:lnTo>
                  <a:lnTo>
                    <a:pt x="642499" y="44956"/>
                  </a:lnTo>
                  <a:lnTo>
                    <a:pt x="636770" y="44130"/>
                  </a:lnTo>
                  <a:lnTo>
                    <a:pt x="631860" y="44130"/>
                  </a:lnTo>
                  <a:lnTo>
                    <a:pt x="625312" y="42547"/>
                  </a:lnTo>
                  <a:lnTo>
                    <a:pt x="619583" y="42547"/>
                  </a:lnTo>
                  <a:lnTo>
                    <a:pt x="613035" y="41721"/>
                  </a:lnTo>
                  <a:lnTo>
                    <a:pt x="593391" y="41721"/>
                  </a:lnTo>
                  <a:lnTo>
                    <a:pt x="578662" y="43304"/>
                  </a:lnTo>
                  <a:lnTo>
                    <a:pt x="571295" y="43304"/>
                  </a:lnTo>
                  <a:lnTo>
                    <a:pt x="563108" y="44130"/>
                  </a:lnTo>
                  <a:lnTo>
                    <a:pt x="546741" y="47435"/>
                  </a:lnTo>
                  <a:lnTo>
                    <a:pt x="538554" y="48261"/>
                  </a:lnTo>
                  <a:lnTo>
                    <a:pt x="529554" y="51497"/>
                  </a:lnTo>
                  <a:lnTo>
                    <a:pt x="520548" y="53149"/>
                  </a:lnTo>
                  <a:lnTo>
                    <a:pt x="511549" y="56454"/>
                  </a:lnTo>
                  <a:lnTo>
                    <a:pt x="509910" y="53975"/>
                  </a:lnTo>
                  <a:lnTo>
                    <a:pt x="500904" y="44956"/>
                  </a:lnTo>
                  <a:lnTo>
                    <a:pt x="498452" y="43304"/>
                  </a:lnTo>
                  <a:lnTo>
                    <a:pt x="494355" y="39242"/>
                  </a:lnTo>
                  <a:lnTo>
                    <a:pt x="491085" y="37590"/>
                  </a:lnTo>
                  <a:lnTo>
                    <a:pt x="488627" y="35180"/>
                  </a:lnTo>
                  <a:lnTo>
                    <a:pt x="483717" y="31876"/>
                  </a:lnTo>
                  <a:lnTo>
                    <a:pt x="480447" y="29397"/>
                  </a:lnTo>
                  <a:lnTo>
                    <a:pt x="477169" y="27814"/>
                  </a:lnTo>
                  <a:lnTo>
                    <a:pt x="474718" y="26161"/>
                  </a:lnTo>
                  <a:lnTo>
                    <a:pt x="471440" y="23683"/>
                  </a:lnTo>
                  <a:lnTo>
                    <a:pt x="464892" y="20447"/>
                  </a:lnTo>
                  <a:lnTo>
                    <a:pt x="461621" y="17969"/>
                  </a:lnTo>
                  <a:lnTo>
                    <a:pt x="457524" y="16316"/>
                  </a:lnTo>
                  <a:lnTo>
                    <a:pt x="447706" y="11428"/>
                  </a:lnTo>
                  <a:lnTo>
                    <a:pt x="443616" y="9776"/>
                  </a:lnTo>
                  <a:lnTo>
                    <a:pt x="439519" y="8950"/>
                  </a:lnTo>
                  <a:lnTo>
                    <a:pt x="436248" y="7366"/>
                  </a:lnTo>
                  <a:lnTo>
                    <a:pt x="432151" y="5714"/>
                  </a:lnTo>
                  <a:lnTo>
                    <a:pt x="415784" y="2409"/>
                  </a:lnTo>
                  <a:lnTo>
                    <a:pt x="401868" y="0"/>
                  </a:lnTo>
                  <a:close/>
                </a:path>
              </a:pathLst>
            </a:custGeom>
            <a:solidFill>
              <a:srgbClr val="6F86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208344" y="5922614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63022" y="0"/>
                  </a:moveTo>
                  <a:lnTo>
                    <a:pt x="0" y="0"/>
                  </a:lnTo>
                  <a:lnTo>
                    <a:pt x="0" y="62994"/>
                  </a:lnTo>
                  <a:lnTo>
                    <a:pt x="63022" y="62994"/>
                  </a:lnTo>
                  <a:lnTo>
                    <a:pt x="63022" y="0"/>
                  </a:lnTo>
                  <a:close/>
                </a:path>
              </a:pathLst>
            </a:custGeom>
            <a:solidFill>
              <a:srgbClr val="FFFF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047152" y="5922614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63022" y="0"/>
                  </a:moveTo>
                  <a:lnTo>
                    <a:pt x="0" y="0"/>
                  </a:lnTo>
                  <a:lnTo>
                    <a:pt x="0" y="62994"/>
                  </a:lnTo>
                  <a:lnTo>
                    <a:pt x="63022" y="62994"/>
                  </a:lnTo>
                  <a:lnTo>
                    <a:pt x="63022" y="0"/>
                  </a:lnTo>
                  <a:close/>
                </a:path>
              </a:pathLst>
            </a:custGeom>
            <a:solidFill>
              <a:srgbClr val="A84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880177" y="5922614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63022" y="0"/>
                  </a:moveTo>
                  <a:lnTo>
                    <a:pt x="0" y="0"/>
                  </a:lnTo>
                  <a:lnTo>
                    <a:pt x="0" y="62994"/>
                  </a:lnTo>
                  <a:lnTo>
                    <a:pt x="63022" y="62994"/>
                  </a:lnTo>
                  <a:lnTo>
                    <a:pt x="63022" y="0"/>
                  </a:lnTo>
                  <a:close/>
                </a:path>
              </a:pathLst>
            </a:custGeom>
            <a:solidFill>
              <a:srgbClr val="FFFF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718105" y="5922614"/>
              <a:ext cx="66040" cy="63500"/>
            </a:xfrm>
            <a:custGeom>
              <a:avLst/>
              <a:gdLst/>
              <a:ahLst/>
              <a:cxnLst/>
              <a:rect l="l" t="t" r="r" b="b"/>
              <a:pathLst>
                <a:path w="66040" h="63500">
                  <a:moveTo>
                    <a:pt x="65477" y="0"/>
                  </a:moveTo>
                  <a:lnTo>
                    <a:pt x="0" y="0"/>
                  </a:lnTo>
                  <a:lnTo>
                    <a:pt x="0" y="62994"/>
                  </a:lnTo>
                  <a:lnTo>
                    <a:pt x="65477" y="62994"/>
                  </a:lnTo>
                  <a:lnTo>
                    <a:pt x="65477" y="0"/>
                  </a:lnTo>
                  <a:close/>
                </a:path>
              </a:pathLst>
            </a:custGeom>
            <a:solidFill>
              <a:srgbClr val="7C7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561782" y="5923433"/>
              <a:ext cx="66040" cy="63500"/>
            </a:xfrm>
            <a:custGeom>
              <a:avLst/>
              <a:gdLst/>
              <a:ahLst/>
              <a:cxnLst/>
              <a:rect l="l" t="t" r="r" b="b"/>
              <a:pathLst>
                <a:path w="66040" h="63500">
                  <a:moveTo>
                    <a:pt x="65477" y="0"/>
                  </a:moveTo>
                  <a:lnTo>
                    <a:pt x="0" y="0"/>
                  </a:lnTo>
                  <a:lnTo>
                    <a:pt x="0" y="62994"/>
                  </a:lnTo>
                  <a:lnTo>
                    <a:pt x="65477" y="62994"/>
                  </a:lnTo>
                  <a:lnTo>
                    <a:pt x="65477" y="0"/>
                  </a:lnTo>
                  <a:close/>
                </a:path>
              </a:pathLst>
            </a:custGeom>
            <a:solidFill>
              <a:srgbClr val="D3E2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412000" y="5923433"/>
              <a:ext cx="66040" cy="63500"/>
            </a:xfrm>
            <a:custGeom>
              <a:avLst/>
              <a:gdLst/>
              <a:ahLst/>
              <a:cxnLst/>
              <a:rect l="l" t="t" r="r" b="b"/>
              <a:pathLst>
                <a:path w="66039" h="63500">
                  <a:moveTo>
                    <a:pt x="65477" y="0"/>
                  </a:moveTo>
                  <a:lnTo>
                    <a:pt x="0" y="0"/>
                  </a:lnTo>
                  <a:lnTo>
                    <a:pt x="0" y="62994"/>
                  </a:lnTo>
                  <a:lnTo>
                    <a:pt x="65477" y="62994"/>
                  </a:lnTo>
                  <a:lnTo>
                    <a:pt x="65477" y="0"/>
                  </a:lnTo>
                  <a:close/>
                </a:path>
              </a:pathLst>
            </a:custGeom>
            <a:solidFill>
              <a:srgbClr val="0049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271416" y="5922615"/>
              <a:ext cx="63500" cy="64135"/>
            </a:xfrm>
            <a:custGeom>
              <a:avLst/>
              <a:gdLst/>
              <a:ahLst/>
              <a:cxnLst/>
              <a:rect l="l" t="t" r="r" b="b"/>
              <a:pathLst>
                <a:path w="63500" h="64135">
                  <a:moveTo>
                    <a:pt x="63022" y="0"/>
                  </a:moveTo>
                  <a:lnTo>
                    <a:pt x="0" y="0"/>
                  </a:lnTo>
                  <a:lnTo>
                    <a:pt x="0" y="63811"/>
                  </a:lnTo>
                  <a:lnTo>
                    <a:pt x="63022" y="63811"/>
                  </a:lnTo>
                  <a:lnTo>
                    <a:pt x="63022" y="0"/>
                  </a:lnTo>
                  <a:close/>
                </a:path>
              </a:pathLst>
            </a:custGeom>
            <a:solidFill>
              <a:srgbClr val="3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22579" y="1111961"/>
            <a:ext cx="8502015" cy="36468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200910" algn="r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Despejos</a:t>
            </a:r>
            <a:r>
              <a:rPr sz="3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Arial"/>
                <a:cs typeface="Arial"/>
              </a:rPr>
              <a:t>Industriais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00">
              <a:latin typeface="Arial"/>
              <a:cs typeface="Arial"/>
            </a:endParaRPr>
          </a:p>
          <a:p>
            <a:pPr marR="2266315" algn="r">
              <a:lnSpc>
                <a:spcPct val="100000"/>
              </a:lnSpc>
            </a:pPr>
            <a:r>
              <a:rPr sz="3000" b="1" dirty="0">
                <a:latin typeface="Arial"/>
                <a:cs typeface="Arial"/>
              </a:rPr>
              <a:t>Cor</a:t>
            </a:r>
            <a:r>
              <a:rPr sz="3000" b="1" spc="-2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nos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efluentes industriais</a:t>
            </a:r>
            <a:endParaRPr sz="3000">
              <a:latin typeface="Arial"/>
              <a:cs typeface="Arial"/>
            </a:endParaRPr>
          </a:p>
          <a:p>
            <a:pPr marL="394970" marR="5080" indent="-382905">
              <a:lnSpc>
                <a:spcPct val="100000"/>
              </a:lnSpc>
              <a:spcBef>
                <a:spcPts val="1370"/>
              </a:spcBef>
              <a:tabLst>
                <a:tab pos="394970" algn="l"/>
              </a:tabLst>
            </a:pPr>
            <a:r>
              <a:rPr sz="2800" spc="-5" dirty="0">
                <a:solidFill>
                  <a:srgbClr val="4F81BC"/>
                </a:solidFill>
                <a:latin typeface="Wingdings"/>
                <a:cs typeface="Wingdings"/>
              </a:rPr>
              <a:t></a:t>
            </a:r>
            <a:r>
              <a:rPr sz="2800" spc="-5" dirty="0">
                <a:solidFill>
                  <a:srgbClr val="4F81B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Microsoft Sans Serif"/>
                <a:cs typeface="Microsoft Sans Serif"/>
              </a:rPr>
              <a:t>Efluentes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coloridos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atrai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atenção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de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quem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estiver </a:t>
            </a:r>
            <a:r>
              <a:rPr sz="2800" spc="-7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observando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um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corpo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10" dirty="0">
                <a:latin typeface="Microsoft Sans Serif"/>
                <a:cs typeface="Microsoft Sans Serif"/>
              </a:rPr>
              <a:t>hídrico.</a:t>
            </a:r>
            <a:r>
              <a:rPr sz="2800" spc="-1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</a:t>
            </a:r>
            <a:r>
              <a:rPr sz="2800" spc="-1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cor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no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ambiente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é 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cor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aparente,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composta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de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substâncias 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dissolvidas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(corantes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naturais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ou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artificiais)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e 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suspenção/coloidais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(turbidez).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27857" y="178325"/>
            <a:ext cx="5082540" cy="774700"/>
            <a:chOff x="1927857" y="178325"/>
            <a:chExt cx="5082540" cy="774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7857" y="178325"/>
              <a:ext cx="5082545" cy="7741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1642" y="188976"/>
              <a:ext cx="5015483" cy="70637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74875" y="249174"/>
            <a:ext cx="45377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Tratamento</a:t>
            </a:r>
            <a:r>
              <a:rPr sz="3200" spc="-50" dirty="0"/>
              <a:t> </a:t>
            </a:r>
            <a:r>
              <a:rPr sz="3200" dirty="0"/>
              <a:t>de</a:t>
            </a:r>
            <a:r>
              <a:rPr sz="3200" spc="-45" dirty="0"/>
              <a:t> </a:t>
            </a:r>
            <a:r>
              <a:rPr sz="3200" dirty="0"/>
              <a:t>Efluente</a:t>
            </a:r>
            <a:endParaRPr sz="3200"/>
          </a:p>
        </p:txBody>
      </p:sp>
      <p:grpSp>
        <p:nvGrpSpPr>
          <p:cNvPr id="6" name="object 6"/>
          <p:cNvGrpSpPr/>
          <p:nvPr/>
        </p:nvGrpSpPr>
        <p:grpSpPr>
          <a:xfrm>
            <a:off x="2450594" y="720851"/>
            <a:ext cx="4587240" cy="1024255"/>
            <a:chOff x="2450594" y="720851"/>
            <a:chExt cx="4587240" cy="102425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50594" y="1074399"/>
              <a:ext cx="4587233" cy="6706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83738" y="1084325"/>
              <a:ext cx="4520438" cy="6047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52615" y="720851"/>
              <a:ext cx="467867" cy="467868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6326885" y="4252773"/>
            <a:ext cx="1285240" cy="1757680"/>
            <a:chOff x="6326885" y="4252773"/>
            <a:chExt cx="1285240" cy="1757680"/>
          </a:xfrm>
        </p:grpSpPr>
        <p:sp>
          <p:nvSpPr>
            <p:cNvPr id="11" name="object 11"/>
            <p:cNvSpPr/>
            <p:nvPr/>
          </p:nvSpPr>
          <p:spPr>
            <a:xfrm>
              <a:off x="6326885" y="4252773"/>
              <a:ext cx="1107440" cy="325120"/>
            </a:xfrm>
            <a:custGeom>
              <a:avLst/>
              <a:gdLst/>
              <a:ahLst/>
              <a:cxnLst/>
              <a:rect l="l" t="t" r="r" b="b"/>
              <a:pathLst>
                <a:path w="1107440" h="325120">
                  <a:moveTo>
                    <a:pt x="662144" y="0"/>
                  </a:moveTo>
                  <a:lnTo>
                    <a:pt x="630222" y="0"/>
                  </a:lnTo>
                  <a:lnTo>
                    <a:pt x="619584" y="826"/>
                  </a:lnTo>
                  <a:lnTo>
                    <a:pt x="597488" y="4130"/>
                  </a:lnTo>
                  <a:lnTo>
                    <a:pt x="586843" y="6609"/>
                  </a:lnTo>
                  <a:lnTo>
                    <a:pt x="575386" y="8192"/>
                  </a:lnTo>
                  <a:lnTo>
                    <a:pt x="564747" y="12323"/>
                  </a:lnTo>
                  <a:lnTo>
                    <a:pt x="553290" y="14733"/>
                  </a:lnTo>
                  <a:lnTo>
                    <a:pt x="542645" y="18864"/>
                  </a:lnTo>
                  <a:lnTo>
                    <a:pt x="531187" y="23752"/>
                  </a:lnTo>
                  <a:lnTo>
                    <a:pt x="520549" y="28640"/>
                  </a:lnTo>
                  <a:lnTo>
                    <a:pt x="509091" y="33597"/>
                  </a:lnTo>
                  <a:lnTo>
                    <a:pt x="498453" y="38485"/>
                  </a:lnTo>
                  <a:lnTo>
                    <a:pt x="486989" y="45025"/>
                  </a:lnTo>
                  <a:lnTo>
                    <a:pt x="465712" y="58106"/>
                  </a:lnTo>
                  <a:lnTo>
                    <a:pt x="455074" y="66299"/>
                  </a:lnTo>
                  <a:lnTo>
                    <a:pt x="444429" y="73666"/>
                  </a:lnTo>
                  <a:lnTo>
                    <a:pt x="434610" y="82684"/>
                  </a:lnTo>
                  <a:lnTo>
                    <a:pt x="423152" y="90808"/>
                  </a:lnTo>
                  <a:lnTo>
                    <a:pt x="412507" y="100653"/>
                  </a:lnTo>
                  <a:lnTo>
                    <a:pt x="402688" y="110499"/>
                  </a:lnTo>
                  <a:lnTo>
                    <a:pt x="392870" y="121101"/>
                  </a:lnTo>
                  <a:lnTo>
                    <a:pt x="382225" y="131772"/>
                  </a:lnTo>
                  <a:lnTo>
                    <a:pt x="362580" y="154629"/>
                  </a:lnTo>
                  <a:lnTo>
                    <a:pt x="353581" y="167710"/>
                  </a:lnTo>
                  <a:lnTo>
                    <a:pt x="338845" y="165301"/>
                  </a:lnTo>
                  <a:lnTo>
                    <a:pt x="324117" y="163648"/>
                  </a:lnTo>
                  <a:lnTo>
                    <a:pt x="283189" y="161170"/>
                  </a:lnTo>
                  <a:lnTo>
                    <a:pt x="257816" y="161170"/>
                  </a:lnTo>
                  <a:lnTo>
                    <a:pt x="246358" y="161996"/>
                  </a:lnTo>
                  <a:lnTo>
                    <a:pt x="234081" y="161996"/>
                  </a:lnTo>
                  <a:lnTo>
                    <a:pt x="181703" y="168536"/>
                  </a:lnTo>
                  <a:lnTo>
                    <a:pt x="144872" y="178381"/>
                  </a:lnTo>
                  <a:lnTo>
                    <a:pt x="136685" y="181617"/>
                  </a:lnTo>
                  <a:lnTo>
                    <a:pt x="129317" y="184096"/>
                  </a:lnTo>
                  <a:lnTo>
                    <a:pt x="121131" y="187400"/>
                  </a:lnTo>
                  <a:lnTo>
                    <a:pt x="106402" y="193941"/>
                  </a:lnTo>
                  <a:lnTo>
                    <a:pt x="99854" y="198003"/>
                  </a:lnTo>
                  <a:lnTo>
                    <a:pt x="93306" y="201307"/>
                  </a:lnTo>
                  <a:lnTo>
                    <a:pt x="86758" y="205369"/>
                  </a:lnTo>
                  <a:lnTo>
                    <a:pt x="81029" y="208674"/>
                  </a:lnTo>
                  <a:lnTo>
                    <a:pt x="75300" y="212736"/>
                  </a:lnTo>
                  <a:lnTo>
                    <a:pt x="70391" y="216798"/>
                  </a:lnTo>
                  <a:lnTo>
                    <a:pt x="64659" y="220929"/>
                  </a:lnTo>
                  <a:lnTo>
                    <a:pt x="59748" y="224991"/>
                  </a:lnTo>
                  <a:lnTo>
                    <a:pt x="55656" y="229948"/>
                  </a:lnTo>
                  <a:lnTo>
                    <a:pt x="50745" y="233183"/>
                  </a:lnTo>
                  <a:lnTo>
                    <a:pt x="45834" y="238072"/>
                  </a:lnTo>
                  <a:lnTo>
                    <a:pt x="42560" y="242202"/>
                  </a:lnTo>
                  <a:lnTo>
                    <a:pt x="34376" y="250395"/>
                  </a:lnTo>
                  <a:lnTo>
                    <a:pt x="27828" y="258519"/>
                  </a:lnTo>
                  <a:lnTo>
                    <a:pt x="25372" y="262650"/>
                  </a:lnTo>
                  <a:lnTo>
                    <a:pt x="22098" y="266712"/>
                  </a:lnTo>
                  <a:lnTo>
                    <a:pt x="17187" y="274905"/>
                  </a:lnTo>
                  <a:lnTo>
                    <a:pt x="15551" y="279035"/>
                  </a:lnTo>
                  <a:lnTo>
                    <a:pt x="12276" y="282271"/>
                  </a:lnTo>
                  <a:lnTo>
                    <a:pt x="9002" y="290464"/>
                  </a:lnTo>
                  <a:lnTo>
                    <a:pt x="8184" y="293700"/>
                  </a:lnTo>
                  <a:lnTo>
                    <a:pt x="4910" y="300309"/>
                  </a:lnTo>
                  <a:lnTo>
                    <a:pt x="3273" y="302719"/>
                  </a:lnTo>
                  <a:lnTo>
                    <a:pt x="2455" y="306023"/>
                  </a:lnTo>
                  <a:lnTo>
                    <a:pt x="818" y="308433"/>
                  </a:lnTo>
                  <a:lnTo>
                    <a:pt x="0" y="310911"/>
                  </a:lnTo>
                  <a:lnTo>
                    <a:pt x="0" y="324818"/>
                  </a:lnTo>
                  <a:lnTo>
                    <a:pt x="1095150" y="324818"/>
                  </a:lnTo>
                  <a:lnTo>
                    <a:pt x="1103275" y="308433"/>
                  </a:lnTo>
                  <a:lnTo>
                    <a:pt x="1104927" y="301893"/>
                  </a:lnTo>
                  <a:lnTo>
                    <a:pt x="1106580" y="298657"/>
                  </a:lnTo>
                  <a:lnTo>
                    <a:pt x="1106580" y="295352"/>
                  </a:lnTo>
                  <a:lnTo>
                    <a:pt x="1107406" y="292116"/>
                  </a:lnTo>
                  <a:lnTo>
                    <a:pt x="1107406" y="279793"/>
                  </a:lnTo>
                  <a:lnTo>
                    <a:pt x="1106580" y="275731"/>
                  </a:lnTo>
                  <a:lnTo>
                    <a:pt x="1106580" y="273252"/>
                  </a:lnTo>
                  <a:lnTo>
                    <a:pt x="1104927" y="270016"/>
                  </a:lnTo>
                  <a:lnTo>
                    <a:pt x="1104101" y="267538"/>
                  </a:lnTo>
                  <a:lnTo>
                    <a:pt x="1103275" y="263476"/>
                  </a:lnTo>
                  <a:lnTo>
                    <a:pt x="1102517" y="260998"/>
                  </a:lnTo>
                  <a:lnTo>
                    <a:pt x="1100865" y="257762"/>
                  </a:lnTo>
                  <a:lnTo>
                    <a:pt x="1098386" y="254457"/>
                  </a:lnTo>
                  <a:lnTo>
                    <a:pt x="1095150" y="249569"/>
                  </a:lnTo>
                  <a:lnTo>
                    <a:pt x="1093497" y="246264"/>
                  </a:lnTo>
                  <a:lnTo>
                    <a:pt x="1083651" y="236488"/>
                  </a:lnTo>
                  <a:lnTo>
                    <a:pt x="1081172" y="233183"/>
                  </a:lnTo>
                  <a:lnTo>
                    <a:pt x="1078762" y="231531"/>
                  </a:lnTo>
                  <a:lnTo>
                    <a:pt x="1075457" y="229948"/>
                  </a:lnTo>
                  <a:lnTo>
                    <a:pt x="1065680" y="222581"/>
                  </a:lnTo>
                  <a:lnTo>
                    <a:pt x="1062375" y="220929"/>
                  </a:lnTo>
                  <a:lnTo>
                    <a:pt x="1058312" y="219276"/>
                  </a:lnTo>
                  <a:lnTo>
                    <a:pt x="1055007" y="217624"/>
                  </a:lnTo>
                  <a:lnTo>
                    <a:pt x="1038619" y="211084"/>
                  </a:lnTo>
                  <a:lnTo>
                    <a:pt x="1034557" y="210257"/>
                  </a:lnTo>
                  <a:lnTo>
                    <a:pt x="1029668" y="209500"/>
                  </a:lnTo>
                  <a:lnTo>
                    <a:pt x="1025537" y="208674"/>
                  </a:lnTo>
                  <a:lnTo>
                    <a:pt x="1015759" y="207022"/>
                  </a:lnTo>
                  <a:lnTo>
                    <a:pt x="1011628" y="207022"/>
                  </a:lnTo>
                  <a:lnTo>
                    <a:pt x="1006739" y="206196"/>
                  </a:lnTo>
                  <a:lnTo>
                    <a:pt x="981331" y="206196"/>
                  </a:lnTo>
                  <a:lnTo>
                    <a:pt x="970728" y="207848"/>
                  </a:lnTo>
                  <a:lnTo>
                    <a:pt x="964186" y="208674"/>
                  </a:lnTo>
                  <a:lnTo>
                    <a:pt x="959229" y="209500"/>
                  </a:lnTo>
                  <a:lnTo>
                    <a:pt x="952687" y="211084"/>
                  </a:lnTo>
                  <a:lnTo>
                    <a:pt x="947799" y="212736"/>
                  </a:lnTo>
                  <a:lnTo>
                    <a:pt x="941257" y="213562"/>
                  </a:lnTo>
                  <a:lnTo>
                    <a:pt x="935542" y="216041"/>
                  </a:lnTo>
                  <a:lnTo>
                    <a:pt x="929758" y="217624"/>
                  </a:lnTo>
                  <a:lnTo>
                    <a:pt x="924043" y="220103"/>
                  </a:lnTo>
                  <a:lnTo>
                    <a:pt x="906072" y="166127"/>
                  </a:lnTo>
                  <a:lnTo>
                    <a:pt x="879838" y="119449"/>
                  </a:lnTo>
                  <a:lnTo>
                    <a:pt x="853673" y="87573"/>
                  </a:lnTo>
                  <a:lnTo>
                    <a:pt x="846305" y="79380"/>
                  </a:lnTo>
                  <a:lnTo>
                    <a:pt x="839764" y="72839"/>
                  </a:lnTo>
                  <a:lnTo>
                    <a:pt x="824203" y="58932"/>
                  </a:lnTo>
                  <a:lnTo>
                    <a:pt x="815183" y="53218"/>
                  </a:lnTo>
                  <a:lnTo>
                    <a:pt x="806989" y="47504"/>
                  </a:lnTo>
                  <a:lnTo>
                    <a:pt x="798037" y="41789"/>
                  </a:lnTo>
                  <a:lnTo>
                    <a:pt x="789844" y="36006"/>
                  </a:lnTo>
                  <a:lnTo>
                    <a:pt x="780824" y="31118"/>
                  </a:lnTo>
                  <a:lnTo>
                    <a:pt x="772630" y="27056"/>
                  </a:lnTo>
                  <a:lnTo>
                    <a:pt x="743159" y="14733"/>
                  </a:lnTo>
                  <a:lnTo>
                    <a:pt x="734139" y="12323"/>
                  </a:lnTo>
                  <a:lnTo>
                    <a:pt x="724362" y="9018"/>
                  </a:lnTo>
                  <a:lnTo>
                    <a:pt x="714515" y="6609"/>
                  </a:lnTo>
                  <a:lnTo>
                    <a:pt x="683427" y="1652"/>
                  </a:lnTo>
                  <a:lnTo>
                    <a:pt x="662144" y="0"/>
                  </a:lnTo>
                  <a:close/>
                </a:path>
              </a:pathLst>
            </a:custGeom>
            <a:solidFill>
              <a:srgbClr val="3C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858892" y="5271347"/>
              <a:ext cx="500380" cy="301625"/>
            </a:xfrm>
            <a:custGeom>
              <a:avLst/>
              <a:gdLst/>
              <a:ahLst/>
              <a:cxnLst/>
              <a:rect l="l" t="t" r="r" b="b"/>
              <a:pathLst>
                <a:path w="500379" h="301625">
                  <a:moveTo>
                    <a:pt x="500085" y="0"/>
                  </a:moveTo>
                  <a:lnTo>
                    <a:pt x="0" y="0"/>
                  </a:lnTo>
                  <a:lnTo>
                    <a:pt x="0" y="301059"/>
                  </a:lnTo>
                  <a:lnTo>
                    <a:pt x="500085" y="301059"/>
                  </a:lnTo>
                  <a:lnTo>
                    <a:pt x="500085" y="0"/>
                  </a:lnTo>
                  <a:close/>
                </a:path>
              </a:pathLst>
            </a:custGeom>
            <a:solidFill>
              <a:srgbClr val="3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95135" y="5273013"/>
              <a:ext cx="316865" cy="737235"/>
            </a:xfrm>
            <a:custGeom>
              <a:avLst/>
              <a:gdLst/>
              <a:ahLst/>
              <a:cxnLst/>
              <a:rect l="l" t="t" r="r" b="b"/>
              <a:pathLst>
                <a:path w="316865" h="737235">
                  <a:moveTo>
                    <a:pt x="316736" y="0"/>
                  </a:moveTo>
                  <a:lnTo>
                    <a:pt x="139157" y="0"/>
                  </a:lnTo>
                  <a:lnTo>
                    <a:pt x="72849" y="396750"/>
                  </a:lnTo>
                  <a:lnTo>
                    <a:pt x="0" y="737083"/>
                  </a:lnTo>
                  <a:lnTo>
                    <a:pt x="316736" y="737083"/>
                  </a:lnTo>
                  <a:lnTo>
                    <a:pt x="316736" y="0"/>
                  </a:lnTo>
                  <a:close/>
                </a:path>
              </a:pathLst>
            </a:custGeom>
            <a:solidFill>
              <a:srgbClr val="866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980834" y="4575949"/>
              <a:ext cx="452120" cy="979805"/>
            </a:xfrm>
            <a:custGeom>
              <a:avLst/>
              <a:gdLst/>
              <a:ahLst/>
              <a:cxnLst/>
              <a:rect l="l" t="t" r="r" b="b"/>
              <a:pathLst>
                <a:path w="452120" h="979804">
                  <a:moveTo>
                    <a:pt x="171069" y="0"/>
                  </a:moveTo>
                  <a:lnTo>
                    <a:pt x="77774" y="0"/>
                  </a:lnTo>
                  <a:lnTo>
                    <a:pt x="0" y="979284"/>
                  </a:lnTo>
                  <a:lnTo>
                    <a:pt x="171069" y="777214"/>
                  </a:lnTo>
                  <a:lnTo>
                    <a:pt x="171069" y="0"/>
                  </a:lnTo>
                  <a:close/>
                </a:path>
                <a:path w="452120" h="979804">
                  <a:moveTo>
                    <a:pt x="451802" y="0"/>
                  </a:moveTo>
                  <a:lnTo>
                    <a:pt x="359321" y="0"/>
                  </a:lnTo>
                  <a:lnTo>
                    <a:pt x="281584" y="979284"/>
                  </a:lnTo>
                  <a:lnTo>
                    <a:pt x="451802" y="777214"/>
                  </a:lnTo>
                  <a:lnTo>
                    <a:pt x="451802" y="0"/>
                  </a:lnTo>
                  <a:close/>
                </a:path>
              </a:pathLst>
            </a:custGeom>
            <a:solidFill>
              <a:srgbClr val="A84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021766" y="4575949"/>
              <a:ext cx="361315" cy="842010"/>
            </a:xfrm>
            <a:custGeom>
              <a:avLst/>
              <a:gdLst/>
              <a:ahLst/>
              <a:cxnLst/>
              <a:rect l="l" t="t" r="r" b="b"/>
              <a:pathLst>
                <a:path w="361315" h="842010">
                  <a:moveTo>
                    <a:pt x="78574" y="0"/>
                  </a:moveTo>
                  <a:lnTo>
                    <a:pt x="54813" y="0"/>
                  </a:lnTo>
                  <a:lnTo>
                    <a:pt x="0" y="841844"/>
                  </a:lnTo>
                  <a:lnTo>
                    <a:pt x="28651" y="818121"/>
                  </a:lnTo>
                  <a:lnTo>
                    <a:pt x="78574" y="0"/>
                  </a:lnTo>
                  <a:close/>
                </a:path>
                <a:path w="361315" h="842010">
                  <a:moveTo>
                    <a:pt x="360946" y="0"/>
                  </a:moveTo>
                  <a:lnTo>
                    <a:pt x="337197" y="0"/>
                  </a:lnTo>
                  <a:lnTo>
                    <a:pt x="283210" y="841844"/>
                  </a:lnTo>
                  <a:lnTo>
                    <a:pt x="309372" y="821397"/>
                  </a:lnTo>
                  <a:lnTo>
                    <a:pt x="360946" y="0"/>
                  </a:lnTo>
                  <a:close/>
                </a:path>
              </a:pathLst>
            </a:custGeom>
            <a:solidFill>
              <a:srgbClr val="B96B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76522" y="5269708"/>
              <a:ext cx="859155" cy="740410"/>
            </a:xfrm>
            <a:custGeom>
              <a:avLst/>
              <a:gdLst/>
              <a:ahLst/>
              <a:cxnLst/>
              <a:rect l="l" t="t" r="r" b="b"/>
              <a:pathLst>
                <a:path w="859154" h="740410">
                  <a:moveTo>
                    <a:pt x="858596" y="0"/>
                  </a:moveTo>
                  <a:lnTo>
                    <a:pt x="575392" y="283882"/>
                  </a:lnTo>
                  <a:lnTo>
                    <a:pt x="575392" y="0"/>
                  </a:lnTo>
                  <a:lnTo>
                    <a:pt x="283189" y="293700"/>
                  </a:lnTo>
                  <a:lnTo>
                    <a:pt x="283189" y="0"/>
                  </a:lnTo>
                  <a:lnTo>
                    <a:pt x="0" y="283882"/>
                  </a:lnTo>
                  <a:lnTo>
                    <a:pt x="0" y="740388"/>
                  </a:lnTo>
                  <a:lnTo>
                    <a:pt x="858596" y="740388"/>
                  </a:lnTo>
                  <a:lnTo>
                    <a:pt x="858596" y="0"/>
                  </a:lnTo>
                  <a:close/>
                </a:path>
              </a:pathLst>
            </a:custGeom>
            <a:solidFill>
              <a:srgbClr val="A8B9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353077" y="4432807"/>
              <a:ext cx="772795" cy="144780"/>
            </a:xfrm>
            <a:custGeom>
              <a:avLst/>
              <a:gdLst/>
              <a:ahLst/>
              <a:cxnLst/>
              <a:rect l="l" t="t" r="r" b="b"/>
              <a:pathLst>
                <a:path w="772795" h="144779">
                  <a:moveTo>
                    <a:pt x="418237" y="0"/>
                  </a:moveTo>
                  <a:lnTo>
                    <a:pt x="389593" y="0"/>
                  </a:lnTo>
                  <a:lnTo>
                    <a:pt x="384684" y="1583"/>
                  </a:lnTo>
                  <a:lnTo>
                    <a:pt x="369949" y="4061"/>
                  </a:lnTo>
                  <a:lnTo>
                    <a:pt x="365040" y="5714"/>
                  </a:lnTo>
                  <a:lnTo>
                    <a:pt x="359311" y="6540"/>
                  </a:lnTo>
                  <a:lnTo>
                    <a:pt x="355214" y="8950"/>
                  </a:lnTo>
                  <a:lnTo>
                    <a:pt x="349485" y="9776"/>
                  </a:lnTo>
                  <a:lnTo>
                    <a:pt x="344576" y="12254"/>
                  </a:lnTo>
                  <a:lnTo>
                    <a:pt x="338847" y="14733"/>
                  </a:lnTo>
                  <a:lnTo>
                    <a:pt x="333937" y="17142"/>
                  </a:lnTo>
                  <a:lnTo>
                    <a:pt x="328209" y="19621"/>
                  </a:lnTo>
                  <a:lnTo>
                    <a:pt x="313473" y="29466"/>
                  </a:lnTo>
                  <a:lnTo>
                    <a:pt x="307745" y="32702"/>
                  </a:lnTo>
                  <a:lnTo>
                    <a:pt x="302016" y="36764"/>
                  </a:lnTo>
                  <a:lnTo>
                    <a:pt x="297106" y="40894"/>
                  </a:lnTo>
                  <a:lnTo>
                    <a:pt x="292197" y="45783"/>
                  </a:lnTo>
                  <a:lnTo>
                    <a:pt x="286468" y="49913"/>
                  </a:lnTo>
                  <a:lnTo>
                    <a:pt x="275823" y="60516"/>
                  </a:lnTo>
                  <a:lnTo>
                    <a:pt x="270914" y="66230"/>
                  </a:lnTo>
                  <a:lnTo>
                    <a:pt x="268456" y="63820"/>
                  </a:lnTo>
                  <a:lnTo>
                    <a:pt x="265185" y="62168"/>
                  </a:lnTo>
                  <a:lnTo>
                    <a:pt x="262727" y="60516"/>
                  </a:lnTo>
                  <a:lnTo>
                    <a:pt x="261095" y="59690"/>
                  </a:lnTo>
                  <a:lnTo>
                    <a:pt x="259456" y="58037"/>
                  </a:lnTo>
                  <a:lnTo>
                    <a:pt x="257817" y="57280"/>
                  </a:lnTo>
                  <a:lnTo>
                    <a:pt x="254547" y="56454"/>
                  </a:lnTo>
                  <a:lnTo>
                    <a:pt x="249630" y="53149"/>
                  </a:lnTo>
                  <a:lnTo>
                    <a:pt x="247179" y="52323"/>
                  </a:lnTo>
                  <a:lnTo>
                    <a:pt x="243902" y="50671"/>
                  </a:lnTo>
                  <a:lnTo>
                    <a:pt x="240631" y="49913"/>
                  </a:lnTo>
                  <a:lnTo>
                    <a:pt x="237353" y="48261"/>
                  </a:lnTo>
                  <a:lnTo>
                    <a:pt x="234083" y="47435"/>
                  </a:lnTo>
                  <a:lnTo>
                    <a:pt x="229993" y="46609"/>
                  </a:lnTo>
                  <a:lnTo>
                    <a:pt x="226715" y="44956"/>
                  </a:lnTo>
                  <a:lnTo>
                    <a:pt x="222625" y="43373"/>
                  </a:lnTo>
                  <a:lnTo>
                    <a:pt x="218535" y="42547"/>
                  </a:lnTo>
                  <a:lnTo>
                    <a:pt x="214438" y="40894"/>
                  </a:lnTo>
                  <a:lnTo>
                    <a:pt x="206251" y="39242"/>
                  </a:lnTo>
                  <a:lnTo>
                    <a:pt x="202161" y="39242"/>
                  </a:lnTo>
                  <a:lnTo>
                    <a:pt x="197252" y="37590"/>
                  </a:lnTo>
                  <a:lnTo>
                    <a:pt x="193162" y="37590"/>
                  </a:lnTo>
                  <a:lnTo>
                    <a:pt x="188246" y="36764"/>
                  </a:lnTo>
                  <a:lnTo>
                    <a:pt x="184156" y="36764"/>
                  </a:lnTo>
                  <a:lnTo>
                    <a:pt x="179246" y="36006"/>
                  </a:lnTo>
                  <a:lnTo>
                    <a:pt x="148963" y="36006"/>
                  </a:lnTo>
                  <a:lnTo>
                    <a:pt x="128499" y="39242"/>
                  </a:lnTo>
                  <a:lnTo>
                    <a:pt x="123590" y="40894"/>
                  </a:lnTo>
                  <a:lnTo>
                    <a:pt x="117861" y="41721"/>
                  </a:lnTo>
                  <a:lnTo>
                    <a:pt x="112132" y="43373"/>
                  </a:lnTo>
                  <a:lnTo>
                    <a:pt x="107216" y="45783"/>
                  </a:lnTo>
                  <a:lnTo>
                    <a:pt x="102307" y="47435"/>
                  </a:lnTo>
                  <a:lnTo>
                    <a:pt x="90849" y="52323"/>
                  </a:lnTo>
                  <a:lnTo>
                    <a:pt x="81030" y="58863"/>
                  </a:lnTo>
                  <a:lnTo>
                    <a:pt x="75302" y="61342"/>
                  </a:lnTo>
                  <a:lnTo>
                    <a:pt x="69573" y="65404"/>
                  </a:lnTo>
                  <a:lnTo>
                    <a:pt x="63837" y="68709"/>
                  </a:lnTo>
                  <a:lnTo>
                    <a:pt x="54018" y="76901"/>
                  </a:lnTo>
                  <a:lnTo>
                    <a:pt x="49109" y="81789"/>
                  </a:lnTo>
                  <a:lnTo>
                    <a:pt x="44199" y="85851"/>
                  </a:lnTo>
                  <a:lnTo>
                    <a:pt x="33557" y="96523"/>
                  </a:lnTo>
                  <a:lnTo>
                    <a:pt x="28646" y="103063"/>
                  </a:lnTo>
                  <a:lnTo>
                    <a:pt x="23735" y="108777"/>
                  </a:lnTo>
                  <a:lnTo>
                    <a:pt x="13913" y="121858"/>
                  </a:lnTo>
                  <a:lnTo>
                    <a:pt x="4092" y="136591"/>
                  </a:lnTo>
                  <a:lnTo>
                    <a:pt x="0" y="144784"/>
                  </a:lnTo>
                  <a:lnTo>
                    <a:pt x="772672" y="143132"/>
                  </a:lnTo>
                  <a:lnTo>
                    <a:pt x="771846" y="142306"/>
                  </a:lnTo>
                  <a:lnTo>
                    <a:pt x="771846" y="140722"/>
                  </a:lnTo>
                  <a:lnTo>
                    <a:pt x="771020" y="138244"/>
                  </a:lnTo>
                  <a:lnTo>
                    <a:pt x="768541" y="133356"/>
                  </a:lnTo>
                  <a:lnTo>
                    <a:pt x="767715" y="129225"/>
                  </a:lnTo>
                  <a:lnTo>
                    <a:pt x="766062" y="126815"/>
                  </a:lnTo>
                  <a:lnTo>
                    <a:pt x="765305" y="125163"/>
                  </a:lnTo>
                  <a:lnTo>
                    <a:pt x="764479" y="122684"/>
                  </a:lnTo>
                  <a:lnTo>
                    <a:pt x="763652" y="121032"/>
                  </a:lnTo>
                  <a:lnTo>
                    <a:pt x="761173" y="117796"/>
                  </a:lnTo>
                  <a:lnTo>
                    <a:pt x="760347" y="115318"/>
                  </a:lnTo>
                  <a:lnTo>
                    <a:pt x="757111" y="110430"/>
                  </a:lnTo>
                  <a:lnTo>
                    <a:pt x="754632" y="107125"/>
                  </a:lnTo>
                  <a:lnTo>
                    <a:pt x="752980" y="104715"/>
                  </a:lnTo>
                  <a:lnTo>
                    <a:pt x="750570" y="102237"/>
                  </a:lnTo>
                  <a:lnTo>
                    <a:pt x="748917" y="99758"/>
                  </a:lnTo>
                  <a:lnTo>
                    <a:pt x="746438" y="96523"/>
                  </a:lnTo>
                  <a:lnTo>
                    <a:pt x="744786" y="93218"/>
                  </a:lnTo>
                  <a:lnTo>
                    <a:pt x="742376" y="90808"/>
                  </a:lnTo>
                  <a:lnTo>
                    <a:pt x="739071" y="88330"/>
                  </a:lnTo>
                  <a:lnTo>
                    <a:pt x="736592" y="85094"/>
                  </a:lnTo>
                  <a:lnTo>
                    <a:pt x="734182" y="82616"/>
                  </a:lnTo>
                  <a:lnTo>
                    <a:pt x="727641" y="77727"/>
                  </a:lnTo>
                  <a:lnTo>
                    <a:pt x="724336" y="74423"/>
                  </a:lnTo>
                  <a:lnTo>
                    <a:pt x="721099" y="71944"/>
                  </a:lnTo>
                  <a:lnTo>
                    <a:pt x="716968" y="69535"/>
                  </a:lnTo>
                  <a:lnTo>
                    <a:pt x="709601" y="63820"/>
                  </a:lnTo>
                  <a:lnTo>
                    <a:pt x="704712" y="61342"/>
                  </a:lnTo>
                  <a:lnTo>
                    <a:pt x="700580" y="59690"/>
                  </a:lnTo>
                  <a:lnTo>
                    <a:pt x="696518" y="57280"/>
                  </a:lnTo>
                  <a:lnTo>
                    <a:pt x="691629" y="54802"/>
                  </a:lnTo>
                  <a:lnTo>
                    <a:pt x="686672" y="53149"/>
                  </a:lnTo>
                  <a:lnTo>
                    <a:pt x="681783" y="50671"/>
                  </a:lnTo>
                  <a:lnTo>
                    <a:pt x="676894" y="49913"/>
                  </a:lnTo>
                  <a:lnTo>
                    <a:pt x="671179" y="48261"/>
                  </a:lnTo>
                  <a:lnTo>
                    <a:pt x="666221" y="46609"/>
                  </a:lnTo>
                  <a:lnTo>
                    <a:pt x="659687" y="45783"/>
                  </a:lnTo>
                  <a:lnTo>
                    <a:pt x="654778" y="44130"/>
                  </a:lnTo>
                  <a:lnTo>
                    <a:pt x="635133" y="41721"/>
                  </a:lnTo>
                  <a:lnTo>
                    <a:pt x="606489" y="41721"/>
                  </a:lnTo>
                  <a:lnTo>
                    <a:pt x="599941" y="42547"/>
                  </a:lnTo>
                  <a:lnTo>
                    <a:pt x="591754" y="42547"/>
                  </a:lnTo>
                  <a:lnTo>
                    <a:pt x="583574" y="43373"/>
                  </a:lnTo>
                  <a:lnTo>
                    <a:pt x="574568" y="44956"/>
                  </a:lnTo>
                  <a:lnTo>
                    <a:pt x="567200" y="46609"/>
                  </a:lnTo>
                  <a:lnTo>
                    <a:pt x="558201" y="48261"/>
                  </a:lnTo>
                  <a:lnTo>
                    <a:pt x="540195" y="53149"/>
                  </a:lnTo>
                  <a:lnTo>
                    <a:pt x="531188" y="56454"/>
                  </a:lnTo>
                  <a:lnTo>
                    <a:pt x="527098" y="52323"/>
                  </a:lnTo>
                  <a:lnTo>
                    <a:pt x="525460" y="49913"/>
                  </a:lnTo>
                  <a:lnTo>
                    <a:pt x="519731" y="44130"/>
                  </a:lnTo>
                  <a:lnTo>
                    <a:pt x="514821" y="40894"/>
                  </a:lnTo>
                  <a:lnTo>
                    <a:pt x="512363" y="38416"/>
                  </a:lnTo>
                  <a:lnTo>
                    <a:pt x="509905" y="36764"/>
                  </a:lnTo>
                  <a:lnTo>
                    <a:pt x="506634" y="34354"/>
                  </a:lnTo>
                  <a:lnTo>
                    <a:pt x="504176" y="32702"/>
                  </a:lnTo>
                  <a:lnTo>
                    <a:pt x="501725" y="30223"/>
                  </a:lnTo>
                  <a:lnTo>
                    <a:pt x="499267" y="28640"/>
                  </a:lnTo>
                  <a:lnTo>
                    <a:pt x="489448" y="23683"/>
                  </a:lnTo>
                  <a:lnTo>
                    <a:pt x="486171" y="21273"/>
                  </a:lnTo>
                  <a:lnTo>
                    <a:pt x="479622" y="17969"/>
                  </a:lnTo>
                  <a:lnTo>
                    <a:pt x="475532" y="15559"/>
                  </a:lnTo>
                  <a:lnTo>
                    <a:pt x="472262" y="13907"/>
                  </a:lnTo>
                  <a:lnTo>
                    <a:pt x="468165" y="13080"/>
                  </a:lnTo>
                  <a:lnTo>
                    <a:pt x="464894" y="11428"/>
                  </a:lnTo>
                  <a:lnTo>
                    <a:pt x="456707" y="8192"/>
                  </a:lnTo>
                  <a:lnTo>
                    <a:pt x="452617" y="7366"/>
                  </a:lnTo>
                  <a:lnTo>
                    <a:pt x="448520" y="5714"/>
                  </a:lnTo>
                  <a:lnTo>
                    <a:pt x="432153" y="2409"/>
                  </a:lnTo>
                  <a:lnTo>
                    <a:pt x="418237" y="0"/>
                  </a:lnTo>
                  <a:close/>
                </a:path>
              </a:pathLst>
            </a:custGeom>
            <a:solidFill>
              <a:srgbClr val="C2D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69446" y="4447540"/>
              <a:ext cx="737870" cy="129539"/>
            </a:xfrm>
            <a:custGeom>
              <a:avLst/>
              <a:gdLst/>
              <a:ahLst/>
              <a:cxnLst/>
              <a:rect l="l" t="t" r="r" b="b"/>
              <a:pathLst>
                <a:path w="737870" h="129539">
                  <a:moveTo>
                    <a:pt x="401868" y="0"/>
                  </a:moveTo>
                  <a:lnTo>
                    <a:pt x="383863" y="0"/>
                  </a:lnTo>
                  <a:lnTo>
                    <a:pt x="378953" y="826"/>
                  </a:lnTo>
                  <a:lnTo>
                    <a:pt x="374044" y="826"/>
                  </a:lnTo>
                  <a:lnTo>
                    <a:pt x="369134" y="1583"/>
                  </a:lnTo>
                  <a:lnTo>
                    <a:pt x="365037" y="1583"/>
                  </a:lnTo>
                  <a:lnTo>
                    <a:pt x="360128" y="3235"/>
                  </a:lnTo>
                  <a:lnTo>
                    <a:pt x="355219" y="4061"/>
                  </a:lnTo>
                  <a:lnTo>
                    <a:pt x="350309" y="5714"/>
                  </a:lnTo>
                  <a:lnTo>
                    <a:pt x="344580" y="7366"/>
                  </a:lnTo>
                  <a:lnTo>
                    <a:pt x="340484" y="9776"/>
                  </a:lnTo>
                  <a:lnTo>
                    <a:pt x="334755" y="11428"/>
                  </a:lnTo>
                  <a:lnTo>
                    <a:pt x="329845" y="13080"/>
                  </a:lnTo>
                  <a:lnTo>
                    <a:pt x="324117" y="15490"/>
                  </a:lnTo>
                  <a:lnTo>
                    <a:pt x="319207" y="18795"/>
                  </a:lnTo>
                  <a:lnTo>
                    <a:pt x="314291" y="21273"/>
                  </a:lnTo>
                  <a:lnTo>
                    <a:pt x="304472" y="27814"/>
                  </a:lnTo>
                  <a:lnTo>
                    <a:pt x="298743" y="31876"/>
                  </a:lnTo>
                  <a:lnTo>
                    <a:pt x="293834" y="35938"/>
                  </a:lnTo>
                  <a:lnTo>
                    <a:pt x="288105" y="39242"/>
                  </a:lnTo>
                  <a:lnTo>
                    <a:pt x="283189" y="44130"/>
                  </a:lnTo>
                  <a:lnTo>
                    <a:pt x="277460" y="49087"/>
                  </a:lnTo>
                  <a:lnTo>
                    <a:pt x="266822" y="59690"/>
                  </a:lnTo>
                  <a:lnTo>
                    <a:pt x="261912" y="65404"/>
                  </a:lnTo>
                  <a:lnTo>
                    <a:pt x="256183" y="71118"/>
                  </a:lnTo>
                  <a:lnTo>
                    <a:pt x="253725" y="68709"/>
                  </a:lnTo>
                  <a:lnTo>
                    <a:pt x="251274" y="67056"/>
                  </a:lnTo>
                  <a:lnTo>
                    <a:pt x="247177" y="64578"/>
                  </a:lnTo>
                  <a:lnTo>
                    <a:pt x="243906" y="62168"/>
                  </a:lnTo>
                  <a:lnTo>
                    <a:pt x="241448" y="60516"/>
                  </a:lnTo>
                  <a:lnTo>
                    <a:pt x="239810" y="58863"/>
                  </a:lnTo>
                  <a:lnTo>
                    <a:pt x="236539" y="57211"/>
                  </a:lnTo>
                  <a:lnTo>
                    <a:pt x="234081" y="56454"/>
                  </a:lnTo>
                  <a:lnTo>
                    <a:pt x="229171" y="53149"/>
                  </a:lnTo>
                  <a:lnTo>
                    <a:pt x="225901" y="52323"/>
                  </a:lnTo>
                  <a:lnTo>
                    <a:pt x="223443" y="50671"/>
                  </a:lnTo>
                  <a:lnTo>
                    <a:pt x="216894" y="47435"/>
                  </a:lnTo>
                  <a:lnTo>
                    <a:pt x="212804" y="45783"/>
                  </a:lnTo>
                  <a:lnTo>
                    <a:pt x="209527" y="44956"/>
                  </a:lnTo>
                  <a:lnTo>
                    <a:pt x="205437" y="43304"/>
                  </a:lnTo>
                  <a:lnTo>
                    <a:pt x="201347" y="42547"/>
                  </a:lnTo>
                  <a:lnTo>
                    <a:pt x="198069" y="40894"/>
                  </a:lnTo>
                  <a:lnTo>
                    <a:pt x="194799" y="40068"/>
                  </a:lnTo>
                  <a:lnTo>
                    <a:pt x="189882" y="38416"/>
                  </a:lnTo>
                  <a:lnTo>
                    <a:pt x="173515" y="35180"/>
                  </a:lnTo>
                  <a:lnTo>
                    <a:pt x="168606" y="35180"/>
                  </a:lnTo>
                  <a:lnTo>
                    <a:pt x="164516" y="34354"/>
                  </a:lnTo>
                  <a:lnTo>
                    <a:pt x="154690" y="34354"/>
                  </a:lnTo>
                  <a:lnTo>
                    <a:pt x="150600" y="33528"/>
                  </a:lnTo>
                  <a:lnTo>
                    <a:pt x="145691" y="33528"/>
                  </a:lnTo>
                  <a:lnTo>
                    <a:pt x="140774" y="34354"/>
                  </a:lnTo>
                  <a:lnTo>
                    <a:pt x="135865" y="34354"/>
                  </a:lnTo>
                  <a:lnTo>
                    <a:pt x="130956" y="35180"/>
                  </a:lnTo>
                  <a:lnTo>
                    <a:pt x="126046" y="35180"/>
                  </a:lnTo>
                  <a:lnTo>
                    <a:pt x="121137" y="36764"/>
                  </a:lnTo>
                  <a:lnTo>
                    <a:pt x="111311" y="38416"/>
                  </a:lnTo>
                  <a:lnTo>
                    <a:pt x="106402" y="40068"/>
                  </a:lnTo>
                  <a:lnTo>
                    <a:pt x="100673" y="41721"/>
                  </a:lnTo>
                  <a:lnTo>
                    <a:pt x="95763" y="43304"/>
                  </a:lnTo>
                  <a:lnTo>
                    <a:pt x="85938" y="48261"/>
                  </a:lnTo>
                  <a:lnTo>
                    <a:pt x="81028" y="51497"/>
                  </a:lnTo>
                  <a:lnTo>
                    <a:pt x="75299" y="53975"/>
                  </a:lnTo>
                  <a:lnTo>
                    <a:pt x="70390" y="56454"/>
                  </a:lnTo>
                  <a:lnTo>
                    <a:pt x="65481" y="59690"/>
                  </a:lnTo>
                  <a:lnTo>
                    <a:pt x="59745" y="63752"/>
                  </a:lnTo>
                  <a:lnTo>
                    <a:pt x="54836" y="67056"/>
                  </a:lnTo>
                  <a:lnTo>
                    <a:pt x="45017" y="75249"/>
                  </a:lnTo>
                  <a:lnTo>
                    <a:pt x="40107" y="80137"/>
                  </a:lnTo>
                  <a:lnTo>
                    <a:pt x="34378" y="85025"/>
                  </a:lnTo>
                  <a:lnTo>
                    <a:pt x="29462" y="90808"/>
                  </a:lnTo>
                  <a:lnTo>
                    <a:pt x="24554" y="95696"/>
                  </a:lnTo>
                  <a:lnTo>
                    <a:pt x="19643" y="102237"/>
                  </a:lnTo>
                  <a:lnTo>
                    <a:pt x="13914" y="107951"/>
                  </a:lnTo>
                  <a:lnTo>
                    <a:pt x="9003" y="115318"/>
                  </a:lnTo>
                  <a:lnTo>
                    <a:pt x="4092" y="121858"/>
                  </a:lnTo>
                  <a:lnTo>
                    <a:pt x="0" y="129225"/>
                  </a:lnTo>
                  <a:lnTo>
                    <a:pt x="737437" y="128399"/>
                  </a:lnTo>
                  <a:lnTo>
                    <a:pt x="736611" y="127573"/>
                  </a:lnTo>
                  <a:lnTo>
                    <a:pt x="736611" y="126746"/>
                  </a:lnTo>
                  <a:lnTo>
                    <a:pt x="735784" y="125163"/>
                  </a:lnTo>
                  <a:lnTo>
                    <a:pt x="734201" y="120206"/>
                  </a:lnTo>
                  <a:lnTo>
                    <a:pt x="732548" y="116970"/>
                  </a:lnTo>
                  <a:lnTo>
                    <a:pt x="730896" y="112839"/>
                  </a:lnTo>
                  <a:lnTo>
                    <a:pt x="730069" y="108777"/>
                  </a:lnTo>
                  <a:lnTo>
                    <a:pt x="728417" y="106299"/>
                  </a:lnTo>
                  <a:lnTo>
                    <a:pt x="727590" y="103889"/>
                  </a:lnTo>
                  <a:lnTo>
                    <a:pt x="726007" y="102237"/>
                  </a:lnTo>
                  <a:lnTo>
                    <a:pt x="719465" y="92392"/>
                  </a:lnTo>
                  <a:lnTo>
                    <a:pt x="718639" y="89982"/>
                  </a:lnTo>
                  <a:lnTo>
                    <a:pt x="716160" y="87504"/>
                  </a:lnTo>
                  <a:lnTo>
                    <a:pt x="714508" y="85025"/>
                  </a:lnTo>
                  <a:lnTo>
                    <a:pt x="704730" y="75249"/>
                  </a:lnTo>
                  <a:lnTo>
                    <a:pt x="702252" y="73597"/>
                  </a:lnTo>
                  <a:lnTo>
                    <a:pt x="699773" y="71118"/>
                  </a:lnTo>
                  <a:lnTo>
                    <a:pt x="693231" y="66230"/>
                  </a:lnTo>
                  <a:lnTo>
                    <a:pt x="686690" y="62168"/>
                  </a:lnTo>
                  <a:lnTo>
                    <a:pt x="682628" y="58863"/>
                  </a:lnTo>
                  <a:lnTo>
                    <a:pt x="678496" y="57211"/>
                  </a:lnTo>
                  <a:lnTo>
                    <a:pt x="675260" y="55628"/>
                  </a:lnTo>
                  <a:lnTo>
                    <a:pt x="671129" y="53975"/>
                  </a:lnTo>
                  <a:lnTo>
                    <a:pt x="666240" y="52323"/>
                  </a:lnTo>
                  <a:lnTo>
                    <a:pt x="662178" y="50671"/>
                  </a:lnTo>
                  <a:lnTo>
                    <a:pt x="652331" y="47435"/>
                  </a:lnTo>
                  <a:lnTo>
                    <a:pt x="647442" y="46609"/>
                  </a:lnTo>
                  <a:lnTo>
                    <a:pt x="642499" y="44956"/>
                  </a:lnTo>
                  <a:lnTo>
                    <a:pt x="636770" y="44130"/>
                  </a:lnTo>
                  <a:lnTo>
                    <a:pt x="631860" y="44130"/>
                  </a:lnTo>
                  <a:lnTo>
                    <a:pt x="625312" y="42547"/>
                  </a:lnTo>
                  <a:lnTo>
                    <a:pt x="619583" y="42547"/>
                  </a:lnTo>
                  <a:lnTo>
                    <a:pt x="613035" y="41721"/>
                  </a:lnTo>
                  <a:lnTo>
                    <a:pt x="593391" y="41721"/>
                  </a:lnTo>
                  <a:lnTo>
                    <a:pt x="578662" y="43304"/>
                  </a:lnTo>
                  <a:lnTo>
                    <a:pt x="571295" y="43304"/>
                  </a:lnTo>
                  <a:lnTo>
                    <a:pt x="563108" y="44130"/>
                  </a:lnTo>
                  <a:lnTo>
                    <a:pt x="546741" y="47435"/>
                  </a:lnTo>
                  <a:lnTo>
                    <a:pt x="538554" y="48261"/>
                  </a:lnTo>
                  <a:lnTo>
                    <a:pt x="529554" y="51497"/>
                  </a:lnTo>
                  <a:lnTo>
                    <a:pt x="520548" y="53149"/>
                  </a:lnTo>
                  <a:lnTo>
                    <a:pt x="511549" y="56454"/>
                  </a:lnTo>
                  <a:lnTo>
                    <a:pt x="509910" y="53975"/>
                  </a:lnTo>
                  <a:lnTo>
                    <a:pt x="500904" y="44956"/>
                  </a:lnTo>
                  <a:lnTo>
                    <a:pt x="498452" y="43304"/>
                  </a:lnTo>
                  <a:lnTo>
                    <a:pt x="494355" y="39242"/>
                  </a:lnTo>
                  <a:lnTo>
                    <a:pt x="491085" y="37590"/>
                  </a:lnTo>
                  <a:lnTo>
                    <a:pt x="488627" y="35180"/>
                  </a:lnTo>
                  <a:lnTo>
                    <a:pt x="483717" y="31876"/>
                  </a:lnTo>
                  <a:lnTo>
                    <a:pt x="480447" y="29397"/>
                  </a:lnTo>
                  <a:lnTo>
                    <a:pt x="477169" y="27814"/>
                  </a:lnTo>
                  <a:lnTo>
                    <a:pt x="474718" y="26161"/>
                  </a:lnTo>
                  <a:lnTo>
                    <a:pt x="471440" y="23683"/>
                  </a:lnTo>
                  <a:lnTo>
                    <a:pt x="464892" y="20447"/>
                  </a:lnTo>
                  <a:lnTo>
                    <a:pt x="461621" y="17969"/>
                  </a:lnTo>
                  <a:lnTo>
                    <a:pt x="457524" y="16316"/>
                  </a:lnTo>
                  <a:lnTo>
                    <a:pt x="447706" y="11428"/>
                  </a:lnTo>
                  <a:lnTo>
                    <a:pt x="443616" y="9776"/>
                  </a:lnTo>
                  <a:lnTo>
                    <a:pt x="439519" y="8950"/>
                  </a:lnTo>
                  <a:lnTo>
                    <a:pt x="436248" y="7366"/>
                  </a:lnTo>
                  <a:lnTo>
                    <a:pt x="432151" y="5714"/>
                  </a:lnTo>
                  <a:lnTo>
                    <a:pt x="415784" y="2409"/>
                  </a:lnTo>
                  <a:lnTo>
                    <a:pt x="401868" y="0"/>
                  </a:lnTo>
                  <a:close/>
                </a:path>
              </a:pathLst>
            </a:custGeom>
            <a:solidFill>
              <a:srgbClr val="6F86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72047" y="5652586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63022" y="0"/>
                  </a:moveTo>
                  <a:lnTo>
                    <a:pt x="0" y="0"/>
                  </a:lnTo>
                  <a:lnTo>
                    <a:pt x="0" y="62994"/>
                  </a:lnTo>
                  <a:lnTo>
                    <a:pt x="63022" y="62994"/>
                  </a:lnTo>
                  <a:lnTo>
                    <a:pt x="63022" y="0"/>
                  </a:lnTo>
                  <a:close/>
                </a:path>
              </a:pathLst>
            </a:custGeom>
            <a:solidFill>
              <a:srgbClr val="FFFF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210855" y="5652586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63022" y="0"/>
                  </a:moveTo>
                  <a:lnTo>
                    <a:pt x="0" y="0"/>
                  </a:lnTo>
                  <a:lnTo>
                    <a:pt x="0" y="62994"/>
                  </a:lnTo>
                  <a:lnTo>
                    <a:pt x="63022" y="62994"/>
                  </a:lnTo>
                  <a:lnTo>
                    <a:pt x="63022" y="0"/>
                  </a:lnTo>
                  <a:close/>
                </a:path>
              </a:pathLst>
            </a:custGeom>
            <a:solidFill>
              <a:srgbClr val="A84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043880" y="5652586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63022" y="0"/>
                  </a:moveTo>
                  <a:lnTo>
                    <a:pt x="0" y="0"/>
                  </a:lnTo>
                  <a:lnTo>
                    <a:pt x="0" y="62994"/>
                  </a:lnTo>
                  <a:lnTo>
                    <a:pt x="63022" y="62994"/>
                  </a:lnTo>
                  <a:lnTo>
                    <a:pt x="63022" y="0"/>
                  </a:lnTo>
                  <a:close/>
                </a:path>
              </a:pathLst>
            </a:custGeom>
            <a:solidFill>
              <a:srgbClr val="FFFF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881808" y="5652586"/>
              <a:ext cx="66040" cy="63500"/>
            </a:xfrm>
            <a:custGeom>
              <a:avLst/>
              <a:gdLst/>
              <a:ahLst/>
              <a:cxnLst/>
              <a:rect l="l" t="t" r="r" b="b"/>
              <a:pathLst>
                <a:path w="66040" h="63500">
                  <a:moveTo>
                    <a:pt x="65477" y="0"/>
                  </a:moveTo>
                  <a:lnTo>
                    <a:pt x="0" y="0"/>
                  </a:lnTo>
                  <a:lnTo>
                    <a:pt x="0" y="62994"/>
                  </a:lnTo>
                  <a:lnTo>
                    <a:pt x="65477" y="62994"/>
                  </a:lnTo>
                  <a:lnTo>
                    <a:pt x="65477" y="0"/>
                  </a:lnTo>
                  <a:close/>
                </a:path>
              </a:pathLst>
            </a:custGeom>
            <a:solidFill>
              <a:srgbClr val="7C7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725484" y="5653406"/>
              <a:ext cx="66040" cy="63500"/>
            </a:xfrm>
            <a:custGeom>
              <a:avLst/>
              <a:gdLst/>
              <a:ahLst/>
              <a:cxnLst/>
              <a:rect l="l" t="t" r="r" b="b"/>
              <a:pathLst>
                <a:path w="66040" h="63500">
                  <a:moveTo>
                    <a:pt x="65477" y="0"/>
                  </a:moveTo>
                  <a:lnTo>
                    <a:pt x="0" y="0"/>
                  </a:lnTo>
                  <a:lnTo>
                    <a:pt x="0" y="62994"/>
                  </a:lnTo>
                  <a:lnTo>
                    <a:pt x="65477" y="62994"/>
                  </a:lnTo>
                  <a:lnTo>
                    <a:pt x="65477" y="0"/>
                  </a:lnTo>
                  <a:close/>
                </a:path>
              </a:pathLst>
            </a:custGeom>
            <a:solidFill>
              <a:srgbClr val="D3E2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575702" y="5653406"/>
              <a:ext cx="66040" cy="63500"/>
            </a:xfrm>
            <a:custGeom>
              <a:avLst/>
              <a:gdLst/>
              <a:ahLst/>
              <a:cxnLst/>
              <a:rect l="l" t="t" r="r" b="b"/>
              <a:pathLst>
                <a:path w="66040" h="63500">
                  <a:moveTo>
                    <a:pt x="65477" y="0"/>
                  </a:moveTo>
                  <a:lnTo>
                    <a:pt x="0" y="0"/>
                  </a:lnTo>
                  <a:lnTo>
                    <a:pt x="0" y="62994"/>
                  </a:lnTo>
                  <a:lnTo>
                    <a:pt x="65477" y="62994"/>
                  </a:lnTo>
                  <a:lnTo>
                    <a:pt x="65477" y="0"/>
                  </a:lnTo>
                  <a:close/>
                </a:path>
              </a:pathLst>
            </a:custGeom>
            <a:solidFill>
              <a:srgbClr val="0049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435118" y="5652588"/>
              <a:ext cx="63500" cy="64135"/>
            </a:xfrm>
            <a:custGeom>
              <a:avLst/>
              <a:gdLst/>
              <a:ahLst/>
              <a:cxnLst/>
              <a:rect l="l" t="t" r="r" b="b"/>
              <a:pathLst>
                <a:path w="63500" h="64135">
                  <a:moveTo>
                    <a:pt x="63022" y="0"/>
                  </a:moveTo>
                  <a:lnTo>
                    <a:pt x="0" y="0"/>
                  </a:lnTo>
                  <a:lnTo>
                    <a:pt x="0" y="63811"/>
                  </a:lnTo>
                  <a:lnTo>
                    <a:pt x="63022" y="63811"/>
                  </a:lnTo>
                  <a:lnTo>
                    <a:pt x="63022" y="0"/>
                  </a:lnTo>
                  <a:close/>
                </a:path>
              </a:pathLst>
            </a:custGeom>
            <a:solidFill>
              <a:srgbClr val="3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478278" y="1990194"/>
            <a:ext cx="6186170" cy="1304925"/>
            <a:chOff x="478278" y="1990194"/>
            <a:chExt cx="6186170" cy="1304925"/>
          </a:xfrm>
        </p:grpSpPr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8278" y="1990194"/>
              <a:ext cx="556859" cy="52833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8887" y="2505455"/>
              <a:ext cx="3995928" cy="78943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35423" y="2505455"/>
              <a:ext cx="588263" cy="78943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54296" y="2505455"/>
              <a:ext cx="2010155" cy="789432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322579" y="1111961"/>
            <a:ext cx="8305165" cy="3219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7530" algn="ctr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Despejos</a:t>
            </a:r>
            <a:r>
              <a:rPr sz="3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Arial"/>
                <a:cs typeface="Arial"/>
              </a:rPr>
              <a:t>Industriais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00">
              <a:latin typeface="Arial"/>
              <a:cs typeface="Arial"/>
            </a:endParaRPr>
          </a:p>
          <a:p>
            <a:pPr marR="735330" algn="ctr">
              <a:lnSpc>
                <a:spcPct val="100000"/>
              </a:lnSpc>
            </a:pPr>
            <a:r>
              <a:rPr sz="3000" b="1" spc="-5" dirty="0">
                <a:latin typeface="Arial"/>
                <a:cs typeface="Arial"/>
              </a:rPr>
              <a:t>Características</a:t>
            </a:r>
            <a:r>
              <a:rPr sz="3000" b="1" spc="-30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físico-químicas</a:t>
            </a:r>
            <a:endParaRPr sz="3000">
              <a:latin typeface="Arial"/>
              <a:cs typeface="Arial"/>
            </a:endParaRPr>
          </a:p>
          <a:p>
            <a:pPr marL="394970" marR="5080" indent="-382905">
              <a:lnSpc>
                <a:spcPct val="100000"/>
              </a:lnSpc>
              <a:spcBef>
                <a:spcPts val="1370"/>
              </a:spcBef>
              <a:tabLst>
                <a:tab pos="394970" algn="l"/>
              </a:tabLst>
            </a:pPr>
            <a:r>
              <a:rPr sz="2800" spc="-5" dirty="0">
                <a:solidFill>
                  <a:srgbClr val="4F81BC"/>
                </a:solidFill>
                <a:latin typeface="Wingdings"/>
                <a:cs typeface="Wingdings"/>
              </a:rPr>
              <a:t></a:t>
            </a:r>
            <a:r>
              <a:rPr sz="2800" spc="-5" dirty="0">
                <a:solidFill>
                  <a:srgbClr val="4F81B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Microsoft Sans Serif"/>
                <a:cs typeface="Microsoft Sans Serif"/>
              </a:rPr>
              <a:t>As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b="1" dirty="0">
                <a:latin typeface="Arial"/>
                <a:cs typeface="Arial"/>
              </a:rPr>
              <a:t>características físico-químicas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são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definidas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por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parâmetros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que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quantificam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os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sólidos,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 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matéria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orgânica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e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alguns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de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seus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componentes 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orgânicos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ou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inorgânicos.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27857" y="178325"/>
            <a:ext cx="5082540" cy="774700"/>
            <a:chOff x="1927857" y="178325"/>
            <a:chExt cx="5082540" cy="774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7857" y="178325"/>
              <a:ext cx="5082545" cy="7741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1642" y="188976"/>
              <a:ext cx="5015483" cy="70637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74875" y="249174"/>
            <a:ext cx="45377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Tratamento</a:t>
            </a:r>
            <a:r>
              <a:rPr sz="3200" spc="-50" dirty="0"/>
              <a:t> </a:t>
            </a:r>
            <a:r>
              <a:rPr sz="3200" dirty="0"/>
              <a:t>de</a:t>
            </a:r>
            <a:r>
              <a:rPr sz="3200" spc="-45" dirty="0"/>
              <a:t> </a:t>
            </a:r>
            <a:r>
              <a:rPr sz="3200" dirty="0"/>
              <a:t>Efluente</a:t>
            </a:r>
            <a:endParaRPr sz="3200"/>
          </a:p>
        </p:txBody>
      </p:sp>
      <p:grpSp>
        <p:nvGrpSpPr>
          <p:cNvPr id="6" name="object 6"/>
          <p:cNvGrpSpPr/>
          <p:nvPr/>
        </p:nvGrpSpPr>
        <p:grpSpPr>
          <a:xfrm>
            <a:off x="2450594" y="720851"/>
            <a:ext cx="4587240" cy="1024255"/>
            <a:chOff x="2450594" y="720851"/>
            <a:chExt cx="4587240" cy="102425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50594" y="1074399"/>
              <a:ext cx="4587233" cy="6706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83738" y="1084325"/>
              <a:ext cx="4520438" cy="6047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52615" y="720851"/>
              <a:ext cx="467867" cy="467868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8278" y="1990194"/>
            <a:ext cx="556859" cy="52833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36828" y="1111961"/>
            <a:ext cx="8300720" cy="5264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5880" algn="ctr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FFFFFF"/>
                </a:solidFill>
                <a:latin typeface="Arial"/>
                <a:cs typeface="Arial"/>
              </a:rPr>
              <a:t>Objetivos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00">
              <a:latin typeface="Arial"/>
              <a:cs typeface="Arial"/>
            </a:endParaRPr>
          </a:p>
          <a:p>
            <a:pPr marL="664210">
              <a:lnSpc>
                <a:spcPct val="100000"/>
              </a:lnSpc>
            </a:pPr>
            <a:r>
              <a:rPr sz="3000" b="1" spc="-5" dirty="0">
                <a:latin typeface="Arial"/>
                <a:cs typeface="Arial"/>
              </a:rPr>
              <a:t>Preservação</a:t>
            </a:r>
            <a:r>
              <a:rPr sz="3000" b="1" spc="-40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ambiental</a:t>
            </a:r>
            <a:endParaRPr sz="3000">
              <a:latin typeface="Arial"/>
              <a:cs typeface="Arial"/>
            </a:endParaRPr>
          </a:p>
          <a:p>
            <a:pPr marL="394970" marR="5080" indent="-382905">
              <a:lnSpc>
                <a:spcPct val="100000"/>
              </a:lnSpc>
              <a:spcBef>
                <a:spcPts val="2430"/>
              </a:spcBef>
              <a:tabLst>
                <a:tab pos="394970" algn="l"/>
              </a:tabLst>
            </a:pPr>
            <a:r>
              <a:rPr sz="2800" spc="-5" dirty="0">
                <a:solidFill>
                  <a:srgbClr val="4F81BC"/>
                </a:solidFill>
                <a:latin typeface="Wingdings"/>
                <a:cs typeface="Wingdings"/>
              </a:rPr>
              <a:t></a:t>
            </a:r>
            <a:r>
              <a:rPr sz="2800" spc="-5" dirty="0">
                <a:solidFill>
                  <a:srgbClr val="4F81BC"/>
                </a:solidFill>
                <a:latin typeface="Times New Roman"/>
                <a:cs typeface="Times New Roman"/>
              </a:rPr>
              <a:t>	</a:t>
            </a:r>
            <a:r>
              <a:rPr sz="2800" b="1" spc="-5" dirty="0">
                <a:latin typeface="Arial"/>
                <a:cs typeface="Arial"/>
              </a:rPr>
              <a:t>Recurso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Hídrico: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Preservação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do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meio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ambiente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(corpo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receptor)</a:t>
            </a:r>
            <a:endParaRPr sz="2800">
              <a:latin typeface="Microsoft Sans Serif"/>
              <a:cs typeface="Microsoft Sans Serif"/>
            </a:endParaRPr>
          </a:p>
          <a:p>
            <a:pPr marL="394970" marR="479425" indent="-382905">
              <a:lnSpc>
                <a:spcPct val="100000"/>
              </a:lnSpc>
              <a:spcBef>
                <a:spcPts val="395"/>
              </a:spcBef>
              <a:tabLst>
                <a:tab pos="394970" algn="l"/>
              </a:tabLst>
            </a:pPr>
            <a:r>
              <a:rPr sz="2800" spc="-5" dirty="0">
                <a:solidFill>
                  <a:srgbClr val="4F81BC"/>
                </a:solidFill>
                <a:latin typeface="Wingdings"/>
                <a:cs typeface="Wingdings"/>
              </a:rPr>
              <a:t></a:t>
            </a:r>
            <a:r>
              <a:rPr sz="2800" spc="-5" dirty="0">
                <a:solidFill>
                  <a:srgbClr val="4F81BC"/>
                </a:solidFill>
                <a:latin typeface="Times New Roman"/>
                <a:cs typeface="Times New Roman"/>
              </a:rPr>
              <a:t>	</a:t>
            </a:r>
            <a:r>
              <a:rPr sz="2800" b="1" spc="-5" dirty="0">
                <a:latin typeface="Arial"/>
                <a:cs typeface="Arial"/>
              </a:rPr>
              <a:t>Esgoto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Publico: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Preservação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do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sistema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pub.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esgoto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sanitário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(indireto).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Necessidade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de 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compatibilizar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para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evitar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riscos:</a:t>
            </a:r>
            <a:endParaRPr sz="280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  <a:spcBef>
                <a:spcPts val="409"/>
              </a:spcBef>
              <a:tabLst>
                <a:tab pos="852169" algn="l"/>
                <a:tab pos="4907280" algn="l"/>
              </a:tabLst>
            </a:pPr>
            <a:r>
              <a:rPr sz="2800" spc="-5" dirty="0">
                <a:solidFill>
                  <a:srgbClr val="4F81BC"/>
                </a:solidFill>
                <a:latin typeface="Wingdings"/>
                <a:cs typeface="Wingdings"/>
              </a:rPr>
              <a:t></a:t>
            </a:r>
            <a:r>
              <a:rPr sz="2800" spc="-5" dirty="0">
                <a:solidFill>
                  <a:srgbClr val="4F81B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Microsoft Sans Serif"/>
                <a:cs typeface="Microsoft Sans Serif"/>
              </a:rPr>
              <a:t>Corrosão</a:t>
            </a:r>
            <a:r>
              <a:rPr sz="2800" spc="6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(pH,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sulfatos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e	sulfetos)</a:t>
            </a:r>
            <a:endParaRPr sz="280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  <a:spcBef>
                <a:spcPts val="400"/>
              </a:spcBef>
              <a:tabLst>
                <a:tab pos="852169" algn="l"/>
              </a:tabLst>
            </a:pPr>
            <a:r>
              <a:rPr sz="2800" spc="-5" dirty="0">
                <a:solidFill>
                  <a:srgbClr val="4F81BC"/>
                </a:solidFill>
                <a:latin typeface="Wingdings"/>
                <a:cs typeface="Wingdings"/>
              </a:rPr>
              <a:t></a:t>
            </a:r>
            <a:r>
              <a:rPr sz="2800" spc="-5" dirty="0">
                <a:solidFill>
                  <a:srgbClr val="4F81B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Microsoft Sans Serif"/>
                <a:cs typeface="Microsoft Sans Serif"/>
              </a:rPr>
              <a:t>Entupimento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(sedimentos</a:t>
            </a:r>
            <a:r>
              <a:rPr sz="2800" spc="6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e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incrustações)</a:t>
            </a:r>
            <a:endParaRPr sz="280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  <a:spcBef>
                <a:spcPts val="395"/>
              </a:spcBef>
              <a:tabLst>
                <a:tab pos="852169" algn="l"/>
              </a:tabLst>
            </a:pPr>
            <a:r>
              <a:rPr sz="2800" spc="-5" dirty="0">
                <a:solidFill>
                  <a:srgbClr val="4F81BC"/>
                </a:solidFill>
                <a:latin typeface="Wingdings"/>
                <a:cs typeface="Wingdings"/>
              </a:rPr>
              <a:t></a:t>
            </a:r>
            <a:r>
              <a:rPr sz="2800" spc="-5" dirty="0">
                <a:solidFill>
                  <a:srgbClr val="4F81B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Microsoft Sans Serif"/>
                <a:cs typeface="Microsoft Sans Serif"/>
              </a:rPr>
              <a:t>Explosão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(gases,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solventes,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óleos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e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graxas)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27857" y="178325"/>
            <a:ext cx="5082540" cy="774700"/>
            <a:chOff x="1927857" y="178325"/>
            <a:chExt cx="5082540" cy="774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7857" y="178325"/>
              <a:ext cx="5082545" cy="7741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1642" y="188976"/>
              <a:ext cx="5015483" cy="70637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74875" y="249174"/>
            <a:ext cx="45377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Tratamento</a:t>
            </a:r>
            <a:r>
              <a:rPr sz="3200" spc="-50" dirty="0"/>
              <a:t> </a:t>
            </a:r>
            <a:r>
              <a:rPr sz="3200" dirty="0"/>
              <a:t>de</a:t>
            </a:r>
            <a:r>
              <a:rPr sz="3200" spc="-45" dirty="0"/>
              <a:t> </a:t>
            </a:r>
            <a:r>
              <a:rPr sz="3200" dirty="0"/>
              <a:t>Efluente</a:t>
            </a:r>
            <a:endParaRPr sz="3200"/>
          </a:p>
        </p:txBody>
      </p:sp>
      <p:grpSp>
        <p:nvGrpSpPr>
          <p:cNvPr id="6" name="object 6"/>
          <p:cNvGrpSpPr/>
          <p:nvPr/>
        </p:nvGrpSpPr>
        <p:grpSpPr>
          <a:xfrm>
            <a:off x="2450594" y="720851"/>
            <a:ext cx="4587240" cy="1024255"/>
            <a:chOff x="2450594" y="720851"/>
            <a:chExt cx="4587240" cy="102425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50594" y="1074399"/>
              <a:ext cx="4587233" cy="6706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83738" y="1084325"/>
              <a:ext cx="4520438" cy="6047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52615" y="720851"/>
              <a:ext cx="467867" cy="467868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8278" y="1990194"/>
            <a:ext cx="556859" cy="52833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66775" y="1111961"/>
            <a:ext cx="8422640" cy="5629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 algn="ctr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FFFFFF"/>
                </a:solidFill>
                <a:latin typeface="Arial"/>
                <a:cs typeface="Arial"/>
              </a:rPr>
              <a:t>Objetivos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00">
              <a:latin typeface="Arial"/>
              <a:cs typeface="Arial"/>
            </a:endParaRPr>
          </a:p>
          <a:p>
            <a:pPr marL="934719">
              <a:lnSpc>
                <a:spcPct val="100000"/>
              </a:lnSpc>
            </a:pPr>
            <a:r>
              <a:rPr sz="3000" b="1" spc="-5" dirty="0">
                <a:latin typeface="Arial"/>
                <a:cs typeface="Arial"/>
              </a:rPr>
              <a:t>Preservação</a:t>
            </a:r>
            <a:r>
              <a:rPr sz="3000" b="1" spc="-40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ambiental</a:t>
            </a:r>
            <a:endParaRPr sz="3000">
              <a:latin typeface="Arial"/>
              <a:cs typeface="Arial"/>
            </a:endParaRPr>
          </a:p>
          <a:p>
            <a:pPr marL="394970" marR="559435" indent="-382905">
              <a:lnSpc>
                <a:spcPct val="100000"/>
              </a:lnSpc>
              <a:spcBef>
                <a:spcPts val="1950"/>
              </a:spcBef>
              <a:tabLst>
                <a:tab pos="394970" algn="l"/>
              </a:tabLst>
            </a:pPr>
            <a:r>
              <a:rPr sz="2800" spc="-5" dirty="0">
                <a:solidFill>
                  <a:srgbClr val="4F81BC"/>
                </a:solidFill>
                <a:latin typeface="Wingdings"/>
                <a:cs typeface="Wingdings"/>
              </a:rPr>
              <a:t></a:t>
            </a:r>
            <a:r>
              <a:rPr sz="2800" spc="-5" dirty="0">
                <a:solidFill>
                  <a:srgbClr val="4F81BC"/>
                </a:solidFill>
                <a:latin typeface="Times New Roman"/>
                <a:cs typeface="Times New Roman"/>
              </a:rPr>
              <a:t>	</a:t>
            </a:r>
            <a:r>
              <a:rPr sz="2800" b="1" spc="-5" dirty="0">
                <a:latin typeface="Arial"/>
                <a:cs typeface="Arial"/>
              </a:rPr>
              <a:t>Esgoto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Publico: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Riscos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poluentes</a:t>
            </a:r>
            <a:r>
              <a:rPr sz="2800" spc="6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orgânicos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e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inorgânicos:</a:t>
            </a:r>
            <a:endParaRPr sz="2800">
              <a:latin typeface="Microsoft Sans Serif"/>
              <a:cs typeface="Microsoft Sans Serif"/>
            </a:endParaRPr>
          </a:p>
          <a:p>
            <a:pPr marL="852169" marR="5080" indent="-382905">
              <a:lnSpc>
                <a:spcPct val="100000"/>
              </a:lnSpc>
              <a:spcBef>
                <a:spcPts val="395"/>
              </a:spcBef>
              <a:tabLst>
                <a:tab pos="852169" algn="l"/>
              </a:tabLst>
            </a:pPr>
            <a:r>
              <a:rPr sz="2800" spc="-5" dirty="0">
                <a:solidFill>
                  <a:srgbClr val="4F81BC"/>
                </a:solidFill>
                <a:latin typeface="Wingdings"/>
                <a:cs typeface="Wingdings"/>
              </a:rPr>
              <a:t></a:t>
            </a:r>
            <a:r>
              <a:rPr sz="2800" spc="-5" dirty="0">
                <a:solidFill>
                  <a:srgbClr val="4F81B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Microsoft Sans Serif"/>
                <a:cs typeface="Microsoft Sans Serif"/>
              </a:rPr>
              <a:t>Excesso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de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carga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poluidora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na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ETE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(não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atinge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o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20" dirty="0">
                <a:latin typeface="Microsoft Sans Serif"/>
                <a:cs typeface="Microsoft Sans Serif"/>
              </a:rPr>
              <a:t>índice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de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despejo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ou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não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degrada)</a:t>
            </a:r>
            <a:endParaRPr sz="2800">
              <a:latin typeface="Microsoft Sans Serif"/>
              <a:cs typeface="Microsoft Sans Serif"/>
            </a:endParaRPr>
          </a:p>
          <a:p>
            <a:pPr marL="852169" marR="657225" indent="-382905">
              <a:lnSpc>
                <a:spcPct val="100000"/>
              </a:lnSpc>
              <a:spcBef>
                <a:spcPts val="409"/>
              </a:spcBef>
              <a:tabLst>
                <a:tab pos="852169" algn="l"/>
              </a:tabLst>
            </a:pPr>
            <a:r>
              <a:rPr sz="2800" spc="-5" dirty="0">
                <a:solidFill>
                  <a:srgbClr val="4F81BC"/>
                </a:solidFill>
                <a:latin typeface="Wingdings"/>
                <a:cs typeface="Wingdings"/>
              </a:rPr>
              <a:t></a:t>
            </a:r>
            <a:r>
              <a:rPr sz="2800" spc="-5" dirty="0">
                <a:solidFill>
                  <a:srgbClr val="4F81B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Microsoft Sans Serif"/>
                <a:cs typeface="Microsoft Sans Serif"/>
              </a:rPr>
              <a:t>Pode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provocar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efeitos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inibidores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no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sistema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biológico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(aeróbico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e/ou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anaeróbico).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Ex.: 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metais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pesados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e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orgânicos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persistentes</a:t>
            </a:r>
            <a:endParaRPr sz="280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  <a:spcBef>
                <a:spcPts val="400"/>
              </a:spcBef>
              <a:tabLst>
                <a:tab pos="852169" algn="l"/>
              </a:tabLst>
            </a:pPr>
            <a:r>
              <a:rPr sz="2800" spc="-5" dirty="0">
                <a:solidFill>
                  <a:srgbClr val="4F81BC"/>
                </a:solidFill>
                <a:latin typeface="Wingdings"/>
                <a:cs typeface="Wingdings"/>
              </a:rPr>
              <a:t></a:t>
            </a:r>
            <a:r>
              <a:rPr sz="2800" spc="-5" dirty="0">
                <a:solidFill>
                  <a:srgbClr val="4F81B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Microsoft Sans Serif"/>
                <a:cs typeface="Microsoft Sans Serif"/>
              </a:rPr>
              <a:t>Danos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no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sistema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de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coleta</a:t>
            </a:r>
            <a:endParaRPr sz="280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  <a:spcBef>
                <a:spcPts val="395"/>
              </a:spcBef>
              <a:tabLst>
                <a:tab pos="852169" algn="l"/>
              </a:tabLst>
            </a:pPr>
            <a:r>
              <a:rPr sz="2800" spc="-5" dirty="0">
                <a:solidFill>
                  <a:srgbClr val="4F81BC"/>
                </a:solidFill>
                <a:latin typeface="Wingdings"/>
                <a:cs typeface="Wingdings"/>
              </a:rPr>
              <a:t></a:t>
            </a:r>
            <a:r>
              <a:rPr sz="2800" spc="-5" dirty="0">
                <a:solidFill>
                  <a:srgbClr val="4F81B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Microsoft Sans Serif"/>
                <a:cs typeface="Microsoft Sans Serif"/>
              </a:rPr>
              <a:t>Contaminação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do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lodo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27857" y="178325"/>
            <a:ext cx="5082540" cy="774700"/>
            <a:chOff x="1927857" y="178325"/>
            <a:chExt cx="5082540" cy="774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7857" y="178325"/>
              <a:ext cx="5082545" cy="7741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1642" y="188976"/>
              <a:ext cx="5015483" cy="70637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74875" y="249174"/>
            <a:ext cx="45377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Tratamento</a:t>
            </a:r>
            <a:r>
              <a:rPr sz="3200" spc="-50" dirty="0"/>
              <a:t> </a:t>
            </a:r>
            <a:r>
              <a:rPr sz="3200" dirty="0"/>
              <a:t>de</a:t>
            </a:r>
            <a:r>
              <a:rPr sz="3200" spc="-45" dirty="0"/>
              <a:t> </a:t>
            </a:r>
            <a:r>
              <a:rPr sz="3200" dirty="0"/>
              <a:t>Efluente</a:t>
            </a:r>
            <a:endParaRPr sz="3200"/>
          </a:p>
        </p:txBody>
      </p:sp>
      <p:grpSp>
        <p:nvGrpSpPr>
          <p:cNvPr id="6" name="object 6"/>
          <p:cNvGrpSpPr/>
          <p:nvPr/>
        </p:nvGrpSpPr>
        <p:grpSpPr>
          <a:xfrm>
            <a:off x="2450594" y="720851"/>
            <a:ext cx="4587240" cy="1024255"/>
            <a:chOff x="2450594" y="720851"/>
            <a:chExt cx="4587240" cy="102425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50594" y="1074399"/>
              <a:ext cx="4587233" cy="6706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83738" y="1084325"/>
              <a:ext cx="4520438" cy="6047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52615" y="720851"/>
              <a:ext cx="467867" cy="467868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8278" y="1990194"/>
            <a:ext cx="556859" cy="52833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36828" y="1111961"/>
            <a:ext cx="8058150" cy="2927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064510" algn="r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FFFFFF"/>
                </a:solidFill>
                <a:latin typeface="Arial"/>
                <a:cs typeface="Arial"/>
              </a:rPr>
              <a:t>Objetivos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00">
              <a:latin typeface="Arial"/>
              <a:cs typeface="Arial"/>
            </a:endParaRPr>
          </a:p>
          <a:p>
            <a:pPr marR="3086735" algn="r">
              <a:lnSpc>
                <a:spcPct val="100000"/>
              </a:lnSpc>
            </a:pPr>
            <a:r>
              <a:rPr sz="3000" b="1" spc="-5" dirty="0">
                <a:latin typeface="Arial"/>
                <a:cs typeface="Arial"/>
              </a:rPr>
              <a:t>Otimização de recursos</a:t>
            </a:r>
            <a:endParaRPr sz="3000">
              <a:latin typeface="Arial"/>
              <a:cs typeface="Arial"/>
            </a:endParaRPr>
          </a:p>
          <a:p>
            <a:pPr marL="394970" marR="5080" indent="-382905">
              <a:lnSpc>
                <a:spcPct val="100000"/>
              </a:lnSpc>
              <a:spcBef>
                <a:spcPts val="2430"/>
              </a:spcBef>
              <a:tabLst>
                <a:tab pos="394970" algn="l"/>
              </a:tabLst>
            </a:pPr>
            <a:r>
              <a:rPr sz="2800" spc="-5" dirty="0">
                <a:solidFill>
                  <a:srgbClr val="4F81BC"/>
                </a:solidFill>
                <a:latin typeface="Wingdings"/>
                <a:cs typeface="Wingdings"/>
              </a:rPr>
              <a:t></a:t>
            </a:r>
            <a:r>
              <a:rPr sz="2800" spc="-5" dirty="0">
                <a:solidFill>
                  <a:srgbClr val="4F81BC"/>
                </a:solidFill>
                <a:latin typeface="Times New Roman"/>
                <a:cs typeface="Times New Roman"/>
              </a:rPr>
              <a:t>	</a:t>
            </a:r>
            <a:r>
              <a:rPr sz="2800" b="1" spc="-5" dirty="0">
                <a:latin typeface="Arial"/>
                <a:cs typeface="Arial"/>
              </a:rPr>
              <a:t>Reuso: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Reciclagem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interna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água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não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potável, </a:t>
            </a:r>
            <a:r>
              <a:rPr sz="2800" dirty="0">
                <a:latin typeface="Microsoft Sans Serif"/>
                <a:cs typeface="Microsoft Sans Serif"/>
              </a:rPr>
              <a:t> gerando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economia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de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água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e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redução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de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custos </a:t>
            </a:r>
            <a:r>
              <a:rPr sz="2800" spc="-7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operacionais.</a:t>
            </a:r>
            <a:endParaRPr sz="28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893814" y="4612818"/>
            <a:ext cx="1285240" cy="1757680"/>
            <a:chOff x="6893814" y="4612818"/>
            <a:chExt cx="1285240" cy="1757680"/>
          </a:xfrm>
        </p:grpSpPr>
        <p:sp>
          <p:nvSpPr>
            <p:cNvPr id="13" name="object 13"/>
            <p:cNvSpPr/>
            <p:nvPr/>
          </p:nvSpPr>
          <p:spPr>
            <a:xfrm>
              <a:off x="6893814" y="4612818"/>
              <a:ext cx="1107440" cy="325120"/>
            </a:xfrm>
            <a:custGeom>
              <a:avLst/>
              <a:gdLst/>
              <a:ahLst/>
              <a:cxnLst/>
              <a:rect l="l" t="t" r="r" b="b"/>
              <a:pathLst>
                <a:path w="1107440" h="325120">
                  <a:moveTo>
                    <a:pt x="662144" y="0"/>
                  </a:moveTo>
                  <a:lnTo>
                    <a:pt x="630222" y="0"/>
                  </a:lnTo>
                  <a:lnTo>
                    <a:pt x="619584" y="826"/>
                  </a:lnTo>
                  <a:lnTo>
                    <a:pt x="597488" y="4130"/>
                  </a:lnTo>
                  <a:lnTo>
                    <a:pt x="586843" y="6609"/>
                  </a:lnTo>
                  <a:lnTo>
                    <a:pt x="575386" y="8192"/>
                  </a:lnTo>
                  <a:lnTo>
                    <a:pt x="564747" y="12323"/>
                  </a:lnTo>
                  <a:lnTo>
                    <a:pt x="553290" y="14733"/>
                  </a:lnTo>
                  <a:lnTo>
                    <a:pt x="542645" y="18864"/>
                  </a:lnTo>
                  <a:lnTo>
                    <a:pt x="531187" y="23752"/>
                  </a:lnTo>
                  <a:lnTo>
                    <a:pt x="520549" y="28640"/>
                  </a:lnTo>
                  <a:lnTo>
                    <a:pt x="509091" y="33597"/>
                  </a:lnTo>
                  <a:lnTo>
                    <a:pt x="498453" y="38485"/>
                  </a:lnTo>
                  <a:lnTo>
                    <a:pt x="486989" y="45025"/>
                  </a:lnTo>
                  <a:lnTo>
                    <a:pt x="465712" y="58106"/>
                  </a:lnTo>
                  <a:lnTo>
                    <a:pt x="455074" y="66299"/>
                  </a:lnTo>
                  <a:lnTo>
                    <a:pt x="444429" y="73666"/>
                  </a:lnTo>
                  <a:lnTo>
                    <a:pt x="434610" y="82684"/>
                  </a:lnTo>
                  <a:lnTo>
                    <a:pt x="423152" y="90808"/>
                  </a:lnTo>
                  <a:lnTo>
                    <a:pt x="412507" y="100653"/>
                  </a:lnTo>
                  <a:lnTo>
                    <a:pt x="402688" y="110499"/>
                  </a:lnTo>
                  <a:lnTo>
                    <a:pt x="392870" y="121101"/>
                  </a:lnTo>
                  <a:lnTo>
                    <a:pt x="382225" y="131772"/>
                  </a:lnTo>
                  <a:lnTo>
                    <a:pt x="362580" y="154629"/>
                  </a:lnTo>
                  <a:lnTo>
                    <a:pt x="353581" y="167710"/>
                  </a:lnTo>
                  <a:lnTo>
                    <a:pt x="338845" y="165301"/>
                  </a:lnTo>
                  <a:lnTo>
                    <a:pt x="324117" y="163648"/>
                  </a:lnTo>
                  <a:lnTo>
                    <a:pt x="283189" y="161170"/>
                  </a:lnTo>
                  <a:lnTo>
                    <a:pt x="257816" y="161170"/>
                  </a:lnTo>
                  <a:lnTo>
                    <a:pt x="246358" y="161996"/>
                  </a:lnTo>
                  <a:lnTo>
                    <a:pt x="234081" y="161996"/>
                  </a:lnTo>
                  <a:lnTo>
                    <a:pt x="181703" y="168536"/>
                  </a:lnTo>
                  <a:lnTo>
                    <a:pt x="144872" y="178381"/>
                  </a:lnTo>
                  <a:lnTo>
                    <a:pt x="136685" y="181617"/>
                  </a:lnTo>
                  <a:lnTo>
                    <a:pt x="129317" y="184096"/>
                  </a:lnTo>
                  <a:lnTo>
                    <a:pt x="121131" y="187400"/>
                  </a:lnTo>
                  <a:lnTo>
                    <a:pt x="106402" y="193941"/>
                  </a:lnTo>
                  <a:lnTo>
                    <a:pt x="99854" y="198003"/>
                  </a:lnTo>
                  <a:lnTo>
                    <a:pt x="93306" y="201307"/>
                  </a:lnTo>
                  <a:lnTo>
                    <a:pt x="86758" y="205369"/>
                  </a:lnTo>
                  <a:lnTo>
                    <a:pt x="81029" y="208674"/>
                  </a:lnTo>
                  <a:lnTo>
                    <a:pt x="75300" y="212736"/>
                  </a:lnTo>
                  <a:lnTo>
                    <a:pt x="70391" y="216798"/>
                  </a:lnTo>
                  <a:lnTo>
                    <a:pt x="64659" y="220929"/>
                  </a:lnTo>
                  <a:lnTo>
                    <a:pt x="59748" y="224991"/>
                  </a:lnTo>
                  <a:lnTo>
                    <a:pt x="55656" y="229948"/>
                  </a:lnTo>
                  <a:lnTo>
                    <a:pt x="50745" y="233183"/>
                  </a:lnTo>
                  <a:lnTo>
                    <a:pt x="45834" y="238072"/>
                  </a:lnTo>
                  <a:lnTo>
                    <a:pt x="42560" y="242202"/>
                  </a:lnTo>
                  <a:lnTo>
                    <a:pt x="34376" y="250395"/>
                  </a:lnTo>
                  <a:lnTo>
                    <a:pt x="27828" y="258519"/>
                  </a:lnTo>
                  <a:lnTo>
                    <a:pt x="25372" y="262650"/>
                  </a:lnTo>
                  <a:lnTo>
                    <a:pt x="22098" y="266712"/>
                  </a:lnTo>
                  <a:lnTo>
                    <a:pt x="17187" y="274905"/>
                  </a:lnTo>
                  <a:lnTo>
                    <a:pt x="15551" y="279035"/>
                  </a:lnTo>
                  <a:lnTo>
                    <a:pt x="12276" y="282271"/>
                  </a:lnTo>
                  <a:lnTo>
                    <a:pt x="9002" y="290464"/>
                  </a:lnTo>
                  <a:lnTo>
                    <a:pt x="8184" y="293700"/>
                  </a:lnTo>
                  <a:lnTo>
                    <a:pt x="4910" y="300309"/>
                  </a:lnTo>
                  <a:lnTo>
                    <a:pt x="3273" y="302719"/>
                  </a:lnTo>
                  <a:lnTo>
                    <a:pt x="2455" y="306023"/>
                  </a:lnTo>
                  <a:lnTo>
                    <a:pt x="818" y="308433"/>
                  </a:lnTo>
                  <a:lnTo>
                    <a:pt x="0" y="310911"/>
                  </a:lnTo>
                  <a:lnTo>
                    <a:pt x="0" y="324818"/>
                  </a:lnTo>
                  <a:lnTo>
                    <a:pt x="1095150" y="324818"/>
                  </a:lnTo>
                  <a:lnTo>
                    <a:pt x="1103275" y="308433"/>
                  </a:lnTo>
                  <a:lnTo>
                    <a:pt x="1104927" y="301893"/>
                  </a:lnTo>
                  <a:lnTo>
                    <a:pt x="1106580" y="298657"/>
                  </a:lnTo>
                  <a:lnTo>
                    <a:pt x="1106580" y="295352"/>
                  </a:lnTo>
                  <a:lnTo>
                    <a:pt x="1107406" y="292116"/>
                  </a:lnTo>
                  <a:lnTo>
                    <a:pt x="1107406" y="279793"/>
                  </a:lnTo>
                  <a:lnTo>
                    <a:pt x="1106580" y="275731"/>
                  </a:lnTo>
                  <a:lnTo>
                    <a:pt x="1106580" y="273252"/>
                  </a:lnTo>
                  <a:lnTo>
                    <a:pt x="1104927" y="270016"/>
                  </a:lnTo>
                  <a:lnTo>
                    <a:pt x="1104101" y="267538"/>
                  </a:lnTo>
                  <a:lnTo>
                    <a:pt x="1103275" y="263476"/>
                  </a:lnTo>
                  <a:lnTo>
                    <a:pt x="1102517" y="260998"/>
                  </a:lnTo>
                  <a:lnTo>
                    <a:pt x="1100865" y="257762"/>
                  </a:lnTo>
                  <a:lnTo>
                    <a:pt x="1098386" y="254457"/>
                  </a:lnTo>
                  <a:lnTo>
                    <a:pt x="1095150" y="249569"/>
                  </a:lnTo>
                  <a:lnTo>
                    <a:pt x="1093497" y="246264"/>
                  </a:lnTo>
                  <a:lnTo>
                    <a:pt x="1083651" y="236488"/>
                  </a:lnTo>
                  <a:lnTo>
                    <a:pt x="1081172" y="233183"/>
                  </a:lnTo>
                  <a:lnTo>
                    <a:pt x="1078762" y="231531"/>
                  </a:lnTo>
                  <a:lnTo>
                    <a:pt x="1075457" y="229948"/>
                  </a:lnTo>
                  <a:lnTo>
                    <a:pt x="1065680" y="222581"/>
                  </a:lnTo>
                  <a:lnTo>
                    <a:pt x="1062375" y="220929"/>
                  </a:lnTo>
                  <a:lnTo>
                    <a:pt x="1058312" y="219276"/>
                  </a:lnTo>
                  <a:lnTo>
                    <a:pt x="1055007" y="217624"/>
                  </a:lnTo>
                  <a:lnTo>
                    <a:pt x="1038619" y="211084"/>
                  </a:lnTo>
                  <a:lnTo>
                    <a:pt x="1034557" y="210257"/>
                  </a:lnTo>
                  <a:lnTo>
                    <a:pt x="1029668" y="209500"/>
                  </a:lnTo>
                  <a:lnTo>
                    <a:pt x="1025537" y="208674"/>
                  </a:lnTo>
                  <a:lnTo>
                    <a:pt x="1015759" y="207022"/>
                  </a:lnTo>
                  <a:lnTo>
                    <a:pt x="1011628" y="207022"/>
                  </a:lnTo>
                  <a:lnTo>
                    <a:pt x="1006739" y="206196"/>
                  </a:lnTo>
                  <a:lnTo>
                    <a:pt x="981331" y="206196"/>
                  </a:lnTo>
                  <a:lnTo>
                    <a:pt x="970728" y="207848"/>
                  </a:lnTo>
                  <a:lnTo>
                    <a:pt x="964186" y="208674"/>
                  </a:lnTo>
                  <a:lnTo>
                    <a:pt x="959229" y="209500"/>
                  </a:lnTo>
                  <a:lnTo>
                    <a:pt x="952687" y="211084"/>
                  </a:lnTo>
                  <a:lnTo>
                    <a:pt x="947799" y="212736"/>
                  </a:lnTo>
                  <a:lnTo>
                    <a:pt x="941257" y="213562"/>
                  </a:lnTo>
                  <a:lnTo>
                    <a:pt x="935542" y="216041"/>
                  </a:lnTo>
                  <a:lnTo>
                    <a:pt x="929758" y="217624"/>
                  </a:lnTo>
                  <a:lnTo>
                    <a:pt x="924043" y="220103"/>
                  </a:lnTo>
                  <a:lnTo>
                    <a:pt x="906072" y="166127"/>
                  </a:lnTo>
                  <a:lnTo>
                    <a:pt x="879838" y="119449"/>
                  </a:lnTo>
                  <a:lnTo>
                    <a:pt x="853673" y="87573"/>
                  </a:lnTo>
                  <a:lnTo>
                    <a:pt x="846305" y="79380"/>
                  </a:lnTo>
                  <a:lnTo>
                    <a:pt x="839764" y="72839"/>
                  </a:lnTo>
                  <a:lnTo>
                    <a:pt x="824203" y="58932"/>
                  </a:lnTo>
                  <a:lnTo>
                    <a:pt x="815183" y="53218"/>
                  </a:lnTo>
                  <a:lnTo>
                    <a:pt x="806989" y="47504"/>
                  </a:lnTo>
                  <a:lnTo>
                    <a:pt x="798037" y="41789"/>
                  </a:lnTo>
                  <a:lnTo>
                    <a:pt x="789844" y="36006"/>
                  </a:lnTo>
                  <a:lnTo>
                    <a:pt x="780824" y="31118"/>
                  </a:lnTo>
                  <a:lnTo>
                    <a:pt x="772630" y="27056"/>
                  </a:lnTo>
                  <a:lnTo>
                    <a:pt x="743159" y="14733"/>
                  </a:lnTo>
                  <a:lnTo>
                    <a:pt x="734139" y="12323"/>
                  </a:lnTo>
                  <a:lnTo>
                    <a:pt x="724362" y="9018"/>
                  </a:lnTo>
                  <a:lnTo>
                    <a:pt x="714515" y="6609"/>
                  </a:lnTo>
                  <a:lnTo>
                    <a:pt x="683427" y="1652"/>
                  </a:lnTo>
                  <a:lnTo>
                    <a:pt x="662144" y="0"/>
                  </a:lnTo>
                  <a:close/>
                </a:path>
              </a:pathLst>
            </a:custGeom>
            <a:solidFill>
              <a:srgbClr val="3C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25821" y="5631392"/>
              <a:ext cx="500380" cy="301625"/>
            </a:xfrm>
            <a:custGeom>
              <a:avLst/>
              <a:gdLst/>
              <a:ahLst/>
              <a:cxnLst/>
              <a:rect l="l" t="t" r="r" b="b"/>
              <a:pathLst>
                <a:path w="500379" h="301625">
                  <a:moveTo>
                    <a:pt x="500085" y="0"/>
                  </a:moveTo>
                  <a:lnTo>
                    <a:pt x="0" y="0"/>
                  </a:lnTo>
                  <a:lnTo>
                    <a:pt x="0" y="301059"/>
                  </a:lnTo>
                  <a:lnTo>
                    <a:pt x="500085" y="301059"/>
                  </a:lnTo>
                  <a:lnTo>
                    <a:pt x="500085" y="0"/>
                  </a:lnTo>
                  <a:close/>
                </a:path>
              </a:pathLst>
            </a:custGeom>
            <a:solidFill>
              <a:srgbClr val="3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862063" y="5633058"/>
              <a:ext cx="316865" cy="737235"/>
            </a:xfrm>
            <a:custGeom>
              <a:avLst/>
              <a:gdLst/>
              <a:ahLst/>
              <a:cxnLst/>
              <a:rect l="l" t="t" r="r" b="b"/>
              <a:pathLst>
                <a:path w="316865" h="737235">
                  <a:moveTo>
                    <a:pt x="316736" y="0"/>
                  </a:moveTo>
                  <a:lnTo>
                    <a:pt x="139157" y="0"/>
                  </a:lnTo>
                  <a:lnTo>
                    <a:pt x="72849" y="396750"/>
                  </a:lnTo>
                  <a:lnTo>
                    <a:pt x="0" y="737083"/>
                  </a:lnTo>
                  <a:lnTo>
                    <a:pt x="316736" y="737083"/>
                  </a:lnTo>
                  <a:lnTo>
                    <a:pt x="316736" y="0"/>
                  </a:lnTo>
                  <a:close/>
                </a:path>
              </a:pathLst>
            </a:custGeom>
            <a:solidFill>
              <a:srgbClr val="866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547762" y="4935994"/>
              <a:ext cx="452120" cy="979805"/>
            </a:xfrm>
            <a:custGeom>
              <a:avLst/>
              <a:gdLst/>
              <a:ahLst/>
              <a:cxnLst/>
              <a:rect l="l" t="t" r="r" b="b"/>
              <a:pathLst>
                <a:path w="452120" h="979804">
                  <a:moveTo>
                    <a:pt x="171069" y="0"/>
                  </a:moveTo>
                  <a:lnTo>
                    <a:pt x="77774" y="0"/>
                  </a:lnTo>
                  <a:lnTo>
                    <a:pt x="0" y="979284"/>
                  </a:lnTo>
                  <a:lnTo>
                    <a:pt x="171069" y="777214"/>
                  </a:lnTo>
                  <a:lnTo>
                    <a:pt x="171069" y="0"/>
                  </a:lnTo>
                  <a:close/>
                </a:path>
                <a:path w="452120" h="979804">
                  <a:moveTo>
                    <a:pt x="451802" y="0"/>
                  </a:moveTo>
                  <a:lnTo>
                    <a:pt x="359321" y="0"/>
                  </a:lnTo>
                  <a:lnTo>
                    <a:pt x="281584" y="979284"/>
                  </a:lnTo>
                  <a:lnTo>
                    <a:pt x="451802" y="777214"/>
                  </a:lnTo>
                  <a:lnTo>
                    <a:pt x="451802" y="0"/>
                  </a:lnTo>
                  <a:close/>
                </a:path>
              </a:pathLst>
            </a:custGeom>
            <a:solidFill>
              <a:srgbClr val="A84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588694" y="4935994"/>
              <a:ext cx="361315" cy="842010"/>
            </a:xfrm>
            <a:custGeom>
              <a:avLst/>
              <a:gdLst/>
              <a:ahLst/>
              <a:cxnLst/>
              <a:rect l="l" t="t" r="r" b="b"/>
              <a:pathLst>
                <a:path w="361315" h="842010">
                  <a:moveTo>
                    <a:pt x="78574" y="0"/>
                  </a:moveTo>
                  <a:lnTo>
                    <a:pt x="54813" y="0"/>
                  </a:lnTo>
                  <a:lnTo>
                    <a:pt x="0" y="841844"/>
                  </a:lnTo>
                  <a:lnTo>
                    <a:pt x="28651" y="818121"/>
                  </a:lnTo>
                  <a:lnTo>
                    <a:pt x="78574" y="0"/>
                  </a:lnTo>
                  <a:close/>
                </a:path>
                <a:path w="361315" h="842010">
                  <a:moveTo>
                    <a:pt x="360946" y="0"/>
                  </a:moveTo>
                  <a:lnTo>
                    <a:pt x="337197" y="0"/>
                  </a:lnTo>
                  <a:lnTo>
                    <a:pt x="283210" y="841844"/>
                  </a:lnTo>
                  <a:lnTo>
                    <a:pt x="309372" y="821397"/>
                  </a:lnTo>
                  <a:lnTo>
                    <a:pt x="360946" y="0"/>
                  </a:lnTo>
                  <a:close/>
                </a:path>
              </a:pathLst>
            </a:custGeom>
            <a:solidFill>
              <a:srgbClr val="B96B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43450" y="5629753"/>
              <a:ext cx="859155" cy="740410"/>
            </a:xfrm>
            <a:custGeom>
              <a:avLst/>
              <a:gdLst/>
              <a:ahLst/>
              <a:cxnLst/>
              <a:rect l="l" t="t" r="r" b="b"/>
              <a:pathLst>
                <a:path w="859154" h="740410">
                  <a:moveTo>
                    <a:pt x="858596" y="0"/>
                  </a:moveTo>
                  <a:lnTo>
                    <a:pt x="575392" y="283882"/>
                  </a:lnTo>
                  <a:lnTo>
                    <a:pt x="575392" y="0"/>
                  </a:lnTo>
                  <a:lnTo>
                    <a:pt x="283189" y="293700"/>
                  </a:lnTo>
                  <a:lnTo>
                    <a:pt x="283189" y="0"/>
                  </a:lnTo>
                  <a:lnTo>
                    <a:pt x="0" y="283882"/>
                  </a:lnTo>
                  <a:lnTo>
                    <a:pt x="0" y="740388"/>
                  </a:lnTo>
                  <a:lnTo>
                    <a:pt x="858596" y="740388"/>
                  </a:lnTo>
                  <a:lnTo>
                    <a:pt x="858596" y="0"/>
                  </a:lnTo>
                  <a:close/>
                </a:path>
              </a:pathLst>
            </a:custGeom>
            <a:solidFill>
              <a:srgbClr val="A8B9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920005" y="4792852"/>
              <a:ext cx="772795" cy="144780"/>
            </a:xfrm>
            <a:custGeom>
              <a:avLst/>
              <a:gdLst/>
              <a:ahLst/>
              <a:cxnLst/>
              <a:rect l="l" t="t" r="r" b="b"/>
              <a:pathLst>
                <a:path w="772795" h="144779">
                  <a:moveTo>
                    <a:pt x="418237" y="0"/>
                  </a:moveTo>
                  <a:lnTo>
                    <a:pt x="389593" y="0"/>
                  </a:lnTo>
                  <a:lnTo>
                    <a:pt x="384684" y="1583"/>
                  </a:lnTo>
                  <a:lnTo>
                    <a:pt x="369949" y="4061"/>
                  </a:lnTo>
                  <a:lnTo>
                    <a:pt x="365040" y="5714"/>
                  </a:lnTo>
                  <a:lnTo>
                    <a:pt x="359311" y="6540"/>
                  </a:lnTo>
                  <a:lnTo>
                    <a:pt x="355214" y="8950"/>
                  </a:lnTo>
                  <a:lnTo>
                    <a:pt x="349485" y="9776"/>
                  </a:lnTo>
                  <a:lnTo>
                    <a:pt x="344576" y="12254"/>
                  </a:lnTo>
                  <a:lnTo>
                    <a:pt x="338847" y="14733"/>
                  </a:lnTo>
                  <a:lnTo>
                    <a:pt x="333937" y="17142"/>
                  </a:lnTo>
                  <a:lnTo>
                    <a:pt x="328209" y="19621"/>
                  </a:lnTo>
                  <a:lnTo>
                    <a:pt x="313473" y="29466"/>
                  </a:lnTo>
                  <a:lnTo>
                    <a:pt x="307745" y="32702"/>
                  </a:lnTo>
                  <a:lnTo>
                    <a:pt x="302016" y="36764"/>
                  </a:lnTo>
                  <a:lnTo>
                    <a:pt x="297106" y="40894"/>
                  </a:lnTo>
                  <a:lnTo>
                    <a:pt x="292197" y="45783"/>
                  </a:lnTo>
                  <a:lnTo>
                    <a:pt x="286468" y="49913"/>
                  </a:lnTo>
                  <a:lnTo>
                    <a:pt x="275823" y="60516"/>
                  </a:lnTo>
                  <a:lnTo>
                    <a:pt x="270914" y="66230"/>
                  </a:lnTo>
                  <a:lnTo>
                    <a:pt x="268456" y="63820"/>
                  </a:lnTo>
                  <a:lnTo>
                    <a:pt x="265185" y="62168"/>
                  </a:lnTo>
                  <a:lnTo>
                    <a:pt x="262727" y="60516"/>
                  </a:lnTo>
                  <a:lnTo>
                    <a:pt x="261095" y="59690"/>
                  </a:lnTo>
                  <a:lnTo>
                    <a:pt x="259456" y="58037"/>
                  </a:lnTo>
                  <a:lnTo>
                    <a:pt x="257817" y="57280"/>
                  </a:lnTo>
                  <a:lnTo>
                    <a:pt x="254547" y="56454"/>
                  </a:lnTo>
                  <a:lnTo>
                    <a:pt x="249630" y="53149"/>
                  </a:lnTo>
                  <a:lnTo>
                    <a:pt x="247179" y="52323"/>
                  </a:lnTo>
                  <a:lnTo>
                    <a:pt x="243902" y="50671"/>
                  </a:lnTo>
                  <a:lnTo>
                    <a:pt x="240631" y="49913"/>
                  </a:lnTo>
                  <a:lnTo>
                    <a:pt x="237353" y="48261"/>
                  </a:lnTo>
                  <a:lnTo>
                    <a:pt x="234083" y="47435"/>
                  </a:lnTo>
                  <a:lnTo>
                    <a:pt x="229993" y="46609"/>
                  </a:lnTo>
                  <a:lnTo>
                    <a:pt x="226715" y="44956"/>
                  </a:lnTo>
                  <a:lnTo>
                    <a:pt x="222625" y="43373"/>
                  </a:lnTo>
                  <a:lnTo>
                    <a:pt x="218535" y="42547"/>
                  </a:lnTo>
                  <a:lnTo>
                    <a:pt x="214438" y="40894"/>
                  </a:lnTo>
                  <a:lnTo>
                    <a:pt x="206251" y="39242"/>
                  </a:lnTo>
                  <a:lnTo>
                    <a:pt x="202161" y="39242"/>
                  </a:lnTo>
                  <a:lnTo>
                    <a:pt x="197252" y="37590"/>
                  </a:lnTo>
                  <a:lnTo>
                    <a:pt x="193162" y="37590"/>
                  </a:lnTo>
                  <a:lnTo>
                    <a:pt x="188246" y="36764"/>
                  </a:lnTo>
                  <a:lnTo>
                    <a:pt x="184156" y="36764"/>
                  </a:lnTo>
                  <a:lnTo>
                    <a:pt x="179246" y="36006"/>
                  </a:lnTo>
                  <a:lnTo>
                    <a:pt x="148963" y="36006"/>
                  </a:lnTo>
                  <a:lnTo>
                    <a:pt x="128499" y="39242"/>
                  </a:lnTo>
                  <a:lnTo>
                    <a:pt x="123590" y="40894"/>
                  </a:lnTo>
                  <a:lnTo>
                    <a:pt x="117861" y="41721"/>
                  </a:lnTo>
                  <a:lnTo>
                    <a:pt x="112132" y="43373"/>
                  </a:lnTo>
                  <a:lnTo>
                    <a:pt x="107216" y="45783"/>
                  </a:lnTo>
                  <a:lnTo>
                    <a:pt x="102307" y="47435"/>
                  </a:lnTo>
                  <a:lnTo>
                    <a:pt x="90849" y="52323"/>
                  </a:lnTo>
                  <a:lnTo>
                    <a:pt x="81030" y="58863"/>
                  </a:lnTo>
                  <a:lnTo>
                    <a:pt x="75302" y="61342"/>
                  </a:lnTo>
                  <a:lnTo>
                    <a:pt x="69573" y="65404"/>
                  </a:lnTo>
                  <a:lnTo>
                    <a:pt x="63837" y="68709"/>
                  </a:lnTo>
                  <a:lnTo>
                    <a:pt x="54018" y="76901"/>
                  </a:lnTo>
                  <a:lnTo>
                    <a:pt x="49109" y="81789"/>
                  </a:lnTo>
                  <a:lnTo>
                    <a:pt x="44199" y="85851"/>
                  </a:lnTo>
                  <a:lnTo>
                    <a:pt x="33557" y="96523"/>
                  </a:lnTo>
                  <a:lnTo>
                    <a:pt x="28646" y="103063"/>
                  </a:lnTo>
                  <a:lnTo>
                    <a:pt x="23735" y="108777"/>
                  </a:lnTo>
                  <a:lnTo>
                    <a:pt x="13913" y="121858"/>
                  </a:lnTo>
                  <a:lnTo>
                    <a:pt x="4092" y="136591"/>
                  </a:lnTo>
                  <a:lnTo>
                    <a:pt x="0" y="144784"/>
                  </a:lnTo>
                  <a:lnTo>
                    <a:pt x="772672" y="143132"/>
                  </a:lnTo>
                  <a:lnTo>
                    <a:pt x="771846" y="142306"/>
                  </a:lnTo>
                  <a:lnTo>
                    <a:pt x="771846" y="140722"/>
                  </a:lnTo>
                  <a:lnTo>
                    <a:pt x="771020" y="138244"/>
                  </a:lnTo>
                  <a:lnTo>
                    <a:pt x="768541" y="133356"/>
                  </a:lnTo>
                  <a:lnTo>
                    <a:pt x="767715" y="129225"/>
                  </a:lnTo>
                  <a:lnTo>
                    <a:pt x="766062" y="126815"/>
                  </a:lnTo>
                  <a:lnTo>
                    <a:pt x="765305" y="125163"/>
                  </a:lnTo>
                  <a:lnTo>
                    <a:pt x="764479" y="122684"/>
                  </a:lnTo>
                  <a:lnTo>
                    <a:pt x="763652" y="121032"/>
                  </a:lnTo>
                  <a:lnTo>
                    <a:pt x="761173" y="117796"/>
                  </a:lnTo>
                  <a:lnTo>
                    <a:pt x="760347" y="115318"/>
                  </a:lnTo>
                  <a:lnTo>
                    <a:pt x="757111" y="110430"/>
                  </a:lnTo>
                  <a:lnTo>
                    <a:pt x="754632" y="107125"/>
                  </a:lnTo>
                  <a:lnTo>
                    <a:pt x="752980" y="104715"/>
                  </a:lnTo>
                  <a:lnTo>
                    <a:pt x="750570" y="102237"/>
                  </a:lnTo>
                  <a:lnTo>
                    <a:pt x="748917" y="99758"/>
                  </a:lnTo>
                  <a:lnTo>
                    <a:pt x="746438" y="96523"/>
                  </a:lnTo>
                  <a:lnTo>
                    <a:pt x="744786" y="93218"/>
                  </a:lnTo>
                  <a:lnTo>
                    <a:pt x="742376" y="90808"/>
                  </a:lnTo>
                  <a:lnTo>
                    <a:pt x="739071" y="88330"/>
                  </a:lnTo>
                  <a:lnTo>
                    <a:pt x="736592" y="85094"/>
                  </a:lnTo>
                  <a:lnTo>
                    <a:pt x="734182" y="82616"/>
                  </a:lnTo>
                  <a:lnTo>
                    <a:pt x="727641" y="77727"/>
                  </a:lnTo>
                  <a:lnTo>
                    <a:pt x="724336" y="74423"/>
                  </a:lnTo>
                  <a:lnTo>
                    <a:pt x="721099" y="71944"/>
                  </a:lnTo>
                  <a:lnTo>
                    <a:pt x="716968" y="69535"/>
                  </a:lnTo>
                  <a:lnTo>
                    <a:pt x="709601" y="63820"/>
                  </a:lnTo>
                  <a:lnTo>
                    <a:pt x="704712" y="61342"/>
                  </a:lnTo>
                  <a:lnTo>
                    <a:pt x="700580" y="59690"/>
                  </a:lnTo>
                  <a:lnTo>
                    <a:pt x="696518" y="57280"/>
                  </a:lnTo>
                  <a:lnTo>
                    <a:pt x="691629" y="54802"/>
                  </a:lnTo>
                  <a:lnTo>
                    <a:pt x="686672" y="53149"/>
                  </a:lnTo>
                  <a:lnTo>
                    <a:pt x="681783" y="50671"/>
                  </a:lnTo>
                  <a:lnTo>
                    <a:pt x="676894" y="49913"/>
                  </a:lnTo>
                  <a:lnTo>
                    <a:pt x="671179" y="48261"/>
                  </a:lnTo>
                  <a:lnTo>
                    <a:pt x="666221" y="46609"/>
                  </a:lnTo>
                  <a:lnTo>
                    <a:pt x="659687" y="45783"/>
                  </a:lnTo>
                  <a:lnTo>
                    <a:pt x="654778" y="44130"/>
                  </a:lnTo>
                  <a:lnTo>
                    <a:pt x="635133" y="41721"/>
                  </a:lnTo>
                  <a:lnTo>
                    <a:pt x="606489" y="41721"/>
                  </a:lnTo>
                  <a:lnTo>
                    <a:pt x="599941" y="42547"/>
                  </a:lnTo>
                  <a:lnTo>
                    <a:pt x="591754" y="42547"/>
                  </a:lnTo>
                  <a:lnTo>
                    <a:pt x="583574" y="43373"/>
                  </a:lnTo>
                  <a:lnTo>
                    <a:pt x="574568" y="44956"/>
                  </a:lnTo>
                  <a:lnTo>
                    <a:pt x="567200" y="46609"/>
                  </a:lnTo>
                  <a:lnTo>
                    <a:pt x="558201" y="48261"/>
                  </a:lnTo>
                  <a:lnTo>
                    <a:pt x="540195" y="53149"/>
                  </a:lnTo>
                  <a:lnTo>
                    <a:pt x="531188" y="56454"/>
                  </a:lnTo>
                  <a:lnTo>
                    <a:pt x="527098" y="52323"/>
                  </a:lnTo>
                  <a:lnTo>
                    <a:pt x="525460" y="49913"/>
                  </a:lnTo>
                  <a:lnTo>
                    <a:pt x="519731" y="44130"/>
                  </a:lnTo>
                  <a:lnTo>
                    <a:pt x="514821" y="40894"/>
                  </a:lnTo>
                  <a:lnTo>
                    <a:pt x="512363" y="38416"/>
                  </a:lnTo>
                  <a:lnTo>
                    <a:pt x="509905" y="36764"/>
                  </a:lnTo>
                  <a:lnTo>
                    <a:pt x="506634" y="34354"/>
                  </a:lnTo>
                  <a:lnTo>
                    <a:pt x="504176" y="32702"/>
                  </a:lnTo>
                  <a:lnTo>
                    <a:pt x="501725" y="30223"/>
                  </a:lnTo>
                  <a:lnTo>
                    <a:pt x="499267" y="28640"/>
                  </a:lnTo>
                  <a:lnTo>
                    <a:pt x="489448" y="23683"/>
                  </a:lnTo>
                  <a:lnTo>
                    <a:pt x="486171" y="21273"/>
                  </a:lnTo>
                  <a:lnTo>
                    <a:pt x="479622" y="17969"/>
                  </a:lnTo>
                  <a:lnTo>
                    <a:pt x="475532" y="15559"/>
                  </a:lnTo>
                  <a:lnTo>
                    <a:pt x="472262" y="13907"/>
                  </a:lnTo>
                  <a:lnTo>
                    <a:pt x="468165" y="13080"/>
                  </a:lnTo>
                  <a:lnTo>
                    <a:pt x="464894" y="11428"/>
                  </a:lnTo>
                  <a:lnTo>
                    <a:pt x="456707" y="8192"/>
                  </a:lnTo>
                  <a:lnTo>
                    <a:pt x="452617" y="7366"/>
                  </a:lnTo>
                  <a:lnTo>
                    <a:pt x="448520" y="5714"/>
                  </a:lnTo>
                  <a:lnTo>
                    <a:pt x="432153" y="2409"/>
                  </a:lnTo>
                  <a:lnTo>
                    <a:pt x="418237" y="0"/>
                  </a:lnTo>
                  <a:close/>
                </a:path>
              </a:pathLst>
            </a:custGeom>
            <a:solidFill>
              <a:srgbClr val="C2D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936374" y="4807585"/>
              <a:ext cx="737870" cy="129539"/>
            </a:xfrm>
            <a:custGeom>
              <a:avLst/>
              <a:gdLst/>
              <a:ahLst/>
              <a:cxnLst/>
              <a:rect l="l" t="t" r="r" b="b"/>
              <a:pathLst>
                <a:path w="737870" h="129539">
                  <a:moveTo>
                    <a:pt x="401868" y="0"/>
                  </a:moveTo>
                  <a:lnTo>
                    <a:pt x="383863" y="0"/>
                  </a:lnTo>
                  <a:lnTo>
                    <a:pt x="378953" y="826"/>
                  </a:lnTo>
                  <a:lnTo>
                    <a:pt x="374044" y="826"/>
                  </a:lnTo>
                  <a:lnTo>
                    <a:pt x="369134" y="1583"/>
                  </a:lnTo>
                  <a:lnTo>
                    <a:pt x="365037" y="1583"/>
                  </a:lnTo>
                  <a:lnTo>
                    <a:pt x="360128" y="3235"/>
                  </a:lnTo>
                  <a:lnTo>
                    <a:pt x="355219" y="4061"/>
                  </a:lnTo>
                  <a:lnTo>
                    <a:pt x="350309" y="5714"/>
                  </a:lnTo>
                  <a:lnTo>
                    <a:pt x="344580" y="7366"/>
                  </a:lnTo>
                  <a:lnTo>
                    <a:pt x="340484" y="9776"/>
                  </a:lnTo>
                  <a:lnTo>
                    <a:pt x="334755" y="11428"/>
                  </a:lnTo>
                  <a:lnTo>
                    <a:pt x="329845" y="13080"/>
                  </a:lnTo>
                  <a:lnTo>
                    <a:pt x="324117" y="15490"/>
                  </a:lnTo>
                  <a:lnTo>
                    <a:pt x="319207" y="18795"/>
                  </a:lnTo>
                  <a:lnTo>
                    <a:pt x="314291" y="21273"/>
                  </a:lnTo>
                  <a:lnTo>
                    <a:pt x="304472" y="27814"/>
                  </a:lnTo>
                  <a:lnTo>
                    <a:pt x="298743" y="31876"/>
                  </a:lnTo>
                  <a:lnTo>
                    <a:pt x="293834" y="35938"/>
                  </a:lnTo>
                  <a:lnTo>
                    <a:pt x="288105" y="39242"/>
                  </a:lnTo>
                  <a:lnTo>
                    <a:pt x="283189" y="44130"/>
                  </a:lnTo>
                  <a:lnTo>
                    <a:pt x="277460" y="49087"/>
                  </a:lnTo>
                  <a:lnTo>
                    <a:pt x="266822" y="59690"/>
                  </a:lnTo>
                  <a:lnTo>
                    <a:pt x="261912" y="65404"/>
                  </a:lnTo>
                  <a:lnTo>
                    <a:pt x="256183" y="71118"/>
                  </a:lnTo>
                  <a:lnTo>
                    <a:pt x="253725" y="68709"/>
                  </a:lnTo>
                  <a:lnTo>
                    <a:pt x="251274" y="67056"/>
                  </a:lnTo>
                  <a:lnTo>
                    <a:pt x="247177" y="64578"/>
                  </a:lnTo>
                  <a:lnTo>
                    <a:pt x="243906" y="62168"/>
                  </a:lnTo>
                  <a:lnTo>
                    <a:pt x="241448" y="60516"/>
                  </a:lnTo>
                  <a:lnTo>
                    <a:pt x="239810" y="58863"/>
                  </a:lnTo>
                  <a:lnTo>
                    <a:pt x="236539" y="57211"/>
                  </a:lnTo>
                  <a:lnTo>
                    <a:pt x="234081" y="56454"/>
                  </a:lnTo>
                  <a:lnTo>
                    <a:pt x="229171" y="53149"/>
                  </a:lnTo>
                  <a:lnTo>
                    <a:pt x="225901" y="52323"/>
                  </a:lnTo>
                  <a:lnTo>
                    <a:pt x="223443" y="50671"/>
                  </a:lnTo>
                  <a:lnTo>
                    <a:pt x="216894" y="47435"/>
                  </a:lnTo>
                  <a:lnTo>
                    <a:pt x="212804" y="45783"/>
                  </a:lnTo>
                  <a:lnTo>
                    <a:pt x="209527" y="44956"/>
                  </a:lnTo>
                  <a:lnTo>
                    <a:pt x="205437" y="43304"/>
                  </a:lnTo>
                  <a:lnTo>
                    <a:pt x="201347" y="42547"/>
                  </a:lnTo>
                  <a:lnTo>
                    <a:pt x="198069" y="40894"/>
                  </a:lnTo>
                  <a:lnTo>
                    <a:pt x="194799" y="40068"/>
                  </a:lnTo>
                  <a:lnTo>
                    <a:pt x="189882" y="38416"/>
                  </a:lnTo>
                  <a:lnTo>
                    <a:pt x="173515" y="35180"/>
                  </a:lnTo>
                  <a:lnTo>
                    <a:pt x="168606" y="35180"/>
                  </a:lnTo>
                  <a:lnTo>
                    <a:pt x="164516" y="34354"/>
                  </a:lnTo>
                  <a:lnTo>
                    <a:pt x="154690" y="34354"/>
                  </a:lnTo>
                  <a:lnTo>
                    <a:pt x="150600" y="33528"/>
                  </a:lnTo>
                  <a:lnTo>
                    <a:pt x="145691" y="33528"/>
                  </a:lnTo>
                  <a:lnTo>
                    <a:pt x="140774" y="34354"/>
                  </a:lnTo>
                  <a:lnTo>
                    <a:pt x="135865" y="34354"/>
                  </a:lnTo>
                  <a:lnTo>
                    <a:pt x="130956" y="35180"/>
                  </a:lnTo>
                  <a:lnTo>
                    <a:pt x="126046" y="35180"/>
                  </a:lnTo>
                  <a:lnTo>
                    <a:pt x="121137" y="36764"/>
                  </a:lnTo>
                  <a:lnTo>
                    <a:pt x="111311" y="38416"/>
                  </a:lnTo>
                  <a:lnTo>
                    <a:pt x="106402" y="40068"/>
                  </a:lnTo>
                  <a:lnTo>
                    <a:pt x="100673" y="41721"/>
                  </a:lnTo>
                  <a:lnTo>
                    <a:pt x="95763" y="43304"/>
                  </a:lnTo>
                  <a:lnTo>
                    <a:pt x="85938" y="48261"/>
                  </a:lnTo>
                  <a:lnTo>
                    <a:pt x="81028" y="51497"/>
                  </a:lnTo>
                  <a:lnTo>
                    <a:pt x="75299" y="53975"/>
                  </a:lnTo>
                  <a:lnTo>
                    <a:pt x="70390" y="56454"/>
                  </a:lnTo>
                  <a:lnTo>
                    <a:pt x="65481" y="59690"/>
                  </a:lnTo>
                  <a:lnTo>
                    <a:pt x="59745" y="63752"/>
                  </a:lnTo>
                  <a:lnTo>
                    <a:pt x="54836" y="67056"/>
                  </a:lnTo>
                  <a:lnTo>
                    <a:pt x="45017" y="75249"/>
                  </a:lnTo>
                  <a:lnTo>
                    <a:pt x="40107" y="80137"/>
                  </a:lnTo>
                  <a:lnTo>
                    <a:pt x="34378" y="85025"/>
                  </a:lnTo>
                  <a:lnTo>
                    <a:pt x="29462" y="90808"/>
                  </a:lnTo>
                  <a:lnTo>
                    <a:pt x="24554" y="95696"/>
                  </a:lnTo>
                  <a:lnTo>
                    <a:pt x="19643" y="102237"/>
                  </a:lnTo>
                  <a:lnTo>
                    <a:pt x="13914" y="107951"/>
                  </a:lnTo>
                  <a:lnTo>
                    <a:pt x="9003" y="115318"/>
                  </a:lnTo>
                  <a:lnTo>
                    <a:pt x="4092" y="121858"/>
                  </a:lnTo>
                  <a:lnTo>
                    <a:pt x="0" y="129225"/>
                  </a:lnTo>
                  <a:lnTo>
                    <a:pt x="737437" y="128399"/>
                  </a:lnTo>
                  <a:lnTo>
                    <a:pt x="736611" y="127573"/>
                  </a:lnTo>
                  <a:lnTo>
                    <a:pt x="736611" y="126746"/>
                  </a:lnTo>
                  <a:lnTo>
                    <a:pt x="735784" y="125163"/>
                  </a:lnTo>
                  <a:lnTo>
                    <a:pt x="734201" y="120206"/>
                  </a:lnTo>
                  <a:lnTo>
                    <a:pt x="732548" y="116970"/>
                  </a:lnTo>
                  <a:lnTo>
                    <a:pt x="730896" y="112839"/>
                  </a:lnTo>
                  <a:lnTo>
                    <a:pt x="730069" y="108777"/>
                  </a:lnTo>
                  <a:lnTo>
                    <a:pt x="728417" y="106299"/>
                  </a:lnTo>
                  <a:lnTo>
                    <a:pt x="727590" y="103889"/>
                  </a:lnTo>
                  <a:lnTo>
                    <a:pt x="726007" y="102237"/>
                  </a:lnTo>
                  <a:lnTo>
                    <a:pt x="719465" y="92392"/>
                  </a:lnTo>
                  <a:lnTo>
                    <a:pt x="718639" y="89982"/>
                  </a:lnTo>
                  <a:lnTo>
                    <a:pt x="716160" y="87504"/>
                  </a:lnTo>
                  <a:lnTo>
                    <a:pt x="714508" y="85025"/>
                  </a:lnTo>
                  <a:lnTo>
                    <a:pt x="704730" y="75249"/>
                  </a:lnTo>
                  <a:lnTo>
                    <a:pt x="702252" y="73597"/>
                  </a:lnTo>
                  <a:lnTo>
                    <a:pt x="699773" y="71118"/>
                  </a:lnTo>
                  <a:lnTo>
                    <a:pt x="693231" y="66230"/>
                  </a:lnTo>
                  <a:lnTo>
                    <a:pt x="686690" y="62168"/>
                  </a:lnTo>
                  <a:lnTo>
                    <a:pt x="682628" y="58863"/>
                  </a:lnTo>
                  <a:lnTo>
                    <a:pt x="678496" y="57211"/>
                  </a:lnTo>
                  <a:lnTo>
                    <a:pt x="675260" y="55628"/>
                  </a:lnTo>
                  <a:lnTo>
                    <a:pt x="671129" y="53975"/>
                  </a:lnTo>
                  <a:lnTo>
                    <a:pt x="666240" y="52323"/>
                  </a:lnTo>
                  <a:lnTo>
                    <a:pt x="662178" y="50671"/>
                  </a:lnTo>
                  <a:lnTo>
                    <a:pt x="652331" y="47435"/>
                  </a:lnTo>
                  <a:lnTo>
                    <a:pt x="647442" y="46609"/>
                  </a:lnTo>
                  <a:lnTo>
                    <a:pt x="642499" y="44956"/>
                  </a:lnTo>
                  <a:lnTo>
                    <a:pt x="636770" y="44130"/>
                  </a:lnTo>
                  <a:lnTo>
                    <a:pt x="631860" y="44130"/>
                  </a:lnTo>
                  <a:lnTo>
                    <a:pt x="625312" y="42547"/>
                  </a:lnTo>
                  <a:lnTo>
                    <a:pt x="619583" y="42547"/>
                  </a:lnTo>
                  <a:lnTo>
                    <a:pt x="613035" y="41721"/>
                  </a:lnTo>
                  <a:lnTo>
                    <a:pt x="593391" y="41721"/>
                  </a:lnTo>
                  <a:lnTo>
                    <a:pt x="578662" y="43304"/>
                  </a:lnTo>
                  <a:lnTo>
                    <a:pt x="571295" y="43304"/>
                  </a:lnTo>
                  <a:lnTo>
                    <a:pt x="563108" y="44130"/>
                  </a:lnTo>
                  <a:lnTo>
                    <a:pt x="546741" y="47435"/>
                  </a:lnTo>
                  <a:lnTo>
                    <a:pt x="538554" y="48261"/>
                  </a:lnTo>
                  <a:lnTo>
                    <a:pt x="529554" y="51497"/>
                  </a:lnTo>
                  <a:lnTo>
                    <a:pt x="520548" y="53149"/>
                  </a:lnTo>
                  <a:lnTo>
                    <a:pt x="511549" y="56454"/>
                  </a:lnTo>
                  <a:lnTo>
                    <a:pt x="509910" y="53975"/>
                  </a:lnTo>
                  <a:lnTo>
                    <a:pt x="500904" y="44956"/>
                  </a:lnTo>
                  <a:lnTo>
                    <a:pt x="498452" y="43304"/>
                  </a:lnTo>
                  <a:lnTo>
                    <a:pt x="494355" y="39242"/>
                  </a:lnTo>
                  <a:lnTo>
                    <a:pt x="491085" y="37590"/>
                  </a:lnTo>
                  <a:lnTo>
                    <a:pt x="488627" y="35180"/>
                  </a:lnTo>
                  <a:lnTo>
                    <a:pt x="483717" y="31876"/>
                  </a:lnTo>
                  <a:lnTo>
                    <a:pt x="480447" y="29397"/>
                  </a:lnTo>
                  <a:lnTo>
                    <a:pt x="477169" y="27814"/>
                  </a:lnTo>
                  <a:lnTo>
                    <a:pt x="474718" y="26161"/>
                  </a:lnTo>
                  <a:lnTo>
                    <a:pt x="471440" y="23683"/>
                  </a:lnTo>
                  <a:lnTo>
                    <a:pt x="464892" y="20447"/>
                  </a:lnTo>
                  <a:lnTo>
                    <a:pt x="461621" y="17969"/>
                  </a:lnTo>
                  <a:lnTo>
                    <a:pt x="457524" y="16316"/>
                  </a:lnTo>
                  <a:lnTo>
                    <a:pt x="447706" y="11428"/>
                  </a:lnTo>
                  <a:lnTo>
                    <a:pt x="443616" y="9776"/>
                  </a:lnTo>
                  <a:lnTo>
                    <a:pt x="439519" y="8950"/>
                  </a:lnTo>
                  <a:lnTo>
                    <a:pt x="436248" y="7366"/>
                  </a:lnTo>
                  <a:lnTo>
                    <a:pt x="432151" y="5714"/>
                  </a:lnTo>
                  <a:lnTo>
                    <a:pt x="415784" y="2409"/>
                  </a:lnTo>
                  <a:lnTo>
                    <a:pt x="401868" y="0"/>
                  </a:lnTo>
                  <a:close/>
                </a:path>
              </a:pathLst>
            </a:custGeom>
            <a:solidFill>
              <a:srgbClr val="6F86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38975" y="6012632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63022" y="0"/>
                  </a:moveTo>
                  <a:lnTo>
                    <a:pt x="0" y="0"/>
                  </a:lnTo>
                  <a:lnTo>
                    <a:pt x="0" y="62994"/>
                  </a:lnTo>
                  <a:lnTo>
                    <a:pt x="63022" y="62994"/>
                  </a:lnTo>
                  <a:lnTo>
                    <a:pt x="63022" y="0"/>
                  </a:lnTo>
                  <a:close/>
                </a:path>
              </a:pathLst>
            </a:custGeom>
            <a:solidFill>
              <a:srgbClr val="FFFF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777783" y="6012632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63022" y="0"/>
                  </a:moveTo>
                  <a:lnTo>
                    <a:pt x="0" y="0"/>
                  </a:lnTo>
                  <a:lnTo>
                    <a:pt x="0" y="62994"/>
                  </a:lnTo>
                  <a:lnTo>
                    <a:pt x="63022" y="62994"/>
                  </a:lnTo>
                  <a:lnTo>
                    <a:pt x="63022" y="0"/>
                  </a:lnTo>
                  <a:close/>
                </a:path>
              </a:pathLst>
            </a:custGeom>
            <a:solidFill>
              <a:srgbClr val="A84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610808" y="6012632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63022" y="0"/>
                  </a:moveTo>
                  <a:lnTo>
                    <a:pt x="0" y="0"/>
                  </a:lnTo>
                  <a:lnTo>
                    <a:pt x="0" y="62994"/>
                  </a:lnTo>
                  <a:lnTo>
                    <a:pt x="63022" y="62994"/>
                  </a:lnTo>
                  <a:lnTo>
                    <a:pt x="63022" y="0"/>
                  </a:lnTo>
                  <a:close/>
                </a:path>
              </a:pathLst>
            </a:custGeom>
            <a:solidFill>
              <a:srgbClr val="FFFF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448736" y="6012632"/>
              <a:ext cx="66040" cy="63500"/>
            </a:xfrm>
            <a:custGeom>
              <a:avLst/>
              <a:gdLst/>
              <a:ahLst/>
              <a:cxnLst/>
              <a:rect l="l" t="t" r="r" b="b"/>
              <a:pathLst>
                <a:path w="66040" h="63500">
                  <a:moveTo>
                    <a:pt x="65477" y="0"/>
                  </a:moveTo>
                  <a:lnTo>
                    <a:pt x="0" y="0"/>
                  </a:lnTo>
                  <a:lnTo>
                    <a:pt x="0" y="62994"/>
                  </a:lnTo>
                  <a:lnTo>
                    <a:pt x="65477" y="62994"/>
                  </a:lnTo>
                  <a:lnTo>
                    <a:pt x="65477" y="0"/>
                  </a:lnTo>
                  <a:close/>
                </a:path>
              </a:pathLst>
            </a:custGeom>
            <a:solidFill>
              <a:srgbClr val="7C7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292413" y="6013451"/>
              <a:ext cx="66040" cy="63500"/>
            </a:xfrm>
            <a:custGeom>
              <a:avLst/>
              <a:gdLst/>
              <a:ahLst/>
              <a:cxnLst/>
              <a:rect l="l" t="t" r="r" b="b"/>
              <a:pathLst>
                <a:path w="66040" h="63500">
                  <a:moveTo>
                    <a:pt x="65477" y="0"/>
                  </a:moveTo>
                  <a:lnTo>
                    <a:pt x="0" y="0"/>
                  </a:lnTo>
                  <a:lnTo>
                    <a:pt x="0" y="62994"/>
                  </a:lnTo>
                  <a:lnTo>
                    <a:pt x="65477" y="62994"/>
                  </a:lnTo>
                  <a:lnTo>
                    <a:pt x="65477" y="0"/>
                  </a:lnTo>
                  <a:close/>
                </a:path>
              </a:pathLst>
            </a:custGeom>
            <a:solidFill>
              <a:srgbClr val="D3E2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142631" y="6013451"/>
              <a:ext cx="66040" cy="63500"/>
            </a:xfrm>
            <a:custGeom>
              <a:avLst/>
              <a:gdLst/>
              <a:ahLst/>
              <a:cxnLst/>
              <a:rect l="l" t="t" r="r" b="b"/>
              <a:pathLst>
                <a:path w="66040" h="63500">
                  <a:moveTo>
                    <a:pt x="65477" y="0"/>
                  </a:moveTo>
                  <a:lnTo>
                    <a:pt x="0" y="0"/>
                  </a:lnTo>
                  <a:lnTo>
                    <a:pt x="0" y="62994"/>
                  </a:lnTo>
                  <a:lnTo>
                    <a:pt x="65477" y="62994"/>
                  </a:lnTo>
                  <a:lnTo>
                    <a:pt x="65477" y="0"/>
                  </a:lnTo>
                  <a:close/>
                </a:path>
              </a:pathLst>
            </a:custGeom>
            <a:solidFill>
              <a:srgbClr val="0049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002047" y="6012633"/>
              <a:ext cx="63500" cy="64135"/>
            </a:xfrm>
            <a:custGeom>
              <a:avLst/>
              <a:gdLst/>
              <a:ahLst/>
              <a:cxnLst/>
              <a:rect l="l" t="t" r="r" b="b"/>
              <a:pathLst>
                <a:path w="63500" h="64135">
                  <a:moveTo>
                    <a:pt x="63022" y="0"/>
                  </a:moveTo>
                  <a:lnTo>
                    <a:pt x="0" y="0"/>
                  </a:lnTo>
                  <a:lnTo>
                    <a:pt x="0" y="63811"/>
                  </a:lnTo>
                  <a:lnTo>
                    <a:pt x="63022" y="63811"/>
                  </a:lnTo>
                  <a:lnTo>
                    <a:pt x="63022" y="0"/>
                  </a:lnTo>
                  <a:close/>
                </a:path>
              </a:pathLst>
            </a:custGeom>
            <a:solidFill>
              <a:srgbClr val="3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1740" y="6581647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5F5F5F"/>
                </a:solidFill>
                <a:latin typeface="Arial"/>
                <a:cs typeface="Arial"/>
              </a:rPr>
              <a:t>30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69036" y="1981200"/>
            <a:ext cx="7896225" cy="1816735"/>
            <a:chOff x="669036" y="1981200"/>
            <a:chExt cx="7896225" cy="18167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9036" y="1981200"/>
              <a:ext cx="7895844" cy="90068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6371" y="2061972"/>
              <a:ext cx="3378708" cy="8001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2386" y="1991613"/>
              <a:ext cx="7829219" cy="83400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9038" y="2895615"/>
              <a:ext cx="5181594" cy="90217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6800" y="2974847"/>
              <a:ext cx="4451604" cy="78333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2386" y="2906902"/>
              <a:ext cx="5114340" cy="83400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227836" y="3034029"/>
            <a:ext cx="4063365" cy="53784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586865" marR="5080" indent="-1574800">
              <a:lnSpc>
                <a:spcPts val="1880"/>
              </a:lnSpc>
              <a:spcBef>
                <a:spcPts val="395"/>
              </a:spcBef>
            </a:pP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Tratamento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visando</a:t>
            </a:r>
            <a:r>
              <a:rPr sz="18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atendimento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aos </a:t>
            </a:r>
            <a:r>
              <a:rPr sz="1800" b="1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padrões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69041" y="3811523"/>
            <a:ext cx="2571115" cy="901065"/>
            <a:chOff x="669041" y="3811523"/>
            <a:chExt cx="2571115" cy="901065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9041" y="3811523"/>
              <a:ext cx="2570977" cy="90068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5359" y="4008119"/>
              <a:ext cx="2023872" cy="54559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2386" y="3822064"/>
              <a:ext cx="2504490" cy="83400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136700" y="4067936"/>
            <a:ext cx="1635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Pré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tratamento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69041" y="4727447"/>
            <a:ext cx="2571115" cy="901065"/>
            <a:chOff x="669041" y="4727447"/>
            <a:chExt cx="2571115" cy="901065"/>
          </a:xfrm>
        </p:grpSpPr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9041" y="4727447"/>
              <a:ext cx="2570977" cy="90068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68323" y="4924043"/>
              <a:ext cx="1836420" cy="54559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2386" y="4737353"/>
              <a:ext cx="2504490" cy="834008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229360" y="4983607"/>
            <a:ext cx="1449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Rede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pública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69041" y="5641847"/>
            <a:ext cx="2571115" cy="901065"/>
            <a:chOff x="669041" y="5641847"/>
            <a:chExt cx="2571115" cy="901065"/>
          </a:xfrm>
        </p:grpSpPr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9041" y="5641847"/>
              <a:ext cx="2570977" cy="90068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57528" y="5838443"/>
              <a:ext cx="858011" cy="54559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02386" y="5652592"/>
              <a:ext cx="2504490" cy="833970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1718817" y="5898896"/>
            <a:ext cx="4705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ETE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233927" y="3811523"/>
            <a:ext cx="2725420" cy="901065"/>
            <a:chOff x="3233927" y="3811523"/>
            <a:chExt cx="2725420" cy="901065"/>
          </a:xfrm>
        </p:grpSpPr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278118" y="3811523"/>
              <a:ext cx="2572522" cy="90068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233927" y="4008119"/>
              <a:ext cx="2724912" cy="54559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12159" y="3822064"/>
              <a:ext cx="2504566" cy="834009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3396234" y="4067936"/>
            <a:ext cx="2336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Tratamento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completo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278118" y="4727447"/>
            <a:ext cx="2573020" cy="901065"/>
            <a:chOff x="3278118" y="4727447"/>
            <a:chExt cx="2573020" cy="901065"/>
          </a:xfrm>
        </p:grpSpPr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278118" y="4727447"/>
              <a:ext cx="2572522" cy="90068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564635" y="4924043"/>
              <a:ext cx="2061972" cy="54559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12159" y="4737353"/>
              <a:ext cx="2504566" cy="834008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3726941" y="4983607"/>
            <a:ext cx="1674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Corpo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receptor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5993897" y="2895615"/>
            <a:ext cx="2606040" cy="902335"/>
            <a:chOff x="5993897" y="2895615"/>
            <a:chExt cx="2606040" cy="902335"/>
          </a:xfrm>
        </p:grpSpPr>
        <p:pic>
          <p:nvPicPr>
            <p:cNvPr id="37" name="object 3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993897" y="2895615"/>
              <a:ext cx="2570977" cy="90217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027419" y="2974847"/>
              <a:ext cx="2572512" cy="78333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027038" y="2906902"/>
              <a:ext cx="2504566" cy="834009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6189345" y="3034029"/>
            <a:ext cx="2179320" cy="53784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779145" marR="5080" indent="-767080">
              <a:lnSpc>
                <a:spcPts val="1880"/>
              </a:lnSpc>
              <a:spcBef>
                <a:spcPts val="395"/>
              </a:spcBef>
            </a:pP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Tratamento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visando </a:t>
            </a:r>
            <a:r>
              <a:rPr sz="1800" b="1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reuso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5993897" y="3811523"/>
            <a:ext cx="2571115" cy="901065"/>
            <a:chOff x="5993897" y="3811523"/>
            <a:chExt cx="2571115" cy="901065"/>
          </a:xfrm>
        </p:grpSpPr>
        <p:pic>
          <p:nvPicPr>
            <p:cNvPr id="42" name="object 4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993897" y="3811523"/>
              <a:ext cx="2570977" cy="90068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152387" y="3889247"/>
              <a:ext cx="2318004" cy="78333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027038" y="3822064"/>
              <a:ext cx="2504566" cy="834009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6314313" y="3949700"/>
            <a:ext cx="1929764" cy="53784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indent="25400">
              <a:lnSpc>
                <a:spcPts val="1870"/>
              </a:lnSpc>
              <a:spcBef>
                <a:spcPts val="4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Atendimento</a:t>
            </a:r>
            <a:r>
              <a:rPr sz="1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aos </a:t>
            </a:r>
            <a:r>
              <a:rPr sz="1800" b="1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padrões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reuso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5993897" y="4727447"/>
            <a:ext cx="2598420" cy="901065"/>
            <a:chOff x="5993897" y="4727447"/>
            <a:chExt cx="2598420" cy="901065"/>
          </a:xfrm>
        </p:grpSpPr>
        <p:pic>
          <p:nvPicPr>
            <p:cNvPr id="47" name="object 4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993897" y="4727447"/>
              <a:ext cx="2570977" cy="90068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033515" y="4805171"/>
              <a:ext cx="2558795" cy="78333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027038" y="4737353"/>
              <a:ext cx="2504566" cy="834008"/>
            </a:xfrm>
            <a:prstGeom prst="rect">
              <a:avLst/>
            </a:prstGeom>
          </p:spPr>
        </p:pic>
      </p:grpSp>
      <p:sp>
        <p:nvSpPr>
          <p:cNvPr id="50" name="object 50"/>
          <p:cNvSpPr txBox="1"/>
          <p:nvPr/>
        </p:nvSpPr>
        <p:spPr>
          <a:xfrm>
            <a:off x="6195440" y="4864989"/>
            <a:ext cx="2168525" cy="53784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78460" marR="5080" indent="-365760">
              <a:lnSpc>
                <a:spcPts val="1870"/>
              </a:lnSpc>
              <a:spcBef>
                <a:spcPts val="4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Processo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produtivo </a:t>
            </a:r>
            <a:r>
              <a:rPr sz="1800" b="1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utilidades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927857" y="178325"/>
            <a:ext cx="5082540" cy="774700"/>
            <a:chOff x="1927857" y="178325"/>
            <a:chExt cx="5082540" cy="774700"/>
          </a:xfrm>
        </p:grpSpPr>
        <p:pic>
          <p:nvPicPr>
            <p:cNvPr id="52" name="object 5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927857" y="178325"/>
              <a:ext cx="5082545" cy="77415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961642" y="188976"/>
              <a:ext cx="5015483" cy="706374"/>
            </a:xfrm>
            <a:prstGeom prst="rect">
              <a:avLst/>
            </a:prstGeom>
          </p:spPr>
        </p:pic>
      </p:grpSp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xfrm>
            <a:off x="2174875" y="249174"/>
            <a:ext cx="45377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Tratamento</a:t>
            </a:r>
            <a:r>
              <a:rPr sz="3200" spc="-50" dirty="0"/>
              <a:t> </a:t>
            </a:r>
            <a:r>
              <a:rPr sz="3200" dirty="0"/>
              <a:t>de</a:t>
            </a:r>
            <a:r>
              <a:rPr sz="3200" spc="-45" dirty="0"/>
              <a:t> </a:t>
            </a:r>
            <a:r>
              <a:rPr sz="3200" dirty="0"/>
              <a:t>Efluente</a:t>
            </a:r>
            <a:endParaRPr sz="3200"/>
          </a:p>
        </p:txBody>
      </p:sp>
      <p:grpSp>
        <p:nvGrpSpPr>
          <p:cNvPr id="55" name="object 55"/>
          <p:cNvGrpSpPr/>
          <p:nvPr/>
        </p:nvGrpSpPr>
        <p:grpSpPr>
          <a:xfrm>
            <a:off x="2450594" y="1074399"/>
            <a:ext cx="4587240" cy="671195"/>
            <a:chOff x="2450594" y="1074399"/>
            <a:chExt cx="4587240" cy="671195"/>
          </a:xfrm>
        </p:grpSpPr>
        <p:pic>
          <p:nvPicPr>
            <p:cNvPr id="56" name="object 5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450594" y="1074399"/>
              <a:ext cx="4587233" cy="67060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483738" y="1084326"/>
              <a:ext cx="4520438" cy="604774"/>
            </a:xfrm>
            <a:prstGeom prst="rect">
              <a:avLst/>
            </a:prstGeom>
          </p:spPr>
        </p:pic>
      </p:grpSp>
      <p:sp>
        <p:nvSpPr>
          <p:cNvPr id="58" name="object 58"/>
          <p:cNvSpPr txBox="1"/>
          <p:nvPr/>
        </p:nvSpPr>
        <p:spPr>
          <a:xfrm>
            <a:off x="3210814" y="1111961"/>
            <a:ext cx="2810510" cy="1490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691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FFFFFF"/>
                </a:solidFill>
                <a:latin typeface="Arial"/>
                <a:cs typeface="Arial"/>
              </a:rPr>
              <a:t>Objetivos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Fonte</a:t>
            </a:r>
            <a:r>
              <a:rPr sz="2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geradoras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59" name="object 59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6452615" y="720851"/>
            <a:ext cx="467867" cy="4678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85772" y="894587"/>
            <a:ext cx="7158227" cy="596341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27857" y="178325"/>
            <a:ext cx="5082540" cy="774700"/>
            <a:chOff x="1927857" y="178325"/>
            <a:chExt cx="5082540" cy="774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7857" y="178325"/>
              <a:ext cx="5082545" cy="7741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1642" y="188976"/>
              <a:ext cx="5015483" cy="70637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74875" y="249174"/>
            <a:ext cx="45377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Tratamento</a:t>
            </a:r>
            <a:r>
              <a:rPr sz="3200" spc="-50" dirty="0"/>
              <a:t> </a:t>
            </a:r>
            <a:r>
              <a:rPr sz="3200" dirty="0"/>
              <a:t>de</a:t>
            </a:r>
            <a:r>
              <a:rPr sz="3200" spc="-45" dirty="0"/>
              <a:t> </a:t>
            </a:r>
            <a:r>
              <a:rPr sz="3200" dirty="0"/>
              <a:t>Efluente</a:t>
            </a:r>
            <a:endParaRPr sz="3200"/>
          </a:p>
        </p:txBody>
      </p:sp>
      <p:grpSp>
        <p:nvGrpSpPr>
          <p:cNvPr id="6" name="object 6"/>
          <p:cNvGrpSpPr/>
          <p:nvPr/>
        </p:nvGrpSpPr>
        <p:grpSpPr>
          <a:xfrm>
            <a:off x="2450594" y="720851"/>
            <a:ext cx="4587240" cy="1024255"/>
            <a:chOff x="2450594" y="720851"/>
            <a:chExt cx="4587240" cy="102425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50594" y="1074399"/>
              <a:ext cx="4587233" cy="6706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83738" y="1084325"/>
              <a:ext cx="4520438" cy="6047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52615" y="720851"/>
              <a:ext cx="467867" cy="46786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288796" y="1111961"/>
            <a:ext cx="5339715" cy="1338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0401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Despejos</a:t>
            </a:r>
            <a:r>
              <a:rPr sz="3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Arial"/>
                <a:cs typeface="Arial"/>
              </a:rPr>
              <a:t>Industriais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000" b="1" spc="-5" dirty="0">
                <a:latin typeface="Arial"/>
                <a:cs typeface="Arial"/>
              </a:rPr>
              <a:t>Legislação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8278" y="1990194"/>
            <a:ext cx="556859" cy="528337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7855966" y="0"/>
            <a:ext cx="1285240" cy="1600835"/>
            <a:chOff x="7855966" y="0"/>
            <a:chExt cx="1285240" cy="1600835"/>
          </a:xfrm>
        </p:grpSpPr>
        <p:sp>
          <p:nvSpPr>
            <p:cNvPr id="13" name="object 13"/>
            <p:cNvSpPr/>
            <p:nvPr/>
          </p:nvSpPr>
          <p:spPr>
            <a:xfrm>
              <a:off x="7855966" y="0"/>
              <a:ext cx="1107440" cy="168910"/>
            </a:xfrm>
            <a:custGeom>
              <a:avLst/>
              <a:gdLst/>
              <a:ahLst/>
              <a:cxnLst/>
              <a:rect l="l" t="t" r="r" b="b"/>
              <a:pathLst>
                <a:path w="1107440" h="168910">
                  <a:moveTo>
                    <a:pt x="283189" y="4656"/>
                  </a:moveTo>
                  <a:lnTo>
                    <a:pt x="257816" y="4656"/>
                  </a:lnTo>
                  <a:lnTo>
                    <a:pt x="246358" y="5482"/>
                  </a:lnTo>
                  <a:lnTo>
                    <a:pt x="234081" y="5482"/>
                  </a:lnTo>
                  <a:lnTo>
                    <a:pt x="181703" y="12022"/>
                  </a:lnTo>
                  <a:lnTo>
                    <a:pt x="144872" y="21867"/>
                  </a:lnTo>
                  <a:lnTo>
                    <a:pt x="136685" y="25103"/>
                  </a:lnTo>
                  <a:lnTo>
                    <a:pt x="129317" y="27582"/>
                  </a:lnTo>
                  <a:lnTo>
                    <a:pt x="121131" y="30886"/>
                  </a:lnTo>
                  <a:lnTo>
                    <a:pt x="106402" y="37427"/>
                  </a:lnTo>
                  <a:lnTo>
                    <a:pt x="99854" y="41489"/>
                  </a:lnTo>
                  <a:lnTo>
                    <a:pt x="93306" y="44793"/>
                  </a:lnTo>
                  <a:lnTo>
                    <a:pt x="86758" y="48855"/>
                  </a:lnTo>
                  <a:lnTo>
                    <a:pt x="81029" y="52160"/>
                  </a:lnTo>
                  <a:lnTo>
                    <a:pt x="75300" y="56222"/>
                  </a:lnTo>
                  <a:lnTo>
                    <a:pt x="70391" y="60284"/>
                  </a:lnTo>
                  <a:lnTo>
                    <a:pt x="64659" y="64415"/>
                  </a:lnTo>
                  <a:lnTo>
                    <a:pt x="59748" y="68477"/>
                  </a:lnTo>
                  <a:lnTo>
                    <a:pt x="55656" y="73434"/>
                  </a:lnTo>
                  <a:lnTo>
                    <a:pt x="50745" y="76669"/>
                  </a:lnTo>
                  <a:lnTo>
                    <a:pt x="45834" y="81557"/>
                  </a:lnTo>
                  <a:lnTo>
                    <a:pt x="42560" y="85688"/>
                  </a:lnTo>
                  <a:lnTo>
                    <a:pt x="38468" y="89750"/>
                  </a:lnTo>
                  <a:lnTo>
                    <a:pt x="34376" y="93881"/>
                  </a:lnTo>
                  <a:lnTo>
                    <a:pt x="27828" y="102005"/>
                  </a:lnTo>
                  <a:lnTo>
                    <a:pt x="25372" y="106136"/>
                  </a:lnTo>
                  <a:lnTo>
                    <a:pt x="22098" y="110198"/>
                  </a:lnTo>
                  <a:lnTo>
                    <a:pt x="19643" y="114329"/>
                  </a:lnTo>
                  <a:lnTo>
                    <a:pt x="17187" y="118391"/>
                  </a:lnTo>
                  <a:lnTo>
                    <a:pt x="15551" y="122521"/>
                  </a:lnTo>
                  <a:lnTo>
                    <a:pt x="12276" y="125757"/>
                  </a:lnTo>
                  <a:lnTo>
                    <a:pt x="10640" y="129888"/>
                  </a:lnTo>
                  <a:lnTo>
                    <a:pt x="9002" y="133950"/>
                  </a:lnTo>
                  <a:lnTo>
                    <a:pt x="8184" y="137186"/>
                  </a:lnTo>
                  <a:lnTo>
                    <a:pt x="4910" y="143795"/>
                  </a:lnTo>
                  <a:lnTo>
                    <a:pt x="3273" y="146205"/>
                  </a:lnTo>
                  <a:lnTo>
                    <a:pt x="2455" y="149509"/>
                  </a:lnTo>
                  <a:lnTo>
                    <a:pt x="818" y="151919"/>
                  </a:lnTo>
                  <a:lnTo>
                    <a:pt x="0" y="154397"/>
                  </a:lnTo>
                  <a:lnTo>
                    <a:pt x="0" y="168304"/>
                  </a:lnTo>
                  <a:lnTo>
                    <a:pt x="1095150" y="168304"/>
                  </a:lnTo>
                  <a:lnTo>
                    <a:pt x="1096734" y="165000"/>
                  </a:lnTo>
                  <a:lnTo>
                    <a:pt x="1098386" y="161764"/>
                  </a:lnTo>
                  <a:lnTo>
                    <a:pt x="1100039" y="158459"/>
                  </a:lnTo>
                  <a:lnTo>
                    <a:pt x="1101691" y="155224"/>
                  </a:lnTo>
                  <a:lnTo>
                    <a:pt x="1103275" y="151919"/>
                  </a:lnTo>
                  <a:lnTo>
                    <a:pt x="1104927" y="145378"/>
                  </a:lnTo>
                  <a:lnTo>
                    <a:pt x="1106580" y="142143"/>
                  </a:lnTo>
                  <a:lnTo>
                    <a:pt x="1106580" y="138838"/>
                  </a:lnTo>
                  <a:lnTo>
                    <a:pt x="1107406" y="135602"/>
                  </a:lnTo>
                  <a:lnTo>
                    <a:pt x="1107406" y="123279"/>
                  </a:lnTo>
                  <a:lnTo>
                    <a:pt x="1106580" y="119217"/>
                  </a:lnTo>
                  <a:lnTo>
                    <a:pt x="1106580" y="116738"/>
                  </a:lnTo>
                  <a:lnTo>
                    <a:pt x="1104927" y="113502"/>
                  </a:lnTo>
                  <a:lnTo>
                    <a:pt x="1104101" y="111024"/>
                  </a:lnTo>
                  <a:lnTo>
                    <a:pt x="1103275" y="106962"/>
                  </a:lnTo>
                  <a:lnTo>
                    <a:pt x="1102518" y="104483"/>
                  </a:lnTo>
                  <a:lnTo>
                    <a:pt x="1100865" y="101248"/>
                  </a:lnTo>
                  <a:lnTo>
                    <a:pt x="1098386" y="97943"/>
                  </a:lnTo>
                  <a:lnTo>
                    <a:pt x="1095150" y="93055"/>
                  </a:lnTo>
                  <a:lnTo>
                    <a:pt x="1093497" y="89750"/>
                  </a:lnTo>
                  <a:lnTo>
                    <a:pt x="1091019" y="87341"/>
                  </a:lnTo>
                  <a:lnTo>
                    <a:pt x="1088540" y="84862"/>
                  </a:lnTo>
                  <a:lnTo>
                    <a:pt x="1086130" y="82384"/>
                  </a:lnTo>
                  <a:lnTo>
                    <a:pt x="1083651" y="79974"/>
                  </a:lnTo>
                  <a:lnTo>
                    <a:pt x="1081172" y="76669"/>
                  </a:lnTo>
                  <a:lnTo>
                    <a:pt x="1078762" y="75017"/>
                  </a:lnTo>
                  <a:lnTo>
                    <a:pt x="1075457" y="73434"/>
                  </a:lnTo>
                  <a:lnTo>
                    <a:pt x="1072221" y="70955"/>
                  </a:lnTo>
                  <a:lnTo>
                    <a:pt x="1065680" y="66067"/>
                  </a:lnTo>
                  <a:lnTo>
                    <a:pt x="1062375" y="64415"/>
                  </a:lnTo>
                  <a:lnTo>
                    <a:pt x="1060343" y="63588"/>
                  </a:lnTo>
                  <a:lnTo>
                    <a:pt x="924043" y="63588"/>
                  </a:lnTo>
                  <a:lnTo>
                    <a:pt x="920807" y="52160"/>
                  </a:lnTo>
                  <a:lnTo>
                    <a:pt x="917502" y="41489"/>
                  </a:lnTo>
                  <a:lnTo>
                    <a:pt x="914266" y="30886"/>
                  </a:lnTo>
                  <a:lnTo>
                    <a:pt x="910135" y="20215"/>
                  </a:lnTo>
                  <a:lnTo>
                    <a:pt x="906679" y="11196"/>
                  </a:lnTo>
                  <a:lnTo>
                    <a:pt x="353581" y="11196"/>
                  </a:lnTo>
                  <a:lnTo>
                    <a:pt x="338845" y="8786"/>
                  </a:lnTo>
                  <a:lnTo>
                    <a:pt x="324117" y="7134"/>
                  </a:lnTo>
                  <a:lnTo>
                    <a:pt x="283189" y="4656"/>
                  </a:lnTo>
                  <a:close/>
                </a:path>
                <a:path w="1107440" h="168910">
                  <a:moveTo>
                    <a:pt x="1006739" y="49681"/>
                  </a:moveTo>
                  <a:lnTo>
                    <a:pt x="981331" y="49681"/>
                  </a:lnTo>
                  <a:lnTo>
                    <a:pt x="975616" y="50508"/>
                  </a:lnTo>
                  <a:lnTo>
                    <a:pt x="970728" y="51334"/>
                  </a:lnTo>
                  <a:lnTo>
                    <a:pt x="964186" y="52160"/>
                  </a:lnTo>
                  <a:lnTo>
                    <a:pt x="959229" y="52986"/>
                  </a:lnTo>
                  <a:lnTo>
                    <a:pt x="952687" y="54570"/>
                  </a:lnTo>
                  <a:lnTo>
                    <a:pt x="947799" y="56222"/>
                  </a:lnTo>
                  <a:lnTo>
                    <a:pt x="941257" y="57048"/>
                  </a:lnTo>
                  <a:lnTo>
                    <a:pt x="935542" y="59527"/>
                  </a:lnTo>
                  <a:lnTo>
                    <a:pt x="929758" y="61110"/>
                  </a:lnTo>
                  <a:lnTo>
                    <a:pt x="924043" y="63588"/>
                  </a:lnTo>
                  <a:lnTo>
                    <a:pt x="1060343" y="63588"/>
                  </a:lnTo>
                  <a:lnTo>
                    <a:pt x="1058312" y="62762"/>
                  </a:lnTo>
                  <a:lnTo>
                    <a:pt x="1055007" y="61110"/>
                  </a:lnTo>
                  <a:lnTo>
                    <a:pt x="1050945" y="59527"/>
                  </a:lnTo>
                  <a:lnTo>
                    <a:pt x="1038619" y="54570"/>
                  </a:lnTo>
                  <a:lnTo>
                    <a:pt x="1034557" y="53743"/>
                  </a:lnTo>
                  <a:lnTo>
                    <a:pt x="1029668" y="52986"/>
                  </a:lnTo>
                  <a:lnTo>
                    <a:pt x="1025537" y="52160"/>
                  </a:lnTo>
                  <a:lnTo>
                    <a:pt x="1015759" y="50508"/>
                  </a:lnTo>
                  <a:lnTo>
                    <a:pt x="1011628" y="50508"/>
                  </a:lnTo>
                  <a:lnTo>
                    <a:pt x="1006739" y="49681"/>
                  </a:lnTo>
                  <a:close/>
                </a:path>
                <a:path w="1107440" h="168910">
                  <a:moveTo>
                    <a:pt x="901231" y="0"/>
                  </a:moveTo>
                  <a:lnTo>
                    <a:pt x="361284" y="0"/>
                  </a:lnTo>
                  <a:lnTo>
                    <a:pt x="353581" y="11196"/>
                  </a:lnTo>
                  <a:lnTo>
                    <a:pt x="906679" y="11196"/>
                  </a:lnTo>
                  <a:lnTo>
                    <a:pt x="906072" y="9613"/>
                  </a:lnTo>
                  <a:lnTo>
                    <a:pt x="901231" y="0"/>
                  </a:lnTo>
                  <a:close/>
                </a:path>
              </a:pathLst>
            </a:custGeom>
            <a:solidFill>
              <a:srgbClr val="3C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87973" y="862059"/>
              <a:ext cx="500380" cy="301625"/>
            </a:xfrm>
            <a:custGeom>
              <a:avLst/>
              <a:gdLst/>
              <a:ahLst/>
              <a:cxnLst/>
              <a:rect l="l" t="t" r="r" b="b"/>
              <a:pathLst>
                <a:path w="500379" h="301625">
                  <a:moveTo>
                    <a:pt x="500085" y="0"/>
                  </a:moveTo>
                  <a:lnTo>
                    <a:pt x="0" y="0"/>
                  </a:lnTo>
                  <a:lnTo>
                    <a:pt x="0" y="301059"/>
                  </a:lnTo>
                  <a:lnTo>
                    <a:pt x="500085" y="301059"/>
                  </a:lnTo>
                  <a:lnTo>
                    <a:pt x="500085" y="0"/>
                  </a:lnTo>
                  <a:close/>
                </a:path>
              </a:pathLst>
            </a:custGeom>
            <a:solidFill>
              <a:srgbClr val="3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824215" y="863725"/>
              <a:ext cx="316865" cy="737235"/>
            </a:xfrm>
            <a:custGeom>
              <a:avLst/>
              <a:gdLst/>
              <a:ahLst/>
              <a:cxnLst/>
              <a:rect l="l" t="t" r="r" b="b"/>
              <a:pathLst>
                <a:path w="316865" h="737235">
                  <a:moveTo>
                    <a:pt x="316736" y="0"/>
                  </a:moveTo>
                  <a:lnTo>
                    <a:pt x="139157" y="0"/>
                  </a:lnTo>
                  <a:lnTo>
                    <a:pt x="72849" y="396750"/>
                  </a:lnTo>
                  <a:lnTo>
                    <a:pt x="0" y="737083"/>
                  </a:lnTo>
                  <a:lnTo>
                    <a:pt x="316736" y="737083"/>
                  </a:lnTo>
                  <a:lnTo>
                    <a:pt x="316736" y="0"/>
                  </a:lnTo>
                  <a:close/>
                </a:path>
              </a:pathLst>
            </a:custGeom>
            <a:solidFill>
              <a:srgbClr val="866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509915" y="166661"/>
              <a:ext cx="452120" cy="979805"/>
            </a:xfrm>
            <a:custGeom>
              <a:avLst/>
              <a:gdLst/>
              <a:ahLst/>
              <a:cxnLst/>
              <a:rect l="l" t="t" r="r" b="b"/>
              <a:pathLst>
                <a:path w="452120" h="979805">
                  <a:moveTo>
                    <a:pt x="171069" y="0"/>
                  </a:moveTo>
                  <a:lnTo>
                    <a:pt x="77774" y="0"/>
                  </a:lnTo>
                  <a:lnTo>
                    <a:pt x="0" y="979284"/>
                  </a:lnTo>
                  <a:lnTo>
                    <a:pt x="171069" y="777214"/>
                  </a:lnTo>
                  <a:lnTo>
                    <a:pt x="171069" y="0"/>
                  </a:lnTo>
                  <a:close/>
                </a:path>
                <a:path w="452120" h="979805">
                  <a:moveTo>
                    <a:pt x="451802" y="0"/>
                  </a:moveTo>
                  <a:lnTo>
                    <a:pt x="359321" y="0"/>
                  </a:lnTo>
                  <a:lnTo>
                    <a:pt x="281584" y="979284"/>
                  </a:lnTo>
                  <a:lnTo>
                    <a:pt x="451802" y="777214"/>
                  </a:lnTo>
                  <a:lnTo>
                    <a:pt x="451802" y="0"/>
                  </a:lnTo>
                  <a:close/>
                </a:path>
              </a:pathLst>
            </a:custGeom>
            <a:solidFill>
              <a:srgbClr val="A84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550847" y="166661"/>
              <a:ext cx="361315" cy="842010"/>
            </a:xfrm>
            <a:custGeom>
              <a:avLst/>
              <a:gdLst/>
              <a:ahLst/>
              <a:cxnLst/>
              <a:rect l="l" t="t" r="r" b="b"/>
              <a:pathLst>
                <a:path w="361315" h="842010">
                  <a:moveTo>
                    <a:pt x="78574" y="0"/>
                  </a:moveTo>
                  <a:lnTo>
                    <a:pt x="54813" y="0"/>
                  </a:lnTo>
                  <a:lnTo>
                    <a:pt x="0" y="841844"/>
                  </a:lnTo>
                  <a:lnTo>
                    <a:pt x="28651" y="818121"/>
                  </a:lnTo>
                  <a:lnTo>
                    <a:pt x="78574" y="0"/>
                  </a:lnTo>
                  <a:close/>
                </a:path>
                <a:path w="361315" h="842010">
                  <a:moveTo>
                    <a:pt x="360946" y="0"/>
                  </a:moveTo>
                  <a:lnTo>
                    <a:pt x="337197" y="0"/>
                  </a:lnTo>
                  <a:lnTo>
                    <a:pt x="283210" y="841844"/>
                  </a:lnTo>
                  <a:lnTo>
                    <a:pt x="309372" y="821397"/>
                  </a:lnTo>
                  <a:lnTo>
                    <a:pt x="360946" y="0"/>
                  </a:lnTo>
                  <a:close/>
                </a:path>
              </a:pathLst>
            </a:custGeom>
            <a:solidFill>
              <a:srgbClr val="B96B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105602" y="860421"/>
              <a:ext cx="859155" cy="740410"/>
            </a:xfrm>
            <a:custGeom>
              <a:avLst/>
              <a:gdLst/>
              <a:ahLst/>
              <a:cxnLst/>
              <a:rect l="l" t="t" r="r" b="b"/>
              <a:pathLst>
                <a:path w="859154" h="740410">
                  <a:moveTo>
                    <a:pt x="858596" y="0"/>
                  </a:moveTo>
                  <a:lnTo>
                    <a:pt x="575392" y="283882"/>
                  </a:lnTo>
                  <a:lnTo>
                    <a:pt x="575392" y="0"/>
                  </a:lnTo>
                  <a:lnTo>
                    <a:pt x="283189" y="293700"/>
                  </a:lnTo>
                  <a:lnTo>
                    <a:pt x="283189" y="0"/>
                  </a:lnTo>
                  <a:lnTo>
                    <a:pt x="0" y="283882"/>
                  </a:lnTo>
                  <a:lnTo>
                    <a:pt x="0" y="740388"/>
                  </a:lnTo>
                  <a:lnTo>
                    <a:pt x="858596" y="740388"/>
                  </a:lnTo>
                  <a:lnTo>
                    <a:pt x="858596" y="0"/>
                  </a:lnTo>
                  <a:close/>
                </a:path>
              </a:pathLst>
            </a:custGeom>
            <a:solidFill>
              <a:srgbClr val="A8B9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882157" y="23519"/>
              <a:ext cx="772795" cy="144780"/>
            </a:xfrm>
            <a:custGeom>
              <a:avLst/>
              <a:gdLst/>
              <a:ahLst/>
              <a:cxnLst/>
              <a:rect l="l" t="t" r="r" b="b"/>
              <a:pathLst>
                <a:path w="772795" h="144780">
                  <a:moveTo>
                    <a:pt x="418237" y="0"/>
                  </a:moveTo>
                  <a:lnTo>
                    <a:pt x="389593" y="0"/>
                  </a:lnTo>
                  <a:lnTo>
                    <a:pt x="384684" y="1583"/>
                  </a:lnTo>
                  <a:lnTo>
                    <a:pt x="369949" y="4061"/>
                  </a:lnTo>
                  <a:lnTo>
                    <a:pt x="365040" y="5714"/>
                  </a:lnTo>
                  <a:lnTo>
                    <a:pt x="359311" y="6540"/>
                  </a:lnTo>
                  <a:lnTo>
                    <a:pt x="355214" y="8950"/>
                  </a:lnTo>
                  <a:lnTo>
                    <a:pt x="349485" y="9776"/>
                  </a:lnTo>
                  <a:lnTo>
                    <a:pt x="344576" y="12254"/>
                  </a:lnTo>
                  <a:lnTo>
                    <a:pt x="338847" y="14733"/>
                  </a:lnTo>
                  <a:lnTo>
                    <a:pt x="333937" y="17142"/>
                  </a:lnTo>
                  <a:lnTo>
                    <a:pt x="328209" y="19621"/>
                  </a:lnTo>
                  <a:lnTo>
                    <a:pt x="313473" y="29466"/>
                  </a:lnTo>
                  <a:lnTo>
                    <a:pt x="307745" y="32702"/>
                  </a:lnTo>
                  <a:lnTo>
                    <a:pt x="302016" y="36764"/>
                  </a:lnTo>
                  <a:lnTo>
                    <a:pt x="297106" y="40894"/>
                  </a:lnTo>
                  <a:lnTo>
                    <a:pt x="292197" y="45783"/>
                  </a:lnTo>
                  <a:lnTo>
                    <a:pt x="286468" y="49913"/>
                  </a:lnTo>
                  <a:lnTo>
                    <a:pt x="275823" y="60516"/>
                  </a:lnTo>
                  <a:lnTo>
                    <a:pt x="270914" y="66230"/>
                  </a:lnTo>
                  <a:lnTo>
                    <a:pt x="268456" y="63820"/>
                  </a:lnTo>
                  <a:lnTo>
                    <a:pt x="265185" y="62168"/>
                  </a:lnTo>
                  <a:lnTo>
                    <a:pt x="262727" y="60516"/>
                  </a:lnTo>
                  <a:lnTo>
                    <a:pt x="261095" y="59690"/>
                  </a:lnTo>
                  <a:lnTo>
                    <a:pt x="259456" y="58037"/>
                  </a:lnTo>
                  <a:lnTo>
                    <a:pt x="257817" y="57280"/>
                  </a:lnTo>
                  <a:lnTo>
                    <a:pt x="254547" y="56454"/>
                  </a:lnTo>
                  <a:lnTo>
                    <a:pt x="249630" y="53149"/>
                  </a:lnTo>
                  <a:lnTo>
                    <a:pt x="247179" y="52323"/>
                  </a:lnTo>
                  <a:lnTo>
                    <a:pt x="243902" y="50671"/>
                  </a:lnTo>
                  <a:lnTo>
                    <a:pt x="240631" y="49913"/>
                  </a:lnTo>
                  <a:lnTo>
                    <a:pt x="237353" y="48261"/>
                  </a:lnTo>
                  <a:lnTo>
                    <a:pt x="234083" y="47435"/>
                  </a:lnTo>
                  <a:lnTo>
                    <a:pt x="229993" y="46609"/>
                  </a:lnTo>
                  <a:lnTo>
                    <a:pt x="226715" y="44956"/>
                  </a:lnTo>
                  <a:lnTo>
                    <a:pt x="222625" y="43373"/>
                  </a:lnTo>
                  <a:lnTo>
                    <a:pt x="218535" y="42547"/>
                  </a:lnTo>
                  <a:lnTo>
                    <a:pt x="214438" y="40894"/>
                  </a:lnTo>
                  <a:lnTo>
                    <a:pt x="206251" y="39242"/>
                  </a:lnTo>
                  <a:lnTo>
                    <a:pt x="202161" y="39242"/>
                  </a:lnTo>
                  <a:lnTo>
                    <a:pt x="197252" y="37590"/>
                  </a:lnTo>
                  <a:lnTo>
                    <a:pt x="193162" y="37590"/>
                  </a:lnTo>
                  <a:lnTo>
                    <a:pt x="188246" y="36764"/>
                  </a:lnTo>
                  <a:lnTo>
                    <a:pt x="184156" y="36764"/>
                  </a:lnTo>
                  <a:lnTo>
                    <a:pt x="179246" y="36006"/>
                  </a:lnTo>
                  <a:lnTo>
                    <a:pt x="148963" y="36006"/>
                  </a:lnTo>
                  <a:lnTo>
                    <a:pt x="128499" y="39242"/>
                  </a:lnTo>
                  <a:lnTo>
                    <a:pt x="123590" y="40894"/>
                  </a:lnTo>
                  <a:lnTo>
                    <a:pt x="117861" y="41721"/>
                  </a:lnTo>
                  <a:lnTo>
                    <a:pt x="112132" y="43373"/>
                  </a:lnTo>
                  <a:lnTo>
                    <a:pt x="107216" y="45783"/>
                  </a:lnTo>
                  <a:lnTo>
                    <a:pt x="102307" y="47435"/>
                  </a:lnTo>
                  <a:lnTo>
                    <a:pt x="90849" y="52323"/>
                  </a:lnTo>
                  <a:lnTo>
                    <a:pt x="81030" y="58863"/>
                  </a:lnTo>
                  <a:lnTo>
                    <a:pt x="75302" y="61342"/>
                  </a:lnTo>
                  <a:lnTo>
                    <a:pt x="69573" y="65404"/>
                  </a:lnTo>
                  <a:lnTo>
                    <a:pt x="63837" y="68709"/>
                  </a:lnTo>
                  <a:lnTo>
                    <a:pt x="54018" y="76901"/>
                  </a:lnTo>
                  <a:lnTo>
                    <a:pt x="49109" y="81789"/>
                  </a:lnTo>
                  <a:lnTo>
                    <a:pt x="44199" y="85851"/>
                  </a:lnTo>
                  <a:lnTo>
                    <a:pt x="33557" y="96523"/>
                  </a:lnTo>
                  <a:lnTo>
                    <a:pt x="28646" y="103063"/>
                  </a:lnTo>
                  <a:lnTo>
                    <a:pt x="23735" y="108777"/>
                  </a:lnTo>
                  <a:lnTo>
                    <a:pt x="13913" y="121858"/>
                  </a:lnTo>
                  <a:lnTo>
                    <a:pt x="4092" y="136591"/>
                  </a:lnTo>
                  <a:lnTo>
                    <a:pt x="0" y="144784"/>
                  </a:lnTo>
                  <a:lnTo>
                    <a:pt x="772672" y="143132"/>
                  </a:lnTo>
                  <a:lnTo>
                    <a:pt x="771846" y="142306"/>
                  </a:lnTo>
                  <a:lnTo>
                    <a:pt x="771846" y="140722"/>
                  </a:lnTo>
                  <a:lnTo>
                    <a:pt x="771020" y="138244"/>
                  </a:lnTo>
                  <a:lnTo>
                    <a:pt x="768541" y="133356"/>
                  </a:lnTo>
                  <a:lnTo>
                    <a:pt x="767715" y="129225"/>
                  </a:lnTo>
                  <a:lnTo>
                    <a:pt x="766062" y="126815"/>
                  </a:lnTo>
                  <a:lnTo>
                    <a:pt x="765305" y="125163"/>
                  </a:lnTo>
                  <a:lnTo>
                    <a:pt x="764479" y="122684"/>
                  </a:lnTo>
                  <a:lnTo>
                    <a:pt x="763652" y="121032"/>
                  </a:lnTo>
                  <a:lnTo>
                    <a:pt x="761173" y="117796"/>
                  </a:lnTo>
                  <a:lnTo>
                    <a:pt x="760347" y="115318"/>
                  </a:lnTo>
                  <a:lnTo>
                    <a:pt x="757111" y="110430"/>
                  </a:lnTo>
                  <a:lnTo>
                    <a:pt x="754632" y="107125"/>
                  </a:lnTo>
                  <a:lnTo>
                    <a:pt x="752980" y="104715"/>
                  </a:lnTo>
                  <a:lnTo>
                    <a:pt x="750570" y="102237"/>
                  </a:lnTo>
                  <a:lnTo>
                    <a:pt x="748917" y="99758"/>
                  </a:lnTo>
                  <a:lnTo>
                    <a:pt x="746438" y="96523"/>
                  </a:lnTo>
                  <a:lnTo>
                    <a:pt x="744786" y="93218"/>
                  </a:lnTo>
                  <a:lnTo>
                    <a:pt x="742376" y="90808"/>
                  </a:lnTo>
                  <a:lnTo>
                    <a:pt x="739071" y="88330"/>
                  </a:lnTo>
                  <a:lnTo>
                    <a:pt x="736592" y="85094"/>
                  </a:lnTo>
                  <a:lnTo>
                    <a:pt x="734182" y="82616"/>
                  </a:lnTo>
                  <a:lnTo>
                    <a:pt x="727641" y="77727"/>
                  </a:lnTo>
                  <a:lnTo>
                    <a:pt x="724336" y="74423"/>
                  </a:lnTo>
                  <a:lnTo>
                    <a:pt x="721099" y="71944"/>
                  </a:lnTo>
                  <a:lnTo>
                    <a:pt x="716968" y="69535"/>
                  </a:lnTo>
                  <a:lnTo>
                    <a:pt x="709601" y="63820"/>
                  </a:lnTo>
                  <a:lnTo>
                    <a:pt x="704712" y="61342"/>
                  </a:lnTo>
                  <a:lnTo>
                    <a:pt x="700580" y="59690"/>
                  </a:lnTo>
                  <a:lnTo>
                    <a:pt x="696518" y="57280"/>
                  </a:lnTo>
                  <a:lnTo>
                    <a:pt x="691629" y="54802"/>
                  </a:lnTo>
                  <a:lnTo>
                    <a:pt x="686672" y="53149"/>
                  </a:lnTo>
                  <a:lnTo>
                    <a:pt x="681783" y="50671"/>
                  </a:lnTo>
                  <a:lnTo>
                    <a:pt x="676894" y="49913"/>
                  </a:lnTo>
                  <a:lnTo>
                    <a:pt x="671179" y="48261"/>
                  </a:lnTo>
                  <a:lnTo>
                    <a:pt x="666221" y="46609"/>
                  </a:lnTo>
                  <a:lnTo>
                    <a:pt x="659687" y="45783"/>
                  </a:lnTo>
                  <a:lnTo>
                    <a:pt x="654778" y="44130"/>
                  </a:lnTo>
                  <a:lnTo>
                    <a:pt x="635133" y="41721"/>
                  </a:lnTo>
                  <a:lnTo>
                    <a:pt x="606489" y="41721"/>
                  </a:lnTo>
                  <a:lnTo>
                    <a:pt x="599941" y="42547"/>
                  </a:lnTo>
                  <a:lnTo>
                    <a:pt x="591754" y="42547"/>
                  </a:lnTo>
                  <a:lnTo>
                    <a:pt x="583574" y="43373"/>
                  </a:lnTo>
                  <a:lnTo>
                    <a:pt x="574568" y="44956"/>
                  </a:lnTo>
                  <a:lnTo>
                    <a:pt x="567200" y="46609"/>
                  </a:lnTo>
                  <a:lnTo>
                    <a:pt x="558201" y="48261"/>
                  </a:lnTo>
                  <a:lnTo>
                    <a:pt x="540195" y="53149"/>
                  </a:lnTo>
                  <a:lnTo>
                    <a:pt x="531188" y="56454"/>
                  </a:lnTo>
                  <a:lnTo>
                    <a:pt x="527098" y="52323"/>
                  </a:lnTo>
                  <a:lnTo>
                    <a:pt x="525460" y="49913"/>
                  </a:lnTo>
                  <a:lnTo>
                    <a:pt x="519731" y="44130"/>
                  </a:lnTo>
                  <a:lnTo>
                    <a:pt x="514821" y="40894"/>
                  </a:lnTo>
                  <a:lnTo>
                    <a:pt x="512363" y="38416"/>
                  </a:lnTo>
                  <a:lnTo>
                    <a:pt x="509905" y="36764"/>
                  </a:lnTo>
                  <a:lnTo>
                    <a:pt x="506634" y="34354"/>
                  </a:lnTo>
                  <a:lnTo>
                    <a:pt x="504176" y="32702"/>
                  </a:lnTo>
                  <a:lnTo>
                    <a:pt x="501725" y="30223"/>
                  </a:lnTo>
                  <a:lnTo>
                    <a:pt x="499267" y="28640"/>
                  </a:lnTo>
                  <a:lnTo>
                    <a:pt x="489448" y="23683"/>
                  </a:lnTo>
                  <a:lnTo>
                    <a:pt x="486171" y="21273"/>
                  </a:lnTo>
                  <a:lnTo>
                    <a:pt x="479622" y="17969"/>
                  </a:lnTo>
                  <a:lnTo>
                    <a:pt x="475532" y="15559"/>
                  </a:lnTo>
                  <a:lnTo>
                    <a:pt x="472262" y="13907"/>
                  </a:lnTo>
                  <a:lnTo>
                    <a:pt x="468165" y="13080"/>
                  </a:lnTo>
                  <a:lnTo>
                    <a:pt x="464894" y="11428"/>
                  </a:lnTo>
                  <a:lnTo>
                    <a:pt x="456707" y="8192"/>
                  </a:lnTo>
                  <a:lnTo>
                    <a:pt x="452617" y="7366"/>
                  </a:lnTo>
                  <a:lnTo>
                    <a:pt x="448520" y="5714"/>
                  </a:lnTo>
                  <a:lnTo>
                    <a:pt x="432153" y="2409"/>
                  </a:lnTo>
                  <a:lnTo>
                    <a:pt x="418237" y="0"/>
                  </a:lnTo>
                  <a:close/>
                </a:path>
              </a:pathLst>
            </a:custGeom>
            <a:solidFill>
              <a:srgbClr val="C2D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898526" y="38253"/>
              <a:ext cx="737870" cy="129539"/>
            </a:xfrm>
            <a:custGeom>
              <a:avLst/>
              <a:gdLst/>
              <a:ahLst/>
              <a:cxnLst/>
              <a:rect l="l" t="t" r="r" b="b"/>
              <a:pathLst>
                <a:path w="737870" h="129539">
                  <a:moveTo>
                    <a:pt x="401868" y="0"/>
                  </a:moveTo>
                  <a:lnTo>
                    <a:pt x="383863" y="0"/>
                  </a:lnTo>
                  <a:lnTo>
                    <a:pt x="378953" y="826"/>
                  </a:lnTo>
                  <a:lnTo>
                    <a:pt x="374044" y="826"/>
                  </a:lnTo>
                  <a:lnTo>
                    <a:pt x="369134" y="1583"/>
                  </a:lnTo>
                  <a:lnTo>
                    <a:pt x="365037" y="1583"/>
                  </a:lnTo>
                  <a:lnTo>
                    <a:pt x="360128" y="3235"/>
                  </a:lnTo>
                  <a:lnTo>
                    <a:pt x="355219" y="4061"/>
                  </a:lnTo>
                  <a:lnTo>
                    <a:pt x="350309" y="5714"/>
                  </a:lnTo>
                  <a:lnTo>
                    <a:pt x="344580" y="7366"/>
                  </a:lnTo>
                  <a:lnTo>
                    <a:pt x="340484" y="9776"/>
                  </a:lnTo>
                  <a:lnTo>
                    <a:pt x="334755" y="11428"/>
                  </a:lnTo>
                  <a:lnTo>
                    <a:pt x="329845" y="13080"/>
                  </a:lnTo>
                  <a:lnTo>
                    <a:pt x="324117" y="15490"/>
                  </a:lnTo>
                  <a:lnTo>
                    <a:pt x="319207" y="18795"/>
                  </a:lnTo>
                  <a:lnTo>
                    <a:pt x="314291" y="21273"/>
                  </a:lnTo>
                  <a:lnTo>
                    <a:pt x="304472" y="27814"/>
                  </a:lnTo>
                  <a:lnTo>
                    <a:pt x="298743" y="31876"/>
                  </a:lnTo>
                  <a:lnTo>
                    <a:pt x="293834" y="35938"/>
                  </a:lnTo>
                  <a:lnTo>
                    <a:pt x="288105" y="39242"/>
                  </a:lnTo>
                  <a:lnTo>
                    <a:pt x="283189" y="44130"/>
                  </a:lnTo>
                  <a:lnTo>
                    <a:pt x="277460" y="49087"/>
                  </a:lnTo>
                  <a:lnTo>
                    <a:pt x="266822" y="59690"/>
                  </a:lnTo>
                  <a:lnTo>
                    <a:pt x="261912" y="65404"/>
                  </a:lnTo>
                  <a:lnTo>
                    <a:pt x="256183" y="71118"/>
                  </a:lnTo>
                  <a:lnTo>
                    <a:pt x="253725" y="68709"/>
                  </a:lnTo>
                  <a:lnTo>
                    <a:pt x="251274" y="67056"/>
                  </a:lnTo>
                  <a:lnTo>
                    <a:pt x="247177" y="64578"/>
                  </a:lnTo>
                  <a:lnTo>
                    <a:pt x="243906" y="62168"/>
                  </a:lnTo>
                  <a:lnTo>
                    <a:pt x="241448" y="60516"/>
                  </a:lnTo>
                  <a:lnTo>
                    <a:pt x="239810" y="58863"/>
                  </a:lnTo>
                  <a:lnTo>
                    <a:pt x="236539" y="57211"/>
                  </a:lnTo>
                  <a:lnTo>
                    <a:pt x="234081" y="56454"/>
                  </a:lnTo>
                  <a:lnTo>
                    <a:pt x="229171" y="53149"/>
                  </a:lnTo>
                  <a:lnTo>
                    <a:pt x="225901" y="52323"/>
                  </a:lnTo>
                  <a:lnTo>
                    <a:pt x="223443" y="50671"/>
                  </a:lnTo>
                  <a:lnTo>
                    <a:pt x="216894" y="47435"/>
                  </a:lnTo>
                  <a:lnTo>
                    <a:pt x="212804" y="45783"/>
                  </a:lnTo>
                  <a:lnTo>
                    <a:pt x="209527" y="44956"/>
                  </a:lnTo>
                  <a:lnTo>
                    <a:pt x="205437" y="43304"/>
                  </a:lnTo>
                  <a:lnTo>
                    <a:pt x="201347" y="42547"/>
                  </a:lnTo>
                  <a:lnTo>
                    <a:pt x="198069" y="40894"/>
                  </a:lnTo>
                  <a:lnTo>
                    <a:pt x="194799" y="40068"/>
                  </a:lnTo>
                  <a:lnTo>
                    <a:pt x="189882" y="38416"/>
                  </a:lnTo>
                  <a:lnTo>
                    <a:pt x="173515" y="35180"/>
                  </a:lnTo>
                  <a:lnTo>
                    <a:pt x="168606" y="35180"/>
                  </a:lnTo>
                  <a:lnTo>
                    <a:pt x="164516" y="34354"/>
                  </a:lnTo>
                  <a:lnTo>
                    <a:pt x="154690" y="34354"/>
                  </a:lnTo>
                  <a:lnTo>
                    <a:pt x="150600" y="33528"/>
                  </a:lnTo>
                  <a:lnTo>
                    <a:pt x="145691" y="33528"/>
                  </a:lnTo>
                  <a:lnTo>
                    <a:pt x="140774" y="34354"/>
                  </a:lnTo>
                  <a:lnTo>
                    <a:pt x="135865" y="34354"/>
                  </a:lnTo>
                  <a:lnTo>
                    <a:pt x="130956" y="35180"/>
                  </a:lnTo>
                  <a:lnTo>
                    <a:pt x="126046" y="35180"/>
                  </a:lnTo>
                  <a:lnTo>
                    <a:pt x="121137" y="36764"/>
                  </a:lnTo>
                  <a:lnTo>
                    <a:pt x="111311" y="38416"/>
                  </a:lnTo>
                  <a:lnTo>
                    <a:pt x="106402" y="40068"/>
                  </a:lnTo>
                  <a:lnTo>
                    <a:pt x="100673" y="41721"/>
                  </a:lnTo>
                  <a:lnTo>
                    <a:pt x="95763" y="43304"/>
                  </a:lnTo>
                  <a:lnTo>
                    <a:pt x="85938" y="48261"/>
                  </a:lnTo>
                  <a:lnTo>
                    <a:pt x="81028" y="51497"/>
                  </a:lnTo>
                  <a:lnTo>
                    <a:pt x="75299" y="53975"/>
                  </a:lnTo>
                  <a:lnTo>
                    <a:pt x="70390" y="56454"/>
                  </a:lnTo>
                  <a:lnTo>
                    <a:pt x="65481" y="59690"/>
                  </a:lnTo>
                  <a:lnTo>
                    <a:pt x="59745" y="63752"/>
                  </a:lnTo>
                  <a:lnTo>
                    <a:pt x="54836" y="67056"/>
                  </a:lnTo>
                  <a:lnTo>
                    <a:pt x="45017" y="75249"/>
                  </a:lnTo>
                  <a:lnTo>
                    <a:pt x="40107" y="80137"/>
                  </a:lnTo>
                  <a:lnTo>
                    <a:pt x="34378" y="85025"/>
                  </a:lnTo>
                  <a:lnTo>
                    <a:pt x="29462" y="90808"/>
                  </a:lnTo>
                  <a:lnTo>
                    <a:pt x="24554" y="95696"/>
                  </a:lnTo>
                  <a:lnTo>
                    <a:pt x="19643" y="102237"/>
                  </a:lnTo>
                  <a:lnTo>
                    <a:pt x="13914" y="107951"/>
                  </a:lnTo>
                  <a:lnTo>
                    <a:pt x="9003" y="115318"/>
                  </a:lnTo>
                  <a:lnTo>
                    <a:pt x="4092" y="121858"/>
                  </a:lnTo>
                  <a:lnTo>
                    <a:pt x="0" y="129225"/>
                  </a:lnTo>
                  <a:lnTo>
                    <a:pt x="737437" y="128399"/>
                  </a:lnTo>
                  <a:lnTo>
                    <a:pt x="736611" y="127573"/>
                  </a:lnTo>
                  <a:lnTo>
                    <a:pt x="736611" y="126746"/>
                  </a:lnTo>
                  <a:lnTo>
                    <a:pt x="735784" y="125163"/>
                  </a:lnTo>
                  <a:lnTo>
                    <a:pt x="734201" y="120206"/>
                  </a:lnTo>
                  <a:lnTo>
                    <a:pt x="732548" y="116970"/>
                  </a:lnTo>
                  <a:lnTo>
                    <a:pt x="730896" y="112839"/>
                  </a:lnTo>
                  <a:lnTo>
                    <a:pt x="730069" y="108777"/>
                  </a:lnTo>
                  <a:lnTo>
                    <a:pt x="728417" y="106299"/>
                  </a:lnTo>
                  <a:lnTo>
                    <a:pt x="727590" y="103889"/>
                  </a:lnTo>
                  <a:lnTo>
                    <a:pt x="726007" y="102237"/>
                  </a:lnTo>
                  <a:lnTo>
                    <a:pt x="719465" y="92392"/>
                  </a:lnTo>
                  <a:lnTo>
                    <a:pt x="718639" y="89982"/>
                  </a:lnTo>
                  <a:lnTo>
                    <a:pt x="716160" y="87504"/>
                  </a:lnTo>
                  <a:lnTo>
                    <a:pt x="714508" y="85025"/>
                  </a:lnTo>
                  <a:lnTo>
                    <a:pt x="704730" y="75249"/>
                  </a:lnTo>
                  <a:lnTo>
                    <a:pt x="702252" y="73597"/>
                  </a:lnTo>
                  <a:lnTo>
                    <a:pt x="699773" y="71118"/>
                  </a:lnTo>
                  <a:lnTo>
                    <a:pt x="693231" y="66230"/>
                  </a:lnTo>
                  <a:lnTo>
                    <a:pt x="686690" y="62168"/>
                  </a:lnTo>
                  <a:lnTo>
                    <a:pt x="682628" y="58863"/>
                  </a:lnTo>
                  <a:lnTo>
                    <a:pt x="678496" y="57211"/>
                  </a:lnTo>
                  <a:lnTo>
                    <a:pt x="675260" y="55628"/>
                  </a:lnTo>
                  <a:lnTo>
                    <a:pt x="671129" y="53975"/>
                  </a:lnTo>
                  <a:lnTo>
                    <a:pt x="666240" y="52323"/>
                  </a:lnTo>
                  <a:lnTo>
                    <a:pt x="662178" y="50671"/>
                  </a:lnTo>
                  <a:lnTo>
                    <a:pt x="652331" y="47435"/>
                  </a:lnTo>
                  <a:lnTo>
                    <a:pt x="647442" y="46609"/>
                  </a:lnTo>
                  <a:lnTo>
                    <a:pt x="642499" y="44956"/>
                  </a:lnTo>
                  <a:lnTo>
                    <a:pt x="636770" y="44130"/>
                  </a:lnTo>
                  <a:lnTo>
                    <a:pt x="631860" y="44130"/>
                  </a:lnTo>
                  <a:lnTo>
                    <a:pt x="625312" y="42547"/>
                  </a:lnTo>
                  <a:lnTo>
                    <a:pt x="619583" y="42547"/>
                  </a:lnTo>
                  <a:lnTo>
                    <a:pt x="613035" y="41721"/>
                  </a:lnTo>
                  <a:lnTo>
                    <a:pt x="593391" y="41721"/>
                  </a:lnTo>
                  <a:lnTo>
                    <a:pt x="578662" y="43304"/>
                  </a:lnTo>
                  <a:lnTo>
                    <a:pt x="571295" y="43304"/>
                  </a:lnTo>
                  <a:lnTo>
                    <a:pt x="563108" y="44130"/>
                  </a:lnTo>
                  <a:lnTo>
                    <a:pt x="546741" y="47435"/>
                  </a:lnTo>
                  <a:lnTo>
                    <a:pt x="538554" y="48261"/>
                  </a:lnTo>
                  <a:lnTo>
                    <a:pt x="529554" y="51497"/>
                  </a:lnTo>
                  <a:lnTo>
                    <a:pt x="520548" y="53149"/>
                  </a:lnTo>
                  <a:lnTo>
                    <a:pt x="511549" y="56454"/>
                  </a:lnTo>
                  <a:lnTo>
                    <a:pt x="509910" y="53975"/>
                  </a:lnTo>
                  <a:lnTo>
                    <a:pt x="500904" y="44956"/>
                  </a:lnTo>
                  <a:lnTo>
                    <a:pt x="498452" y="43304"/>
                  </a:lnTo>
                  <a:lnTo>
                    <a:pt x="494355" y="39242"/>
                  </a:lnTo>
                  <a:lnTo>
                    <a:pt x="491085" y="37590"/>
                  </a:lnTo>
                  <a:lnTo>
                    <a:pt x="488627" y="35180"/>
                  </a:lnTo>
                  <a:lnTo>
                    <a:pt x="483717" y="31876"/>
                  </a:lnTo>
                  <a:lnTo>
                    <a:pt x="480447" y="29397"/>
                  </a:lnTo>
                  <a:lnTo>
                    <a:pt x="477169" y="27814"/>
                  </a:lnTo>
                  <a:lnTo>
                    <a:pt x="474718" y="26161"/>
                  </a:lnTo>
                  <a:lnTo>
                    <a:pt x="471440" y="23683"/>
                  </a:lnTo>
                  <a:lnTo>
                    <a:pt x="464892" y="20447"/>
                  </a:lnTo>
                  <a:lnTo>
                    <a:pt x="461621" y="17969"/>
                  </a:lnTo>
                  <a:lnTo>
                    <a:pt x="457524" y="16316"/>
                  </a:lnTo>
                  <a:lnTo>
                    <a:pt x="447706" y="11428"/>
                  </a:lnTo>
                  <a:lnTo>
                    <a:pt x="443616" y="9776"/>
                  </a:lnTo>
                  <a:lnTo>
                    <a:pt x="439519" y="8950"/>
                  </a:lnTo>
                  <a:lnTo>
                    <a:pt x="436248" y="7366"/>
                  </a:lnTo>
                  <a:lnTo>
                    <a:pt x="432151" y="5714"/>
                  </a:lnTo>
                  <a:lnTo>
                    <a:pt x="415784" y="2409"/>
                  </a:lnTo>
                  <a:lnTo>
                    <a:pt x="401868" y="0"/>
                  </a:lnTo>
                  <a:close/>
                </a:path>
              </a:pathLst>
            </a:custGeom>
            <a:solidFill>
              <a:srgbClr val="6F86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901127" y="1243299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63022" y="0"/>
                  </a:moveTo>
                  <a:lnTo>
                    <a:pt x="0" y="0"/>
                  </a:lnTo>
                  <a:lnTo>
                    <a:pt x="0" y="62994"/>
                  </a:lnTo>
                  <a:lnTo>
                    <a:pt x="63022" y="62994"/>
                  </a:lnTo>
                  <a:lnTo>
                    <a:pt x="63022" y="0"/>
                  </a:lnTo>
                  <a:close/>
                </a:path>
              </a:pathLst>
            </a:custGeom>
            <a:solidFill>
              <a:srgbClr val="FFFF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739936" y="1243299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63022" y="0"/>
                  </a:moveTo>
                  <a:lnTo>
                    <a:pt x="0" y="0"/>
                  </a:lnTo>
                  <a:lnTo>
                    <a:pt x="0" y="62994"/>
                  </a:lnTo>
                  <a:lnTo>
                    <a:pt x="63022" y="62994"/>
                  </a:lnTo>
                  <a:lnTo>
                    <a:pt x="63022" y="0"/>
                  </a:lnTo>
                  <a:close/>
                </a:path>
              </a:pathLst>
            </a:custGeom>
            <a:solidFill>
              <a:srgbClr val="A84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72960" y="1243299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63022" y="0"/>
                  </a:moveTo>
                  <a:lnTo>
                    <a:pt x="0" y="0"/>
                  </a:lnTo>
                  <a:lnTo>
                    <a:pt x="0" y="62994"/>
                  </a:lnTo>
                  <a:lnTo>
                    <a:pt x="63022" y="62994"/>
                  </a:lnTo>
                  <a:lnTo>
                    <a:pt x="63022" y="0"/>
                  </a:lnTo>
                  <a:close/>
                </a:path>
              </a:pathLst>
            </a:custGeom>
            <a:solidFill>
              <a:srgbClr val="FFFF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410888" y="1243299"/>
              <a:ext cx="66040" cy="63500"/>
            </a:xfrm>
            <a:custGeom>
              <a:avLst/>
              <a:gdLst/>
              <a:ahLst/>
              <a:cxnLst/>
              <a:rect l="l" t="t" r="r" b="b"/>
              <a:pathLst>
                <a:path w="66040" h="63500">
                  <a:moveTo>
                    <a:pt x="65477" y="0"/>
                  </a:moveTo>
                  <a:lnTo>
                    <a:pt x="0" y="0"/>
                  </a:lnTo>
                  <a:lnTo>
                    <a:pt x="0" y="62994"/>
                  </a:lnTo>
                  <a:lnTo>
                    <a:pt x="65477" y="62994"/>
                  </a:lnTo>
                  <a:lnTo>
                    <a:pt x="65477" y="0"/>
                  </a:lnTo>
                  <a:close/>
                </a:path>
              </a:pathLst>
            </a:custGeom>
            <a:solidFill>
              <a:srgbClr val="7C7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254565" y="1244118"/>
              <a:ext cx="66040" cy="63500"/>
            </a:xfrm>
            <a:custGeom>
              <a:avLst/>
              <a:gdLst/>
              <a:ahLst/>
              <a:cxnLst/>
              <a:rect l="l" t="t" r="r" b="b"/>
              <a:pathLst>
                <a:path w="66040" h="63500">
                  <a:moveTo>
                    <a:pt x="65477" y="0"/>
                  </a:moveTo>
                  <a:lnTo>
                    <a:pt x="0" y="0"/>
                  </a:lnTo>
                  <a:lnTo>
                    <a:pt x="0" y="62994"/>
                  </a:lnTo>
                  <a:lnTo>
                    <a:pt x="65477" y="62994"/>
                  </a:lnTo>
                  <a:lnTo>
                    <a:pt x="65477" y="0"/>
                  </a:lnTo>
                  <a:close/>
                </a:path>
              </a:pathLst>
            </a:custGeom>
            <a:solidFill>
              <a:srgbClr val="D3E2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104783" y="1244118"/>
              <a:ext cx="66040" cy="63500"/>
            </a:xfrm>
            <a:custGeom>
              <a:avLst/>
              <a:gdLst/>
              <a:ahLst/>
              <a:cxnLst/>
              <a:rect l="l" t="t" r="r" b="b"/>
              <a:pathLst>
                <a:path w="66040" h="63500">
                  <a:moveTo>
                    <a:pt x="65477" y="0"/>
                  </a:moveTo>
                  <a:lnTo>
                    <a:pt x="0" y="0"/>
                  </a:lnTo>
                  <a:lnTo>
                    <a:pt x="0" y="62994"/>
                  </a:lnTo>
                  <a:lnTo>
                    <a:pt x="65477" y="62994"/>
                  </a:lnTo>
                  <a:lnTo>
                    <a:pt x="65477" y="0"/>
                  </a:lnTo>
                  <a:close/>
                </a:path>
              </a:pathLst>
            </a:custGeom>
            <a:solidFill>
              <a:srgbClr val="0049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964199" y="1243300"/>
              <a:ext cx="63500" cy="64135"/>
            </a:xfrm>
            <a:custGeom>
              <a:avLst/>
              <a:gdLst/>
              <a:ahLst/>
              <a:cxnLst/>
              <a:rect l="l" t="t" r="r" b="b"/>
              <a:pathLst>
                <a:path w="63500" h="64134">
                  <a:moveTo>
                    <a:pt x="63022" y="0"/>
                  </a:moveTo>
                  <a:lnTo>
                    <a:pt x="0" y="0"/>
                  </a:lnTo>
                  <a:lnTo>
                    <a:pt x="0" y="63811"/>
                  </a:lnTo>
                  <a:lnTo>
                    <a:pt x="63022" y="63811"/>
                  </a:lnTo>
                  <a:lnTo>
                    <a:pt x="63022" y="0"/>
                  </a:lnTo>
                  <a:close/>
                </a:path>
              </a:pathLst>
            </a:custGeom>
            <a:solidFill>
              <a:srgbClr val="3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88340" y="3003549"/>
            <a:ext cx="7671434" cy="3063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4970" marR="5080" indent="-382905">
              <a:lnSpc>
                <a:spcPct val="100000"/>
              </a:lnSpc>
              <a:spcBef>
                <a:spcPts val="95"/>
              </a:spcBef>
              <a:tabLst>
                <a:tab pos="394970" algn="l"/>
              </a:tabLst>
            </a:pPr>
            <a:r>
              <a:rPr sz="2800" spc="-5" dirty="0">
                <a:solidFill>
                  <a:srgbClr val="4F81BC"/>
                </a:solidFill>
                <a:latin typeface="Wingdings"/>
                <a:cs typeface="Wingdings"/>
              </a:rPr>
              <a:t></a:t>
            </a:r>
            <a:r>
              <a:rPr sz="2800" spc="-5" dirty="0">
                <a:solidFill>
                  <a:srgbClr val="4F81B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Microsoft Sans Serif"/>
                <a:cs typeface="Microsoft Sans Serif"/>
              </a:rPr>
              <a:t>é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primeira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condicionante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para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um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projeto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de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uma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estação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de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tratamento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de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efluentes 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industriais</a:t>
            </a:r>
            <a:endParaRPr sz="2800">
              <a:latin typeface="Microsoft Sans Serif"/>
              <a:cs typeface="Microsoft Sans Serif"/>
            </a:endParaRPr>
          </a:p>
          <a:p>
            <a:pPr marL="394970" marR="65405" indent="-382905">
              <a:lnSpc>
                <a:spcPct val="100000"/>
              </a:lnSpc>
              <a:spcBef>
                <a:spcPts val="400"/>
              </a:spcBef>
              <a:tabLst>
                <a:tab pos="394970" algn="l"/>
              </a:tabLst>
            </a:pPr>
            <a:r>
              <a:rPr sz="2800" spc="-5" dirty="0">
                <a:solidFill>
                  <a:srgbClr val="4F81BC"/>
                </a:solidFill>
                <a:latin typeface="Wingdings"/>
                <a:cs typeface="Wingdings"/>
              </a:rPr>
              <a:t></a:t>
            </a:r>
            <a:r>
              <a:rPr sz="2800" spc="-5" dirty="0">
                <a:solidFill>
                  <a:srgbClr val="4F81B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Microsoft Sans Serif"/>
                <a:cs typeface="Microsoft Sans Serif"/>
              </a:rPr>
              <a:t>Importante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ressaltar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que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as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diferenças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das 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legislações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muitas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vezes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inviabilizam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cópia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de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uma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estação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de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tratamento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que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apresente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sucesso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em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um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Estado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para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outro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32790" y="350494"/>
            <a:ext cx="5515610" cy="789940"/>
            <a:chOff x="1732790" y="350494"/>
            <a:chExt cx="5515610" cy="7899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2790" y="350494"/>
              <a:ext cx="5515350" cy="78947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6951" y="357250"/>
              <a:ext cx="5448300" cy="7254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04973" y="393268"/>
            <a:ext cx="45713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Legislação</a:t>
            </a:r>
            <a:r>
              <a:rPr sz="3600" spc="-25" dirty="0"/>
              <a:t> </a:t>
            </a:r>
            <a:r>
              <a:rPr sz="3600" spc="-5" dirty="0"/>
              <a:t>Efluentes</a:t>
            </a:r>
            <a:endParaRPr sz="360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3728" y="1517119"/>
            <a:ext cx="556859" cy="52833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27990" y="1269390"/>
            <a:ext cx="4595495" cy="4869180"/>
          </a:xfrm>
          <a:prstGeom prst="rect">
            <a:avLst/>
          </a:prstGeom>
        </p:spPr>
        <p:txBody>
          <a:bodyPr vert="horz" wrap="square" lIns="0" tIns="257810" rIns="0" bIns="0" rtlCol="0">
            <a:spAutoFit/>
          </a:bodyPr>
          <a:lstStyle/>
          <a:p>
            <a:pPr marR="269875" algn="ctr">
              <a:lnSpc>
                <a:spcPct val="100000"/>
              </a:lnSpc>
              <a:spcBef>
                <a:spcPts val="2030"/>
              </a:spcBef>
            </a:pPr>
            <a:r>
              <a:rPr sz="2800" b="1" spc="-5" dirty="0">
                <a:latin typeface="Arial"/>
                <a:cs typeface="Arial"/>
              </a:rPr>
              <a:t>Destaque</a:t>
            </a:r>
            <a:endParaRPr sz="2800">
              <a:latin typeface="Arial"/>
              <a:cs typeface="Arial"/>
            </a:endParaRPr>
          </a:p>
          <a:p>
            <a:pPr marR="276860" algn="ctr">
              <a:lnSpc>
                <a:spcPct val="100000"/>
              </a:lnSpc>
              <a:spcBef>
                <a:spcPts val="1925"/>
              </a:spcBef>
              <a:tabLst>
                <a:tab pos="382270" algn="l"/>
              </a:tabLst>
            </a:pPr>
            <a:r>
              <a:rPr sz="2800" spc="-5" dirty="0">
                <a:solidFill>
                  <a:srgbClr val="4F81BC"/>
                </a:solidFill>
                <a:latin typeface="Wingdings"/>
                <a:cs typeface="Wingdings"/>
              </a:rPr>
              <a:t></a:t>
            </a:r>
            <a:r>
              <a:rPr sz="2800" spc="-5" dirty="0">
                <a:solidFill>
                  <a:srgbClr val="4F81B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Microsoft Sans Serif"/>
                <a:cs typeface="Microsoft Sans Serif"/>
              </a:rPr>
              <a:t>Resolução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CONAMA</a:t>
            </a:r>
            <a:r>
              <a:rPr sz="2800" spc="-135" dirty="0">
                <a:latin typeface="Microsoft Sans Serif"/>
                <a:cs typeface="Microsoft Sans Serif"/>
              </a:rPr>
              <a:t> </a:t>
            </a:r>
            <a:r>
              <a:rPr sz="2800" spc="10" dirty="0">
                <a:latin typeface="Microsoft Sans Serif"/>
                <a:cs typeface="Microsoft Sans Serif"/>
              </a:rPr>
              <a:t>n</a:t>
            </a:r>
            <a:r>
              <a:rPr sz="2775" spc="15" baseline="25525" dirty="0">
                <a:latin typeface="Microsoft Sans Serif"/>
                <a:cs typeface="Microsoft Sans Serif"/>
              </a:rPr>
              <a:t>o</a:t>
            </a:r>
            <a:r>
              <a:rPr sz="2800" spc="10" dirty="0">
                <a:latin typeface="Microsoft Sans Serif"/>
                <a:cs typeface="Microsoft Sans Serif"/>
              </a:rPr>
              <a:t>.</a:t>
            </a:r>
            <a:endParaRPr sz="2800">
              <a:latin typeface="Microsoft Sans Serif"/>
              <a:cs typeface="Microsoft Sans Serif"/>
            </a:endParaRPr>
          </a:p>
          <a:p>
            <a:pPr marL="420370">
              <a:lnSpc>
                <a:spcPct val="100000"/>
              </a:lnSpc>
            </a:pPr>
            <a:r>
              <a:rPr sz="2800" spc="-5" dirty="0">
                <a:latin typeface="Microsoft Sans Serif"/>
                <a:cs typeface="Microsoft Sans Serif"/>
              </a:rPr>
              <a:t>357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de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17/03/05</a:t>
            </a:r>
            <a:endParaRPr sz="2800">
              <a:latin typeface="Microsoft Sans Serif"/>
              <a:cs typeface="Microsoft Sans Serif"/>
            </a:endParaRPr>
          </a:p>
          <a:p>
            <a:pPr marL="877569" marR="30480" indent="-382905">
              <a:lnSpc>
                <a:spcPct val="100000"/>
              </a:lnSpc>
              <a:spcBef>
                <a:spcPts val="675"/>
              </a:spcBef>
              <a:buClr>
                <a:srgbClr val="4F81BC"/>
              </a:buClr>
              <a:buFont typeface="Wingdings"/>
              <a:buChar char=""/>
              <a:tabLst>
                <a:tab pos="878205" algn="l"/>
              </a:tabLst>
            </a:pPr>
            <a:r>
              <a:rPr sz="2800" spc="-25" dirty="0">
                <a:latin typeface="Microsoft Sans Serif"/>
                <a:cs typeface="Microsoft Sans Serif"/>
              </a:rPr>
              <a:t>Trata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da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classificação 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das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águas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doces, 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salgadas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e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salinas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de </a:t>
            </a:r>
            <a:r>
              <a:rPr sz="2800" dirty="0">
                <a:latin typeface="Microsoft Sans Serif"/>
                <a:cs typeface="Microsoft Sans Serif"/>
              </a:rPr>
              <a:t> acordo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com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suas 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utilizações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e 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respectivos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padrões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de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qualidade.</a:t>
            </a:r>
            <a:endParaRPr sz="280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919471" y="1333498"/>
            <a:ext cx="4224655" cy="5524500"/>
            <a:chOff x="4919471" y="1333498"/>
            <a:chExt cx="4224655" cy="552450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19471" y="1333498"/>
              <a:ext cx="4224528" cy="55245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14924" y="1528762"/>
              <a:ext cx="3819525" cy="50577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29275" y="5295900"/>
              <a:ext cx="3794125" cy="112395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8816340" y="6598538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b="1" dirty="0">
                <a:solidFill>
                  <a:srgbClr val="5F5F5F"/>
                </a:solidFill>
                <a:latin typeface="Arial"/>
                <a:cs typeface="Arial"/>
              </a:rPr>
              <a:t>21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550" y="1347787"/>
            <a:ext cx="7972425" cy="516255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32790" y="350494"/>
            <a:ext cx="5515610" cy="789940"/>
            <a:chOff x="1732790" y="350494"/>
            <a:chExt cx="5515610" cy="7899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2790" y="350494"/>
              <a:ext cx="5515350" cy="7894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66951" y="357250"/>
              <a:ext cx="5448300" cy="7254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04973" y="393268"/>
            <a:ext cx="45713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Legislação</a:t>
            </a:r>
            <a:r>
              <a:rPr sz="3600" spc="-25" dirty="0"/>
              <a:t> </a:t>
            </a:r>
            <a:r>
              <a:rPr sz="3600" spc="-5" dirty="0"/>
              <a:t>Efluentes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8816340" y="6598538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b="1" dirty="0">
                <a:solidFill>
                  <a:srgbClr val="5F5F5F"/>
                </a:solidFill>
                <a:latin typeface="Arial"/>
                <a:cs typeface="Arial"/>
              </a:rPr>
              <a:t>22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32790" y="350494"/>
            <a:ext cx="5515610" cy="789940"/>
            <a:chOff x="1732790" y="350494"/>
            <a:chExt cx="5515610" cy="7899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2790" y="350494"/>
              <a:ext cx="5515350" cy="78947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6951" y="357250"/>
              <a:ext cx="5448300" cy="7254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04973" y="393268"/>
            <a:ext cx="45713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Legislação</a:t>
            </a:r>
            <a:r>
              <a:rPr sz="3600" spc="-25" dirty="0"/>
              <a:t> </a:t>
            </a:r>
            <a:r>
              <a:rPr sz="3600" spc="-5" dirty="0"/>
              <a:t>Efluentes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977595" y="1300734"/>
            <a:ext cx="69938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94970" algn="l"/>
              </a:tabLst>
            </a:pPr>
            <a:r>
              <a:rPr sz="2800" spc="-5" dirty="0">
                <a:solidFill>
                  <a:srgbClr val="4F81BC"/>
                </a:solidFill>
                <a:latin typeface="Wingdings"/>
                <a:cs typeface="Wingdings"/>
              </a:rPr>
              <a:t></a:t>
            </a:r>
            <a:r>
              <a:rPr sz="2800" spc="-5" dirty="0">
                <a:solidFill>
                  <a:srgbClr val="4F81B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Microsoft Sans Serif"/>
                <a:cs typeface="Microsoft Sans Serif"/>
              </a:rPr>
              <a:t>Resolução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CONAMA</a:t>
            </a:r>
            <a:r>
              <a:rPr sz="2800" spc="-12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no.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357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de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17/03/05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675" y="6289425"/>
            <a:ext cx="9037955" cy="338455"/>
          </a:xfrm>
          <a:custGeom>
            <a:avLst/>
            <a:gdLst/>
            <a:ahLst/>
            <a:cxnLst/>
            <a:rect l="l" t="t" r="r" b="b"/>
            <a:pathLst>
              <a:path w="9037955" h="338454">
                <a:moveTo>
                  <a:pt x="0" y="338386"/>
                </a:moveTo>
                <a:lnTo>
                  <a:pt x="9037701" y="338386"/>
                </a:lnTo>
                <a:lnTo>
                  <a:pt x="9037701" y="0"/>
                </a:lnTo>
                <a:lnTo>
                  <a:pt x="0" y="0"/>
                </a:lnTo>
                <a:lnTo>
                  <a:pt x="0" y="3383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675" y="5466045"/>
            <a:ext cx="9037955" cy="650240"/>
          </a:xfrm>
          <a:custGeom>
            <a:avLst/>
            <a:gdLst/>
            <a:ahLst/>
            <a:cxnLst/>
            <a:rect l="l" t="t" r="r" b="b"/>
            <a:pathLst>
              <a:path w="9037955" h="650239">
                <a:moveTo>
                  <a:pt x="0" y="650100"/>
                </a:moveTo>
                <a:lnTo>
                  <a:pt x="9037701" y="650100"/>
                </a:lnTo>
                <a:lnTo>
                  <a:pt x="9037701" y="0"/>
                </a:lnTo>
                <a:lnTo>
                  <a:pt x="0" y="0"/>
                </a:lnTo>
                <a:lnTo>
                  <a:pt x="0" y="650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675" y="4804055"/>
            <a:ext cx="9037955" cy="488950"/>
          </a:xfrm>
          <a:custGeom>
            <a:avLst/>
            <a:gdLst/>
            <a:ahLst/>
            <a:cxnLst/>
            <a:rect l="l" t="t" r="r" b="b"/>
            <a:pathLst>
              <a:path w="9037955" h="488950">
                <a:moveTo>
                  <a:pt x="0" y="488711"/>
                </a:moveTo>
                <a:lnTo>
                  <a:pt x="9037701" y="488711"/>
                </a:lnTo>
                <a:lnTo>
                  <a:pt x="9037701" y="0"/>
                </a:lnTo>
                <a:lnTo>
                  <a:pt x="0" y="0"/>
                </a:lnTo>
                <a:lnTo>
                  <a:pt x="0" y="4887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675" y="4141667"/>
            <a:ext cx="9037955" cy="488950"/>
          </a:xfrm>
          <a:custGeom>
            <a:avLst/>
            <a:gdLst/>
            <a:ahLst/>
            <a:cxnLst/>
            <a:rect l="l" t="t" r="r" b="b"/>
            <a:pathLst>
              <a:path w="9037955" h="488950">
                <a:moveTo>
                  <a:pt x="0" y="488801"/>
                </a:moveTo>
                <a:lnTo>
                  <a:pt x="9037701" y="488801"/>
                </a:lnTo>
                <a:lnTo>
                  <a:pt x="9037701" y="0"/>
                </a:lnTo>
                <a:lnTo>
                  <a:pt x="0" y="0"/>
                </a:lnTo>
                <a:lnTo>
                  <a:pt x="0" y="4888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675" y="3318313"/>
            <a:ext cx="9037955" cy="650240"/>
          </a:xfrm>
          <a:custGeom>
            <a:avLst/>
            <a:gdLst/>
            <a:ahLst/>
            <a:cxnLst/>
            <a:rect l="l" t="t" r="r" b="b"/>
            <a:pathLst>
              <a:path w="9037955" h="650239">
                <a:moveTo>
                  <a:pt x="0" y="650075"/>
                </a:moveTo>
                <a:lnTo>
                  <a:pt x="9037701" y="650075"/>
                </a:lnTo>
                <a:lnTo>
                  <a:pt x="9037701" y="0"/>
                </a:lnTo>
                <a:lnTo>
                  <a:pt x="0" y="0"/>
                </a:lnTo>
                <a:lnTo>
                  <a:pt x="0" y="6500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675" y="2495217"/>
            <a:ext cx="9037955" cy="650240"/>
          </a:xfrm>
          <a:custGeom>
            <a:avLst/>
            <a:gdLst/>
            <a:ahLst/>
            <a:cxnLst/>
            <a:rect l="l" t="t" r="r" b="b"/>
            <a:pathLst>
              <a:path w="9037955" h="650239">
                <a:moveTo>
                  <a:pt x="0" y="649817"/>
                </a:moveTo>
                <a:lnTo>
                  <a:pt x="9037701" y="649817"/>
                </a:lnTo>
                <a:lnTo>
                  <a:pt x="9037701" y="0"/>
                </a:lnTo>
                <a:lnTo>
                  <a:pt x="0" y="0"/>
                </a:lnTo>
                <a:lnTo>
                  <a:pt x="0" y="6498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1999" y="6465382"/>
            <a:ext cx="22148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5" dirty="0">
                <a:latin typeface="Arial"/>
                <a:cs typeface="Arial"/>
              </a:rPr>
              <a:t>Nota:</a:t>
            </a:r>
            <a:r>
              <a:rPr sz="800" i="1" spc="-10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Adaptado</a:t>
            </a:r>
            <a:r>
              <a:rPr sz="800" i="1" spc="-15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da</a:t>
            </a:r>
            <a:r>
              <a:rPr sz="800" i="1" spc="-20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Resolução</a:t>
            </a:r>
            <a:r>
              <a:rPr sz="800" i="1" spc="-15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CONAMA</a:t>
            </a:r>
            <a:r>
              <a:rPr sz="800" i="1" spc="-5" dirty="0">
                <a:latin typeface="Arial"/>
                <a:cs typeface="Arial"/>
              </a:rPr>
              <a:t> </a:t>
            </a:r>
            <a:r>
              <a:rPr sz="800" i="1" spc="-10" dirty="0">
                <a:latin typeface="Arial"/>
                <a:cs typeface="Arial"/>
              </a:rPr>
              <a:t>357/05.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66675" y="1814465"/>
          <a:ext cx="9016999" cy="46328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6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385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67104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000" b="1" spc="15" dirty="0">
                          <a:latin typeface="Arial"/>
                          <a:cs typeface="Arial"/>
                        </a:rPr>
                        <a:t>USO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10" dirty="0">
                          <a:latin typeface="Arial"/>
                          <a:cs typeface="Arial"/>
                        </a:rPr>
                        <a:t>DA</a:t>
                      </a:r>
                      <a:r>
                        <a:rPr sz="10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5" dirty="0">
                          <a:latin typeface="Arial"/>
                          <a:cs typeface="Arial"/>
                        </a:rPr>
                        <a:t>ÄGUA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gridSpan="13">
                  <a:txBody>
                    <a:bodyPr/>
                    <a:lstStyle/>
                    <a:p>
                      <a:pPr marL="15875" algn="ctr">
                        <a:lnSpc>
                          <a:spcPts val="1125"/>
                        </a:lnSpc>
                      </a:pPr>
                      <a:r>
                        <a:rPr sz="1000" b="1" spc="10" dirty="0">
                          <a:latin typeface="Arial"/>
                          <a:cs typeface="Arial"/>
                        </a:rPr>
                        <a:t>CLASSES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90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610235">
                        <a:lnSpc>
                          <a:spcPts val="1165"/>
                        </a:lnSpc>
                      </a:pPr>
                      <a:r>
                        <a:rPr sz="1000" b="1" spc="5" dirty="0">
                          <a:latin typeface="Arial"/>
                          <a:cs typeface="Arial"/>
                        </a:rPr>
                        <a:t>Águas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5" dirty="0">
                          <a:latin typeface="Arial"/>
                          <a:cs typeface="Arial"/>
                        </a:rPr>
                        <a:t>Doces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542290">
                        <a:lnSpc>
                          <a:spcPts val="1165"/>
                        </a:lnSpc>
                      </a:pPr>
                      <a:r>
                        <a:rPr sz="1000" b="1" spc="10" dirty="0">
                          <a:latin typeface="Arial"/>
                          <a:cs typeface="Arial"/>
                        </a:rPr>
                        <a:t>Salobras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12065" algn="ctr">
                        <a:lnSpc>
                          <a:spcPts val="1165"/>
                        </a:lnSpc>
                      </a:pPr>
                      <a:r>
                        <a:rPr sz="1000" b="1" spc="10" dirty="0">
                          <a:latin typeface="Arial"/>
                          <a:cs typeface="Arial"/>
                        </a:rPr>
                        <a:t>Salinas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1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50"/>
                        </a:lnSpc>
                      </a:pPr>
                      <a:r>
                        <a:rPr sz="1000" b="1" spc="10" dirty="0">
                          <a:latin typeface="Arial"/>
                          <a:cs typeface="Arial"/>
                        </a:rPr>
                        <a:t>Esp.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150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150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150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50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150"/>
                        </a:lnSpc>
                      </a:pPr>
                      <a:r>
                        <a:rPr sz="1000" b="1" spc="10" dirty="0">
                          <a:latin typeface="Arial"/>
                          <a:cs typeface="Arial"/>
                        </a:rPr>
                        <a:t>Esp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150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150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150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150"/>
                        </a:lnSpc>
                      </a:pPr>
                      <a:r>
                        <a:rPr sz="1000" b="1" spc="10" dirty="0">
                          <a:latin typeface="Arial"/>
                          <a:cs typeface="Arial"/>
                        </a:rPr>
                        <a:t>Esp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150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150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150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257">
                <a:tc>
                  <a:txBody>
                    <a:bodyPr/>
                    <a:lstStyle/>
                    <a:p>
                      <a:pPr marL="20955">
                        <a:lnSpc>
                          <a:spcPts val="1150"/>
                        </a:lnSpc>
                      </a:pPr>
                      <a:r>
                        <a:rPr sz="1000" b="1" spc="5" dirty="0">
                          <a:latin typeface="Arial"/>
                          <a:cs typeface="Arial"/>
                        </a:rPr>
                        <a:t>Abastecimento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10" dirty="0">
                          <a:latin typeface="Arial"/>
                          <a:cs typeface="Arial"/>
                        </a:rPr>
                        <a:t>Público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909">
                <a:tc>
                  <a:txBody>
                    <a:bodyPr/>
                    <a:lstStyle/>
                    <a:p>
                      <a:pPr marR="38100" algn="r">
                        <a:lnSpc>
                          <a:spcPts val="1165"/>
                        </a:lnSpc>
                      </a:pPr>
                      <a:r>
                        <a:rPr sz="1000" i="1" spc="10" dirty="0">
                          <a:latin typeface="Arial"/>
                          <a:cs typeface="Arial"/>
                        </a:rPr>
                        <a:t>Com</a:t>
                      </a:r>
                      <a:r>
                        <a:rPr sz="1000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5" dirty="0">
                          <a:latin typeface="Arial"/>
                          <a:cs typeface="Arial"/>
                        </a:rPr>
                        <a:t>simples</a:t>
                      </a:r>
                      <a:r>
                        <a:rPr sz="1000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5" dirty="0">
                          <a:latin typeface="Arial"/>
                          <a:cs typeface="Arial"/>
                        </a:rPr>
                        <a:t>desinfecção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965">
                <a:tc>
                  <a:txBody>
                    <a:bodyPr/>
                    <a:lstStyle/>
                    <a:p>
                      <a:pPr marR="38735" algn="r">
                        <a:lnSpc>
                          <a:spcPts val="1165"/>
                        </a:lnSpc>
                      </a:pPr>
                      <a:r>
                        <a:rPr sz="1000" i="1" spc="5" dirty="0">
                          <a:latin typeface="Arial"/>
                          <a:cs typeface="Arial"/>
                        </a:rPr>
                        <a:t>Após tratamento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 simplificado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0936">
                <a:tc>
                  <a:txBody>
                    <a:bodyPr/>
                    <a:lstStyle/>
                    <a:p>
                      <a:pPr marR="40005" algn="r">
                        <a:lnSpc>
                          <a:spcPts val="1165"/>
                        </a:lnSpc>
                      </a:pPr>
                      <a:r>
                        <a:rPr sz="1000" i="1" spc="5" dirty="0">
                          <a:latin typeface="Arial"/>
                          <a:cs typeface="Arial"/>
                        </a:rPr>
                        <a:t>Após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5" dirty="0">
                          <a:latin typeface="Arial"/>
                          <a:cs typeface="Arial"/>
                        </a:rPr>
                        <a:t>tratamento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convencional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0284">
                <a:tc>
                  <a:txBody>
                    <a:bodyPr/>
                    <a:lstStyle/>
                    <a:p>
                      <a:pPr marR="40640" algn="r">
                        <a:lnSpc>
                          <a:spcPts val="1150"/>
                        </a:lnSpc>
                      </a:pPr>
                      <a:r>
                        <a:rPr sz="1000" i="1" spc="5" dirty="0">
                          <a:latin typeface="Arial"/>
                          <a:cs typeface="Arial"/>
                        </a:rPr>
                        <a:t>Após</a:t>
                      </a:r>
                      <a:r>
                        <a:rPr sz="1000" i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5" dirty="0">
                          <a:latin typeface="Arial"/>
                          <a:cs typeface="Arial"/>
                        </a:rPr>
                        <a:t>tratamento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convencional</a:t>
                      </a:r>
                      <a:r>
                        <a:rPr sz="1000" i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5" dirty="0">
                          <a:latin typeface="Arial"/>
                          <a:cs typeface="Arial"/>
                        </a:rPr>
                        <a:t>ou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avançado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0100">
                <a:tc>
                  <a:txBody>
                    <a:bodyPr/>
                    <a:lstStyle/>
                    <a:p>
                      <a:pPr marL="20955">
                        <a:lnSpc>
                          <a:spcPts val="1150"/>
                        </a:lnSpc>
                      </a:pPr>
                      <a:r>
                        <a:rPr sz="1000" b="1" spc="5" dirty="0">
                          <a:latin typeface="Arial"/>
                          <a:cs typeface="Arial"/>
                        </a:rPr>
                        <a:t>Ecosistema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10" dirty="0">
                          <a:latin typeface="Arial"/>
                          <a:cs typeface="Arial"/>
                        </a:rPr>
                        <a:t>Comunidades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5" dirty="0">
                          <a:latin typeface="Arial"/>
                          <a:cs typeface="Arial"/>
                        </a:rPr>
                        <a:t>Aquáticas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0910">
                <a:tc>
                  <a:txBody>
                    <a:bodyPr/>
                    <a:lstStyle/>
                    <a:p>
                      <a:pPr marR="42545" algn="r">
                        <a:lnSpc>
                          <a:spcPts val="1165"/>
                        </a:lnSpc>
                      </a:pPr>
                      <a:r>
                        <a:rPr sz="1000" i="1" spc="5" dirty="0">
                          <a:latin typeface="Arial"/>
                          <a:cs typeface="Arial"/>
                        </a:rPr>
                        <a:t>Preserv.</a:t>
                      </a:r>
                      <a:r>
                        <a:rPr sz="1000" i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5" dirty="0">
                          <a:latin typeface="Arial"/>
                          <a:cs typeface="Arial"/>
                        </a:rPr>
                        <a:t>do</a:t>
                      </a:r>
                      <a:r>
                        <a:rPr sz="1000" i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equilíbrio</a:t>
                      </a:r>
                      <a:r>
                        <a:rPr sz="1000" i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natural</a:t>
                      </a:r>
                      <a:r>
                        <a:rPr sz="1000" i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das</a:t>
                      </a:r>
                      <a:r>
                        <a:rPr sz="1000" i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comunidades</a:t>
                      </a:r>
                      <a:r>
                        <a:rPr sz="1000" i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aquáticas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0965">
                <a:tc>
                  <a:txBody>
                    <a:bodyPr/>
                    <a:lstStyle/>
                    <a:p>
                      <a:pPr marR="41910" algn="r">
                        <a:lnSpc>
                          <a:spcPts val="1165"/>
                        </a:lnSpc>
                      </a:pPr>
                      <a:r>
                        <a:rPr sz="1000" i="1" spc="5" dirty="0">
                          <a:latin typeface="Arial"/>
                          <a:cs typeface="Arial"/>
                        </a:rPr>
                        <a:t>Preserv.dos</a:t>
                      </a:r>
                      <a:r>
                        <a:rPr sz="1000" i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ambientes</a:t>
                      </a:r>
                      <a:r>
                        <a:rPr sz="1000" i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aquáticos</a:t>
                      </a:r>
                      <a:r>
                        <a:rPr sz="1000" i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unidades</a:t>
                      </a:r>
                      <a:r>
                        <a:rPr sz="1000" i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000" i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5" dirty="0">
                          <a:latin typeface="Arial"/>
                          <a:cs typeface="Arial"/>
                        </a:rPr>
                        <a:t>conserv.</a:t>
                      </a:r>
                      <a:r>
                        <a:rPr sz="1000" i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integral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0993">
                <a:tc>
                  <a:txBody>
                    <a:bodyPr/>
                    <a:lstStyle/>
                    <a:p>
                      <a:pPr marR="41275" algn="r">
                        <a:lnSpc>
                          <a:spcPts val="1170"/>
                        </a:lnSpc>
                      </a:pPr>
                      <a:r>
                        <a:rPr sz="1000" i="1" spc="5" dirty="0">
                          <a:latin typeface="Arial"/>
                          <a:cs typeface="Arial"/>
                        </a:rPr>
                        <a:t>Proteção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 comunidades</a:t>
                      </a:r>
                      <a:r>
                        <a:rPr sz="1000" i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aquáticas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0127">
                <a:tc>
                  <a:txBody>
                    <a:bodyPr/>
                    <a:lstStyle/>
                    <a:p>
                      <a:pPr marR="40005" algn="r">
                        <a:lnSpc>
                          <a:spcPts val="1150"/>
                        </a:lnSpc>
                      </a:pPr>
                      <a:r>
                        <a:rPr sz="1000" i="1" spc="5" dirty="0">
                          <a:latin typeface="Arial"/>
                          <a:cs typeface="Arial"/>
                        </a:rPr>
                        <a:t>Dessedentação</a:t>
                      </a:r>
                      <a:r>
                        <a:rPr sz="1000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000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animais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0100">
                <a:tc>
                  <a:txBody>
                    <a:bodyPr/>
                    <a:lstStyle/>
                    <a:p>
                      <a:pPr marL="20955">
                        <a:lnSpc>
                          <a:spcPts val="1150"/>
                        </a:lnSpc>
                      </a:pPr>
                      <a:r>
                        <a:rPr sz="1000" b="1" spc="5" dirty="0">
                          <a:latin typeface="Arial"/>
                          <a:cs typeface="Arial"/>
                        </a:rPr>
                        <a:t>Irrigação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5" dirty="0">
                          <a:latin typeface="Arial"/>
                          <a:cs typeface="Arial"/>
                        </a:rPr>
                        <a:t>Agricultura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1066">
                <a:tc>
                  <a:txBody>
                    <a:bodyPr/>
                    <a:lstStyle/>
                    <a:p>
                      <a:pPr>
                        <a:lnSpc>
                          <a:spcPts val="1170"/>
                        </a:lnSpc>
                      </a:pPr>
                      <a:r>
                        <a:rPr sz="1000" i="1" dirty="0">
                          <a:latin typeface="Arial"/>
                          <a:cs typeface="Arial"/>
                        </a:rPr>
                        <a:t>Hortaliças</a:t>
                      </a:r>
                      <a:r>
                        <a:rPr sz="1000" i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i="1" spc="5" dirty="0">
                          <a:latin typeface="Arial"/>
                          <a:cs typeface="Arial"/>
                        </a:rPr>
                        <a:t> frutas</a:t>
                      </a:r>
                      <a:r>
                        <a:rPr sz="1000" i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5" dirty="0">
                          <a:latin typeface="Arial"/>
                          <a:cs typeface="Arial"/>
                        </a:rPr>
                        <a:t>rasteiras</a:t>
                      </a:r>
                      <a:r>
                        <a:rPr sz="1000" i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ingeridas</a:t>
                      </a:r>
                      <a:r>
                        <a:rPr sz="1000" i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5" dirty="0">
                          <a:latin typeface="Arial"/>
                          <a:cs typeface="Arial"/>
                        </a:rPr>
                        <a:t>cruas</a:t>
                      </a:r>
                      <a:r>
                        <a:rPr sz="1000" i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10" dirty="0">
                          <a:latin typeface="Arial"/>
                          <a:cs typeface="Arial"/>
                        </a:rPr>
                        <a:t>sem</a:t>
                      </a:r>
                      <a:r>
                        <a:rPr sz="1000" i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5" dirty="0">
                          <a:latin typeface="Arial"/>
                          <a:cs typeface="Arial"/>
                        </a:rPr>
                        <a:t>rem.</a:t>
                      </a:r>
                      <a:r>
                        <a:rPr sz="1000" i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película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0808">
                <a:tc>
                  <a:txBody>
                    <a:bodyPr/>
                    <a:lstStyle/>
                    <a:p>
                      <a:pPr marR="45085" algn="r">
                        <a:lnSpc>
                          <a:spcPts val="1165"/>
                        </a:lnSpc>
                      </a:pPr>
                      <a:r>
                        <a:rPr sz="1000" i="1" dirty="0">
                          <a:latin typeface="Arial"/>
                          <a:cs typeface="Arial"/>
                        </a:rPr>
                        <a:t>taliças</a:t>
                      </a:r>
                      <a:r>
                        <a:rPr sz="1000" i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i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plantas</a:t>
                      </a:r>
                      <a:r>
                        <a:rPr sz="1000" i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5" dirty="0">
                          <a:latin typeface="Arial"/>
                          <a:cs typeface="Arial"/>
                        </a:rPr>
                        <a:t>frutíferas</a:t>
                      </a:r>
                      <a:r>
                        <a:rPr sz="1000" i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i="1" spc="5" dirty="0">
                          <a:latin typeface="Arial"/>
                          <a:cs typeface="Arial"/>
                        </a:rPr>
                        <a:t> de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parques,</a:t>
                      </a:r>
                      <a:r>
                        <a:rPr sz="10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jardins</a:t>
                      </a:r>
                      <a:r>
                        <a:rPr sz="1000" i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i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áreas</a:t>
                      </a:r>
                      <a:r>
                        <a:rPr sz="1000" i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000" i="1" spc="-10" dirty="0">
                          <a:latin typeface="Arial"/>
                          <a:cs typeface="Arial"/>
                        </a:rPr>
                        <a:t>lazer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0284">
                <a:tc>
                  <a:txBody>
                    <a:bodyPr/>
                    <a:lstStyle/>
                    <a:p>
                      <a:pPr marR="41910" algn="r">
                        <a:lnSpc>
                          <a:spcPts val="1150"/>
                        </a:lnSpc>
                      </a:pPr>
                      <a:r>
                        <a:rPr sz="1000" i="1" dirty="0">
                          <a:latin typeface="Arial"/>
                          <a:cs typeface="Arial"/>
                        </a:rPr>
                        <a:t>Culturas</a:t>
                      </a:r>
                      <a:r>
                        <a:rPr sz="1000" i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arbóreas,</a:t>
                      </a:r>
                      <a:r>
                        <a:rPr sz="1000" i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5" dirty="0">
                          <a:latin typeface="Arial"/>
                          <a:cs typeface="Arial"/>
                        </a:rPr>
                        <a:t>cerealíferas</a:t>
                      </a:r>
                      <a:r>
                        <a:rPr sz="1000" i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i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forrageiras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0229">
                <a:tc>
                  <a:txBody>
                    <a:bodyPr/>
                    <a:lstStyle/>
                    <a:p>
                      <a:pPr marL="20955">
                        <a:lnSpc>
                          <a:spcPts val="1150"/>
                        </a:lnSpc>
                      </a:pPr>
                      <a:r>
                        <a:rPr sz="1000" b="1" spc="5" dirty="0">
                          <a:latin typeface="Arial"/>
                          <a:cs typeface="Arial"/>
                        </a:rPr>
                        <a:t>Atividades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10" dirty="0">
                          <a:latin typeface="Arial"/>
                          <a:cs typeface="Arial"/>
                        </a:rPr>
                        <a:t>Industriais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0938">
                <a:tc>
                  <a:txBody>
                    <a:bodyPr/>
                    <a:lstStyle/>
                    <a:p>
                      <a:pPr marR="41275" algn="r">
                        <a:lnSpc>
                          <a:spcPts val="1165"/>
                        </a:lnSpc>
                      </a:pPr>
                      <a:r>
                        <a:rPr sz="1000" i="1" spc="5" dirty="0">
                          <a:latin typeface="Arial"/>
                          <a:cs typeface="Arial"/>
                        </a:rPr>
                        <a:t>Processos</a:t>
                      </a:r>
                      <a:r>
                        <a:rPr sz="1000" i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Industriais</a:t>
                      </a:r>
                      <a:r>
                        <a:rPr sz="1000" i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(dependendo </a:t>
                      </a:r>
                      <a:r>
                        <a:rPr sz="1000" i="1" spc="5" dirty="0">
                          <a:latin typeface="Arial"/>
                          <a:cs typeface="Arial"/>
                        </a:rPr>
                        <a:t>da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exigência)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0936">
                <a:tc>
                  <a:txBody>
                    <a:bodyPr/>
                    <a:lstStyle/>
                    <a:p>
                      <a:pPr marR="39370" algn="r">
                        <a:lnSpc>
                          <a:spcPts val="1165"/>
                        </a:lnSpc>
                      </a:pPr>
                      <a:r>
                        <a:rPr sz="1000" i="1" spc="5" dirty="0">
                          <a:latin typeface="Arial"/>
                          <a:cs typeface="Arial"/>
                        </a:rPr>
                        <a:t>Aquicultura</a:t>
                      </a:r>
                      <a:r>
                        <a:rPr sz="1000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atividade</a:t>
                      </a:r>
                      <a:r>
                        <a:rPr sz="1000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5" dirty="0">
                          <a:latin typeface="Arial"/>
                          <a:cs typeface="Arial"/>
                        </a:rPr>
                        <a:t>pesca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0284">
                <a:tc>
                  <a:txBody>
                    <a:bodyPr/>
                    <a:lstStyle/>
                    <a:p>
                      <a:pPr marR="39370" algn="r">
                        <a:lnSpc>
                          <a:spcPts val="1150"/>
                        </a:lnSpc>
                      </a:pPr>
                      <a:r>
                        <a:rPr sz="1000" i="1" spc="5" dirty="0">
                          <a:latin typeface="Arial"/>
                          <a:cs typeface="Arial"/>
                        </a:rPr>
                        <a:t>Geração</a:t>
                      </a:r>
                      <a:r>
                        <a:rPr sz="1000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000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energia</a:t>
                      </a:r>
                      <a:r>
                        <a:rPr sz="1000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5" dirty="0">
                          <a:latin typeface="Arial"/>
                          <a:cs typeface="Arial"/>
                        </a:rPr>
                        <a:t>elétrica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0113">
                <a:tc>
                  <a:txBody>
                    <a:bodyPr/>
                    <a:lstStyle/>
                    <a:p>
                      <a:pPr marL="20955">
                        <a:lnSpc>
                          <a:spcPts val="1150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Recreação</a:t>
                      </a:r>
                      <a:r>
                        <a:rPr sz="1000" b="1" spc="10" dirty="0">
                          <a:latin typeface="Arial"/>
                          <a:cs typeface="Arial"/>
                        </a:rPr>
                        <a:t> e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5" dirty="0">
                          <a:latin typeface="Arial"/>
                          <a:cs typeface="Arial"/>
                        </a:rPr>
                        <a:t>Lazer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5" dirty="0">
                          <a:latin typeface="Arial"/>
                          <a:cs typeface="Arial"/>
                        </a:rPr>
                        <a:t>(resol.</a:t>
                      </a:r>
                      <a:r>
                        <a:rPr sz="10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10" dirty="0">
                          <a:latin typeface="Arial"/>
                          <a:cs typeface="Arial"/>
                        </a:rPr>
                        <a:t>CONAMA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274/00)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0884">
                <a:tc>
                  <a:txBody>
                    <a:bodyPr/>
                    <a:lstStyle/>
                    <a:p>
                      <a:pPr marR="42545" algn="r">
                        <a:lnSpc>
                          <a:spcPts val="1165"/>
                        </a:lnSpc>
                      </a:pPr>
                      <a:r>
                        <a:rPr sz="1000" i="1" spc="5" dirty="0">
                          <a:latin typeface="Arial"/>
                          <a:cs typeface="Arial"/>
                        </a:rPr>
                        <a:t>Recreação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5" dirty="0">
                          <a:latin typeface="Arial"/>
                          <a:cs typeface="Arial"/>
                        </a:rPr>
                        <a:t>contato primário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 (natação,</a:t>
                      </a:r>
                      <a:r>
                        <a:rPr sz="1000" i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mergulho)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0877">
                <a:tc>
                  <a:txBody>
                    <a:bodyPr/>
                    <a:lstStyle/>
                    <a:p>
                      <a:pPr marR="40005" algn="r">
                        <a:lnSpc>
                          <a:spcPts val="1165"/>
                        </a:lnSpc>
                      </a:pPr>
                      <a:r>
                        <a:rPr sz="1000" i="1" spc="5" dirty="0">
                          <a:latin typeface="Arial"/>
                          <a:cs typeface="Arial"/>
                        </a:rPr>
                        <a:t>Recreação</a:t>
                      </a:r>
                      <a:r>
                        <a:rPr sz="1000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5" dirty="0">
                          <a:latin typeface="Arial"/>
                          <a:cs typeface="Arial"/>
                        </a:rPr>
                        <a:t>contato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secundário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1029">
                <a:tc>
                  <a:txBody>
                    <a:bodyPr/>
                    <a:lstStyle/>
                    <a:p>
                      <a:pPr marR="38100" algn="r">
                        <a:lnSpc>
                          <a:spcPts val="1170"/>
                        </a:lnSpc>
                      </a:pPr>
                      <a:r>
                        <a:rPr sz="1000" i="1" spc="10" dirty="0">
                          <a:latin typeface="Arial"/>
                          <a:cs typeface="Arial"/>
                        </a:rPr>
                        <a:t>Pesca</a:t>
                      </a:r>
                      <a:r>
                        <a:rPr sz="1000" i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5" dirty="0">
                          <a:latin typeface="Arial"/>
                          <a:cs typeface="Arial"/>
                        </a:rPr>
                        <a:t>Amadora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0140">
                <a:tc>
                  <a:txBody>
                    <a:bodyPr/>
                    <a:lstStyle/>
                    <a:p>
                      <a:pPr marR="36830" algn="r">
                        <a:lnSpc>
                          <a:spcPts val="1150"/>
                        </a:lnSpc>
                      </a:pPr>
                      <a:r>
                        <a:rPr sz="1000" i="1" spc="5" dirty="0">
                          <a:latin typeface="Arial"/>
                          <a:cs typeface="Arial"/>
                        </a:rPr>
                        <a:t>Paisagismo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0126">
                <a:tc>
                  <a:txBody>
                    <a:bodyPr/>
                    <a:lstStyle/>
                    <a:p>
                      <a:pPr marL="20955">
                        <a:lnSpc>
                          <a:spcPts val="1150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Navegação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0448">
                <a:tc>
                  <a:txBody>
                    <a:bodyPr/>
                    <a:lstStyle/>
                    <a:p>
                      <a:pPr marR="38100" algn="r">
                        <a:lnSpc>
                          <a:spcPts val="1150"/>
                        </a:lnSpc>
                      </a:pPr>
                      <a:r>
                        <a:rPr sz="1000" i="1" spc="5" dirty="0">
                          <a:latin typeface="Arial"/>
                          <a:cs typeface="Arial"/>
                        </a:rPr>
                        <a:t>Navegação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53063" y="2509030"/>
            <a:ext cx="93200" cy="8701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59263" y="2670123"/>
            <a:ext cx="93200" cy="8663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65462" y="2830831"/>
            <a:ext cx="93200" cy="8688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71663" y="3001318"/>
            <a:ext cx="93200" cy="86632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53063" y="3332126"/>
            <a:ext cx="93200" cy="87018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359263" y="3654185"/>
            <a:ext cx="93200" cy="86632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765463" y="3654185"/>
            <a:ext cx="93200" cy="86632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359263" y="4155480"/>
            <a:ext cx="93200" cy="86632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765463" y="4316574"/>
            <a:ext cx="93200" cy="86632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171663" y="4477282"/>
            <a:ext cx="93200" cy="86889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171663" y="3814893"/>
            <a:ext cx="93200" cy="87018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183925" y="5650306"/>
            <a:ext cx="89974" cy="86645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765462" y="4978576"/>
            <a:ext cx="93200" cy="86889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183925" y="5811027"/>
            <a:ext cx="89974" cy="86967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359263" y="5479858"/>
            <a:ext cx="93200" cy="86966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765462" y="5479858"/>
            <a:ext cx="93200" cy="86966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577863" y="5962638"/>
            <a:ext cx="93200" cy="86966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411947" y="5489277"/>
            <a:ext cx="90103" cy="86967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5984063" y="3511620"/>
            <a:ext cx="93200" cy="87018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7202275" y="5962638"/>
            <a:ext cx="93200" cy="86966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8036488" y="5498695"/>
            <a:ext cx="89974" cy="86645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608475" y="3502613"/>
            <a:ext cx="93200" cy="86632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014804" y="4997105"/>
            <a:ext cx="93071" cy="86889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8827204" y="5962638"/>
            <a:ext cx="93071" cy="86966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5577863" y="6303225"/>
            <a:ext cx="93200" cy="86657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7202275" y="6303225"/>
            <a:ext cx="93200" cy="86657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8827204" y="6303225"/>
            <a:ext cx="93071" cy="86657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3953063" y="3484085"/>
            <a:ext cx="93200" cy="86632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5984063" y="3341519"/>
            <a:ext cx="93200" cy="87018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6402524" y="3663320"/>
            <a:ext cx="89974" cy="86890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6402524" y="4987969"/>
            <a:ext cx="89974" cy="86632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6411947" y="3010324"/>
            <a:ext cx="90103" cy="87018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6411947" y="4164615"/>
            <a:ext cx="90103" cy="86890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6411947" y="4325580"/>
            <a:ext cx="90103" cy="87018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6808724" y="5811027"/>
            <a:ext cx="90103" cy="86967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6808724" y="5650306"/>
            <a:ext cx="90103" cy="86645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7608475" y="3350912"/>
            <a:ext cx="93200" cy="86632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8036488" y="3672713"/>
            <a:ext cx="89974" cy="86632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8421004" y="5811027"/>
            <a:ext cx="93071" cy="86966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8421004" y="5650307"/>
            <a:ext cx="93071" cy="86644"/>
          </a:xfrm>
          <a:prstGeom prst="rect">
            <a:avLst/>
          </a:prstGeom>
        </p:spPr>
      </p:pic>
      <p:sp>
        <p:nvSpPr>
          <p:cNvPr id="55" name="object 55"/>
          <p:cNvSpPr txBox="1"/>
          <p:nvPr/>
        </p:nvSpPr>
        <p:spPr>
          <a:xfrm>
            <a:off x="8816340" y="6598538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b="1" dirty="0">
                <a:solidFill>
                  <a:srgbClr val="5F5F5F"/>
                </a:solidFill>
                <a:latin typeface="Arial"/>
                <a:cs typeface="Arial"/>
              </a:rPr>
              <a:t>23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32790" y="350494"/>
            <a:ext cx="5515610" cy="789940"/>
            <a:chOff x="1732790" y="350494"/>
            <a:chExt cx="5515610" cy="7899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2790" y="350494"/>
              <a:ext cx="5515350" cy="78947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6951" y="357250"/>
              <a:ext cx="5448300" cy="7254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04973" y="393268"/>
            <a:ext cx="45713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Legislação</a:t>
            </a:r>
            <a:r>
              <a:rPr sz="3600" spc="-25" dirty="0"/>
              <a:t> </a:t>
            </a:r>
            <a:r>
              <a:rPr sz="3600" spc="-5" dirty="0"/>
              <a:t>Efluentes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8816340" y="6598538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b="1" dirty="0">
                <a:solidFill>
                  <a:srgbClr val="5F5F5F"/>
                </a:solidFill>
                <a:latin typeface="Arial"/>
                <a:cs typeface="Arial"/>
              </a:rPr>
              <a:t>24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4967" y="1648104"/>
            <a:ext cx="8049895" cy="284289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394970" algn="l"/>
              </a:tabLst>
            </a:pPr>
            <a:r>
              <a:rPr sz="2800" spc="-5" dirty="0">
                <a:solidFill>
                  <a:srgbClr val="4F81BC"/>
                </a:solidFill>
                <a:latin typeface="Wingdings"/>
                <a:cs typeface="Wingdings"/>
              </a:rPr>
              <a:t></a:t>
            </a:r>
            <a:r>
              <a:rPr sz="2800" spc="-5" dirty="0">
                <a:solidFill>
                  <a:srgbClr val="4F81B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Microsoft Sans Serif"/>
                <a:cs typeface="Microsoft Sans Serif"/>
              </a:rPr>
              <a:t>Resolução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CONAMA</a:t>
            </a:r>
            <a:r>
              <a:rPr sz="2800" spc="-114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no.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357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de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17/03/05</a:t>
            </a:r>
            <a:endParaRPr sz="2800">
              <a:latin typeface="Microsoft Sans Serif"/>
              <a:cs typeface="Microsoft Sans Serif"/>
            </a:endParaRPr>
          </a:p>
          <a:p>
            <a:pPr marL="852169" marR="5080" indent="-382905">
              <a:lnSpc>
                <a:spcPct val="100000"/>
              </a:lnSpc>
              <a:spcBef>
                <a:spcPts val="675"/>
              </a:spcBef>
              <a:buClr>
                <a:srgbClr val="4F81BC"/>
              </a:buClr>
              <a:buFont typeface="Wingdings"/>
              <a:buChar char=""/>
              <a:tabLst>
                <a:tab pos="852805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Regulamenta</a:t>
            </a:r>
            <a:r>
              <a:rPr sz="2800" spc="6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os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procedimentos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para 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lançamento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de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efluentes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nos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corpos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d’água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e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define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as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concentrações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máximas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p/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o 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lançamento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de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algumas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substâncias</a:t>
            </a:r>
            <a:endParaRPr sz="2800">
              <a:latin typeface="Microsoft Sans Serif"/>
              <a:cs typeface="Microsoft Sans Serif"/>
            </a:endParaRPr>
          </a:p>
          <a:p>
            <a:pPr marL="852169" indent="-382905">
              <a:lnSpc>
                <a:spcPct val="100000"/>
              </a:lnSpc>
              <a:spcBef>
                <a:spcPts val="675"/>
              </a:spcBef>
              <a:buClr>
                <a:srgbClr val="4F81BC"/>
              </a:buClr>
              <a:buFont typeface="Wingdings"/>
              <a:buChar char=""/>
              <a:tabLst>
                <a:tab pos="852805" algn="l"/>
              </a:tabLst>
            </a:pPr>
            <a:r>
              <a:rPr sz="2800" spc="-20" dirty="0">
                <a:latin typeface="Microsoft Sans Serif"/>
                <a:cs typeface="Microsoft Sans Serif"/>
              </a:rPr>
              <a:t>Vide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tabelas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...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8904" y="86868"/>
            <a:ext cx="7661909" cy="1071880"/>
            <a:chOff x="238904" y="86868"/>
            <a:chExt cx="7661909" cy="10718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2207" y="86868"/>
              <a:ext cx="6998208" cy="5135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5088" y="361188"/>
              <a:ext cx="3677412" cy="5135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54652" y="361188"/>
              <a:ext cx="384048" cy="5135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94859" y="361188"/>
              <a:ext cx="3122676" cy="51358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33678" y="142747"/>
            <a:ext cx="67144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marR="5080" indent="-18288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0000CC"/>
                </a:solidFill>
              </a:rPr>
              <a:t>PARÂMETROS</a:t>
            </a:r>
            <a:r>
              <a:rPr sz="1800" spc="50" dirty="0">
                <a:solidFill>
                  <a:srgbClr val="0000CC"/>
                </a:solidFill>
              </a:rPr>
              <a:t> </a:t>
            </a:r>
            <a:r>
              <a:rPr sz="1800" spc="-5" dirty="0">
                <a:solidFill>
                  <a:srgbClr val="0000CC"/>
                </a:solidFill>
              </a:rPr>
              <a:t>DE</a:t>
            </a:r>
            <a:r>
              <a:rPr sz="1800" spc="5" dirty="0">
                <a:solidFill>
                  <a:srgbClr val="0000CC"/>
                </a:solidFill>
              </a:rPr>
              <a:t> </a:t>
            </a:r>
            <a:r>
              <a:rPr sz="1800" dirty="0">
                <a:solidFill>
                  <a:srgbClr val="0000CC"/>
                </a:solidFill>
              </a:rPr>
              <a:t>INTERESSE </a:t>
            </a:r>
            <a:r>
              <a:rPr sz="1800" spc="-50" dirty="0">
                <a:solidFill>
                  <a:srgbClr val="0000CC"/>
                </a:solidFill>
              </a:rPr>
              <a:t>PARA</a:t>
            </a:r>
            <a:r>
              <a:rPr sz="1800" spc="-25" dirty="0">
                <a:solidFill>
                  <a:srgbClr val="0000CC"/>
                </a:solidFill>
              </a:rPr>
              <a:t> </a:t>
            </a:r>
            <a:r>
              <a:rPr sz="1800" spc="-5" dirty="0">
                <a:solidFill>
                  <a:srgbClr val="0000CC"/>
                </a:solidFill>
              </a:rPr>
              <a:t>ESGOTOS</a:t>
            </a:r>
            <a:r>
              <a:rPr sz="1800" spc="-15" dirty="0">
                <a:solidFill>
                  <a:srgbClr val="0000CC"/>
                </a:solidFill>
              </a:rPr>
              <a:t> </a:t>
            </a:r>
            <a:r>
              <a:rPr sz="1800" spc="-10" dirty="0">
                <a:solidFill>
                  <a:srgbClr val="0000CC"/>
                </a:solidFill>
              </a:rPr>
              <a:t>SANITÁRIOS </a:t>
            </a:r>
            <a:r>
              <a:rPr sz="1800" spc="-484" dirty="0">
                <a:solidFill>
                  <a:srgbClr val="0000CC"/>
                </a:solidFill>
              </a:rPr>
              <a:t> </a:t>
            </a:r>
            <a:r>
              <a:rPr sz="1800" spc="-5" dirty="0">
                <a:solidFill>
                  <a:srgbClr val="0000CC"/>
                </a:solidFill>
              </a:rPr>
              <a:t>RESOLUÇÃO</a:t>
            </a:r>
            <a:r>
              <a:rPr sz="1800" dirty="0">
                <a:solidFill>
                  <a:srgbClr val="0000CC"/>
                </a:solidFill>
              </a:rPr>
              <a:t> </a:t>
            </a:r>
            <a:r>
              <a:rPr sz="1800" spc="-10" dirty="0">
                <a:solidFill>
                  <a:srgbClr val="0000CC"/>
                </a:solidFill>
              </a:rPr>
              <a:t>CONAMA</a:t>
            </a:r>
            <a:r>
              <a:rPr sz="1800" spc="-30" dirty="0">
                <a:solidFill>
                  <a:srgbClr val="0000CC"/>
                </a:solidFill>
              </a:rPr>
              <a:t> </a:t>
            </a:r>
            <a:r>
              <a:rPr sz="1800" spc="-5" dirty="0">
                <a:solidFill>
                  <a:srgbClr val="0000CC"/>
                </a:solidFill>
              </a:rPr>
              <a:t>357/05</a:t>
            </a:r>
            <a:r>
              <a:rPr sz="1800" spc="20" dirty="0">
                <a:solidFill>
                  <a:srgbClr val="0000CC"/>
                </a:solidFill>
              </a:rPr>
              <a:t> </a:t>
            </a:r>
            <a:r>
              <a:rPr sz="1800" dirty="0">
                <a:solidFill>
                  <a:srgbClr val="0000CC"/>
                </a:solidFill>
              </a:rPr>
              <a:t>- CORPOS</a:t>
            </a:r>
            <a:r>
              <a:rPr sz="1800" spc="-10" dirty="0">
                <a:solidFill>
                  <a:srgbClr val="0000CC"/>
                </a:solidFill>
              </a:rPr>
              <a:t> </a:t>
            </a:r>
            <a:r>
              <a:rPr sz="1800" spc="-5" dirty="0">
                <a:solidFill>
                  <a:srgbClr val="0000CC"/>
                </a:solidFill>
              </a:rPr>
              <a:t>DE</a:t>
            </a:r>
            <a:r>
              <a:rPr sz="1800" spc="-65" dirty="0">
                <a:solidFill>
                  <a:srgbClr val="0000CC"/>
                </a:solidFill>
              </a:rPr>
              <a:t> </a:t>
            </a:r>
            <a:r>
              <a:rPr sz="1800" spc="-15" dirty="0">
                <a:solidFill>
                  <a:srgbClr val="0000CC"/>
                </a:solidFill>
              </a:rPr>
              <a:t>AGUA</a:t>
            </a:r>
            <a:r>
              <a:rPr sz="1800" spc="-30" dirty="0">
                <a:solidFill>
                  <a:srgbClr val="0000CC"/>
                </a:solidFill>
              </a:rPr>
              <a:t> </a:t>
            </a:r>
            <a:r>
              <a:rPr sz="1800" spc="-5" dirty="0">
                <a:solidFill>
                  <a:srgbClr val="0000CC"/>
                </a:solidFill>
              </a:rPr>
              <a:t>DOCE</a:t>
            </a:r>
            <a:endParaRPr sz="1800"/>
          </a:p>
        </p:txBody>
      </p:sp>
      <p:sp>
        <p:nvSpPr>
          <p:cNvPr id="9" name="object 9"/>
          <p:cNvSpPr txBox="1"/>
          <p:nvPr/>
        </p:nvSpPr>
        <p:spPr>
          <a:xfrm>
            <a:off x="310692" y="6526172"/>
            <a:ext cx="6853555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5" dirty="0">
                <a:latin typeface="Microsoft Sans Serif"/>
                <a:cs typeface="Microsoft Sans Serif"/>
              </a:rPr>
              <a:t>Limites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máximos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a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serem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obedecidos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em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condições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de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vazão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de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referência</a:t>
            </a:r>
            <a:endParaRPr sz="1600">
              <a:latin typeface="Microsoft Sans Serif"/>
              <a:cs typeface="Microsoft Sans Serif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22237" y="884300"/>
          <a:ext cx="8896981" cy="55975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29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1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1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9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53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2000">
                <a:tc rowSpan="2">
                  <a:txBody>
                    <a:bodyPr/>
                    <a:lstStyle/>
                    <a:p>
                      <a:pPr marL="635" algn="ctr">
                        <a:lnSpc>
                          <a:spcPts val="166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Parâmetro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61620">
                        <a:lnSpc>
                          <a:spcPts val="1660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Unidade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905" algn="ctr">
                        <a:lnSpc>
                          <a:spcPts val="1660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Águas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doces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1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1664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ts val="1664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ts val="1664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ts val="1664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128">
                <a:tc>
                  <a:txBody>
                    <a:bodyPr/>
                    <a:lstStyle/>
                    <a:p>
                      <a:pPr marL="91440">
                        <a:lnSpc>
                          <a:spcPts val="1664"/>
                        </a:lnSpc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Cor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verdadeira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64"/>
                        </a:lnSpc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mgPt/L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ts val="1664"/>
                        </a:lnSpc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natural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ts val="1664"/>
                        </a:lnSpc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75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1664"/>
                        </a:lnSpc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75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127">
                <a:tc>
                  <a:txBody>
                    <a:bodyPr/>
                    <a:lstStyle/>
                    <a:p>
                      <a:pPr marL="91440">
                        <a:lnSpc>
                          <a:spcPts val="1664"/>
                        </a:lnSpc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Turbidez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64"/>
                        </a:lnSpc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UNT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1664"/>
                        </a:lnSpc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40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ts val="1664"/>
                        </a:lnSpc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100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ts val="1664"/>
                        </a:lnSpc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100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127">
                <a:tc>
                  <a:txBody>
                    <a:bodyPr/>
                    <a:lstStyle/>
                    <a:p>
                      <a:pPr marL="91440">
                        <a:lnSpc>
                          <a:spcPts val="1664"/>
                        </a:lnSpc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Sólidos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dissolvidos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totais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64"/>
                        </a:lnSpc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mg/L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1664"/>
                        </a:lnSpc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500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ts val="1664"/>
                        </a:lnSpc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500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ts val="1664"/>
                        </a:lnSpc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500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127">
                <a:tc>
                  <a:txBody>
                    <a:bodyPr/>
                    <a:lstStyle/>
                    <a:p>
                      <a:pPr marL="91440">
                        <a:lnSpc>
                          <a:spcPts val="1664"/>
                        </a:lnSpc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pH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64"/>
                        </a:lnSpc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-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ts val="1664"/>
                        </a:lnSpc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6,0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9,0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ts val="1664"/>
                        </a:lnSpc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6,0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9,0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1664"/>
                        </a:lnSpc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6,0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9,0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ts val="1664"/>
                        </a:lnSpc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6,0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9,0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816">
                <a:tc>
                  <a:txBody>
                    <a:bodyPr/>
                    <a:lstStyle/>
                    <a:p>
                      <a:pPr marL="91440">
                        <a:lnSpc>
                          <a:spcPts val="1664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Coliformes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termotolerantes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664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NMP/100mL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ts val="150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200</a:t>
                      </a:r>
                      <a:r>
                        <a:rPr sz="14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/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R="8255" algn="ctr">
                        <a:lnSpc>
                          <a:spcPts val="1510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Resol.274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40335" marR="147320" indent="144780">
                        <a:lnSpc>
                          <a:spcPts val="1340"/>
                        </a:lnSpc>
                        <a:spcBef>
                          <a:spcPts val="31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1.000 / 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es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l.274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ts val="1664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(b)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127">
                <a:tc>
                  <a:txBody>
                    <a:bodyPr/>
                    <a:lstStyle/>
                    <a:p>
                      <a:pPr marL="91440">
                        <a:lnSpc>
                          <a:spcPts val="1664"/>
                        </a:lnSpc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Clorofila</a:t>
                      </a:r>
                      <a:r>
                        <a:rPr sz="14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i="1" dirty="0">
                          <a:latin typeface="Arial"/>
                          <a:cs typeface="Arial"/>
                        </a:rPr>
                        <a:t>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sz="1400" spc="-10" dirty="0">
                          <a:latin typeface="Symbol"/>
                          <a:cs typeface="Symbol"/>
                        </a:rPr>
                        <a:t>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g/l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1664"/>
                        </a:lnSpc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10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ts val="1664"/>
                        </a:lnSpc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30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1664"/>
                        </a:lnSpc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60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815">
                <a:tc>
                  <a:txBody>
                    <a:bodyPr/>
                    <a:lstStyle/>
                    <a:p>
                      <a:pPr marL="91440">
                        <a:lnSpc>
                          <a:spcPts val="1664"/>
                        </a:lnSpc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Densidade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cianobactérias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57505" marR="175895" indent="-170815">
                        <a:lnSpc>
                          <a:spcPts val="134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células/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L  mm</a:t>
                      </a:r>
                      <a:r>
                        <a:rPr sz="1350" baseline="24691" dirty="0"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/L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1500"/>
                        </a:lnSpc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20.000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R="7620" algn="ctr">
                        <a:lnSpc>
                          <a:spcPts val="1510"/>
                        </a:lnSpc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ou</a:t>
                      </a:r>
                      <a:r>
                        <a:rPr sz="14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2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1500"/>
                        </a:lnSpc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50.000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R="6350" algn="ctr">
                        <a:lnSpc>
                          <a:spcPts val="1510"/>
                        </a:lnSpc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ou</a:t>
                      </a:r>
                      <a:r>
                        <a:rPr sz="14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5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ts val="1500"/>
                        </a:lnSpc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100.000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274320">
                        <a:lnSpc>
                          <a:spcPts val="1510"/>
                        </a:lnSpc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10</a:t>
                      </a:r>
                      <a:r>
                        <a:rPr sz="14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(c)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128">
                <a:tc>
                  <a:txBody>
                    <a:bodyPr/>
                    <a:lstStyle/>
                    <a:p>
                      <a:pPr marL="91440">
                        <a:lnSpc>
                          <a:spcPts val="167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DBO</a:t>
                      </a:r>
                      <a:r>
                        <a:rPr sz="1350" b="1" baseline="-24691" dirty="0">
                          <a:latin typeface="Arial"/>
                          <a:cs typeface="Arial"/>
                        </a:rPr>
                        <a:t>5</a:t>
                      </a:r>
                      <a:endParaRPr sz="1350" baseline="-24691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670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mg/L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167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ts val="167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1670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10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127">
                <a:tc>
                  <a:txBody>
                    <a:bodyPr/>
                    <a:lstStyle/>
                    <a:p>
                      <a:pPr marL="91440">
                        <a:lnSpc>
                          <a:spcPts val="1670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OD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670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mg/L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Symbol"/>
                          <a:cs typeface="Symbol"/>
                        </a:rPr>
                        <a:t>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Symbol"/>
                          <a:cs typeface="Symbol"/>
                        </a:rPr>
                        <a:t>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Symbol"/>
                          <a:cs typeface="Symbol"/>
                        </a:rPr>
                        <a:t>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Symbol"/>
                          <a:cs typeface="Symbol"/>
                        </a:rPr>
                        <a:t>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12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amoniacal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total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(pH</a:t>
                      </a:r>
                      <a:r>
                        <a:rPr sz="1400" dirty="0">
                          <a:latin typeface="Symbol"/>
                          <a:cs typeface="Symbol"/>
                        </a:rPr>
                        <a:t>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7,5)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670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mgN/L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167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3,7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ts val="167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3,7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ts val="167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13,3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2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amoniacal</a:t>
                      </a:r>
                      <a:r>
                        <a:rPr sz="14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total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(7,5&lt;pH</a:t>
                      </a:r>
                      <a:r>
                        <a:rPr sz="1400" dirty="0">
                          <a:latin typeface="Symbol"/>
                          <a:cs typeface="Symbol"/>
                        </a:rPr>
                        <a:t>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8,0)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70"/>
                        </a:lnSpc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mgN/L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1670"/>
                        </a:lnSpc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2,0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ts val="1670"/>
                        </a:lnSpc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2,0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ts val="1670"/>
                        </a:lnSpc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5,6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212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amoniacal</a:t>
                      </a:r>
                      <a:r>
                        <a:rPr sz="14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total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(8,0&lt;pH</a:t>
                      </a:r>
                      <a:r>
                        <a:rPr sz="1400" dirty="0">
                          <a:latin typeface="Symbol"/>
                          <a:cs typeface="Symbol"/>
                        </a:rPr>
                        <a:t>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8,5)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70"/>
                        </a:lnSpc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mgN/L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1670"/>
                        </a:lnSpc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1,0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ts val="1670"/>
                        </a:lnSpc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1,0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ts val="1670"/>
                        </a:lnSpc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2,2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2128">
                <a:tc>
                  <a:txBody>
                    <a:bodyPr/>
                    <a:lstStyle/>
                    <a:p>
                      <a:pPr marL="91440">
                        <a:lnSpc>
                          <a:spcPts val="1670"/>
                        </a:lnSpc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N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amoniacal</a:t>
                      </a:r>
                      <a:r>
                        <a:rPr sz="14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total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(pH&gt;8,5)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70"/>
                        </a:lnSpc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mgN/L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1670"/>
                        </a:lnSpc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0,5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ts val="1670"/>
                        </a:lnSpc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0,5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ts val="1670"/>
                        </a:lnSpc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1,0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2128">
                <a:tc>
                  <a:txBody>
                    <a:bodyPr/>
                    <a:lstStyle/>
                    <a:p>
                      <a:pPr marL="91440">
                        <a:lnSpc>
                          <a:spcPts val="1670"/>
                        </a:lnSpc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Nitrato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70"/>
                        </a:lnSpc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mgN/L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ts val="1670"/>
                        </a:lnSpc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10,0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ts val="1670"/>
                        </a:lnSpc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10,0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ts val="1670"/>
                        </a:lnSpc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10,0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2153">
                <a:tc>
                  <a:txBody>
                    <a:bodyPr/>
                    <a:lstStyle/>
                    <a:p>
                      <a:pPr marL="91440">
                        <a:lnSpc>
                          <a:spcPts val="1670"/>
                        </a:lnSpc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Nitrito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70"/>
                        </a:lnSpc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mgN/L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1670"/>
                        </a:lnSpc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1,0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ts val="1670"/>
                        </a:lnSpc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1,0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ts val="1670"/>
                        </a:lnSpc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1,0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2115">
                <a:tc>
                  <a:txBody>
                    <a:bodyPr/>
                    <a:lstStyle/>
                    <a:p>
                      <a:pPr marL="91440">
                        <a:lnSpc>
                          <a:spcPts val="1670"/>
                        </a:lnSpc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P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total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(ambiente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lêntico)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0"/>
                        </a:lnSpc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mgP/L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1670"/>
                        </a:lnSpc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0,020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ts val="1670"/>
                        </a:lnSpc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0,030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ts val="1670"/>
                        </a:lnSpc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0,050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9836">
                <a:tc>
                  <a:txBody>
                    <a:bodyPr/>
                    <a:lstStyle/>
                    <a:p>
                      <a:pPr marL="91440">
                        <a:lnSpc>
                          <a:spcPts val="1670"/>
                        </a:lnSpc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P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total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(amb.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interm.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tribut.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direto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lêntico)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0"/>
                        </a:lnSpc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mgP/L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1670"/>
                        </a:lnSpc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0,025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ts val="1670"/>
                        </a:lnSpc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0,050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ts val="1670"/>
                        </a:lnSpc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0,075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8262">
                <a:tc>
                  <a:txBody>
                    <a:bodyPr/>
                    <a:lstStyle/>
                    <a:p>
                      <a:pPr marL="91440">
                        <a:lnSpc>
                          <a:spcPts val="1675"/>
                        </a:lnSpc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P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total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(amb.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lótico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sz="14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tribut.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amb. interm.)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mgP/L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1675"/>
                        </a:lnSpc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0,10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1675"/>
                        </a:lnSpc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0,10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ts val="1675"/>
                        </a:lnSpc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0,15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49651"/>
            <a:ext cx="9144000" cy="779145"/>
            <a:chOff x="0" y="1549651"/>
            <a:chExt cx="9144000" cy="7791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3406" y="1549651"/>
              <a:ext cx="7450903" cy="2644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758695"/>
              <a:ext cx="4085844" cy="5699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4467" y="1758695"/>
              <a:ext cx="426720" cy="5699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98391" y="1758695"/>
              <a:ext cx="5245608" cy="56997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45491" y="1518031"/>
            <a:ext cx="883983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PARÂMETROS</a:t>
            </a:r>
            <a:r>
              <a:rPr sz="2000" b="1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DE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INTERESSE</a:t>
            </a:r>
            <a:r>
              <a:rPr sz="2000" b="1" spc="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0000CC"/>
                </a:solidFill>
                <a:latin typeface="Arial"/>
                <a:cs typeface="Arial"/>
              </a:rPr>
              <a:t>PARA</a:t>
            </a:r>
            <a:r>
              <a:rPr sz="2000" b="1" spc="-9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ESGOTOS</a:t>
            </a:r>
            <a:r>
              <a:rPr sz="2000" b="1" spc="-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SANITÁRIOS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RESOLUÇÃO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CONAMA</a:t>
            </a:r>
            <a:r>
              <a:rPr sz="2000" b="1" spc="-1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357/05</a:t>
            </a:r>
            <a:r>
              <a:rPr sz="2000" b="1" spc="-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-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CORPOS</a:t>
            </a:r>
            <a:r>
              <a:rPr sz="2000" b="1" spc="-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DE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ÁGUA</a:t>
            </a:r>
            <a:r>
              <a:rPr sz="2000" b="1" spc="-7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SALINA</a:t>
            </a:r>
            <a:r>
              <a:rPr sz="2000" b="1" spc="-8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000" b="1" spc="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SALOBRA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36525" y="2571750"/>
          <a:ext cx="8602976" cy="35657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9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5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3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0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56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5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78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4800">
                <a:tc rowSpan="2">
                  <a:txBody>
                    <a:bodyPr/>
                    <a:lstStyle/>
                    <a:p>
                      <a:pPr marL="7372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Parâmetro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Unidade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5670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Águas</a:t>
                      </a:r>
                      <a:r>
                        <a:rPr sz="14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salinas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7607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Águas</a:t>
                      </a:r>
                      <a:r>
                        <a:rPr sz="14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salobras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67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pH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-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6,5-</a:t>
                      </a:r>
                      <a:r>
                        <a:rPr sz="14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8,5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6,5-8,5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6,5-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22161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8,5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6,5-8,5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6,5-8,5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5-9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Coliformes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termotolerantes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org/100mL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(d)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2.500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4.000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(e)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2.500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4.000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OD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mg/L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400" spc="-5" dirty="0">
                          <a:latin typeface="Symbol"/>
                          <a:cs typeface="Symbol"/>
                        </a:rPr>
                        <a:t>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6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400" spc="-5" dirty="0">
                          <a:latin typeface="Symbol"/>
                          <a:cs typeface="Symbol"/>
                        </a:rPr>
                        <a:t>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5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4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400" spc="-5" dirty="0">
                          <a:latin typeface="Symbol"/>
                          <a:cs typeface="Symbol"/>
                        </a:rPr>
                        <a:t>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4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4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400" spc="-5" dirty="0">
                          <a:latin typeface="Symbol"/>
                          <a:cs typeface="Symbol"/>
                        </a:rPr>
                        <a:t>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5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400" spc="-5" dirty="0">
                          <a:latin typeface="Symbol"/>
                          <a:cs typeface="Symbol"/>
                        </a:rPr>
                        <a:t>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4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4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400" spc="-5" dirty="0">
                          <a:latin typeface="Symbol"/>
                          <a:cs typeface="Symbol"/>
                        </a:rPr>
                        <a:t>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3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4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67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Carbono</a:t>
                      </a:r>
                      <a:r>
                        <a:rPr sz="14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orgânico</a:t>
                      </a:r>
                      <a:r>
                        <a:rPr sz="14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total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mgC/L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3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5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10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3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5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10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N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amoniacal</a:t>
                      </a:r>
                      <a:r>
                        <a:rPr sz="14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total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mgN/L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0,40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0,70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0,40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0,70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Nitrato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mgN/L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0,40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0,70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0,40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0,70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67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Nitrito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mgN/L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0,07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0,20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0,07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0,20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Fósforo</a:t>
                      </a:r>
                      <a:r>
                        <a:rPr sz="14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total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mgP/L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0,062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0,093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0,124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0,186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76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Polifosfatos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mgP/L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0,031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0,0465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0,062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0,093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9" name="object 9"/>
          <p:cNvGrpSpPr/>
          <p:nvPr/>
        </p:nvGrpSpPr>
        <p:grpSpPr>
          <a:xfrm>
            <a:off x="1732790" y="350494"/>
            <a:ext cx="5515610" cy="789940"/>
            <a:chOff x="1732790" y="350494"/>
            <a:chExt cx="5515610" cy="78994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32790" y="350494"/>
              <a:ext cx="5515350" cy="78947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66951" y="357250"/>
              <a:ext cx="5448300" cy="725424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204973" y="393268"/>
            <a:ext cx="45713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Legislação</a:t>
            </a:r>
            <a:r>
              <a:rPr sz="3600" spc="-25" dirty="0"/>
              <a:t> </a:t>
            </a:r>
            <a:r>
              <a:rPr sz="3600" spc="-5" dirty="0"/>
              <a:t>Efluentes</a:t>
            </a:r>
            <a:endParaRPr sz="36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12053" y="38100"/>
            <a:ext cx="4025265" cy="570230"/>
            <a:chOff x="2612053" y="38100"/>
            <a:chExt cx="4025265" cy="5702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12053" y="133855"/>
              <a:ext cx="2796735" cy="2644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05044" y="38100"/>
              <a:ext cx="483108" cy="5699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16880" y="38100"/>
              <a:ext cx="1120140" cy="56997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85466" y="101600"/>
            <a:ext cx="38823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00CC"/>
                </a:solidFill>
              </a:rPr>
              <a:t>NOVOS</a:t>
            </a:r>
            <a:r>
              <a:rPr sz="2000" spc="-40" dirty="0">
                <a:solidFill>
                  <a:srgbClr val="0000CC"/>
                </a:solidFill>
              </a:rPr>
              <a:t> </a:t>
            </a:r>
            <a:r>
              <a:rPr sz="2000" dirty="0">
                <a:solidFill>
                  <a:srgbClr val="0000CC"/>
                </a:solidFill>
              </a:rPr>
              <a:t>PARÂMETROS</a:t>
            </a:r>
            <a:r>
              <a:rPr sz="2000" spc="-25" dirty="0">
                <a:solidFill>
                  <a:srgbClr val="0000CC"/>
                </a:solidFill>
              </a:rPr>
              <a:t> </a:t>
            </a:r>
            <a:r>
              <a:rPr sz="2000" dirty="0">
                <a:solidFill>
                  <a:srgbClr val="0000CC"/>
                </a:solidFill>
              </a:rPr>
              <a:t>–</a:t>
            </a:r>
            <a:r>
              <a:rPr sz="2000" spc="-20" dirty="0">
                <a:solidFill>
                  <a:srgbClr val="0000CC"/>
                </a:solidFill>
              </a:rPr>
              <a:t> </a:t>
            </a:r>
            <a:r>
              <a:rPr sz="2000" dirty="0">
                <a:solidFill>
                  <a:srgbClr val="0000CC"/>
                </a:solidFill>
              </a:rPr>
              <a:t>357/05</a:t>
            </a:r>
            <a:endParaRPr sz="2000"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571625" y="604715"/>
          <a:ext cx="5908673" cy="62042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69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3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6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7212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25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ÁGUAS</a:t>
                      </a:r>
                      <a:r>
                        <a:rPr sz="125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DOCES</a:t>
                      </a:r>
                      <a:r>
                        <a:rPr sz="12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2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357/05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2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CLASSE</a:t>
                      </a:r>
                      <a:r>
                        <a:rPr sz="12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5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25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II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2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CLASSE</a:t>
                      </a:r>
                      <a:r>
                        <a:rPr sz="125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III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917"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50" b="1" spc="5" dirty="0">
                          <a:latin typeface="Arial"/>
                          <a:cs typeface="Arial"/>
                        </a:rPr>
                        <a:t>Parâmetros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5" dirty="0">
                          <a:latin typeface="Arial"/>
                          <a:cs typeface="Arial"/>
                        </a:rPr>
                        <a:t>orgânicos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50" b="1" spc="-20" dirty="0">
                          <a:latin typeface="Arial"/>
                          <a:cs typeface="Arial"/>
                        </a:rPr>
                        <a:t>Valor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35" dirty="0">
                          <a:latin typeface="Arial"/>
                          <a:cs typeface="Arial"/>
                        </a:rPr>
                        <a:t>máximo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50" b="1" spc="-20" dirty="0">
                          <a:latin typeface="Arial"/>
                          <a:cs typeface="Arial"/>
                        </a:rPr>
                        <a:t>Valor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35" dirty="0">
                          <a:latin typeface="Arial"/>
                          <a:cs typeface="Arial"/>
                        </a:rPr>
                        <a:t>máximo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917">
                <a:tc>
                  <a:txBody>
                    <a:bodyPr/>
                    <a:lstStyle/>
                    <a:p>
                      <a:pPr marR="6350"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spc="5" dirty="0">
                          <a:latin typeface="Microsoft Sans Serif"/>
                          <a:cs typeface="Microsoft Sans Serif"/>
                        </a:rPr>
                        <a:t>Acrilamida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spc="-5" dirty="0">
                          <a:latin typeface="Microsoft Sans Serif"/>
                          <a:cs typeface="Microsoft Sans Serif"/>
                        </a:rPr>
                        <a:t>0,5</a:t>
                      </a:r>
                      <a:r>
                        <a:rPr sz="135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50" dirty="0">
                          <a:latin typeface="Microsoft Sans Serif"/>
                          <a:cs typeface="Microsoft Sans Serif"/>
                        </a:rPr>
                        <a:t>μg/L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spc="-20" dirty="0">
                          <a:latin typeface="Microsoft Sans Serif"/>
                          <a:cs typeface="Microsoft Sans Serif"/>
                        </a:rPr>
                        <a:t>***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917">
                <a:tc>
                  <a:txBody>
                    <a:bodyPr/>
                    <a:lstStyle/>
                    <a:p>
                      <a:pPr marR="5080"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spc="-10" dirty="0">
                          <a:latin typeface="Microsoft Sans Serif"/>
                          <a:cs typeface="Microsoft Sans Serif"/>
                        </a:rPr>
                        <a:t>Alacloro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spc="10" dirty="0">
                          <a:latin typeface="Microsoft Sans Serif"/>
                          <a:cs typeface="Microsoft Sans Serif"/>
                        </a:rPr>
                        <a:t>20</a:t>
                      </a:r>
                      <a:r>
                        <a:rPr sz="135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50" dirty="0">
                          <a:latin typeface="Microsoft Sans Serif"/>
                          <a:cs typeface="Microsoft Sans Serif"/>
                        </a:rPr>
                        <a:t>μg/L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spc="-20" dirty="0">
                          <a:latin typeface="Microsoft Sans Serif"/>
                          <a:cs typeface="Microsoft Sans Serif"/>
                        </a:rPr>
                        <a:t>***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917">
                <a:tc>
                  <a:txBody>
                    <a:bodyPr/>
                    <a:lstStyle/>
                    <a:p>
                      <a:pPr marR="5080"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spc="-15" dirty="0">
                          <a:latin typeface="Microsoft Sans Serif"/>
                          <a:cs typeface="Microsoft Sans Serif"/>
                        </a:rPr>
                        <a:t>Atrazina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spc="10" dirty="0"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35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50" dirty="0">
                          <a:latin typeface="Microsoft Sans Serif"/>
                          <a:cs typeface="Microsoft Sans Serif"/>
                        </a:rPr>
                        <a:t>μg/L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spc="10" dirty="0"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35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50" dirty="0">
                          <a:latin typeface="Microsoft Sans Serif"/>
                          <a:cs typeface="Microsoft Sans Serif"/>
                        </a:rPr>
                        <a:t>μg/L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917">
                <a:tc>
                  <a:txBody>
                    <a:bodyPr/>
                    <a:lstStyle/>
                    <a:p>
                      <a:pPr marR="6350"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spc="-10" dirty="0">
                          <a:latin typeface="Microsoft Sans Serif"/>
                          <a:cs typeface="Microsoft Sans Serif"/>
                        </a:rPr>
                        <a:t>Benzidina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dirty="0">
                          <a:latin typeface="Microsoft Sans Serif"/>
                          <a:cs typeface="Microsoft Sans Serif"/>
                        </a:rPr>
                        <a:t>0,001</a:t>
                      </a:r>
                      <a:r>
                        <a:rPr sz="135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50" dirty="0">
                          <a:latin typeface="Microsoft Sans Serif"/>
                          <a:cs typeface="Microsoft Sans Serif"/>
                        </a:rPr>
                        <a:t>μg/L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spc="-20" dirty="0">
                          <a:latin typeface="Microsoft Sans Serif"/>
                          <a:cs typeface="Microsoft Sans Serif"/>
                        </a:rPr>
                        <a:t>***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917"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spc="-15" dirty="0">
                          <a:latin typeface="Microsoft Sans Serif"/>
                          <a:cs typeface="Microsoft Sans Serif"/>
                        </a:rPr>
                        <a:t>Benzo(a)antraceno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dirty="0">
                          <a:latin typeface="Microsoft Sans Serif"/>
                          <a:cs typeface="Microsoft Sans Serif"/>
                        </a:rPr>
                        <a:t>0,05</a:t>
                      </a:r>
                      <a:r>
                        <a:rPr sz="135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50" dirty="0">
                          <a:latin typeface="Microsoft Sans Serif"/>
                          <a:cs typeface="Microsoft Sans Serif"/>
                        </a:rPr>
                        <a:t>μg/L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spc="-20" dirty="0">
                          <a:latin typeface="Microsoft Sans Serif"/>
                          <a:cs typeface="Microsoft Sans Serif"/>
                        </a:rPr>
                        <a:t>***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917">
                <a:tc>
                  <a:txBody>
                    <a:bodyPr/>
                    <a:lstStyle/>
                    <a:p>
                      <a:pPr marR="8255"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spc="-25" dirty="0">
                          <a:latin typeface="Microsoft Sans Serif"/>
                          <a:cs typeface="Microsoft Sans Serif"/>
                        </a:rPr>
                        <a:t>Benzo(b)fluoranteno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dirty="0">
                          <a:latin typeface="Microsoft Sans Serif"/>
                          <a:cs typeface="Microsoft Sans Serif"/>
                        </a:rPr>
                        <a:t>0,05</a:t>
                      </a:r>
                      <a:r>
                        <a:rPr sz="135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50" dirty="0">
                          <a:latin typeface="Microsoft Sans Serif"/>
                          <a:cs typeface="Microsoft Sans Serif"/>
                        </a:rPr>
                        <a:t>μg/L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spc="-20" dirty="0">
                          <a:latin typeface="Microsoft Sans Serif"/>
                          <a:cs typeface="Microsoft Sans Serif"/>
                        </a:rPr>
                        <a:t>***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917"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spc="-25" dirty="0">
                          <a:latin typeface="Microsoft Sans Serif"/>
                          <a:cs typeface="Microsoft Sans Serif"/>
                        </a:rPr>
                        <a:t>Benzo(k)fluoranteno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dirty="0">
                          <a:latin typeface="Microsoft Sans Serif"/>
                          <a:cs typeface="Microsoft Sans Serif"/>
                        </a:rPr>
                        <a:t>0,05</a:t>
                      </a:r>
                      <a:r>
                        <a:rPr sz="135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50" dirty="0">
                          <a:latin typeface="Microsoft Sans Serif"/>
                          <a:cs typeface="Microsoft Sans Serif"/>
                        </a:rPr>
                        <a:t>μg/L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spc="-20" dirty="0">
                          <a:latin typeface="Microsoft Sans Serif"/>
                          <a:cs typeface="Microsoft Sans Serif"/>
                        </a:rPr>
                        <a:t>***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917"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spc="-10" dirty="0">
                          <a:latin typeface="Microsoft Sans Serif"/>
                          <a:cs typeface="Microsoft Sans Serif"/>
                        </a:rPr>
                        <a:t>2-Clorofenol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spc="-5" dirty="0">
                          <a:latin typeface="Microsoft Sans Serif"/>
                          <a:cs typeface="Microsoft Sans Serif"/>
                        </a:rPr>
                        <a:t>0,1</a:t>
                      </a:r>
                      <a:r>
                        <a:rPr sz="135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50" dirty="0">
                          <a:latin typeface="Microsoft Sans Serif"/>
                          <a:cs typeface="Microsoft Sans Serif"/>
                        </a:rPr>
                        <a:t>μg/L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spc="-20" dirty="0">
                          <a:latin typeface="Microsoft Sans Serif"/>
                          <a:cs typeface="Microsoft Sans Serif"/>
                        </a:rPr>
                        <a:t>***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917">
                <a:tc>
                  <a:txBody>
                    <a:bodyPr/>
                    <a:lstStyle/>
                    <a:p>
                      <a:pPr marR="5080"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dirty="0">
                          <a:latin typeface="Microsoft Sans Serif"/>
                          <a:cs typeface="Microsoft Sans Serif"/>
                        </a:rPr>
                        <a:t>Criseno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dirty="0">
                          <a:latin typeface="Microsoft Sans Serif"/>
                          <a:cs typeface="Microsoft Sans Serif"/>
                        </a:rPr>
                        <a:t>0,05</a:t>
                      </a:r>
                      <a:r>
                        <a:rPr sz="135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50" dirty="0">
                          <a:latin typeface="Microsoft Sans Serif"/>
                          <a:cs typeface="Microsoft Sans Serif"/>
                        </a:rPr>
                        <a:t>μg/L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spc="-20" dirty="0">
                          <a:latin typeface="Microsoft Sans Serif"/>
                          <a:cs typeface="Microsoft Sans Serif"/>
                        </a:rPr>
                        <a:t>***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917"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spc="-15" dirty="0">
                          <a:latin typeface="Microsoft Sans Serif"/>
                          <a:cs typeface="Microsoft Sans Serif"/>
                        </a:rPr>
                        <a:t>Dibenzo(a,h)antraceno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dirty="0">
                          <a:latin typeface="Microsoft Sans Serif"/>
                          <a:cs typeface="Microsoft Sans Serif"/>
                        </a:rPr>
                        <a:t>0,05</a:t>
                      </a:r>
                      <a:r>
                        <a:rPr sz="135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50" dirty="0">
                          <a:latin typeface="Microsoft Sans Serif"/>
                          <a:cs typeface="Microsoft Sans Serif"/>
                        </a:rPr>
                        <a:t>μg/L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spc="-20" dirty="0">
                          <a:latin typeface="Microsoft Sans Serif"/>
                          <a:cs typeface="Microsoft Sans Serif"/>
                        </a:rPr>
                        <a:t>***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917">
                <a:tc>
                  <a:txBody>
                    <a:bodyPr/>
                    <a:lstStyle/>
                    <a:p>
                      <a:pPr marL="1905"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spc="-5" dirty="0">
                          <a:latin typeface="Microsoft Sans Serif"/>
                          <a:cs typeface="Microsoft Sans Serif"/>
                        </a:rPr>
                        <a:t>2,4-Diclorofenol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spc="-5" dirty="0">
                          <a:latin typeface="Microsoft Sans Serif"/>
                          <a:cs typeface="Microsoft Sans Serif"/>
                        </a:rPr>
                        <a:t>0,3</a:t>
                      </a:r>
                      <a:r>
                        <a:rPr sz="135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50" dirty="0">
                          <a:latin typeface="Microsoft Sans Serif"/>
                          <a:cs typeface="Microsoft Sans Serif"/>
                        </a:rPr>
                        <a:t>μg/L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spc="-20" dirty="0">
                          <a:latin typeface="Microsoft Sans Serif"/>
                          <a:cs typeface="Microsoft Sans Serif"/>
                        </a:rPr>
                        <a:t>***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917"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spc="-5" dirty="0">
                          <a:latin typeface="Microsoft Sans Serif"/>
                          <a:cs typeface="Microsoft Sans Serif"/>
                        </a:rPr>
                        <a:t>Diclorometano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dirty="0">
                          <a:latin typeface="Microsoft Sans Serif"/>
                          <a:cs typeface="Microsoft Sans Serif"/>
                        </a:rPr>
                        <a:t>0,02</a:t>
                      </a:r>
                      <a:r>
                        <a:rPr sz="135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50" spc="-10" dirty="0">
                          <a:latin typeface="Microsoft Sans Serif"/>
                          <a:cs typeface="Microsoft Sans Serif"/>
                        </a:rPr>
                        <a:t>mg/L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spc="-20" dirty="0">
                          <a:latin typeface="Microsoft Sans Serif"/>
                          <a:cs typeface="Microsoft Sans Serif"/>
                        </a:rPr>
                        <a:t>***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917">
                <a:tc>
                  <a:txBody>
                    <a:bodyPr/>
                    <a:lstStyle/>
                    <a:p>
                      <a:pPr marR="11430"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spc="5" dirty="0">
                          <a:latin typeface="Microsoft Sans Serif"/>
                          <a:cs typeface="Microsoft Sans Serif"/>
                        </a:rPr>
                        <a:t>Dodecacloro</a:t>
                      </a:r>
                      <a:r>
                        <a:rPr sz="135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50" spc="-5" dirty="0">
                          <a:latin typeface="Microsoft Sans Serif"/>
                          <a:cs typeface="Microsoft Sans Serif"/>
                        </a:rPr>
                        <a:t>pentaciclodecano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dirty="0">
                          <a:latin typeface="Microsoft Sans Serif"/>
                          <a:cs typeface="Microsoft Sans Serif"/>
                        </a:rPr>
                        <a:t>0,001</a:t>
                      </a:r>
                      <a:r>
                        <a:rPr sz="135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50" dirty="0">
                          <a:latin typeface="Microsoft Sans Serif"/>
                          <a:cs typeface="Microsoft Sans Serif"/>
                        </a:rPr>
                        <a:t>μg/L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dirty="0">
                          <a:latin typeface="Microsoft Sans Serif"/>
                          <a:cs typeface="Microsoft Sans Serif"/>
                        </a:rPr>
                        <a:t>0,001</a:t>
                      </a:r>
                      <a:r>
                        <a:rPr sz="135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50" dirty="0">
                          <a:latin typeface="Microsoft Sans Serif"/>
                          <a:cs typeface="Microsoft Sans Serif"/>
                        </a:rPr>
                        <a:t>μg/L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917"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spc="-5" dirty="0">
                          <a:latin typeface="Microsoft Sans Serif"/>
                          <a:cs typeface="Microsoft Sans Serif"/>
                        </a:rPr>
                        <a:t>Estireno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dirty="0">
                          <a:latin typeface="Microsoft Sans Serif"/>
                          <a:cs typeface="Microsoft Sans Serif"/>
                        </a:rPr>
                        <a:t>0,02</a:t>
                      </a:r>
                      <a:r>
                        <a:rPr sz="135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50" spc="-10" dirty="0">
                          <a:latin typeface="Microsoft Sans Serif"/>
                          <a:cs typeface="Microsoft Sans Serif"/>
                        </a:rPr>
                        <a:t>mg/L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spc="-20" dirty="0">
                          <a:latin typeface="Microsoft Sans Serif"/>
                          <a:cs typeface="Microsoft Sans Serif"/>
                        </a:rPr>
                        <a:t>***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917">
                <a:tc>
                  <a:txBody>
                    <a:bodyPr/>
                    <a:lstStyle/>
                    <a:p>
                      <a:pPr marR="6350"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spc="-20" dirty="0">
                          <a:latin typeface="Microsoft Sans Serif"/>
                          <a:cs typeface="Microsoft Sans Serif"/>
                        </a:rPr>
                        <a:t>Etilbenzeno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dirty="0">
                          <a:latin typeface="Microsoft Sans Serif"/>
                          <a:cs typeface="Microsoft Sans Serif"/>
                        </a:rPr>
                        <a:t>90,0</a:t>
                      </a:r>
                      <a:r>
                        <a:rPr sz="135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50" dirty="0">
                          <a:latin typeface="Microsoft Sans Serif"/>
                          <a:cs typeface="Microsoft Sans Serif"/>
                        </a:rPr>
                        <a:t>μg/L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spc="-20" dirty="0">
                          <a:latin typeface="Microsoft Sans Serif"/>
                          <a:cs typeface="Microsoft Sans Serif"/>
                        </a:rPr>
                        <a:t>***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7062"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spc="-10" dirty="0">
                          <a:latin typeface="Microsoft Sans Serif"/>
                          <a:cs typeface="Microsoft Sans Serif"/>
                        </a:rPr>
                        <a:t>Glifosato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spc="10" dirty="0">
                          <a:latin typeface="Microsoft Sans Serif"/>
                          <a:cs typeface="Microsoft Sans Serif"/>
                        </a:rPr>
                        <a:t>65</a:t>
                      </a:r>
                      <a:r>
                        <a:rPr sz="135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50" dirty="0">
                          <a:latin typeface="Microsoft Sans Serif"/>
                          <a:cs typeface="Microsoft Sans Serif"/>
                        </a:rPr>
                        <a:t>μg/L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spc="10" dirty="0">
                          <a:latin typeface="Microsoft Sans Serif"/>
                          <a:cs typeface="Microsoft Sans Serif"/>
                        </a:rPr>
                        <a:t>280</a:t>
                      </a:r>
                      <a:r>
                        <a:rPr sz="135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50" dirty="0">
                          <a:latin typeface="Microsoft Sans Serif"/>
                          <a:cs typeface="Microsoft Sans Serif"/>
                        </a:rPr>
                        <a:t>μg/L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7134">
                <a:tc>
                  <a:txBody>
                    <a:bodyPr/>
                    <a:lstStyle/>
                    <a:p>
                      <a:pPr marR="7620" algn="ctr">
                        <a:lnSpc>
                          <a:spcPts val="1550"/>
                        </a:lnSpc>
                        <a:spcBef>
                          <a:spcPts val="55"/>
                        </a:spcBef>
                      </a:pPr>
                      <a:r>
                        <a:rPr sz="1350" spc="-20" dirty="0">
                          <a:latin typeface="Microsoft Sans Serif"/>
                          <a:cs typeface="Microsoft Sans Serif"/>
                        </a:rPr>
                        <a:t>Hexaclorobenzeno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ts val="1550"/>
                        </a:lnSpc>
                        <a:spcBef>
                          <a:spcPts val="55"/>
                        </a:spcBef>
                      </a:pPr>
                      <a:r>
                        <a:rPr sz="1350" spc="5" dirty="0">
                          <a:latin typeface="Microsoft Sans Serif"/>
                          <a:cs typeface="Microsoft Sans Serif"/>
                        </a:rPr>
                        <a:t>0,0065</a:t>
                      </a:r>
                      <a:r>
                        <a:rPr sz="135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50" dirty="0">
                          <a:latin typeface="Microsoft Sans Serif"/>
                          <a:cs typeface="Microsoft Sans Serif"/>
                        </a:rPr>
                        <a:t>μg/L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Bef>
                          <a:spcPts val="55"/>
                        </a:spcBef>
                      </a:pPr>
                      <a:r>
                        <a:rPr sz="1350" spc="-20" dirty="0">
                          <a:latin typeface="Microsoft Sans Serif"/>
                          <a:cs typeface="Microsoft Sans Serif"/>
                        </a:rPr>
                        <a:t>***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6917">
                <a:tc>
                  <a:txBody>
                    <a:bodyPr/>
                    <a:lstStyle/>
                    <a:p>
                      <a:pPr marR="9525" algn="ctr">
                        <a:lnSpc>
                          <a:spcPts val="1550"/>
                        </a:lnSpc>
                        <a:spcBef>
                          <a:spcPts val="55"/>
                        </a:spcBef>
                      </a:pPr>
                      <a:r>
                        <a:rPr sz="1350" spc="-15" dirty="0">
                          <a:latin typeface="Microsoft Sans Serif"/>
                          <a:cs typeface="Microsoft Sans Serif"/>
                        </a:rPr>
                        <a:t>Indeno(1,2,3-cd)pireno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1550"/>
                        </a:lnSpc>
                        <a:spcBef>
                          <a:spcPts val="55"/>
                        </a:spcBef>
                      </a:pPr>
                      <a:r>
                        <a:rPr sz="1350" dirty="0">
                          <a:latin typeface="Microsoft Sans Serif"/>
                          <a:cs typeface="Microsoft Sans Serif"/>
                        </a:rPr>
                        <a:t>0,05</a:t>
                      </a:r>
                      <a:r>
                        <a:rPr sz="135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50" dirty="0">
                          <a:latin typeface="Microsoft Sans Serif"/>
                          <a:cs typeface="Microsoft Sans Serif"/>
                        </a:rPr>
                        <a:t>μg/L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Bef>
                          <a:spcPts val="55"/>
                        </a:spcBef>
                      </a:pPr>
                      <a:r>
                        <a:rPr sz="1350" spc="-20" dirty="0">
                          <a:latin typeface="Microsoft Sans Serif"/>
                          <a:cs typeface="Microsoft Sans Serif"/>
                        </a:rPr>
                        <a:t>***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6917">
                <a:tc>
                  <a:txBody>
                    <a:bodyPr/>
                    <a:lstStyle/>
                    <a:p>
                      <a:pPr marR="6350" algn="ctr">
                        <a:lnSpc>
                          <a:spcPts val="1550"/>
                        </a:lnSpc>
                        <a:spcBef>
                          <a:spcPts val="55"/>
                        </a:spcBef>
                      </a:pPr>
                      <a:r>
                        <a:rPr sz="1350" spc="-10" dirty="0">
                          <a:latin typeface="Microsoft Sans Serif"/>
                          <a:cs typeface="Microsoft Sans Serif"/>
                        </a:rPr>
                        <a:t>Metolacloro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Bef>
                          <a:spcPts val="55"/>
                        </a:spcBef>
                      </a:pPr>
                      <a:r>
                        <a:rPr sz="1350" spc="10" dirty="0">
                          <a:latin typeface="Microsoft Sans Serif"/>
                          <a:cs typeface="Microsoft Sans Serif"/>
                        </a:rPr>
                        <a:t>10</a:t>
                      </a:r>
                      <a:r>
                        <a:rPr sz="135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50" dirty="0">
                          <a:latin typeface="Microsoft Sans Serif"/>
                          <a:cs typeface="Microsoft Sans Serif"/>
                        </a:rPr>
                        <a:t>μg/L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Bef>
                          <a:spcPts val="55"/>
                        </a:spcBef>
                      </a:pPr>
                      <a:r>
                        <a:rPr sz="1350" spc="-20" dirty="0">
                          <a:latin typeface="Microsoft Sans Serif"/>
                          <a:cs typeface="Microsoft Sans Serif"/>
                        </a:rPr>
                        <a:t>***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6881">
                <a:tc>
                  <a:txBody>
                    <a:bodyPr/>
                    <a:lstStyle/>
                    <a:p>
                      <a:pPr marR="5715"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spc="-5" dirty="0">
                          <a:latin typeface="Microsoft Sans Serif"/>
                          <a:cs typeface="Microsoft Sans Serif"/>
                        </a:rPr>
                        <a:t>Simazina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spc="-5" dirty="0">
                          <a:latin typeface="Microsoft Sans Serif"/>
                          <a:cs typeface="Microsoft Sans Serif"/>
                        </a:rPr>
                        <a:t>2,0</a:t>
                      </a:r>
                      <a:r>
                        <a:rPr sz="135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50" dirty="0">
                          <a:latin typeface="Microsoft Sans Serif"/>
                          <a:cs typeface="Microsoft Sans Serif"/>
                        </a:rPr>
                        <a:t>μg/L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spc="-20" dirty="0">
                          <a:latin typeface="Microsoft Sans Serif"/>
                          <a:cs typeface="Microsoft Sans Serif"/>
                        </a:rPr>
                        <a:t>***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6917">
                <a:tc>
                  <a:txBody>
                    <a:bodyPr/>
                    <a:lstStyle/>
                    <a:p>
                      <a:pPr marR="5715"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spc="-35" dirty="0">
                          <a:latin typeface="Microsoft Sans Serif"/>
                          <a:cs typeface="Microsoft Sans Serif"/>
                        </a:rPr>
                        <a:t>Tolueno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spc="-5" dirty="0">
                          <a:latin typeface="Microsoft Sans Serif"/>
                          <a:cs typeface="Microsoft Sans Serif"/>
                        </a:rPr>
                        <a:t>2,0</a:t>
                      </a:r>
                      <a:r>
                        <a:rPr sz="135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50" dirty="0">
                          <a:latin typeface="Microsoft Sans Serif"/>
                          <a:cs typeface="Microsoft Sans Serif"/>
                        </a:rPr>
                        <a:t>μg/L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spc="-20" dirty="0">
                          <a:latin typeface="Microsoft Sans Serif"/>
                          <a:cs typeface="Microsoft Sans Serif"/>
                        </a:rPr>
                        <a:t>***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6917">
                <a:tc>
                  <a:txBody>
                    <a:bodyPr/>
                    <a:lstStyle/>
                    <a:p>
                      <a:pPr marR="6985"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spc="-20" dirty="0">
                          <a:latin typeface="Microsoft Sans Serif"/>
                          <a:cs typeface="Microsoft Sans Serif"/>
                        </a:rPr>
                        <a:t>Tributilestanho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dirty="0">
                          <a:latin typeface="Microsoft Sans Serif"/>
                          <a:cs typeface="Microsoft Sans Serif"/>
                        </a:rPr>
                        <a:t>0,063</a:t>
                      </a:r>
                      <a:r>
                        <a:rPr sz="135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50" dirty="0">
                          <a:latin typeface="Microsoft Sans Serif"/>
                          <a:cs typeface="Microsoft Sans Serif"/>
                        </a:rPr>
                        <a:t>μg/L</a:t>
                      </a:r>
                      <a:r>
                        <a:rPr sz="135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50" spc="-5" dirty="0">
                          <a:latin typeface="Microsoft Sans Serif"/>
                          <a:cs typeface="Microsoft Sans Serif"/>
                        </a:rPr>
                        <a:t>TBT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spc="-5" dirty="0">
                          <a:latin typeface="Microsoft Sans Serif"/>
                          <a:cs typeface="Microsoft Sans Serif"/>
                        </a:rPr>
                        <a:t>2,0</a:t>
                      </a:r>
                      <a:r>
                        <a:rPr sz="135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50" dirty="0">
                          <a:latin typeface="Microsoft Sans Serif"/>
                          <a:cs typeface="Microsoft Sans Serif"/>
                        </a:rPr>
                        <a:t>μg/L</a:t>
                      </a:r>
                      <a:r>
                        <a:rPr sz="135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50" spc="-5" dirty="0">
                          <a:latin typeface="Microsoft Sans Serif"/>
                          <a:cs typeface="Microsoft Sans Serif"/>
                        </a:rPr>
                        <a:t>TBT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16917"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spc="-20" dirty="0">
                          <a:latin typeface="Microsoft Sans Serif"/>
                          <a:cs typeface="Microsoft Sans Serif"/>
                        </a:rPr>
                        <a:t>Triclorobenzeno</a:t>
                      </a:r>
                      <a:r>
                        <a:rPr sz="135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50" spc="-10" dirty="0">
                          <a:latin typeface="Microsoft Sans Serif"/>
                          <a:cs typeface="Microsoft Sans Serif"/>
                        </a:rPr>
                        <a:t>(1,2,3-TCB</a:t>
                      </a:r>
                      <a:r>
                        <a:rPr sz="1350" spc="10" dirty="0">
                          <a:latin typeface="Microsoft Sans Serif"/>
                          <a:cs typeface="Microsoft Sans Serif"/>
                        </a:rPr>
                        <a:t> +</a:t>
                      </a:r>
                      <a:r>
                        <a:rPr sz="135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50" spc="-5" dirty="0">
                          <a:latin typeface="Microsoft Sans Serif"/>
                          <a:cs typeface="Microsoft Sans Serif"/>
                        </a:rPr>
                        <a:t>1,2,4-TCB)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dirty="0">
                          <a:latin typeface="Microsoft Sans Serif"/>
                          <a:cs typeface="Microsoft Sans Serif"/>
                        </a:rPr>
                        <a:t>0,02</a:t>
                      </a:r>
                      <a:r>
                        <a:rPr sz="135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50" spc="-10" dirty="0">
                          <a:latin typeface="Microsoft Sans Serif"/>
                          <a:cs typeface="Microsoft Sans Serif"/>
                        </a:rPr>
                        <a:t>mg/L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spc="-20" dirty="0">
                          <a:latin typeface="Microsoft Sans Serif"/>
                          <a:cs typeface="Microsoft Sans Serif"/>
                        </a:rPr>
                        <a:t>***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16917">
                <a:tc>
                  <a:txBody>
                    <a:bodyPr/>
                    <a:lstStyle/>
                    <a:p>
                      <a:pPr marR="6985"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spc="-15" dirty="0">
                          <a:latin typeface="Microsoft Sans Serif"/>
                          <a:cs typeface="Microsoft Sans Serif"/>
                        </a:rPr>
                        <a:t>Tricloroeteno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dirty="0">
                          <a:latin typeface="Microsoft Sans Serif"/>
                          <a:cs typeface="Microsoft Sans Serif"/>
                        </a:rPr>
                        <a:t>0,03</a:t>
                      </a:r>
                      <a:r>
                        <a:rPr sz="135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50" spc="-10" dirty="0">
                          <a:latin typeface="Microsoft Sans Serif"/>
                          <a:cs typeface="Microsoft Sans Serif"/>
                        </a:rPr>
                        <a:t>mg/L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dirty="0">
                          <a:latin typeface="Microsoft Sans Serif"/>
                          <a:cs typeface="Microsoft Sans Serif"/>
                        </a:rPr>
                        <a:t>0,03</a:t>
                      </a:r>
                      <a:r>
                        <a:rPr sz="135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50" spc="-10" dirty="0">
                          <a:latin typeface="Microsoft Sans Serif"/>
                          <a:cs typeface="Microsoft Sans Serif"/>
                        </a:rPr>
                        <a:t>mg/L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16917">
                <a:tc>
                  <a:txBody>
                    <a:bodyPr/>
                    <a:lstStyle/>
                    <a:p>
                      <a:pPr marR="6350"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spc="-25" dirty="0">
                          <a:latin typeface="Microsoft Sans Serif"/>
                          <a:cs typeface="Microsoft Sans Serif"/>
                        </a:rPr>
                        <a:t>Trifluralina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spc="-5" dirty="0">
                          <a:latin typeface="Microsoft Sans Serif"/>
                          <a:cs typeface="Microsoft Sans Serif"/>
                        </a:rPr>
                        <a:t>0,2</a:t>
                      </a:r>
                      <a:r>
                        <a:rPr sz="135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50" dirty="0">
                          <a:latin typeface="Microsoft Sans Serif"/>
                          <a:cs typeface="Microsoft Sans Serif"/>
                        </a:rPr>
                        <a:t>μg/L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spc="-20" dirty="0">
                          <a:latin typeface="Microsoft Sans Serif"/>
                          <a:cs typeface="Microsoft Sans Serif"/>
                        </a:rPr>
                        <a:t>***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16918"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spc="-5" dirty="0">
                          <a:latin typeface="Microsoft Sans Serif"/>
                          <a:cs typeface="Microsoft Sans Serif"/>
                        </a:rPr>
                        <a:t>Xileno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spc="10" dirty="0">
                          <a:latin typeface="Microsoft Sans Serif"/>
                          <a:cs typeface="Microsoft Sans Serif"/>
                        </a:rPr>
                        <a:t>300</a:t>
                      </a:r>
                      <a:r>
                        <a:rPr sz="135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50" dirty="0">
                          <a:latin typeface="Microsoft Sans Serif"/>
                          <a:cs typeface="Microsoft Sans Serif"/>
                        </a:rPr>
                        <a:t>μg/L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Bef>
                          <a:spcPts val="60"/>
                        </a:spcBef>
                      </a:pPr>
                      <a:r>
                        <a:rPr sz="1350" spc="-20" dirty="0">
                          <a:latin typeface="Microsoft Sans Serif"/>
                          <a:cs typeface="Microsoft Sans Serif"/>
                        </a:rPr>
                        <a:t>***</a:t>
                      </a:r>
                      <a:endParaRPr sz="13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952625" y="604863"/>
          <a:ext cx="5349875" cy="6201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9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402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5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Classe</a:t>
                      </a:r>
                      <a:r>
                        <a:rPr sz="165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65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6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ÁGUAS</a:t>
                      </a:r>
                      <a:r>
                        <a:rPr sz="1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DOCES</a:t>
                      </a:r>
                      <a:r>
                        <a:rPr sz="165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6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357/05</a:t>
                      </a:r>
                      <a:endParaRPr sz="1650">
                        <a:latin typeface="Arial"/>
                        <a:cs typeface="Arial"/>
                      </a:endParaRPr>
                    </a:p>
                    <a:p>
                      <a:pPr marL="397510" marR="396875" algn="ctr">
                        <a:lnSpc>
                          <a:spcPts val="2170"/>
                        </a:lnSpc>
                        <a:spcBef>
                          <a:spcPts val="105"/>
                        </a:spcBef>
                      </a:pPr>
                      <a:r>
                        <a:rPr sz="1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Águas</a:t>
                      </a:r>
                      <a:r>
                        <a:rPr sz="165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doces</a:t>
                      </a:r>
                      <a:r>
                        <a:rPr sz="165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onde</a:t>
                      </a:r>
                      <a:r>
                        <a:rPr sz="165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ocorra</a:t>
                      </a:r>
                      <a:r>
                        <a:rPr sz="165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pesca</a:t>
                      </a:r>
                      <a:r>
                        <a:rPr sz="165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ou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cultivo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1650" b="1" spc="-4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organismos</a:t>
                      </a:r>
                      <a:r>
                        <a:rPr sz="165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para</a:t>
                      </a:r>
                      <a:r>
                        <a:rPr sz="165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fins</a:t>
                      </a:r>
                      <a:r>
                        <a:rPr sz="165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65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consumo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intensivo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6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674">
                <a:tc>
                  <a:txBody>
                    <a:bodyPr/>
                    <a:lstStyle/>
                    <a:p>
                      <a:pPr marL="45085">
                        <a:lnSpc>
                          <a:spcPts val="1910"/>
                        </a:lnSpc>
                        <a:spcBef>
                          <a:spcPts val="55"/>
                        </a:spcBef>
                      </a:pPr>
                      <a:r>
                        <a:rPr sz="1650" spc="-15" dirty="0">
                          <a:latin typeface="Microsoft Sans Serif"/>
                          <a:cs typeface="Microsoft Sans Serif"/>
                        </a:rPr>
                        <a:t>Parâmetros</a:t>
                      </a:r>
                      <a:r>
                        <a:rPr sz="165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50" spc="-20" dirty="0">
                          <a:latin typeface="Microsoft Sans Serif"/>
                          <a:cs typeface="Microsoft Sans Serif"/>
                        </a:rPr>
                        <a:t>inorgânicos</a:t>
                      </a:r>
                      <a:endParaRPr sz="1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ts val="1910"/>
                        </a:lnSpc>
                        <a:spcBef>
                          <a:spcPts val="55"/>
                        </a:spcBef>
                      </a:pPr>
                      <a:r>
                        <a:rPr sz="1650" spc="-10" dirty="0">
                          <a:latin typeface="Microsoft Sans Serif"/>
                          <a:cs typeface="Microsoft Sans Serif"/>
                        </a:rPr>
                        <a:t>Valor</a:t>
                      </a:r>
                      <a:r>
                        <a:rPr sz="1650" spc="-1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50" spc="-30" dirty="0">
                          <a:latin typeface="Microsoft Sans Serif"/>
                          <a:cs typeface="Microsoft Sans Serif"/>
                        </a:rPr>
                        <a:t>máximo</a:t>
                      </a:r>
                      <a:endParaRPr sz="1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111">
                <a:tc>
                  <a:txBody>
                    <a:bodyPr/>
                    <a:lstStyle/>
                    <a:p>
                      <a:pPr marL="1036955">
                        <a:lnSpc>
                          <a:spcPts val="1914"/>
                        </a:lnSpc>
                        <a:spcBef>
                          <a:spcPts val="55"/>
                        </a:spcBef>
                      </a:pPr>
                      <a:r>
                        <a:rPr sz="1650" spc="-15" dirty="0">
                          <a:latin typeface="Microsoft Sans Serif"/>
                          <a:cs typeface="Microsoft Sans Serif"/>
                        </a:rPr>
                        <a:t>Arsênio</a:t>
                      </a:r>
                      <a:r>
                        <a:rPr sz="165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50" spc="-25" dirty="0">
                          <a:latin typeface="Microsoft Sans Serif"/>
                          <a:cs typeface="Microsoft Sans Serif"/>
                        </a:rPr>
                        <a:t>total</a:t>
                      </a:r>
                      <a:endParaRPr sz="1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1914"/>
                        </a:lnSpc>
                        <a:spcBef>
                          <a:spcPts val="55"/>
                        </a:spcBef>
                      </a:pPr>
                      <a:r>
                        <a:rPr sz="1650" spc="-15" dirty="0">
                          <a:latin typeface="Microsoft Sans Serif"/>
                          <a:cs typeface="Microsoft Sans Serif"/>
                        </a:rPr>
                        <a:t>0,14</a:t>
                      </a:r>
                      <a:r>
                        <a:rPr sz="165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50" spc="-15" dirty="0">
                          <a:latin typeface="Microsoft Sans Serif"/>
                          <a:cs typeface="Microsoft Sans Serif"/>
                        </a:rPr>
                        <a:t>μg/L</a:t>
                      </a:r>
                      <a:endParaRPr sz="1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674">
                <a:tc>
                  <a:txBody>
                    <a:bodyPr/>
                    <a:lstStyle/>
                    <a:p>
                      <a:pPr marL="45085">
                        <a:lnSpc>
                          <a:spcPts val="1910"/>
                        </a:lnSpc>
                        <a:spcBef>
                          <a:spcPts val="55"/>
                        </a:spcBef>
                      </a:pPr>
                      <a:r>
                        <a:rPr sz="1650" spc="-15" dirty="0">
                          <a:latin typeface="Microsoft Sans Serif"/>
                          <a:cs typeface="Microsoft Sans Serif"/>
                        </a:rPr>
                        <a:t>Parâmetros</a:t>
                      </a:r>
                      <a:r>
                        <a:rPr sz="165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50" spc="-15" dirty="0">
                          <a:latin typeface="Microsoft Sans Serif"/>
                          <a:cs typeface="Microsoft Sans Serif"/>
                        </a:rPr>
                        <a:t>orgânicos</a:t>
                      </a:r>
                      <a:endParaRPr sz="1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ts val="1910"/>
                        </a:lnSpc>
                        <a:spcBef>
                          <a:spcPts val="55"/>
                        </a:spcBef>
                      </a:pPr>
                      <a:r>
                        <a:rPr sz="1650" spc="-10" dirty="0">
                          <a:latin typeface="Microsoft Sans Serif"/>
                          <a:cs typeface="Microsoft Sans Serif"/>
                        </a:rPr>
                        <a:t>Valor</a:t>
                      </a:r>
                      <a:r>
                        <a:rPr sz="1650" spc="-1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50" spc="-30" dirty="0">
                          <a:latin typeface="Microsoft Sans Serif"/>
                          <a:cs typeface="Microsoft Sans Serif"/>
                        </a:rPr>
                        <a:t>máximo</a:t>
                      </a:r>
                      <a:endParaRPr sz="1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674"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55"/>
                        </a:spcBef>
                      </a:pPr>
                      <a:r>
                        <a:rPr sz="1650" spc="-30" dirty="0">
                          <a:latin typeface="Microsoft Sans Serif"/>
                          <a:cs typeface="Microsoft Sans Serif"/>
                        </a:rPr>
                        <a:t>Benzidina</a:t>
                      </a:r>
                      <a:endParaRPr sz="1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ts val="1910"/>
                        </a:lnSpc>
                        <a:spcBef>
                          <a:spcPts val="55"/>
                        </a:spcBef>
                      </a:pPr>
                      <a:r>
                        <a:rPr sz="1650" spc="-10" dirty="0">
                          <a:latin typeface="Microsoft Sans Serif"/>
                          <a:cs typeface="Microsoft Sans Serif"/>
                        </a:rPr>
                        <a:t>0,0002</a:t>
                      </a:r>
                      <a:r>
                        <a:rPr sz="165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50" spc="-15" dirty="0">
                          <a:latin typeface="Microsoft Sans Serif"/>
                          <a:cs typeface="Microsoft Sans Serif"/>
                        </a:rPr>
                        <a:t>μg/L</a:t>
                      </a:r>
                      <a:endParaRPr sz="1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937">
                <a:tc>
                  <a:txBody>
                    <a:bodyPr/>
                    <a:lstStyle/>
                    <a:p>
                      <a:pPr marL="736600">
                        <a:lnSpc>
                          <a:spcPts val="1914"/>
                        </a:lnSpc>
                        <a:spcBef>
                          <a:spcPts val="55"/>
                        </a:spcBef>
                      </a:pPr>
                      <a:r>
                        <a:rPr sz="1650" spc="-35" dirty="0">
                          <a:latin typeface="Microsoft Sans Serif"/>
                          <a:cs typeface="Microsoft Sans Serif"/>
                        </a:rPr>
                        <a:t>Benzo(a)antraceno</a:t>
                      </a:r>
                      <a:endParaRPr sz="1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spcBef>
                          <a:spcPts val="55"/>
                        </a:spcBef>
                      </a:pPr>
                      <a:r>
                        <a:rPr sz="1650" spc="-15" dirty="0">
                          <a:latin typeface="Microsoft Sans Serif"/>
                          <a:cs typeface="Microsoft Sans Serif"/>
                        </a:rPr>
                        <a:t>0,018</a:t>
                      </a:r>
                      <a:r>
                        <a:rPr sz="165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50" spc="-15" dirty="0">
                          <a:latin typeface="Microsoft Sans Serif"/>
                          <a:cs typeface="Microsoft Sans Serif"/>
                        </a:rPr>
                        <a:t>μg/L</a:t>
                      </a:r>
                      <a:endParaRPr sz="1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849">
                <a:tc>
                  <a:txBody>
                    <a:bodyPr/>
                    <a:lstStyle/>
                    <a:p>
                      <a:pPr marL="906780">
                        <a:lnSpc>
                          <a:spcPts val="1910"/>
                        </a:lnSpc>
                        <a:spcBef>
                          <a:spcPts val="55"/>
                        </a:spcBef>
                      </a:pPr>
                      <a:r>
                        <a:rPr sz="1650" spc="-30" dirty="0">
                          <a:latin typeface="Microsoft Sans Serif"/>
                          <a:cs typeface="Microsoft Sans Serif"/>
                        </a:rPr>
                        <a:t>Benzo(a)pireno</a:t>
                      </a:r>
                      <a:endParaRPr sz="1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55"/>
                        </a:spcBef>
                      </a:pPr>
                      <a:r>
                        <a:rPr sz="1650" spc="-15" dirty="0">
                          <a:latin typeface="Microsoft Sans Serif"/>
                          <a:cs typeface="Microsoft Sans Serif"/>
                        </a:rPr>
                        <a:t>0,018</a:t>
                      </a:r>
                      <a:r>
                        <a:rPr sz="165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50" spc="-15" dirty="0">
                          <a:latin typeface="Microsoft Sans Serif"/>
                          <a:cs typeface="Microsoft Sans Serif"/>
                        </a:rPr>
                        <a:t>μg/L</a:t>
                      </a:r>
                      <a:endParaRPr sz="1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674">
                <a:tc>
                  <a:txBody>
                    <a:bodyPr/>
                    <a:lstStyle/>
                    <a:p>
                      <a:pPr marL="697865">
                        <a:lnSpc>
                          <a:spcPts val="1910"/>
                        </a:lnSpc>
                        <a:spcBef>
                          <a:spcPts val="55"/>
                        </a:spcBef>
                      </a:pPr>
                      <a:r>
                        <a:rPr sz="1650" spc="-45" dirty="0">
                          <a:latin typeface="Microsoft Sans Serif"/>
                          <a:cs typeface="Microsoft Sans Serif"/>
                        </a:rPr>
                        <a:t>Benzo(b)fluoranteno</a:t>
                      </a:r>
                      <a:endParaRPr sz="1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55"/>
                        </a:spcBef>
                      </a:pPr>
                      <a:r>
                        <a:rPr sz="1650" spc="-15" dirty="0">
                          <a:latin typeface="Microsoft Sans Serif"/>
                          <a:cs typeface="Microsoft Sans Serif"/>
                        </a:rPr>
                        <a:t>0,018</a:t>
                      </a:r>
                      <a:r>
                        <a:rPr sz="165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50" spc="-15" dirty="0">
                          <a:latin typeface="Microsoft Sans Serif"/>
                          <a:cs typeface="Microsoft Sans Serif"/>
                        </a:rPr>
                        <a:t>μg/L</a:t>
                      </a:r>
                      <a:endParaRPr sz="1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674">
                <a:tc>
                  <a:txBody>
                    <a:bodyPr/>
                    <a:lstStyle/>
                    <a:p>
                      <a:pPr marL="697865">
                        <a:lnSpc>
                          <a:spcPts val="1910"/>
                        </a:lnSpc>
                        <a:spcBef>
                          <a:spcPts val="55"/>
                        </a:spcBef>
                      </a:pPr>
                      <a:r>
                        <a:rPr sz="1650" spc="-45" dirty="0">
                          <a:latin typeface="Microsoft Sans Serif"/>
                          <a:cs typeface="Microsoft Sans Serif"/>
                        </a:rPr>
                        <a:t>Benzo(k)fluoranteno</a:t>
                      </a:r>
                      <a:endParaRPr sz="1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55"/>
                        </a:spcBef>
                      </a:pPr>
                      <a:r>
                        <a:rPr sz="1650" spc="-15" dirty="0">
                          <a:latin typeface="Microsoft Sans Serif"/>
                          <a:cs typeface="Microsoft Sans Serif"/>
                        </a:rPr>
                        <a:t>0,018</a:t>
                      </a:r>
                      <a:r>
                        <a:rPr sz="165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50" spc="-15" dirty="0">
                          <a:latin typeface="Microsoft Sans Serif"/>
                          <a:cs typeface="Microsoft Sans Serif"/>
                        </a:rPr>
                        <a:t>μg/L</a:t>
                      </a:r>
                      <a:endParaRPr sz="1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111"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spcBef>
                          <a:spcPts val="55"/>
                        </a:spcBef>
                      </a:pPr>
                      <a:r>
                        <a:rPr sz="1650" spc="-10" dirty="0">
                          <a:latin typeface="Microsoft Sans Serif"/>
                          <a:cs typeface="Microsoft Sans Serif"/>
                        </a:rPr>
                        <a:t>Criseno</a:t>
                      </a:r>
                      <a:endParaRPr sz="1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spcBef>
                          <a:spcPts val="55"/>
                        </a:spcBef>
                      </a:pPr>
                      <a:r>
                        <a:rPr sz="1650" spc="-15" dirty="0">
                          <a:latin typeface="Microsoft Sans Serif"/>
                          <a:cs typeface="Microsoft Sans Serif"/>
                        </a:rPr>
                        <a:t>0,018</a:t>
                      </a:r>
                      <a:r>
                        <a:rPr sz="165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50" spc="-15" dirty="0">
                          <a:latin typeface="Microsoft Sans Serif"/>
                          <a:cs typeface="Microsoft Sans Serif"/>
                        </a:rPr>
                        <a:t>μg/L</a:t>
                      </a:r>
                      <a:endParaRPr sz="1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674">
                <a:tc>
                  <a:txBody>
                    <a:bodyPr/>
                    <a:lstStyle/>
                    <a:p>
                      <a:pPr marL="567055">
                        <a:lnSpc>
                          <a:spcPts val="1910"/>
                        </a:lnSpc>
                        <a:spcBef>
                          <a:spcPts val="55"/>
                        </a:spcBef>
                      </a:pPr>
                      <a:r>
                        <a:rPr sz="1650" spc="-35" dirty="0">
                          <a:latin typeface="Microsoft Sans Serif"/>
                          <a:cs typeface="Microsoft Sans Serif"/>
                        </a:rPr>
                        <a:t>Dibenzo(a,h)antraceno</a:t>
                      </a:r>
                      <a:endParaRPr sz="1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55"/>
                        </a:spcBef>
                      </a:pPr>
                      <a:r>
                        <a:rPr sz="1650" spc="-15" dirty="0">
                          <a:latin typeface="Microsoft Sans Serif"/>
                          <a:cs typeface="Microsoft Sans Serif"/>
                        </a:rPr>
                        <a:t>0,018</a:t>
                      </a:r>
                      <a:r>
                        <a:rPr sz="165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50" spc="-15" dirty="0">
                          <a:latin typeface="Microsoft Sans Serif"/>
                          <a:cs typeface="Microsoft Sans Serif"/>
                        </a:rPr>
                        <a:t>μg/L</a:t>
                      </a:r>
                      <a:endParaRPr sz="1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674">
                <a:tc>
                  <a:txBody>
                    <a:bodyPr/>
                    <a:lstStyle/>
                    <a:p>
                      <a:pPr marL="658495">
                        <a:lnSpc>
                          <a:spcPts val="1910"/>
                        </a:lnSpc>
                        <a:spcBef>
                          <a:spcPts val="55"/>
                        </a:spcBef>
                      </a:pPr>
                      <a:r>
                        <a:rPr sz="1650" spc="-20" dirty="0">
                          <a:latin typeface="Microsoft Sans Serif"/>
                          <a:cs typeface="Microsoft Sans Serif"/>
                        </a:rPr>
                        <a:t>3,3-Diclorobenzidina</a:t>
                      </a:r>
                      <a:endParaRPr sz="1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55"/>
                        </a:spcBef>
                      </a:pPr>
                      <a:r>
                        <a:rPr sz="1650" spc="-15" dirty="0">
                          <a:latin typeface="Microsoft Sans Serif"/>
                          <a:cs typeface="Microsoft Sans Serif"/>
                        </a:rPr>
                        <a:t>0,028</a:t>
                      </a:r>
                      <a:r>
                        <a:rPr sz="165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50" spc="-15" dirty="0">
                          <a:latin typeface="Microsoft Sans Serif"/>
                          <a:cs typeface="Microsoft Sans Serif"/>
                        </a:rPr>
                        <a:t>μg/L</a:t>
                      </a:r>
                      <a:endParaRPr sz="1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5559"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50" spc="-25" dirty="0">
                          <a:latin typeface="Microsoft Sans Serif"/>
                          <a:cs typeface="Microsoft Sans Serif"/>
                        </a:rPr>
                        <a:t>Heptacloro</a:t>
                      </a:r>
                      <a:r>
                        <a:rPr sz="165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50" spc="-15" dirty="0">
                          <a:latin typeface="Microsoft Sans Serif"/>
                          <a:cs typeface="Microsoft Sans Serif"/>
                        </a:rPr>
                        <a:t>epóxido</a:t>
                      </a:r>
                      <a:r>
                        <a:rPr sz="165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50" spc="-5" dirty="0">
                          <a:latin typeface="Microsoft Sans Serif"/>
                          <a:cs typeface="Microsoft Sans Serif"/>
                        </a:rPr>
                        <a:t>+</a:t>
                      </a:r>
                      <a:r>
                        <a:rPr sz="165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50" spc="-25" dirty="0">
                          <a:latin typeface="Microsoft Sans Serif"/>
                          <a:cs typeface="Microsoft Sans Serif"/>
                        </a:rPr>
                        <a:t>Heptacloro</a:t>
                      </a:r>
                      <a:endParaRPr sz="1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50" spc="-10" dirty="0">
                          <a:latin typeface="Microsoft Sans Serif"/>
                          <a:cs typeface="Microsoft Sans Serif"/>
                        </a:rPr>
                        <a:t>0,000039</a:t>
                      </a:r>
                      <a:r>
                        <a:rPr sz="165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50" spc="-15" dirty="0">
                          <a:latin typeface="Microsoft Sans Serif"/>
                          <a:cs typeface="Microsoft Sans Serif"/>
                        </a:rPr>
                        <a:t>μg/L</a:t>
                      </a:r>
                      <a:endParaRPr sz="1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2674">
                <a:tc>
                  <a:txBody>
                    <a:bodyPr/>
                    <a:lstStyle/>
                    <a:p>
                      <a:pPr marL="762635">
                        <a:lnSpc>
                          <a:spcPts val="1910"/>
                        </a:lnSpc>
                        <a:spcBef>
                          <a:spcPts val="55"/>
                        </a:spcBef>
                      </a:pPr>
                      <a:r>
                        <a:rPr sz="1650" spc="-40" dirty="0">
                          <a:latin typeface="Microsoft Sans Serif"/>
                          <a:cs typeface="Microsoft Sans Serif"/>
                        </a:rPr>
                        <a:t>Hexaclorobenzeno</a:t>
                      </a:r>
                      <a:endParaRPr sz="1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55"/>
                        </a:spcBef>
                      </a:pPr>
                      <a:r>
                        <a:rPr sz="1650" spc="-10" dirty="0">
                          <a:latin typeface="Microsoft Sans Serif"/>
                          <a:cs typeface="Microsoft Sans Serif"/>
                        </a:rPr>
                        <a:t>0,00029</a:t>
                      </a:r>
                      <a:r>
                        <a:rPr sz="165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50" spc="-15" dirty="0">
                          <a:latin typeface="Microsoft Sans Serif"/>
                          <a:cs typeface="Microsoft Sans Serif"/>
                        </a:rPr>
                        <a:t>μg/L</a:t>
                      </a:r>
                      <a:endParaRPr sz="1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2631">
                <a:tc>
                  <a:txBody>
                    <a:bodyPr/>
                    <a:lstStyle/>
                    <a:p>
                      <a:pPr marL="580390">
                        <a:lnSpc>
                          <a:spcPts val="1910"/>
                        </a:lnSpc>
                        <a:spcBef>
                          <a:spcPts val="55"/>
                        </a:spcBef>
                      </a:pPr>
                      <a:r>
                        <a:rPr sz="1650" spc="-35" dirty="0">
                          <a:latin typeface="Microsoft Sans Serif"/>
                          <a:cs typeface="Microsoft Sans Serif"/>
                        </a:rPr>
                        <a:t>Indeno(1,2,3-cd)pireno</a:t>
                      </a:r>
                      <a:endParaRPr sz="1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55"/>
                        </a:spcBef>
                      </a:pPr>
                      <a:r>
                        <a:rPr sz="1650" spc="-15" dirty="0">
                          <a:latin typeface="Microsoft Sans Serif"/>
                          <a:cs typeface="Microsoft Sans Serif"/>
                        </a:rPr>
                        <a:t>0,018</a:t>
                      </a:r>
                      <a:r>
                        <a:rPr sz="165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50" spc="-15" dirty="0">
                          <a:latin typeface="Microsoft Sans Serif"/>
                          <a:cs typeface="Microsoft Sans Serif"/>
                        </a:rPr>
                        <a:t>μg/L</a:t>
                      </a:r>
                      <a:endParaRPr sz="1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2447"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50" spc="20" dirty="0">
                          <a:latin typeface="Microsoft Sans Serif"/>
                          <a:cs typeface="Microsoft Sans Serif"/>
                        </a:rPr>
                        <a:t>PCBs</a:t>
                      </a:r>
                      <a:r>
                        <a:rPr sz="165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50" spc="-5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65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50" spc="-20" dirty="0">
                          <a:latin typeface="Microsoft Sans Serif"/>
                          <a:cs typeface="Microsoft Sans Serif"/>
                        </a:rPr>
                        <a:t>Bifenilas</a:t>
                      </a:r>
                      <a:r>
                        <a:rPr sz="165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50" spc="-15" dirty="0">
                          <a:latin typeface="Microsoft Sans Serif"/>
                          <a:cs typeface="Microsoft Sans Serif"/>
                        </a:rPr>
                        <a:t>policloradas</a:t>
                      </a:r>
                      <a:endParaRPr sz="1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50" spc="-10" dirty="0">
                          <a:latin typeface="Microsoft Sans Serif"/>
                          <a:cs typeface="Microsoft Sans Serif"/>
                        </a:rPr>
                        <a:t>0,000064</a:t>
                      </a:r>
                      <a:r>
                        <a:rPr sz="165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50" spc="-15" dirty="0">
                          <a:latin typeface="Microsoft Sans Serif"/>
                          <a:cs typeface="Microsoft Sans Serif"/>
                        </a:rPr>
                        <a:t>μg/L</a:t>
                      </a:r>
                      <a:endParaRPr sz="1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2674">
                <a:tc>
                  <a:txBody>
                    <a:bodyPr/>
                    <a:lstStyle/>
                    <a:p>
                      <a:pPr marL="893444">
                        <a:lnSpc>
                          <a:spcPts val="1910"/>
                        </a:lnSpc>
                        <a:spcBef>
                          <a:spcPts val="55"/>
                        </a:spcBef>
                      </a:pPr>
                      <a:r>
                        <a:rPr sz="1650" spc="-30" dirty="0">
                          <a:latin typeface="Microsoft Sans Serif"/>
                          <a:cs typeface="Microsoft Sans Serif"/>
                        </a:rPr>
                        <a:t>Pentaclorofenol</a:t>
                      </a:r>
                      <a:endParaRPr sz="1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55"/>
                        </a:spcBef>
                      </a:pPr>
                      <a:r>
                        <a:rPr sz="1650" spc="-20" dirty="0">
                          <a:latin typeface="Microsoft Sans Serif"/>
                          <a:cs typeface="Microsoft Sans Serif"/>
                        </a:rPr>
                        <a:t>3,0</a:t>
                      </a:r>
                      <a:r>
                        <a:rPr sz="165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50" spc="-15" dirty="0">
                          <a:latin typeface="Microsoft Sans Serif"/>
                          <a:cs typeface="Microsoft Sans Serif"/>
                        </a:rPr>
                        <a:t>μg/L</a:t>
                      </a:r>
                      <a:endParaRPr sz="1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2674">
                <a:tc>
                  <a:txBody>
                    <a:bodyPr/>
                    <a:lstStyle/>
                    <a:p>
                      <a:pPr marL="514984">
                        <a:lnSpc>
                          <a:spcPts val="1910"/>
                        </a:lnSpc>
                        <a:spcBef>
                          <a:spcPts val="55"/>
                        </a:spcBef>
                      </a:pPr>
                      <a:r>
                        <a:rPr sz="1650" spc="-30" dirty="0">
                          <a:latin typeface="Microsoft Sans Serif"/>
                          <a:cs typeface="Microsoft Sans Serif"/>
                        </a:rPr>
                        <a:t>Tetracloreto</a:t>
                      </a:r>
                      <a:r>
                        <a:rPr sz="165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50" spc="-5" dirty="0"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sz="165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50" spc="-20" dirty="0">
                          <a:latin typeface="Microsoft Sans Serif"/>
                          <a:cs typeface="Microsoft Sans Serif"/>
                        </a:rPr>
                        <a:t>carbono</a:t>
                      </a:r>
                      <a:endParaRPr sz="1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55"/>
                        </a:spcBef>
                      </a:pPr>
                      <a:r>
                        <a:rPr sz="1650" spc="-20" dirty="0">
                          <a:latin typeface="Microsoft Sans Serif"/>
                          <a:cs typeface="Microsoft Sans Serif"/>
                        </a:rPr>
                        <a:t>1,6</a:t>
                      </a:r>
                      <a:r>
                        <a:rPr sz="165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50" spc="-15" dirty="0">
                          <a:latin typeface="Microsoft Sans Serif"/>
                          <a:cs typeface="Microsoft Sans Serif"/>
                        </a:rPr>
                        <a:t>μg/L</a:t>
                      </a:r>
                      <a:endParaRPr sz="1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2674">
                <a:tc>
                  <a:txBody>
                    <a:bodyPr/>
                    <a:lstStyle/>
                    <a:p>
                      <a:pPr marL="893444">
                        <a:lnSpc>
                          <a:spcPts val="1910"/>
                        </a:lnSpc>
                        <a:spcBef>
                          <a:spcPts val="55"/>
                        </a:spcBef>
                      </a:pPr>
                      <a:r>
                        <a:rPr sz="1650" spc="-30" dirty="0">
                          <a:latin typeface="Microsoft Sans Serif"/>
                          <a:cs typeface="Microsoft Sans Serif"/>
                        </a:rPr>
                        <a:t>Tetracloroeteno</a:t>
                      </a:r>
                      <a:endParaRPr sz="1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55"/>
                        </a:spcBef>
                      </a:pPr>
                      <a:r>
                        <a:rPr sz="1650" spc="-20" dirty="0">
                          <a:latin typeface="Microsoft Sans Serif"/>
                          <a:cs typeface="Microsoft Sans Serif"/>
                        </a:rPr>
                        <a:t>3,3</a:t>
                      </a:r>
                      <a:r>
                        <a:rPr sz="165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50" spc="-15" dirty="0">
                          <a:latin typeface="Microsoft Sans Serif"/>
                          <a:cs typeface="Microsoft Sans Serif"/>
                        </a:rPr>
                        <a:t>μg/L</a:t>
                      </a:r>
                      <a:endParaRPr sz="1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3111">
                <a:tc>
                  <a:txBody>
                    <a:bodyPr/>
                    <a:lstStyle/>
                    <a:p>
                      <a:pPr marR="6350" algn="ctr">
                        <a:lnSpc>
                          <a:spcPts val="1914"/>
                        </a:lnSpc>
                        <a:spcBef>
                          <a:spcPts val="55"/>
                        </a:spcBef>
                      </a:pPr>
                      <a:r>
                        <a:rPr sz="1650" spc="-45" dirty="0">
                          <a:latin typeface="Microsoft Sans Serif"/>
                          <a:cs typeface="Microsoft Sans Serif"/>
                        </a:rPr>
                        <a:t>Toxafeno</a:t>
                      </a:r>
                      <a:endParaRPr sz="1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spcBef>
                          <a:spcPts val="55"/>
                        </a:spcBef>
                      </a:pPr>
                      <a:r>
                        <a:rPr sz="1650" spc="-10" dirty="0">
                          <a:latin typeface="Microsoft Sans Serif"/>
                          <a:cs typeface="Microsoft Sans Serif"/>
                        </a:rPr>
                        <a:t>0,00028</a:t>
                      </a:r>
                      <a:r>
                        <a:rPr sz="165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50" spc="-15" dirty="0">
                          <a:latin typeface="Microsoft Sans Serif"/>
                          <a:cs typeface="Microsoft Sans Serif"/>
                        </a:rPr>
                        <a:t>μg/L</a:t>
                      </a:r>
                      <a:endParaRPr sz="1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62675">
                <a:tc>
                  <a:txBody>
                    <a:bodyPr/>
                    <a:lstStyle/>
                    <a:p>
                      <a:pPr marL="815340">
                        <a:lnSpc>
                          <a:spcPts val="1910"/>
                        </a:lnSpc>
                        <a:spcBef>
                          <a:spcPts val="55"/>
                        </a:spcBef>
                      </a:pPr>
                      <a:r>
                        <a:rPr sz="1650" spc="-25" dirty="0">
                          <a:latin typeface="Microsoft Sans Serif"/>
                          <a:cs typeface="Microsoft Sans Serif"/>
                        </a:rPr>
                        <a:t>2,4,6-triclorofenol</a:t>
                      </a:r>
                      <a:endParaRPr sz="1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55"/>
                        </a:spcBef>
                      </a:pPr>
                      <a:r>
                        <a:rPr sz="1650" spc="-20" dirty="0">
                          <a:latin typeface="Microsoft Sans Serif"/>
                          <a:cs typeface="Microsoft Sans Serif"/>
                        </a:rPr>
                        <a:t>2,4</a:t>
                      </a:r>
                      <a:r>
                        <a:rPr sz="165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50" spc="-15" dirty="0">
                          <a:latin typeface="Microsoft Sans Serif"/>
                          <a:cs typeface="Microsoft Sans Serif"/>
                        </a:rPr>
                        <a:t>μg/L</a:t>
                      </a:r>
                      <a:endParaRPr sz="1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2542032" y="38100"/>
            <a:ext cx="4198620" cy="570230"/>
            <a:chOff x="2542032" y="38100"/>
            <a:chExt cx="4198620" cy="5702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42032" y="38100"/>
              <a:ext cx="3208020" cy="5699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08676" y="38100"/>
              <a:ext cx="483108" cy="5699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20511" y="38100"/>
              <a:ext cx="1120139" cy="56997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689986" y="101600"/>
            <a:ext cx="38830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00CC"/>
                </a:solidFill>
              </a:rPr>
              <a:t>NOVOS</a:t>
            </a:r>
            <a:r>
              <a:rPr sz="2000" spc="-40" dirty="0">
                <a:solidFill>
                  <a:srgbClr val="0000CC"/>
                </a:solidFill>
              </a:rPr>
              <a:t> </a:t>
            </a:r>
            <a:r>
              <a:rPr sz="2000" dirty="0">
                <a:solidFill>
                  <a:srgbClr val="0000CC"/>
                </a:solidFill>
              </a:rPr>
              <a:t>PARÂMETROS</a:t>
            </a:r>
            <a:r>
              <a:rPr sz="2000" spc="-25" dirty="0">
                <a:solidFill>
                  <a:srgbClr val="0000CC"/>
                </a:solidFill>
              </a:rPr>
              <a:t> </a:t>
            </a:r>
            <a:r>
              <a:rPr sz="2000" dirty="0">
                <a:solidFill>
                  <a:srgbClr val="0000CC"/>
                </a:solidFill>
              </a:rPr>
              <a:t>–</a:t>
            </a:r>
            <a:r>
              <a:rPr sz="2000" spc="-20" dirty="0">
                <a:solidFill>
                  <a:srgbClr val="0000CC"/>
                </a:solidFill>
              </a:rPr>
              <a:t> </a:t>
            </a:r>
            <a:r>
              <a:rPr sz="2000" dirty="0">
                <a:solidFill>
                  <a:srgbClr val="0000CC"/>
                </a:solidFill>
              </a:rPr>
              <a:t>357/05</a:t>
            </a:r>
            <a:endParaRPr sz="2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4986" y="1837944"/>
            <a:ext cx="8575675" cy="1228725"/>
            <a:chOff x="284986" y="1837944"/>
            <a:chExt cx="8575675" cy="12287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4986" y="1872996"/>
              <a:ext cx="8575551" cy="112013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388" y="1837944"/>
              <a:ext cx="8342375" cy="122834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850" y="1890776"/>
              <a:ext cx="8497951" cy="104457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23850" y="1890776"/>
            <a:ext cx="8498205" cy="1044575"/>
          </a:xfrm>
          <a:prstGeom prst="rect">
            <a:avLst/>
          </a:prstGeom>
          <a:ln w="9525">
            <a:solidFill>
              <a:srgbClr val="F8F8F8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307975" marR="303530" algn="ctr">
              <a:lnSpc>
                <a:spcPct val="100000"/>
              </a:lnSpc>
              <a:spcBef>
                <a:spcPts val="355"/>
              </a:spcBef>
            </a:pPr>
            <a:r>
              <a:rPr sz="2000" b="1" dirty="0">
                <a:latin typeface="Tahoma"/>
                <a:cs typeface="Tahoma"/>
              </a:rPr>
              <a:t>A</a:t>
            </a:r>
            <a:r>
              <a:rPr sz="2000" b="1" spc="1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grande</a:t>
            </a:r>
            <a:r>
              <a:rPr sz="2000" b="1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maioria</a:t>
            </a:r>
            <a:r>
              <a:rPr sz="2000" b="1" spc="1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das</a:t>
            </a:r>
            <a:r>
              <a:rPr sz="2000" b="1" spc="1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cidades</a:t>
            </a:r>
            <a:r>
              <a:rPr sz="2000" b="1" spc="-1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brasileiras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não</a:t>
            </a:r>
            <a:r>
              <a:rPr sz="2000" b="1" spc="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tem</a:t>
            </a:r>
            <a:r>
              <a:rPr sz="2000" b="1" spc="1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laboratórios </a:t>
            </a:r>
            <a:r>
              <a:rPr sz="2000" b="1" spc="-57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aparelhados para </a:t>
            </a:r>
            <a:r>
              <a:rPr sz="2000" b="1" dirty="0">
                <a:latin typeface="Tahoma"/>
                <a:cs typeface="Tahoma"/>
              </a:rPr>
              <a:t>executar </a:t>
            </a:r>
            <a:r>
              <a:rPr sz="2000" b="1" spc="-5" dirty="0">
                <a:latin typeface="Tahoma"/>
                <a:cs typeface="Tahoma"/>
              </a:rPr>
              <a:t>todo </a:t>
            </a:r>
            <a:r>
              <a:rPr sz="2000" b="1" dirty="0">
                <a:latin typeface="Tahoma"/>
                <a:cs typeface="Tahoma"/>
              </a:rPr>
              <a:t>o elenco </a:t>
            </a:r>
            <a:r>
              <a:rPr sz="2000" b="1" spc="-5" dirty="0">
                <a:latin typeface="Tahoma"/>
                <a:cs typeface="Tahoma"/>
              </a:rPr>
              <a:t>de análises dos </a:t>
            </a:r>
            <a:r>
              <a:rPr sz="2000" b="1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parâmetros previstos</a:t>
            </a:r>
            <a:r>
              <a:rPr sz="2000" b="1" spc="-2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na</a:t>
            </a:r>
            <a:r>
              <a:rPr sz="2000" b="1" spc="-1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legislação.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75843" y="2985516"/>
            <a:ext cx="8594090" cy="923925"/>
            <a:chOff x="275843" y="2985516"/>
            <a:chExt cx="8594090" cy="92392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5843" y="3011424"/>
              <a:ext cx="8593836" cy="83362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3671" y="2985516"/>
              <a:ext cx="8368283" cy="92354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3849" y="3038475"/>
              <a:ext cx="8497951" cy="739775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23850" y="3038475"/>
            <a:ext cx="8498205" cy="739775"/>
          </a:xfrm>
          <a:prstGeom prst="rect">
            <a:avLst/>
          </a:prstGeom>
          <a:ln w="9525">
            <a:solidFill>
              <a:srgbClr val="F8F8F8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2534920" marR="290195" indent="-2240915">
              <a:lnSpc>
                <a:spcPct val="100000"/>
              </a:lnSpc>
              <a:spcBef>
                <a:spcPts val="355"/>
              </a:spcBef>
            </a:pPr>
            <a:r>
              <a:rPr sz="2000" b="1" spc="-5" dirty="0">
                <a:latin typeface="Tahoma"/>
                <a:cs typeface="Tahoma"/>
              </a:rPr>
              <a:t>Algumas </a:t>
            </a:r>
            <a:r>
              <a:rPr sz="2000" b="1" dirty="0">
                <a:latin typeface="Tahoma"/>
                <a:cs typeface="Tahoma"/>
              </a:rPr>
              <a:t>águas </a:t>
            </a:r>
            <a:r>
              <a:rPr sz="2000" b="1" spc="-5" dirty="0">
                <a:latin typeface="Tahoma"/>
                <a:cs typeface="Tahoma"/>
              </a:rPr>
              <a:t>naturais </a:t>
            </a:r>
            <a:r>
              <a:rPr sz="2000" b="1" dirty="0">
                <a:latin typeface="Tahoma"/>
                <a:cs typeface="Tahoma"/>
              </a:rPr>
              <a:t>já </a:t>
            </a:r>
            <a:r>
              <a:rPr sz="2000" b="1" spc="-5" dirty="0">
                <a:latin typeface="Tahoma"/>
                <a:cs typeface="Tahoma"/>
              </a:rPr>
              <a:t>possuem concentrações superiores </a:t>
            </a:r>
            <a:r>
              <a:rPr sz="2000" b="1" spc="-57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aos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padrões</a:t>
            </a:r>
            <a:r>
              <a:rPr sz="2000" b="1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estabelecidos.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75843" y="3851147"/>
            <a:ext cx="8594090" cy="1533525"/>
            <a:chOff x="275843" y="3851147"/>
            <a:chExt cx="8594090" cy="1533525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5843" y="3875531"/>
              <a:ext cx="8593836" cy="144475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0811" y="3851147"/>
              <a:ext cx="8417052" cy="153314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3849" y="3903725"/>
              <a:ext cx="8497951" cy="1349375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23850" y="3903726"/>
            <a:ext cx="8498205" cy="1349375"/>
          </a:xfrm>
          <a:prstGeom prst="rect">
            <a:avLst/>
          </a:prstGeom>
          <a:ln w="9525">
            <a:solidFill>
              <a:srgbClr val="F8F8F8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271145" marR="263525" indent="-1270" algn="ctr">
              <a:lnSpc>
                <a:spcPct val="100000"/>
              </a:lnSpc>
              <a:spcBef>
                <a:spcPts val="359"/>
              </a:spcBef>
            </a:pPr>
            <a:r>
              <a:rPr sz="2000" b="1" spc="-5" dirty="0">
                <a:latin typeface="Tahoma"/>
                <a:cs typeface="Tahoma"/>
              </a:rPr>
              <a:t>Excetuando-se os parâmetros DBO/OD </a:t>
            </a:r>
            <a:r>
              <a:rPr sz="2000" b="1" dirty="0">
                <a:latin typeface="Tahoma"/>
                <a:cs typeface="Tahoma"/>
              </a:rPr>
              <a:t>e </a:t>
            </a:r>
            <a:r>
              <a:rPr sz="2000" b="1" spc="-5" dirty="0">
                <a:latin typeface="Tahoma"/>
                <a:cs typeface="Tahoma"/>
              </a:rPr>
              <a:t>Coliformes, onde </a:t>
            </a:r>
            <a:r>
              <a:rPr sz="2000" b="1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existem </a:t>
            </a:r>
            <a:r>
              <a:rPr sz="2000" b="1" dirty="0">
                <a:latin typeface="Tahoma"/>
                <a:cs typeface="Tahoma"/>
              </a:rPr>
              <a:t>modelagens </a:t>
            </a:r>
            <a:r>
              <a:rPr sz="2000" b="1" spc="-5" dirty="0">
                <a:latin typeface="Tahoma"/>
                <a:cs typeface="Tahoma"/>
              </a:rPr>
              <a:t>de comportamento conhecidas, os outros </a:t>
            </a:r>
            <a:r>
              <a:rPr sz="2000" b="1" spc="-57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são </a:t>
            </a:r>
            <a:r>
              <a:rPr sz="2000" b="1" spc="-5" dirty="0">
                <a:latin typeface="Tahoma"/>
                <a:cs typeface="Tahoma"/>
              </a:rPr>
              <a:t>de difícil </a:t>
            </a:r>
            <a:r>
              <a:rPr sz="2000" b="1" dirty="0">
                <a:latin typeface="Tahoma"/>
                <a:cs typeface="Tahoma"/>
              </a:rPr>
              <a:t>avaliação </a:t>
            </a:r>
            <a:r>
              <a:rPr sz="2000" b="1" spc="-5" dirty="0">
                <a:latin typeface="Tahoma"/>
                <a:cs typeface="Tahoma"/>
              </a:rPr>
              <a:t>comportamental nos cursos d’água, </a:t>
            </a:r>
            <a:r>
              <a:rPr sz="2000" b="1" dirty="0">
                <a:latin typeface="Tahoma"/>
                <a:cs typeface="Tahoma"/>
              </a:rPr>
              <a:t> trazendo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incertezas</a:t>
            </a:r>
            <a:r>
              <a:rPr sz="2000" b="1" spc="-3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na</a:t>
            </a:r>
            <a:r>
              <a:rPr sz="2000" b="1" spc="-1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avaliação.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56031" y="5269991"/>
            <a:ext cx="8707120" cy="1228725"/>
            <a:chOff x="256031" y="5269991"/>
            <a:chExt cx="8707120" cy="1228725"/>
          </a:xfrm>
        </p:grpSpPr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5843" y="5295899"/>
              <a:ext cx="8593836" cy="113842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6031" y="5269991"/>
              <a:ext cx="8706612" cy="122834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850" y="5322887"/>
              <a:ext cx="8497951" cy="1044575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323850" y="5322887"/>
            <a:ext cx="8498205" cy="1044575"/>
          </a:xfrm>
          <a:prstGeom prst="rect">
            <a:avLst/>
          </a:prstGeom>
          <a:ln w="9525">
            <a:solidFill>
              <a:srgbClr val="F8F8F8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126364" marR="122555" algn="ctr">
              <a:lnSpc>
                <a:spcPct val="100000"/>
              </a:lnSpc>
              <a:spcBef>
                <a:spcPts val="360"/>
              </a:spcBef>
            </a:pPr>
            <a:r>
              <a:rPr sz="2000" b="1" dirty="0">
                <a:latin typeface="Tahoma"/>
                <a:cs typeface="Tahoma"/>
              </a:rPr>
              <a:t>As razões </a:t>
            </a:r>
            <a:r>
              <a:rPr sz="2000" b="1" spc="-5" dirty="0">
                <a:latin typeface="Tahoma"/>
                <a:cs typeface="Tahoma"/>
              </a:rPr>
              <a:t>de diluição rio/efluente para cada parâmetro </a:t>
            </a:r>
            <a:r>
              <a:rPr sz="2000" b="1" dirty="0">
                <a:latin typeface="Tahoma"/>
                <a:cs typeface="Tahoma"/>
              </a:rPr>
              <a:t>variam </a:t>
            </a:r>
            <a:r>
              <a:rPr sz="2000" b="1" spc="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bastante entre si, </a:t>
            </a:r>
            <a:r>
              <a:rPr sz="2000" b="1" spc="-5" dirty="0">
                <a:latin typeface="Tahoma"/>
                <a:cs typeface="Tahoma"/>
              </a:rPr>
              <a:t>dificultando </a:t>
            </a:r>
            <a:r>
              <a:rPr sz="2000" b="1" dirty="0">
                <a:latin typeface="Tahoma"/>
                <a:cs typeface="Tahoma"/>
              </a:rPr>
              <a:t>o </a:t>
            </a:r>
            <a:r>
              <a:rPr sz="2000" b="1" spc="-5" dirty="0">
                <a:latin typeface="Tahoma"/>
                <a:cs typeface="Tahoma"/>
              </a:rPr>
              <a:t>controle </a:t>
            </a:r>
            <a:r>
              <a:rPr sz="2000" b="1" dirty="0">
                <a:latin typeface="Tahoma"/>
                <a:cs typeface="Tahoma"/>
              </a:rPr>
              <a:t>da </a:t>
            </a:r>
            <a:r>
              <a:rPr sz="2000" b="1" spc="-5" dirty="0">
                <a:latin typeface="Tahoma"/>
                <a:cs typeface="Tahoma"/>
              </a:rPr>
              <a:t>qualidade das </a:t>
            </a:r>
            <a:r>
              <a:rPr sz="2000" b="1" dirty="0">
                <a:latin typeface="Tahoma"/>
                <a:cs typeface="Tahoma"/>
              </a:rPr>
              <a:t>águas </a:t>
            </a:r>
            <a:r>
              <a:rPr sz="2000" b="1" spc="-57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pelo controle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dos </a:t>
            </a:r>
            <a:r>
              <a:rPr sz="2000" b="1" spc="-5" dirty="0">
                <a:latin typeface="Tahoma"/>
                <a:cs typeface="Tahoma"/>
              </a:rPr>
              <a:t>lançamentos.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732790" y="350494"/>
            <a:ext cx="5515610" cy="789940"/>
            <a:chOff x="1732790" y="350494"/>
            <a:chExt cx="5515610" cy="789940"/>
          </a:xfrm>
        </p:grpSpPr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32790" y="350494"/>
              <a:ext cx="5515350" cy="78947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66951" y="357250"/>
              <a:ext cx="5448300" cy="725424"/>
            </a:xfrm>
            <a:prstGeom prst="rect">
              <a:avLst/>
            </a:prstGeom>
          </p:spPr>
        </p:pic>
      </p:grp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2204973" y="393268"/>
            <a:ext cx="45713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Legislação</a:t>
            </a:r>
            <a:r>
              <a:rPr sz="3600" spc="-25" dirty="0"/>
              <a:t> </a:t>
            </a:r>
            <a:r>
              <a:rPr sz="3600" spc="-5" dirty="0"/>
              <a:t>Efluentes</a:t>
            </a:r>
            <a:endParaRPr sz="3600"/>
          </a:p>
        </p:txBody>
      </p:sp>
      <p:sp>
        <p:nvSpPr>
          <p:cNvPr id="27" name="object 27"/>
          <p:cNvSpPr txBox="1"/>
          <p:nvPr/>
        </p:nvSpPr>
        <p:spPr>
          <a:xfrm>
            <a:off x="8816340" y="6598538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b="1" dirty="0">
                <a:solidFill>
                  <a:srgbClr val="5F5F5F"/>
                </a:solidFill>
                <a:latin typeface="Arial"/>
                <a:cs typeface="Arial"/>
              </a:rPr>
              <a:t>29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77595" y="1300734"/>
            <a:ext cx="70783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94970" algn="l"/>
              </a:tabLst>
            </a:pPr>
            <a:r>
              <a:rPr sz="2800" spc="-5" dirty="0">
                <a:solidFill>
                  <a:srgbClr val="4F81BC"/>
                </a:solidFill>
                <a:latin typeface="Wingdings"/>
                <a:cs typeface="Wingdings"/>
              </a:rPr>
              <a:t></a:t>
            </a:r>
            <a:r>
              <a:rPr sz="2800" spc="-5" dirty="0">
                <a:solidFill>
                  <a:srgbClr val="4F81BC"/>
                </a:solidFill>
                <a:latin typeface="Times New Roman"/>
                <a:cs typeface="Times New Roman"/>
              </a:rPr>
              <a:t>	</a:t>
            </a:r>
            <a:r>
              <a:rPr sz="2800" b="1" spc="-5" dirty="0">
                <a:latin typeface="Arial"/>
                <a:cs typeface="Arial"/>
              </a:rPr>
              <a:t>Res.CONAMA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no.</a:t>
            </a:r>
            <a:r>
              <a:rPr sz="2800" b="1" spc="-5" dirty="0">
                <a:latin typeface="Arial"/>
                <a:cs typeface="Arial"/>
              </a:rPr>
              <a:t> 357/05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– Dificuldades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278" y="1990194"/>
            <a:ext cx="556859" cy="52833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927857" y="178325"/>
            <a:ext cx="5082540" cy="774700"/>
            <a:chOff x="1927857" y="178325"/>
            <a:chExt cx="5082540" cy="7747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27857" y="178325"/>
              <a:ext cx="5082545" cy="7741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61642" y="188976"/>
              <a:ext cx="5015483" cy="70637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74875" y="249174"/>
            <a:ext cx="45377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Tratamento</a:t>
            </a:r>
            <a:r>
              <a:rPr sz="3200" spc="-50" dirty="0"/>
              <a:t> </a:t>
            </a:r>
            <a:r>
              <a:rPr sz="3200" dirty="0"/>
              <a:t>de</a:t>
            </a:r>
            <a:r>
              <a:rPr sz="3200" spc="-45" dirty="0"/>
              <a:t> </a:t>
            </a:r>
            <a:r>
              <a:rPr sz="3200" dirty="0"/>
              <a:t>Efluente</a:t>
            </a:r>
            <a:endParaRPr sz="3200"/>
          </a:p>
        </p:txBody>
      </p:sp>
      <p:grpSp>
        <p:nvGrpSpPr>
          <p:cNvPr id="7" name="object 7"/>
          <p:cNvGrpSpPr/>
          <p:nvPr/>
        </p:nvGrpSpPr>
        <p:grpSpPr>
          <a:xfrm>
            <a:off x="2450594" y="1074399"/>
            <a:ext cx="4587240" cy="671195"/>
            <a:chOff x="2450594" y="1074399"/>
            <a:chExt cx="4587240" cy="67119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50594" y="1074399"/>
              <a:ext cx="4587233" cy="6706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83738" y="1084326"/>
              <a:ext cx="4520438" cy="60477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14883" y="1093673"/>
            <a:ext cx="7985125" cy="4713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algn="ctr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Introdução</a:t>
            </a:r>
            <a:endParaRPr sz="3200">
              <a:latin typeface="Arial"/>
              <a:cs typeface="Arial"/>
            </a:endParaRPr>
          </a:p>
          <a:p>
            <a:pPr marL="546100">
              <a:lnSpc>
                <a:spcPct val="100000"/>
              </a:lnSpc>
              <a:spcBef>
                <a:spcPts val="3195"/>
              </a:spcBef>
            </a:pPr>
            <a:r>
              <a:rPr sz="2800" b="1" spc="-5" dirty="0">
                <a:latin typeface="Arial"/>
                <a:cs typeface="Arial"/>
              </a:rPr>
              <a:t>O que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é efluente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industrial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?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550">
              <a:latin typeface="Arial"/>
              <a:cs typeface="Arial"/>
            </a:endParaRPr>
          </a:p>
          <a:p>
            <a:pPr marL="394970" marR="5080" indent="-382905">
              <a:lnSpc>
                <a:spcPct val="100000"/>
              </a:lnSpc>
              <a:tabLst>
                <a:tab pos="394970" algn="l"/>
              </a:tabLst>
            </a:pPr>
            <a:r>
              <a:rPr sz="2800" spc="-5" dirty="0">
                <a:solidFill>
                  <a:srgbClr val="4F81BC"/>
                </a:solidFill>
                <a:latin typeface="Wingdings"/>
                <a:cs typeface="Wingdings"/>
              </a:rPr>
              <a:t></a:t>
            </a:r>
            <a:r>
              <a:rPr sz="2800" spc="-5" dirty="0">
                <a:solidFill>
                  <a:srgbClr val="4F81B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Microsoft Sans Serif"/>
                <a:cs typeface="Microsoft Sans Serif"/>
              </a:rPr>
              <a:t>De acordo com a Norma </a:t>
            </a:r>
            <a:r>
              <a:rPr sz="2800" spc="-10" dirty="0">
                <a:latin typeface="Microsoft Sans Serif"/>
                <a:cs typeface="Microsoft Sans Serif"/>
              </a:rPr>
              <a:t>Brasileira </a:t>
            </a:r>
            <a:r>
              <a:rPr sz="2800" spc="1155" dirty="0">
                <a:latin typeface="Microsoft Sans Serif"/>
                <a:cs typeface="Microsoft Sans Serif"/>
              </a:rPr>
              <a:t>— </a:t>
            </a:r>
            <a:r>
              <a:rPr sz="2800" spc="-5" dirty="0">
                <a:latin typeface="Microsoft Sans Serif"/>
                <a:cs typeface="Microsoft Sans Serif"/>
              </a:rPr>
              <a:t>NBR </a:t>
            </a:r>
            <a:r>
              <a:rPr sz="2800" dirty="0">
                <a:latin typeface="Microsoft Sans Serif"/>
                <a:cs typeface="Microsoft Sans Serif"/>
              </a:rPr>
              <a:t> 9800/1987,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b="1" spc="-5" dirty="0">
                <a:latin typeface="Arial"/>
                <a:cs typeface="Arial"/>
              </a:rPr>
              <a:t>efluente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líquido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industrial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é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o 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despejo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líquido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proveniente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do 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estabelecimento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industrial,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compreendendo 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emanações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de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processo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industrial,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águas</a:t>
            </a:r>
            <a:r>
              <a:rPr sz="2800" b="1" spc="3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de </a:t>
            </a:r>
            <a:r>
              <a:rPr sz="2800" b="1" spc="-76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refrigeração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poluídas,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águas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pluviais 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poluídas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e esgoto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doméstico</a:t>
            </a:r>
            <a:r>
              <a:rPr sz="2800" spc="-5" dirty="0">
                <a:latin typeface="Microsoft Sans Serif"/>
                <a:cs typeface="Microsoft Sans Serif"/>
              </a:rPr>
              <a:t>.</a:t>
            </a:r>
            <a:endParaRPr sz="2800">
              <a:latin typeface="Microsoft Sans Serif"/>
              <a:cs typeface="Microsoft Sans Serif"/>
            </a:endParaRPr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52615" y="720851"/>
            <a:ext cx="467867" cy="467868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32790" y="350494"/>
            <a:ext cx="5515610" cy="789940"/>
            <a:chOff x="1732790" y="350494"/>
            <a:chExt cx="5515610" cy="7899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2790" y="350494"/>
              <a:ext cx="5515350" cy="78947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6951" y="357250"/>
              <a:ext cx="5448300" cy="7254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91257" y="393268"/>
            <a:ext cx="45993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Legislação</a:t>
            </a:r>
            <a:r>
              <a:rPr sz="3600" spc="-55" dirty="0"/>
              <a:t> </a:t>
            </a:r>
            <a:r>
              <a:rPr sz="3600" dirty="0"/>
              <a:t>Brasileira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977595" y="1300734"/>
            <a:ext cx="70973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94970" algn="l"/>
              </a:tabLst>
            </a:pPr>
            <a:r>
              <a:rPr sz="2800" spc="-5" dirty="0">
                <a:solidFill>
                  <a:srgbClr val="4F81BC"/>
                </a:solidFill>
                <a:latin typeface="Wingdings"/>
                <a:cs typeface="Wingdings"/>
              </a:rPr>
              <a:t></a:t>
            </a:r>
            <a:r>
              <a:rPr sz="2800" spc="-5" dirty="0">
                <a:solidFill>
                  <a:srgbClr val="4F81BC"/>
                </a:solidFill>
                <a:latin typeface="Times New Roman"/>
                <a:cs typeface="Times New Roman"/>
              </a:rPr>
              <a:t>	</a:t>
            </a:r>
            <a:r>
              <a:rPr sz="2800" b="1" spc="-5" dirty="0">
                <a:latin typeface="Arial"/>
                <a:cs typeface="Arial"/>
              </a:rPr>
              <a:t>Res.CONAMA</a:t>
            </a:r>
            <a:r>
              <a:rPr sz="2800" b="1" spc="-6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no.</a:t>
            </a:r>
            <a:r>
              <a:rPr sz="2800" b="1" spc="-5" dirty="0">
                <a:latin typeface="Arial"/>
                <a:cs typeface="Arial"/>
              </a:rPr>
              <a:t> 357/05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– Pt. Positivos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84986" y="2083307"/>
            <a:ext cx="8627745" cy="923925"/>
            <a:chOff x="284986" y="2083307"/>
            <a:chExt cx="8627745" cy="92392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4986" y="2118343"/>
              <a:ext cx="8575551" cy="81689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6324" y="2083307"/>
              <a:ext cx="8606028" cy="9235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3850" y="2136774"/>
              <a:ext cx="8497951" cy="739775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23850" y="2136775"/>
            <a:ext cx="8498205" cy="739775"/>
          </a:xfrm>
          <a:prstGeom prst="rect">
            <a:avLst/>
          </a:prstGeom>
          <a:ln w="9525">
            <a:solidFill>
              <a:srgbClr val="F8F8F8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5"/>
              </a:spcBef>
            </a:pPr>
            <a:r>
              <a:rPr sz="2000" b="1" spc="-5" dirty="0">
                <a:latin typeface="Tahoma"/>
                <a:cs typeface="Tahoma"/>
              </a:rPr>
              <a:t>Introdução</a:t>
            </a:r>
            <a:r>
              <a:rPr sz="2000" b="1" spc="-3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de</a:t>
            </a:r>
            <a:r>
              <a:rPr sz="2000" b="1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Metas Parciais,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que</a:t>
            </a:r>
            <a:r>
              <a:rPr sz="2000" b="1" spc="-1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possibilita</a:t>
            </a:r>
            <a:r>
              <a:rPr sz="2000" b="1" spc="-2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melhor</a:t>
            </a:r>
            <a:r>
              <a:rPr sz="2000" b="1" spc="-5" dirty="0">
                <a:latin typeface="Tahoma"/>
                <a:cs typeface="Tahoma"/>
              </a:rPr>
              <a:t> gestão das</a:t>
            </a:r>
            <a:endParaRPr sz="2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2000" b="1" spc="-5" dirty="0">
                <a:latin typeface="Tahoma"/>
                <a:cs typeface="Tahoma"/>
              </a:rPr>
              <a:t>condições</a:t>
            </a:r>
            <a:r>
              <a:rPr sz="2000" b="1" spc="-3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de</a:t>
            </a:r>
            <a:r>
              <a:rPr sz="2000" b="1" spc="-5" dirty="0">
                <a:latin typeface="Tahoma"/>
                <a:cs typeface="Tahoma"/>
              </a:rPr>
              <a:t> qualidade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da </a:t>
            </a:r>
            <a:r>
              <a:rPr sz="2000" b="1" spc="-5" dirty="0">
                <a:latin typeface="Tahoma"/>
                <a:cs typeface="Tahoma"/>
              </a:rPr>
              <a:t>água.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84986" y="2996183"/>
            <a:ext cx="8575675" cy="619125"/>
            <a:chOff x="284986" y="2996183"/>
            <a:chExt cx="8575675" cy="619125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4986" y="3031235"/>
              <a:ext cx="8575551" cy="51206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8680" y="2996183"/>
              <a:ext cx="7482840" cy="61874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3850" y="3049650"/>
              <a:ext cx="8497951" cy="434975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23850" y="3049651"/>
            <a:ext cx="8498205" cy="434975"/>
          </a:xfrm>
          <a:prstGeom prst="rect">
            <a:avLst/>
          </a:prstGeom>
          <a:ln w="9525">
            <a:solidFill>
              <a:srgbClr val="F8F8F8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739775">
              <a:lnSpc>
                <a:spcPct val="100000"/>
              </a:lnSpc>
              <a:spcBef>
                <a:spcPts val="355"/>
              </a:spcBef>
            </a:pPr>
            <a:r>
              <a:rPr sz="2000" b="1" spc="-5" dirty="0">
                <a:latin typeface="Tahoma"/>
                <a:cs typeface="Tahoma"/>
              </a:rPr>
              <a:t>Compatibilização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com</a:t>
            </a:r>
            <a:r>
              <a:rPr sz="2000" b="1" dirty="0">
                <a:latin typeface="Tahoma"/>
                <a:cs typeface="Tahoma"/>
              </a:rPr>
              <a:t> a</a:t>
            </a:r>
            <a:r>
              <a:rPr sz="2000" b="1" spc="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PNRH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e</a:t>
            </a:r>
            <a:r>
              <a:rPr sz="2000" b="1" spc="-1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com</a:t>
            </a:r>
            <a:r>
              <a:rPr sz="2000" b="1" dirty="0">
                <a:latin typeface="Tahoma"/>
                <a:cs typeface="Tahoma"/>
              </a:rPr>
              <a:t> a</a:t>
            </a:r>
            <a:r>
              <a:rPr sz="2000" b="1" spc="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Portaria</a:t>
            </a:r>
            <a:r>
              <a:rPr sz="2000" b="1" spc="-1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518</a:t>
            </a:r>
            <a:r>
              <a:rPr sz="2000" b="1" spc="1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MS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84986" y="3643884"/>
            <a:ext cx="8633460" cy="923925"/>
            <a:chOff x="284986" y="3643884"/>
            <a:chExt cx="8633460" cy="923925"/>
          </a:xfrm>
        </p:grpSpPr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4986" y="3678919"/>
              <a:ext cx="8575551" cy="81689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8704" y="3643884"/>
              <a:ext cx="8619744" cy="92354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3850" y="3697351"/>
              <a:ext cx="8497951" cy="739775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323850" y="3697351"/>
            <a:ext cx="8498205" cy="739775"/>
          </a:xfrm>
          <a:prstGeom prst="rect">
            <a:avLst/>
          </a:prstGeom>
          <a:ln w="9525">
            <a:solidFill>
              <a:srgbClr val="F8F8F8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2885440" marR="162560" indent="-2716530">
              <a:lnSpc>
                <a:spcPct val="100000"/>
              </a:lnSpc>
              <a:spcBef>
                <a:spcPts val="355"/>
              </a:spcBef>
            </a:pPr>
            <a:r>
              <a:rPr sz="2000" b="1" spc="-5" dirty="0">
                <a:latin typeface="Tahoma"/>
                <a:cs typeface="Tahoma"/>
              </a:rPr>
              <a:t>Distinção </a:t>
            </a:r>
            <a:r>
              <a:rPr sz="2000" b="1" dirty="0">
                <a:latin typeface="Tahoma"/>
                <a:cs typeface="Tahoma"/>
              </a:rPr>
              <a:t>entre as </a:t>
            </a:r>
            <a:r>
              <a:rPr sz="2000" b="1" spc="-5" dirty="0">
                <a:latin typeface="Tahoma"/>
                <a:cs typeface="Tahoma"/>
              </a:rPr>
              <a:t>ferramentas de </a:t>
            </a:r>
            <a:r>
              <a:rPr sz="2000" b="1" dirty="0">
                <a:latin typeface="Tahoma"/>
                <a:cs typeface="Tahoma"/>
              </a:rPr>
              <a:t>enquadramento e </a:t>
            </a:r>
            <a:r>
              <a:rPr sz="2000" b="1" spc="-5" dirty="0">
                <a:latin typeface="Tahoma"/>
                <a:cs typeface="Tahoma"/>
              </a:rPr>
              <a:t>de controle </a:t>
            </a:r>
            <a:r>
              <a:rPr sz="2000" b="1" spc="-57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da</a:t>
            </a:r>
            <a:r>
              <a:rPr sz="2000" b="1" spc="-1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qualidade de </a:t>
            </a:r>
            <a:r>
              <a:rPr sz="2000" b="1" dirty="0">
                <a:latin typeface="Tahoma"/>
                <a:cs typeface="Tahoma"/>
              </a:rPr>
              <a:t>água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30124" y="4581144"/>
            <a:ext cx="8760460" cy="923925"/>
            <a:chOff x="230124" y="4581144"/>
            <a:chExt cx="8760460" cy="923925"/>
          </a:xfrm>
        </p:grpSpPr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4986" y="4616212"/>
              <a:ext cx="8575551" cy="81530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0124" y="4581144"/>
              <a:ext cx="8759952" cy="92354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3850" y="4633976"/>
              <a:ext cx="8497951" cy="739775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323850" y="4633976"/>
            <a:ext cx="8498205" cy="739775"/>
          </a:xfrm>
          <a:prstGeom prst="rect">
            <a:avLst/>
          </a:prstGeom>
          <a:ln w="9525">
            <a:solidFill>
              <a:srgbClr val="F8F8F8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2379980" marR="95250" indent="-2279015">
              <a:lnSpc>
                <a:spcPct val="100000"/>
              </a:lnSpc>
              <a:spcBef>
                <a:spcPts val="360"/>
              </a:spcBef>
            </a:pPr>
            <a:r>
              <a:rPr sz="2000" b="1" spc="-5" dirty="0">
                <a:latin typeface="Tahoma"/>
                <a:cs typeface="Tahoma"/>
              </a:rPr>
              <a:t>Atendimento</a:t>
            </a:r>
            <a:r>
              <a:rPr sz="2000" b="1" spc="-1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às</a:t>
            </a:r>
            <a:r>
              <a:rPr sz="2000" b="1" spc="1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condições</a:t>
            </a:r>
            <a:r>
              <a:rPr sz="2000" b="1" spc="-2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e</a:t>
            </a:r>
            <a:r>
              <a:rPr sz="2000" b="1" spc="1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aos</a:t>
            </a:r>
            <a:r>
              <a:rPr sz="2000" b="1" spc="-1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padrões</a:t>
            </a:r>
            <a:r>
              <a:rPr sz="2000" b="1" spc="1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de</a:t>
            </a:r>
            <a:r>
              <a:rPr sz="2000" b="1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qualidade,</a:t>
            </a:r>
            <a:r>
              <a:rPr sz="2000" b="1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de</a:t>
            </a:r>
            <a:r>
              <a:rPr sz="2000" b="1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acordo </a:t>
            </a:r>
            <a:r>
              <a:rPr sz="2000" b="1" spc="-57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com</a:t>
            </a:r>
            <a:r>
              <a:rPr sz="2000" b="1" spc="-1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uma</a:t>
            </a:r>
            <a:r>
              <a:rPr sz="2000" b="1" dirty="0">
                <a:latin typeface="Tahoma"/>
                <a:cs typeface="Tahoma"/>
              </a:rPr>
              <a:t> vazão</a:t>
            </a:r>
            <a:r>
              <a:rPr sz="2000" b="1" spc="-1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de referência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816340" y="6598538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b="1" dirty="0">
                <a:solidFill>
                  <a:srgbClr val="5F5F5F"/>
                </a:solidFill>
                <a:latin typeface="Arial"/>
                <a:cs typeface="Arial"/>
              </a:rPr>
              <a:t>30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32790" y="350494"/>
            <a:ext cx="5515610" cy="789940"/>
            <a:chOff x="1732790" y="350494"/>
            <a:chExt cx="5515610" cy="7899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2790" y="350494"/>
              <a:ext cx="5515350" cy="78947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6951" y="357250"/>
              <a:ext cx="5448300" cy="7254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04973" y="393268"/>
            <a:ext cx="45713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Legislação</a:t>
            </a:r>
            <a:r>
              <a:rPr sz="3600" spc="-25" dirty="0"/>
              <a:t> </a:t>
            </a:r>
            <a:r>
              <a:rPr sz="3600" spc="-5" dirty="0"/>
              <a:t>Efluentes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7407275" y="4749376"/>
            <a:ext cx="184150" cy="36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75"/>
              </a:lnSpc>
            </a:pPr>
            <a:r>
              <a:rPr sz="2600" spc="685" dirty="0">
                <a:latin typeface="Microsoft Sans Serif"/>
                <a:cs typeface="Microsoft Sans Serif"/>
              </a:rPr>
              <a:t>–</a:t>
            </a:r>
            <a:endParaRPr sz="26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marL="1333500">
              <a:lnSpc>
                <a:spcPct val="100000"/>
              </a:lnSpc>
              <a:spcBef>
                <a:spcPts val="1315"/>
              </a:spcBef>
            </a:pPr>
            <a:r>
              <a:rPr spc="-5" dirty="0"/>
              <a:t>Destaque</a:t>
            </a:r>
          </a:p>
          <a:p>
            <a:pPr marL="394970" marR="5080" indent="-382905">
              <a:lnSpc>
                <a:spcPct val="100000"/>
              </a:lnSpc>
              <a:spcBef>
                <a:spcPts val="1220"/>
              </a:spcBef>
              <a:tabLst>
                <a:tab pos="394970" algn="l"/>
              </a:tabLst>
            </a:pPr>
            <a:r>
              <a:rPr b="0" spc="-5" dirty="0">
                <a:solidFill>
                  <a:srgbClr val="4F81BC"/>
                </a:solidFill>
                <a:latin typeface="Wingdings"/>
                <a:cs typeface="Wingdings"/>
              </a:rPr>
              <a:t></a:t>
            </a:r>
            <a:r>
              <a:rPr b="0" spc="-5" dirty="0">
                <a:solidFill>
                  <a:srgbClr val="4F81BC"/>
                </a:solidFill>
                <a:latin typeface="Times New Roman"/>
                <a:cs typeface="Times New Roman"/>
              </a:rPr>
              <a:t>	</a:t>
            </a:r>
            <a:r>
              <a:rPr b="0" spc="-5" dirty="0">
                <a:latin typeface="Microsoft Sans Serif"/>
                <a:cs typeface="Microsoft Sans Serif"/>
              </a:rPr>
              <a:t>Os</a:t>
            </a:r>
            <a:r>
              <a:rPr b="0" spc="30" dirty="0">
                <a:latin typeface="Microsoft Sans Serif"/>
                <a:cs typeface="Microsoft Sans Serif"/>
              </a:rPr>
              <a:t> </a:t>
            </a:r>
            <a:r>
              <a:rPr b="0" spc="-5" dirty="0">
                <a:latin typeface="Microsoft Sans Serif"/>
                <a:cs typeface="Microsoft Sans Serif"/>
              </a:rPr>
              <a:t>efluentes</a:t>
            </a:r>
            <a:r>
              <a:rPr b="0" spc="45" dirty="0">
                <a:latin typeface="Microsoft Sans Serif"/>
                <a:cs typeface="Microsoft Sans Serif"/>
              </a:rPr>
              <a:t> </a:t>
            </a:r>
            <a:r>
              <a:rPr b="0" spc="10" dirty="0">
                <a:latin typeface="Microsoft Sans Serif"/>
                <a:cs typeface="Microsoft Sans Serif"/>
              </a:rPr>
              <a:t>líquidos</a:t>
            </a:r>
            <a:r>
              <a:rPr b="0" spc="45" dirty="0">
                <a:latin typeface="Microsoft Sans Serif"/>
                <a:cs typeface="Microsoft Sans Serif"/>
              </a:rPr>
              <a:t> </a:t>
            </a:r>
            <a:r>
              <a:rPr b="0" spc="-5" dirty="0">
                <a:latin typeface="Microsoft Sans Serif"/>
                <a:cs typeface="Microsoft Sans Serif"/>
              </a:rPr>
              <a:t>antes</a:t>
            </a:r>
            <a:r>
              <a:rPr b="0" spc="40" dirty="0">
                <a:latin typeface="Microsoft Sans Serif"/>
                <a:cs typeface="Microsoft Sans Serif"/>
              </a:rPr>
              <a:t> </a:t>
            </a:r>
            <a:r>
              <a:rPr b="0" spc="-5" dirty="0">
                <a:latin typeface="Microsoft Sans Serif"/>
                <a:cs typeface="Microsoft Sans Serif"/>
              </a:rPr>
              <a:t>de</a:t>
            </a:r>
            <a:r>
              <a:rPr b="0" spc="40" dirty="0">
                <a:latin typeface="Microsoft Sans Serif"/>
                <a:cs typeface="Microsoft Sans Serif"/>
              </a:rPr>
              <a:t> </a:t>
            </a:r>
            <a:r>
              <a:rPr b="0" spc="-5" dirty="0">
                <a:latin typeface="Microsoft Sans Serif"/>
                <a:cs typeface="Microsoft Sans Serif"/>
              </a:rPr>
              <a:t>serem</a:t>
            </a:r>
            <a:r>
              <a:rPr b="0" spc="55" dirty="0">
                <a:latin typeface="Microsoft Sans Serif"/>
                <a:cs typeface="Microsoft Sans Serif"/>
              </a:rPr>
              <a:t> </a:t>
            </a:r>
            <a:r>
              <a:rPr b="0" spc="-5" dirty="0">
                <a:latin typeface="Microsoft Sans Serif"/>
                <a:cs typeface="Microsoft Sans Serif"/>
              </a:rPr>
              <a:t>lançados</a:t>
            </a:r>
            <a:r>
              <a:rPr b="0" spc="45" dirty="0">
                <a:latin typeface="Microsoft Sans Serif"/>
                <a:cs typeface="Microsoft Sans Serif"/>
              </a:rPr>
              <a:t> </a:t>
            </a:r>
            <a:r>
              <a:rPr b="0" spc="-5" dirty="0">
                <a:latin typeface="Microsoft Sans Serif"/>
                <a:cs typeface="Microsoft Sans Serif"/>
              </a:rPr>
              <a:t>em </a:t>
            </a:r>
            <a:r>
              <a:rPr b="0" spc="-730" dirty="0">
                <a:latin typeface="Microsoft Sans Serif"/>
                <a:cs typeface="Microsoft Sans Serif"/>
              </a:rPr>
              <a:t> </a:t>
            </a:r>
            <a:r>
              <a:rPr b="0" spc="-5" dirty="0">
                <a:latin typeface="Microsoft Sans Serif"/>
                <a:cs typeface="Microsoft Sans Serif"/>
              </a:rPr>
              <a:t>corpos</a:t>
            </a:r>
            <a:r>
              <a:rPr b="0" spc="35" dirty="0">
                <a:latin typeface="Microsoft Sans Serif"/>
                <a:cs typeface="Microsoft Sans Serif"/>
              </a:rPr>
              <a:t> </a:t>
            </a:r>
            <a:r>
              <a:rPr b="0" spc="-5" dirty="0">
                <a:latin typeface="Microsoft Sans Serif"/>
                <a:cs typeface="Microsoft Sans Serif"/>
              </a:rPr>
              <a:t>d’água</a:t>
            </a:r>
            <a:r>
              <a:rPr b="0" spc="4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receptores</a:t>
            </a:r>
            <a:r>
              <a:rPr b="0" spc="35" dirty="0">
                <a:latin typeface="Microsoft Sans Serif"/>
                <a:cs typeface="Microsoft Sans Serif"/>
              </a:rPr>
              <a:t> </a:t>
            </a:r>
            <a:r>
              <a:rPr b="0" spc="-5" dirty="0">
                <a:latin typeface="Microsoft Sans Serif"/>
                <a:cs typeface="Microsoft Sans Serif"/>
              </a:rPr>
              <a:t>ou</a:t>
            </a:r>
            <a:r>
              <a:rPr b="0" spc="40" dirty="0">
                <a:latin typeface="Microsoft Sans Serif"/>
                <a:cs typeface="Microsoft Sans Serif"/>
              </a:rPr>
              <a:t> </a:t>
            </a:r>
            <a:r>
              <a:rPr b="0" spc="-10" dirty="0">
                <a:latin typeface="Microsoft Sans Serif"/>
                <a:cs typeface="Microsoft Sans Serif"/>
              </a:rPr>
              <a:t>em</a:t>
            </a:r>
            <a:r>
              <a:rPr b="0" spc="50" dirty="0">
                <a:latin typeface="Microsoft Sans Serif"/>
                <a:cs typeface="Microsoft Sans Serif"/>
              </a:rPr>
              <a:t> </a:t>
            </a:r>
            <a:r>
              <a:rPr b="0" spc="-5" dirty="0">
                <a:latin typeface="Microsoft Sans Serif"/>
                <a:cs typeface="Microsoft Sans Serif"/>
              </a:rPr>
              <a:t>estações</a:t>
            </a:r>
            <a:r>
              <a:rPr b="0" spc="25" dirty="0">
                <a:latin typeface="Microsoft Sans Serif"/>
                <a:cs typeface="Microsoft Sans Serif"/>
              </a:rPr>
              <a:t> </a:t>
            </a:r>
            <a:r>
              <a:rPr b="0" spc="-10" dirty="0">
                <a:latin typeface="Microsoft Sans Serif"/>
                <a:cs typeface="Microsoft Sans Serif"/>
              </a:rPr>
              <a:t>de </a:t>
            </a:r>
            <a:r>
              <a:rPr b="0" spc="-5" dirty="0">
                <a:latin typeface="Microsoft Sans Serif"/>
                <a:cs typeface="Microsoft Sans Serif"/>
              </a:rPr>
              <a:t> tratamento</a:t>
            </a:r>
            <a:r>
              <a:rPr b="0" spc="4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devem</a:t>
            </a:r>
            <a:r>
              <a:rPr b="0" spc="50" dirty="0">
                <a:latin typeface="Microsoft Sans Serif"/>
                <a:cs typeface="Microsoft Sans Serif"/>
              </a:rPr>
              <a:t> </a:t>
            </a:r>
            <a:r>
              <a:rPr b="0" spc="-5" dirty="0">
                <a:latin typeface="Microsoft Sans Serif"/>
                <a:cs typeface="Microsoft Sans Serif"/>
              </a:rPr>
              <a:t>atender</a:t>
            </a:r>
            <a:r>
              <a:rPr b="0" spc="50" dirty="0">
                <a:latin typeface="Microsoft Sans Serif"/>
                <a:cs typeface="Microsoft Sans Serif"/>
              </a:rPr>
              <a:t> </a:t>
            </a:r>
            <a:r>
              <a:rPr b="0" spc="-5" dirty="0">
                <a:latin typeface="Microsoft Sans Serif"/>
                <a:cs typeface="Microsoft Sans Serif"/>
              </a:rPr>
              <a:t>a</a:t>
            </a:r>
            <a:r>
              <a:rPr b="0" spc="50" dirty="0">
                <a:latin typeface="Microsoft Sans Serif"/>
                <a:cs typeface="Microsoft Sans Serif"/>
              </a:rPr>
              <a:t> </a:t>
            </a:r>
            <a:r>
              <a:rPr b="0" spc="-5" dirty="0">
                <a:latin typeface="Microsoft Sans Serif"/>
                <a:cs typeface="Microsoft Sans Serif"/>
              </a:rPr>
              <a:t>padrões</a:t>
            </a:r>
            <a:r>
              <a:rPr b="0" spc="60" dirty="0">
                <a:latin typeface="Microsoft Sans Serif"/>
                <a:cs typeface="Microsoft Sans Serif"/>
              </a:rPr>
              <a:t> </a:t>
            </a:r>
            <a:r>
              <a:rPr b="0" spc="-5" dirty="0">
                <a:latin typeface="Microsoft Sans Serif"/>
                <a:cs typeface="Microsoft Sans Serif"/>
              </a:rPr>
              <a:t>determinado </a:t>
            </a:r>
            <a:r>
              <a:rPr b="0" spc="-725" dirty="0">
                <a:latin typeface="Microsoft Sans Serif"/>
                <a:cs typeface="Microsoft Sans Serif"/>
              </a:rPr>
              <a:t> </a:t>
            </a:r>
            <a:r>
              <a:rPr b="0" spc="-10" dirty="0">
                <a:latin typeface="Microsoft Sans Serif"/>
                <a:cs typeface="Microsoft Sans Serif"/>
              </a:rPr>
              <a:t>pela</a:t>
            </a:r>
            <a:r>
              <a:rPr b="0" spc="30" dirty="0">
                <a:latin typeface="Microsoft Sans Serif"/>
                <a:cs typeface="Microsoft Sans Serif"/>
              </a:rPr>
              <a:t> </a:t>
            </a:r>
            <a:r>
              <a:rPr b="0" spc="-10" dirty="0">
                <a:latin typeface="Microsoft Sans Serif"/>
                <a:cs typeface="Microsoft Sans Serif"/>
              </a:rPr>
              <a:t>legislação</a:t>
            </a:r>
            <a:r>
              <a:rPr b="0" spc="50" dirty="0">
                <a:latin typeface="Microsoft Sans Serif"/>
                <a:cs typeface="Microsoft Sans Serif"/>
              </a:rPr>
              <a:t> </a:t>
            </a:r>
            <a:r>
              <a:rPr b="0" spc="-5" dirty="0">
                <a:latin typeface="Microsoft Sans Serif"/>
                <a:cs typeface="Microsoft Sans Serif"/>
              </a:rPr>
              <a:t>ambientais</a:t>
            </a: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394970" algn="l"/>
              </a:tabLst>
            </a:pPr>
            <a:r>
              <a:rPr b="0" spc="-5" dirty="0">
                <a:solidFill>
                  <a:srgbClr val="4F81BC"/>
                </a:solidFill>
                <a:latin typeface="Wingdings"/>
                <a:cs typeface="Wingdings"/>
              </a:rPr>
              <a:t></a:t>
            </a:r>
            <a:r>
              <a:rPr b="0" spc="-5" dirty="0">
                <a:solidFill>
                  <a:srgbClr val="4F81BC"/>
                </a:solidFill>
                <a:latin typeface="Times New Roman"/>
                <a:cs typeface="Times New Roman"/>
              </a:rPr>
              <a:t>	</a:t>
            </a:r>
            <a:r>
              <a:rPr b="0" spc="-5" dirty="0">
                <a:latin typeface="Microsoft Sans Serif"/>
                <a:cs typeface="Microsoft Sans Serif"/>
              </a:rPr>
              <a:t>No</a:t>
            </a:r>
            <a:r>
              <a:rPr b="0" spc="25" dirty="0">
                <a:latin typeface="Microsoft Sans Serif"/>
                <a:cs typeface="Microsoft Sans Serif"/>
              </a:rPr>
              <a:t> </a:t>
            </a:r>
            <a:r>
              <a:rPr b="0" spc="-5" dirty="0">
                <a:latin typeface="Microsoft Sans Serif"/>
                <a:cs typeface="Microsoft Sans Serif"/>
              </a:rPr>
              <a:t>caso</a:t>
            </a:r>
            <a:r>
              <a:rPr b="0" spc="15" dirty="0">
                <a:latin typeface="Microsoft Sans Serif"/>
                <a:cs typeface="Microsoft Sans Serif"/>
              </a:rPr>
              <a:t> </a:t>
            </a:r>
            <a:r>
              <a:rPr b="0" spc="-5" dirty="0">
                <a:latin typeface="Microsoft Sans Serif"/>
                <a:cs typeface="Microsoft Sans Serif"/>
              </a:rPr>
              <a:t>da</a:t>
            </a:r>
            <a:r>
              <a:rPr b="0" spc="25" dirty="0">
                <a:latin typeface="Microsoft Sans Serif"/>
                <a:cs typeface="Microsoft Sans Serif"/>
              </a:rPr>
              <a:t> </a:t>
            </a:r>
            <a:r>
              <a:rPr b="0" spc="-5" dirty="0">
                <a:latin typeface="Microsoft Sans Serif"/>
                <a:cs typeface="Microsoft Sans Serif"/>
              </a:rPr>
              <a:t>Bahia:</a:t>
            </a:r>
          </a:p>
          <a:p>
            <a:pPr marL="852169" indent="-382905">
              <a:lnSpc>
                <a:spcPct val="100000"/>
              </a:lnSpc>
              <a:spcBef>
                <a:spcPts val="630"/>
              </a:spcBef>
              <a:buClr>
                <a:srgbClr val="4F81BC"/>
              </a:buClr>
              <a:buFont typeface="Wingdings"/>
              <a:buChar char=""/>
              <a:tabLst>
                <a:tab pos="852805" algn="l"/>
              </a:tabLst>
            </a:pPr>
            <a:r>
              <a:rPr sz="2600" b="0" dirty="0">
                <a:latin typeface="Microsoft Sans Serif"/>
                <a:cs typeface="Microsoft Sans Serif"/>
              </a:rPr>
              <a:t>Resolução</a:t>
            </a:r>
            <a:r>
              <a:rPr sz="2600" b="0" spc="-15" dirty="0">
                <a:latin typeface="Microsoft Sans Serif"/>
                <a:cs typeface="Microsoft Sans Serif"/>
              </a:rPr>
              <a:t> </a:t>
            </a:r>
            <a:r>
              <a:rPr sz="2600" b="0" dirty="0">
                <a:latin typeface="Microsoft Sans Serif"/>
                <a:cs typeface="Microsoft Sans Serif"/>
              </a:rPr>
              <a:t>CEPRAM no.</a:t>
            </a:r>
            <a:r>
              <a:rPr sz="2600" b="0" spc="15" dirty="0">
                <a:latin typeface="Microsoft Sans Serif"/>
                <a:cs typeface="Microsoft Sans Serif"/>
              </a:rPr>
              <a:t> </a:t>
            </a:r>
            <a:r>
              <a:rPr sz="2600" b="0" dirty="0">
                <a:latin typeface="Microsoft Sans Serif"/>
                <a:cs typeface="Microsoft Sans Serif"/>
              </a:rPr>
              <a:t>300</a:t>
            </a:r>
            <a:endParaRPr sz="2600">
              <a:latin typeface="Microsoft Sans Serif"/>
              <a:cs typeface="Microsoft Sans Serif"/>
            </a:endParaRPr>
          </a:p>
          <a:p>
            <a:pPr marL="852169" marR="917575" indent="-382905">
              <a:lnSpc>
                <a:spcPct val="100000"/>
              </a:lnSpc>
              <a:spcBef>
                <a:spcPts val="625"/>
              </a:spcBef>
              <a:buClr>
                <a:srgbClr val="4F81BC"/>
              </a:buClr>
              <a:buFont typeface="Wingdings"/>
              <a:buChar char=""/>
              <a:tabLst>
                <a:tab pos="852805" algn="l"/>
              </a:tabLst>
            </a:pPr>
            <a:r>
              <a:rPr sz="2600" b="0" dirty="0">
                <a:latin typeface="Microsoft Sans Serif"/>
                <a:cs typeface="Microsoft Sans Serif"/>
              </a:rPr>
              <a:t>Resolução CEPRAM no. </a:t>
            </a:r>
            <a:r>
              <a:rPr sz="2600" b="0" spc="-40" dirty="0">
                <a:latin typeface="Microsoft Sans Serif"/>
                <a:cs typeface="Microsoft Sans Serif"/>
              </a:rPr>
              <a:t>2.113 </a:t>
            </a:r>
            <a:r>
              <a:rPr sz="2600" b="0" spc="685" dirty="0">
                <a:latin typeface="Microsoft Sans Serif"/>
                <a:cs typeface="Microsoft Sans Serif"/>
              </a:rPr>
              <a:t>– </a:t>
            </a:r>
            <a:r>
              <a:rPr sz="2600" b="0" dirty="0">
                <a:latin typeface="Microsoft Sans Serif"/>
                <a:cs typeface="Microsoft Sans Serif"/>
              </a:rPr>
              <a:t>Anexo IV </a:t>
            </a:r>
            <a:r>
              <a:rPr sz="2600" b="0" spc="5" dirty="0">
                <a:latin typeface="Microsoft Sans Serif"/>
                <a:cs typeface="Microsoft Sans Serif"/>
              </a:rPr>
              <a:t> </a:t>
            </a:r>
            <a:r>
              <a:rPr sz="2600" b="0" dirty="0">
                <a:latin typeface="Microsoft Sans Serif"/>
                <a:cs typeface="Microsoft Sans Serif"/>
              </a:rPr>
              <a:t>Padrões</a:t>
            </a:r>
            <a:r>
              <a:rPr sz="2600" b="0" spc="20" dirty="0">
                <a:latin typeface="Microsoft Sans Serif"/>
                <a:cs typeface="Microsoft Sans Serif"/>
              </a:rPr>
              <a:t> </a:t>
            </a:r>
            <a:r>
              <a:rPr sz="2600" b="0" dirty="0">
                <a:latin typeface="Microsoft Sans Serif"/>
                <a:cs typeface="Microsoft Sans Serif"/>
              </a:rPr>
              <a:t>de</a:t>
            </a:r>
            <a:r>
              <a:rPr sz="2600" b="0" spc="35" dirty="0">
                <a:latin typeface="Microsoft Sans Serif"/>
                <a:cs typeface="Microsoft Sans Serif"/>
              </a:rPr>
              <a:t> </a:t>
            </a:r>
            <a:r>
              <a:rPr sz="2600" b="0" dirty="0">
                <a:latin typeface="Microsoft Sans Serif"/>
                <a:cs typeface="Microsoft Sans Serif"/>
              </a:rPr>
              <a:t>Lançamento</a:t>
            </a:r>
            <a:r>
              <a:rPr sz="2600" b="0" spc="10" dirty="0">
                <a:latin typeface="Microsoft Sans Serif"/>
                <a:cs typeface="Microsoft Sans Serif"/>
              </a:rPr>
              <a:t> </a:t>
            </a:r>
            <a:r>
              <a:rPr sz="2600" b="0" dirty="0">
                <a:latin typeface="Microsoft Sans Serif"/>
                <a:cs typeface="Microsoft Sans Serif"/>
              </a:rPr>
              <a:t>ao</a:t>
            </a:r>
            <a:r>
              <a:rPr sz="2600" b="0" spc="35" dirty="0">
                <a:latin typeface="Microsoft Sans Serif"/>
                <a:cs typeface="Microsoft Sans Serif"/>
              </a:rPr>
              <a:t> </a:t>
            </a:r>
            <a:r>
              <a:rPr sz="2600" b="0" dirty="0">
                <a:latin typeface="Microsoft Sans Serif"/>
                <a:cs typeface="Microsoft Sans Serif"/>
              </a:rPr>
              <a:t>Mar</a:t>
            </a:r>
            <a:r>
              <a:rPr sz="2600" b="0" spc="20" dirty="0">
                <a:latin typeface="Microsoft Sans Serif"/>
                <a:cs typeface="Microsoft Sans Serif"/>
              </a:rPr>
              <a:t> </a:t>
            </a:r>
            <a:r>
              <a:rPr sz="2600" b="0" dirty="0">
                <a:latin typeface="Microsoft Sans Serif"/>
                <a:cs typeface="Microsoft Sans Serif"/>
              </a:rPr>
              <a:t>p/</a:t>
            </a:r>
            <a:r>
              <a:rPr sz="2600" b="0" spc="30" dirty="0">
                <a:latin typeface="Microsoft Sans Serif"/>
                <a:cs typeface="Microsoft Sans Serif"/>
              </a:rPr>
              <a:t> </a:t>
            </a:r>
            <a:r>
              <a:rPr sz="2600" b="0" dirty="0">
                <a:latin typeface="Microsoft Sans Serif"/>
                <a:cs typeface="Microsoft Sans Serif"/>
              </a:rPr>
              <a:t>poluentes </a:t>
            </a:r>
            <a:r>
              <a:rPr sz="2600" b="0" spc="-675" dirty="0">
                <a:latin typeface="Microsoft Sans Serif"/>
                <a:cs typeface="Microsoft Sans Serif"/>
              </a:rPr>
              <a:t> </a:t>
            </a:r>
            <a:r>
              <a:rPr sz="2600" b="0" dirty="0">
                <a:latin typeface="Microsoft Sans Serif"/>
                <a:cs typeface="Microsoft Sans Serif"/>
              </a:rPr>
              <a:t>convencionais</a:t>
            </a:r>
            <a:r>
              <a:rPr sz="2600" b="0" spc="-20" dirty="0">
                <a:latin typeface="Microsoft Sans Serif"/>
                <a:cs typeface="Microsoft Sans Serif"/>
              </a:rPr>
              <a:t> </a:t>
            </a:r>
            <a:r>
              <a:rPr sz="2600" b="0" dirty="0">
                <a:latin typeface="Microsoft Sans Serif"/>
                <a:cs typeface="Microsoft Sans Serif"/>
              </a:rPr>
              <a:t>e</a:t>
            </a:r>
            <a:r>
              <a:rPr sz="2600" b="0" spc="35" dirty="0">
                <a:latin typeface="Microsoft Sans Serif"/>
                <a:cs typeface="Microsoft Sans Serif"/>
              </a:rPr>
              <a:t> </a:t>
            </a:r>
            <a:r>
              <a:rPr sz="2600" b="0" spc="-5" dirty="0">
                <a:latin typeface="Microsoft Sans Serif"/>
                <a:cs typeface="Microsoft Sans Serif"/>
              </a:rPr>
              <a:t>prioritários</a:t>
            </a:r>
            <a:r>
              <a:rPr sz="2600" b="0" spc="20" dirty="0">
                <a:latin typeface="Microsoft Sans Serif"/>
                <a:cs typeface="Microsoft Sans Serif"/>
              </a:rPr>
              <a:t> </a:t>
            </a:r>
            <a:r>
              <a:rPr sz="2600" b="0" dirty="0">
                <a:latin typeface="Microsoft Sans Serif"/>
                <a:cs typeface="Microsoft Sans Serif"/>
              </a:rPr>
              <a:t>orgânicos</a:t>
            </a:r>
            <a:endParaRPr sz="260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3728" y="1352146"/>
            <a:ext cx="556859" cy="52833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32751" y="3338448"/>
            <a:ext cx="1464900" cy="173475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816340" y="6598538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b="1" dirty="0">
                <a:solidFill>
                  <a:srgbClr val="5F5F5F"/>
                </a:solidFill>
                <a:latin typeface="Arial"/>
                <a:cs typeface="Arial"/>
              </a:rPr>
              <a:t>31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25167" y="332231"/>
            <a:ext cx="6117590" cy="810895"/>
            <a:chOff x="1725167" y="332231"/>
            <a:chExt cx="6117590" cy="8108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5167" y="332231"/>
              <a:ext cx="6117335" cy="8107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8474" y="352424"/>
              <a:ext cx="6030976" cy="72555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93519" y="422275"/>
            <a:ext cx="55873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Onde</a:t>
            </a:r>
            <a:r>
              <a:rPr sz="3200" spc="-40" dirty="0"/>
              <a:t> </a:t>
            </a:r>
            <a:r>
              <a:rPr sz="3200" dirty="0"/>
              <a:t>Estudar</a:t>
            </a:r>
            <a:r>
              <a:rPr sz="3200" spc="-20" dirty="0"/>
              <a:t> </a:t>
            </a:r>
            <a:r>
              <a:rPr sz="3200" dirty="0"/>
              <a:t>a</a:t>
            </a:r>
            <a:r>
              <a:rPr sz="3200" spc="-135" dirty="0"/>
              <a:t> </a:t>
            </a:r>
            <a:r>
              <a:rPr sz="3200" dirty="0"/>
              <a:t>Aula</a:t>
            </a:r>
            <a:r>
              <a:rPr sz="3200" spc="-25" dirty="0"/>
              <a:t> </a:t>
            </a:r>
            <a:r>
              <a:rPr sz="3200" dirty="0"/>
              <a:t>de</a:t>
            </a:r>
            <a:r>
              <a:rPr sz="3200" spc="-25" dirty="0"/>
              <a:t> </a:t>
            </a:r>
            <a:r>
              <a:rPr sz="3200" dirty="0"/>
              <a:t>Hoje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488391" y="1898935"/>
            <a:ext cx="7785734" cy="24644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800" spc="-5" dirty="0">
                <a:latin typeface="Microsoft Sans Serif"/>
                <a:cs typeface="Microsoft Sans Serif"/>
              </a:rPr>
              <a:t>Nos Livros</a:t>
            </a:r>
            <a:endParaRPr sz="28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1200"/>
              </a:spcBef>
              <a:buChar char="•"/>
              <a:tabLst>
                <a:tab pos="235585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Cavalcanti,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José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Eduardo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85" dirty="0">
                <a:latin typeface="Microsoft Sans Serif"/>
                <a:cs typeface="Microsoft Sans Serif"/>
              </a:rPr>
              <a:t>W.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de</a:t>
            </a:r>
            <a:r>
              <a:rPr sz="2800" spc="-114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A.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730" dirty="0">
                <a:latin typeface="Microsoft Sans Serif"/>
                <a:cs typeface="Microsoft Sans Serif"/>
              </a:rPr>
              <a:t>–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Manual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de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Tratamento </a:t>
            </a:r>
            <a:r>
              <a:rPr sz="2800" spc="-5" dirty="0">
                <a:latin typeface="Microsoft Sans Serif"/>
                <a:cs typeface="Microsoft Sans Serif"/>
              </a:rPr>
              <a:t>de Efluentes Industriais </a:t>
            </a:r>
            <a:r>
              <a:rPr sz="2800" spc="730" dirty="0">
                <a:latin typeface="Microsoft Sans Serif"/>
                <a:cs typeface="Microsoft Sans Serif"/>
              </a:rPr>
              <a:t>– </a:t>
            </a:r>
            <a:r>
              <a:rPr sz="2800" spc="-10" dirty="0">
                <a:latin typeface="Microsoft Sans Serif"/>
                <a:cs typeface="Microsoft Sans Serif"/>
              </a:rPr>
              <a:t>ABES </a:t>
            </a:r>
            <a:r>
              <a:rPr sz="2800" spc="730" dirty="0">
                <a:latin typeface="Microsoft Sans Serif"/>
                <a:cs typeface="Microsoft Sans Serif"/>
              </a:rPr>
              <a:t>– </a:t>
            </a:r>
            <a:r>
              <a:rPr sz="2800" spc="7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Associação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Brasileira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de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Engenharia</a:t>
            </a:r>
            <a:r>
              <a:rPr sz="2800" spc="6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Sanitária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e 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Ambiental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(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Cap.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1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e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2)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6634758"/>
            <a:ext cx="9144000" cy="223242"/>
            <a:chOff x="0" y="9436100"/>
            <a:chExt cx="13004800" cy="317500"/>
          </a:xfrm>
        </p:grpSpPr>
        <p:sp>
          <p:nvSpPr>
            <p:cNvPr id="4" name="object 4"/>
            <p:cNvSpPr/>
            <p:nvPr/>
          </p:nvSpPr>
          <p:spPr>
            <a:xfrm>
              <a:off x="0" y="9436100"/>
              <a:ext cx="13004800" cy="317500"/>
            </a:xfrm>
            <a:custGeom>
              <a:avLst/>
              <a:gdLst/>
              <a:ahLst/>
              <a:cxnLst/>
              <a:rect l="l" t="t" r="r" b="b"/>
              <a:pathLst>
                <a:path w="13004800" h="317500">
                  <a:moveTo>
                    <a:pt x="13004800" y="317500"/>
                  </a:moveTo>
                  <a:lnTo>
                    <a:pt x="0" y="317500"/>
                  </a:lnTo>
                  <a:lnTo>
                    <a:pt x="0" y="0"/>
                  </a:lnTo>
                  <a:lnTo>
                    <a:pt x="13004800" y="0"/>
                  </a:lnTo>
                  <a:lnTo>
                    <a:pt x="13004800" y="317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58600" y="9436100"/>
              <a:ext cx="1346200" cy="3175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0367" y="6667048"/>
            <a:ext cx="1858268" cy="138925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844" dirty="0">
                <a:solidFill>
                  <a:srgbClr val="FFFFFF"/>
                </a:solidFill>
                <a:latin typeface="Arial MT"/>
                <a:cs typeface="Arial MT"/>
              </a:rPr>
              <a:t>Photo</a:t>
            </a:r>
            <a:r>
              <a:rPr sz="844" spc="-32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44" dirty="0">
                <a:solidFill>
                  <a:srgbClr val="FFFFFF"/>
                </a:solidFill>
                <a:latin typeface="Arial MT"/>
                <a:cs typeface="Arial MT"/>
              </a:rPr>
              <a:t>by</a:t>
            </a:r>
            <a:r>
              <a:rPr sz="844" spc="-32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44" dirty="0">
                <a:solidFill>
                  <a:srgbClr val="FFFFFF"/>
                </a:solidFill>
                <a:latin typeface="Arial MT"/>
                <a:cs typeface="Arial MT"/>
              </a:rPr>
              <a:t>instragram.com/amirkuckovic</a:t>
            </a:r>
            <a:endParaRPr sz="844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4588638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6634758"/>
            <a:ext cx="9144000" cy="223242"/>
            <a:chOff x="0" y="9436100"/>
            <a:chExt cx="13004800" cy="317500"/>
          </a:xfrm>
        </p:grpSpPr>
        <p:sp>
          <p:nvSpPr>
            <p:cNvPr id="4" name="object 4"/>
            <p:cNvSpPr/>
            <p:nvPr/>
          </p:nvSpPr>
          <p:spPr>
            <a:xfrm>
              <a:off x="0" y="9436100"/>
              <a:ext cx="13004800" cy="317500"/>
            </a:xfrm>
            <a:custGeom>
              <a:avLst/>
              <a:gdLst/>
              <a:ahLst/>
              <a:cxnLst/>
              <a:rect l="l" t="t" r="r" b="b"/>
              <a:pathLst>
                <a:path w="13004800" h="317500">
                  <a:moveTo>
                    <a:pt x="13004800" y="317500"/>
                  </a:moveTo>
                  <a:lnTo>
                    <a:pt x="0" y="317500"/>
                  </a:lnTo>
                  <a:lnTo>
                    <a:pt x="0" y="0"/>
                  </a:lnTo>
                  <a:lnTo>
                    <a:pt x="13004800" y="0"/>
                  </a:lnTo>
                  <a:lnTo>
                    <a:pt x="13004800" y="317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58600" y="9436100"/>
              <a:ext cx="1346200" cy="317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6124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6634758"/>
            <a:ext cx="9144000" cy="223242"/>
            <a:chOff x="0" y="9436100"/>
            <a:chExt cx="13004800" cy="317500"/>
          </a:xfrm>
        </p:grpSpPr>
        <p:sp>
          <p:nvSpPr>
            <p:cNvPr id="4" name="object 4"/>
            <p:cNvSpPr/>
            <p:nvPr/>
          </p:nvSpPr>
          <p:spPr>
            <a:xfrm>
              <a:off x="0" y="9436100"/>
              <a:ext cx="13004800" cy="317500"/>
            </a:xfrm>
            <a:custGeom>
              <a:avLst/>
              <a:gdLst/>
              <a:ahLst/>
              <a:cxnLst/>
              <a:rect l="l" t="t" r="r" b="b"/>
              <a:pathLst>
                <a:path w="13004800" h="317500">
                  <a:moveTo>
                    <a:pt x="13004800" y="317500"/>
                  </a:moveTo>
                  <a:lnTo>
                    <a:pt x="0" y="317500"/>
                  </a:lnTo>
                  <a:lnTo>
                    <a:pt x="0" y="0"/>
                  </a:lnTo>
                  <a:lnTo>
                    <a:pt x="13004800" y="0"/>
                  </a:lnTo>
                  <a:lnTo>
                    <a:pt x="13004800" y="317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58600" y="9436100"/>
              <a:ext cx="1346200" cy="3175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0368" y="6667048"/>
            <a:ext cx="1063079" cy="138925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844" dirty="0">
                <a:solidFill>
                  <a:srgbClr val="FFFFFF"/>
                </a:solidFill>
                <a:latin typeface="Arial MT"/>
                <a:cs typeface="Arial MT"/>
              </a:rPr>
              <a:t>Photo</a:t>
            </a:r>
            <a:r>
              <a:rPr sz="844" spc="-32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44" dirty="0">
                <a:solidFill>
                  <a:srgbClr val="FFFFFF"/>
                </a:solidFill>
                <a:latin typeface="Arial MT"/>
                <a:cs typeface="Arial MT"/>
              </a:rPr>
              <a:t>by</a:t>
            </a:r>
            <a:r>
              <a:rPr sz="844" spc="-32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44" dirty="0">
                <a:solidFill>
                  <a:srgbClr val="FFFFFF"/>
                </a:solidFill>
                <a:latin typeface="Arial MT"/>
                <a:cs typeface="Arial MT"/>
              </a:rPr>
              <a:t>Bert'sphotos</a:t>
            </a:r>
            <a:endParaRPr sz="844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5427621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695" y="848321"/>
            <a:ext cx="7724180" cy="473273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6634758"/>
            <a:ext cx="9144000" cy="223242"/>
            <a:chOff x="0" y="9436100"/>
            <a:chExt cx="13004800" cy="317500"/>
          </a:xfrm>
        </p:grpSpPr>
        <p:sp>
          <p:nvSpPr>
            <p:cNvPr id="4" name="object 4"/>
            <p:cNvSpPr/>
            <p:nvPr/>
          </p:nvSpPr>
          <p:spPr>
            <a:xfrm>
              <a:off x="0" y="9436100"/>
              <a:ext cx="13004800" cy="317500"/>
            </a:xfrm>
            <a:custGeom>
              <a:avLst/>
              <a:gdLst/>
              <a:ahLst/>
              <a:cxnLst/>
              <a:rect l="l" t="t" r="r" b="b"/>
              <a:pathLst>
                <a:path w="13004800" h="317500">
                  <a:moveTo>
                    <a:pt x="13004800" y="317500"/>
                  </a:moveTo>
                  <a:lnTo>
                    <a:pt x="0" y="317500"/>
                  </a:lnTo>
                  <a:lnTo>
                    <a:pt x="0" y="0"/>
                  </a:lnTo>
                  <a:lnTo>
                    <a:pt x="13004800" y="0"/>
                  </a:lnTo>
                  <a:lnTo>
                    <a:pt x="13004800" y="317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58600" y="9436100"/>
              <a:ext cx="1346200" cy="317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28307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6634758"/>
            <a:ext cx="9144000" cy="223242"/>
            <a:chOff x="0" y="9436100"/>
            <a:chExt cx="13004800" cy="317500"/>
          </a:xfrm>
        </p:grpSpPr>
        <p:sp>
          <p:nvSpPr>
            <p:cNvPr id="4" name="object 4"/>
            <p:cNvSpPr/>
            <p:nvPr/>
          </p:nvSpPr>
          <p:spPr>
            <a:xfrm>
              <a:off x="0" y="9436100"/>
              <a:ext cx="13004800" cy="317500"/>
            </a:xfrm>
            <a:custGeom>
              <a:avLst/>
              <a:gdLst/>
              <a:ahLst/>
              <a:cxnLst/>
              <a:rect l="l" t="t" r="r" b="b"/>
              <a:pathLst>
                <a:path w="13004800" h="317500">
                  <a:moveTo>
                    <a:pt x="13004800" y="317500"/>
                  </a:moveTo>
                  <a:lnTo>
                    <a:pt x="0" y="317500"/>
                  </a:lnTo>
                  <a:lnTo>
                    <a:pt x="0" y="0"/>
                  </a:lnTo>
                  <a:lnTo>
                    <a:pt x="13004800" y="0"/>
                  </a:lnTo>
                  <a:lnTo>
                    <a:pt x="13004800" y="317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58600" y="9436100"/>
              <a:ext cx="1346200" cy="3175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0367" y="6667048"/>
            <a:ext cx="1161752" cy="138925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844" dirty="0">
                <a:solidFill>
                  <a:srgbClr val="FFFFFF"/>
                </a:solidFill>
                <a:latin typeface="Arial MT"/>
                <a:cs typeface="Arial MT"/>
              </a:rPr>
              <a:t>Photo</a:t>
            </a:r>
            <a:r>
              <a:rPr sz="844" spc="-18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44" dirty="0">
                <a:solidFill>
                  <a:srgbClr val="FFFFFF"/>
                </a:solidFill>
                <a:latin typeface="Arial MT"/>
                <a:cs typeface="Arial MT"/>
              </a:rPr>
              <a:t>by</a:t>
            </a:r>
            <a:r>
              <a:rPr sz="844" spc="-18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44" dirty="0">
                <a:solidFill>
                  <a:srgbClr val="FFFFFF"/>
                </a:solidFill>
                <a:latin typeface="Arial MT"/>
                <a:cs typeface="Arial MT"/>
              </a:rPr>
              <a:t>Vitor</a:t>
            </a:r>
            <a:r>
              <a:rPr sz="844" spc="-1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44" dirty="0">
                <a:solidFill>
                  <a:srgbClr val="FFFFFF"/>
                </a:solidFill>
                <a:latin typeface="Arial MT"/>
                <a:cs typeface="Arial MT"/>
              </a:rPr>
              <a:t>Sá</a:t>
            </a:r>
            <a:r>
              <a:rPr sz="844" spc="-18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44" dirty="0">
                <a:solidFill>
                  <a:srgbClr val="FFFFFF"/>
                </a:solidFill>
                <a:latin typeface="Arial MT"/>
                <a:cs typeface="Arial MT"/>
              </a:rPr>
              <a:t>Photo</a:t>
            </a:r>
            <a:endParaRPr sz="844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7020531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6634758"/>
            <a:ext cx="9144000" cy="223242"/>
            <a:chOff x="0" y="9436100"/>
            <a:chExt cx="13004800" cy="317500"/>
          </a:xfrm>
        </p:grpSpPr>
        <p:sp>
          <p:nvSpPr>
            <p:cNvPr id="4" name="object 4"/>
            <p:cNvSpPr/>
            <p:nvPr/>
          </p:nvSpPr>
          <p:spPr>
            <a:xfrm>
              <a:off x="0" y="9436100"/>
              <a:ext cx="13004800" cy="317500"/>
            </a:xfrm>
            <a:custGeom>
              <a:avLst/>
              <a:gdLst/>
              <a:ahLst/>
              <a:cxnLst/>
              <a:rect l="l" t="t" r="r" b="b"/>
              <a:pathLst>
                <a:path w="13004800" h="317500">
                  <a:moveTo>
                    <a:pt x="13004800" y="317500"/>
                  </a:moveTo>
                  <a:lnTo>
                    <a:pt x="0" y="317500"/>
                  </a:lnTo>
                  <a:lnTo>
                    <a:pt x="0" y="0"/>
                  </a:lnTo>
                  <a:lnTo>
                    <a:pt x="13004800" y="0"/>
                  </a:lnTo>
                  <a:lnTo>
                    <a:pt x="13004800" y="317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58600" y="9436100"/>
              <a:ext cx="1346200" cy="317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28278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6634758"/>
            <a:ext cx="9144000" cy="223242"/>
            <a:chOff x="0" y="9436100"/>
            <a:chExt cx="13004800" cy="317500"/>
          </a:xfrm>
        </p:grpSpPr>
        <p:sp>
          <p:nvSpPr>
            <p:cNvPr id="4" name="object 4"/>
            <p:cNvSpPr/>
            <p:nvPr/>
          </p:nvSpPr>
          <p:spPr>
            <a:xfrm>
              <a:off x="0" y="9436100"/>
              <a:ext cx="13004800" cy="317500"/>
            </a:xfrm>
            <a:custGeom>
              <a:avLst/>
              <a:gdLst/>
              <a:ahLst/>
              <a:cxnLst/>
              <a:rect l="l" t="t" r="r" b="b"/>
              <a:pathLst>
                <a:path w="13004800" h="317500">
                  <a:moveTo>
                    <a:pt x="13004800" y="317500"/>
                  </a:moveTo>
                  <a:lnTo>
                    <a:pt x="0" y="317500"/>
                  </a:lnTo>
                  <a:lnTo>
                    <a:pt x="0" y="0"/>
                  </a:lnTo>
                  <a:lnTo>
                    <a:pt x="13004800" y="0"/>
                  </a:lnTo>
                  <a:lnTo>
                    <a:pt x="13004800" y="317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58600" y="9436100"/>
              <a:ext cx="1346200" cy="317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0472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6308" y="1207160"/>
            <a:ext cx="3096895" cy="309880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394970" algn="l"/>
              </a:tabLst>
            </a:pPr>
            <a:r>
              <a:rPr sz="2800" spc="-5" dirty="0">
                <a:solidFill>
                  <a:srgbClr val="4F81BC"/>
                </a:solidFill>
                <a:latin typeface="Wingdings"/>
                <a:cs typeface="Wingdings"/>
              </a:rPr>
              <a:t></a:t>
            </a:r>
            <a:r>
              <a:rPr sz="2800" spc="-5" dirty="0">
                <a:solidFill>
                  <a:srgbClr val="4F81BC"/>
                </a:solidFill>
                <a:latin typeface="Times New Roman"/>
                <a:cs typeface="Times New Roman"/>
              </a:rPr>
              <a:t>	</a:t>
            </a:r>
            <a:r>
              <a:rPr sz="2800" spc="5" dirty="0">
                <a:latin typeface="Microsoft Sans Serif"/>
                <a:cs typeface="Microsoft Sans Serif"/>
              </a:rPr>
              <a:t>Alimentícia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394970" algn="l"/>
              </a:tabLst>
            </a:pPr>
            <a:r>
              <a:rPr sz="2800" spc="-5" dirty="0">
                <a:solidFill>
                  <a:srgbClr val="4F81BC"/>
                </a:solidFill>
                <a:latin typeface="Wingdings"/>
                <a:cs typeface="Wingdings"/>
              </a:rPr>
              <a:t></a:t>
            </a:r>
            <a:r>
              <a:rPr sz="2800" spc="-5" dirty="0">
                <a:solidFill>
                  <a:srgbClr val="4F81BC"/>
                </a:solidFill>
                <a:latin typeface="Times New Roman"/>
                <a:cs typeface="Times New Roman"/>
              </a:rPr>
              <a:t>	</a:t>
            </a:r>
            <a:r>
              <a:rPr sz="2800" spc="15" dirty="0">
                <a:latin typeface="Microsoft Sans Serif"/>
                <a:cs typeface="Microsoft Sans Serif"/>
              </a:rPr>
              <a:t>Química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394970" algn="l"/>
              </a:tabLst>
            </a:pPr>
            <a:r>
              <a:rPr sz="2800" spc="-5" dirty="0">
                <a:solidFill>
                  <a:srgbClr val="4F81BC"/>
                </a:solidFill>
                <a:latin typeface="Wingdings"/>
                <a:cs typeface="Wingdings"/>
              </a:rPr>
              <a:t></a:t>
            </a:r>
            <a:r>
              <a:rPr sz="2800" spc="-5" dirty="0">
                <a:solidFill>
                  <a:srgbClr val="4F81BC"/>
                </a:solidFill>
                <a:latin typeface="Times New Roman"/>
                <a:cs typeface="Times New Roman"/>
              </a:rPr>
              <a:t>	</a:t>
            </a:r>
            <a:r>
              <a:rPr sz="2800" spc="10" dirty="0">
                <a:latin typeface="Microsoft Sans Serif"/>
                <a:cs typeface="Microsoft Sans Serif"/>
              </a:rPr>
              <a:t>Petroquímica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394970" algn="l"/>
              </a:tabLst>
            </a:pPr>
            <a:r>
              <a:rPr sz="2800" spc="-5" dirty="0">
                <a:solidFill>
                  <a:srgbClr val="4F81BC"/>
                </a:solidFill>
                <a:latin typeface="Wingdings"/>
                <a:cs typeface="Wingdings"/>
              </a:rPr>
              <a:t></a:t>
            </a:r>
            <a:r>
              <a:rPr sz="2800" spc="-5" dirty="0">
                <a:solidFill>
                  <a:srgbClr val="4F81B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Microsoft Sans Serif"/>
                <a:cs typeface="Microsoft Sans Serif"/>
              </a:rPr>
              <a:t>Papel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e Celulose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394970" algn="l"/>
              </a:tabLst>
            </a:pPr>
            <a:r>
              <a:rPr sz="2800" spc="-5" dirty="0">
                <a:solidFill>
                  <a:srgbClr val="4F81BC"/>
                </a:solidFill>
                <a:latin typeface="Wingdings"/>
                <a:cs typeface="Wingdings"/>
              </a:rPr>
              <a:t></a:t>
            </a:r>
            <a:r>
              <a:rPr sz="2800" spc="-5" dirty="0">
                <a:solidFill>
                  <a:srgbClr val="4F81B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Microsoft Sans Serif"/>
                <a:cs typeface="Microsoft Sans Serif"/>
              </a:rPr>
              <a:t>Metalúrgica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394970" algn="l"/>
              </a:tabLst>
            </a:pPr>
            <a:r>
              <a:rPr sz="2800" spc="-5" dirty="0">
                <a:solidFill>
                  <a:srgbClr val="4F81BC"/>
                </a:solidFill>
                <a:latin typeface="Wingdings"/>
                <a:cs typeface="Wingdings"/>
              </a:rPr>
              <a:t></a:t>
            </a:r>
            <a:r>
              <a:rPr sz="2800" spc="-5" dirty="0">
                <a:solidFill>
                  <a:srgbClr val="4F81BC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Microsoft Sans Serif"/>
                <a:cs typeface="Microsoft Sans Serif"/>
              </a:rPr>
              <a:t>Têxtil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67632" y="1022502"/>
            <a:ext cx="4465320" cy="207454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  <a:tabLst>
                <a:tab pos="394970" algn="l"/>
              </a:tabLst>
            </a:pPr>
            <a:r>
              <a:rPr sz="2800" spc="-5" dirty="0">
                <a:solidFill>
                  <a:srgbClr val="4F81BC"/>
                </a:solidFill>
                <a:latin typeface="Wingdings"/>
                <a:cs typeface="Wingdings"/>
              </a:rPr>
              <a:t></a:t>
            </a:r>
            <a:r>
              <a:rPr sz="2800" spc="-5" dirty="0">
                <a:solidFill>
                  <a:srgbClr val="4F81BC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Microsoft Sans Serif"/>
                <a:cs typeface="Microsoft Sans Serif"/>
              </a:rPr>
              <a:t>Qual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vazão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?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394970" algn="l"/>
              </a:tabLst>
            </a:pPr>
            <a:r>
              <a:rPr sz="2800" spc="-5" dirty="0">
                <a:solidFill>
                  <a:srgbClr val="4F81BC"/>
                </a:solidFill>
                <a:latin typeface="Wingdings"/>
                <a:cs typeface="Wingdings"/>
              </a:rPr>
              <a:t></a:t>
            </a:r>
            <a:r>
              <a:rPr sz="2800" spc="-5" dirty="0">
                <a:solidFill>
                  <a:srgbClr val="4F81BC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Microsoft Sans Serif"/>
                <a:cs typeface="Microsoft Sans Serif"/>
              </a:rPr>
              <a:t>Qual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composição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?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394970" algn="l"/>
              </a:tabLst>
            </a:pPr>
            <a:r>
              <a:rPr sz="2800" spc="-5" dirty="0">
                <a:solidFill>
                  <a:srgbClr val="4F81BC"/>
                </a:solidFill>
                <a:latin typeface="Wingdings"/>
                <a:cs typeface="Wingdings"/>
              </a:rPr>
              <a:t></a:t>
            </a:r>
            <a:r>
              <a:rPr sz="2800" spc="-5" dirty="0">
                <a:solidFill>
                  <a:srgbClr val="4F81B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Microsoft Sans Serif"/>
                <a:cs typeface="Microsoft Sans Serif"/>
              </a:rPr>
              <a:t>Onde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são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lançados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?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394970" algn="l"/>
              </a:tabLst>
            </a:pPr>
            <a:r>
              <a:rPr sz="2800" spc="-5" dirty="0">
                <a:solidFill>
                  <a:srgbClr val="4F81BC"/>
                </a:solidFill>
                <a:latin typeface="Wingdings"/>
                <a:cs typeface="Wingdings"/>
              </a:rPr>
              <a:t></a:t>
            </a:r>
            <a:r>
              <a:rPr sz="2800" spc="-5" dirty="0">
                <a:solidFill>
                  <a:srgbClr val="4F81B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Microsoft Sans Serif"/>
                <a:cs typeface="Microsoft Sans Serif"/>
              </a:rPr>
              <a:t>Padrões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de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lançamento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?</a:t>
            </a:r>
            <a:endParaRPr sz="28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27857" y="178325"/>
            <a:ext cx="5082540" cy="774700"/>
            <a:chOff x="1927857" y="178325"/>
            <a:chExt cx="5082540" cy="7747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7857" y="178325"/>
              <a:ext cx="5082545" cy="7741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1642" y="188976"/>
              <a:ext cx="5015483" cy="70637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174875" y="249174"/>
            <a:ext cx="45377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Tratamento</a:t>
            </a:r>
            <a:r>
              <a:rPr sz="3200" spc="-50" dirty="0"/>
              <a:t> </a:t>
            </a:r>
            <a:r>
              <a:rPr sz="3200" dirty="0"/>
              <a:t>de</a:t>
            </a:r>
            <a:r>
              <a:rPr sz="3200" spc="-45" dirty="0"/>
              <a:t> </a:t>
            </a:r>
            <a:r>
              <a:rPr sz="3200" dirty="0"/>
              <a:t>Efluente</a:t>
            </a:r>
            <a:endParaRPr sz="32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6634758"/>
            <a:ext cx="9144000" cy="223242"/>
            <a:chOff x="0" y="9436100"/>
            <a:chExt cx="13004800" cy="317500"/>
          </a:xfrm>
        </p:grpSpPr>
        <p:sp>
          <p:nvSpPr>
            <p:cNvPr id="4" name="object 4"/>
            <p:cNvSpPr/>
            <p:nvPr/>
          </p:nvSpPr>
          <p:spPr>
            <a:xfrm>
              <a:off x="0" y="9436100"/>
              <a:ext cx="13004800" cy="317500"/>
            </a:xfrm>
            <a:custGeom>
              <a:avLst/>
              <a:gdLst/>
              <a:ahLst/>
              <a:cxnLst/>
              <a:rect l="l" t="t" r="r" b="b"/>
              <a:pathLst>
                <a:path w="13004800" h="317500">
                  <a:moveTo>
                    <a:pt x="13004800" y="317500"/>
                  </a:moveTo>
                  <a:lnTo>
                    <a:pt x="0" y="317500"/>
                  </a:lnTo>
                  <a:lnTo>
                    <a:pt x="0" y="0"/>
                  </a:lnTo>
                  <a:lnTo>
                    <a:pt x="13004800" y="0"/>
                  </a:lnTo>
                  <a:lnTo>
                    <a:pt x="13004800" y="317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58600" y="9436100"/>
              <a:ext cx="1346200" cy="3175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0367" y="6667048"/>
            <a:ext cx="780455" cy="138925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844" dirty="0">
                <a:solidFill>
                  <a:srgbClr val="FFFFFF"/>
                </a:solidFill>
                <a:latin typeface="Arial MT"/>
                <a:cs typeface="Arial MT"/>
              </a:rPr>
              <a:t>Photo</a:t>
            </a:r>
            <a:r>
              <a:rPr sz="844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44" dirty="0">
                <a:solidFill>
                  <a:srgbClr val="FFFFFF"/>
                </a:solidFill>
                <a:latin typeface="Arial MT"/>
                <a:cs typeface="Arial MT"/>
              </a:rPr>
              <a:t>by</a:t>
            </a:r>
            <a:r>
              <a:rPr sz="844" spc="-21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44" dirty="0">
                <a:solidFill>
                  <a:srgbClr val="FFFFFF"/>
                </a:solidFill>
                <a:latin typeface="Arial MT"/>
                <a:cs typeface="Arial MT"/>
              </a:rPr>
              <a:t>PAC</a:t>
            </a:r>
            <a:r>
              <a:rPr sz="844" spc="-21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44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endParaRPr sz="844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4840657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6634758"/>
            <a:ext cx="9144000" cy="223242"/>
            <a:chOff x="0" y="9436100"/>
            <a:chExt cx="13004800" cy="317500"/>
          </a:xfrm>
        </p:grpSpPr>
        <p:sp>
          <p:nvSpPr>
            <p:cNvPr id="4" name="object 4"/>
            <p:cNvSpPr/>
            <p:nvPr/>
          </p:nvSpPr>
          <p:spPr>
            <a:xfrm>
              <a:off x="0" y="9436100"/>
              <a:ext cx="13004800" cy="317500"/>
            </a:xfrm>
            <a:custGeom>
              <a:avLst/>
              <a:gdLst/>
              <a:ahLst/>
              <a:cxnLst/>
              <a:rect l="l" t="t" r="r" b="b"/>
              <a:pathLst>
                <a:path w="13004800" h="317500">
                  <a:moveTo>
                    <a:pt x="13004800" y="317500"/>
                  </a:moveTo>
                  <a:lnTo>
                    <a:pt x="0" y="317500"/>
                  </a:lnTo>
                  <a:lnTo>
                    <a:pt x="0" y="0"/>
                  </a:lnTo>
                  <a:lnTo>
                    <a:pt x="13004800" y="0"/>
                  </a:lnTo>
                  <a:lnTo>
                    <a:pt x="13004800" y="317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58600" y="9436100"/>
              <a:ext cx="1346200" cy="317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18265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1438"/>
            <a:ext cx="9144000" cy="608111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6634758"/>
            <a:ext cx="9144000" cy="223242"/>
            <a:chOff x="0" y="9436100"/>
            <a:chExt cx="13004800" cy="317500"/>
          </a:xfrm>
        </p:grpSpPr>
        <p:sp>
          <p:nvSpPr>
            <p:cNvPr id="4" name="object 4"/>
            <p:cNvSpPr/>
            <p:nvPr/>
          </p:nvSpPr>
          <p:spPr>
            <a:xfrm>
              <a:off x="0" y="9436100"/>
              <a:ext cx="13004800" cy="317500"/>
            </a:xfrm>
            <a:custGeom>
              <a:avLst/>
              <a:gdLst/>
              <a:ahLst/>
              <a:cxnLst/>
              <a:rect l="l" t="t" r="r" b="b"/>
              <a:pathLst>
                <a:path w="13004800" h="317500">
                  <a:moveTo>
                    <a:pt x="13004800" y="317500"/>
                  </a:moveTo>
                  <a:lnTo>
                    <a:pt x="0" y="317500"/>
                  </a:lnTo>
                  <a:lnTo>
                    <a:pt x="0" y="0"/>
                  </a:lnTo>
                  <a:lnTo>
                    <a:pt x="13004800" y="0"/>
                  </a:lnTo>
                  <a:lnTo>
                    <a:pt x="13004800" y="317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58600" y="9436100"/>
              <a:ext cx="1346200" cy="317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59987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6634758"/>
            <a:ext cx="9144000" cy="223242"/>
            <a:chOff x="0" y="9436100"/>
            <a:chExt cx="13004800" cy="317500"/>
          </a:xfrm>
        </p:grpSpPr>
        <p:sp>
          <p:nvSpPr>
            <p:cNvPr id="4" name="object 4"/>
            <p:cNvSpPr/>
            <p:nvPr/>
          </p:nvSpPr>
          <p:spPr>
            <a:xfrm>
              <a:off x="0" y="9436100"/>
              <a:ext cx="13004800" cy="317500"/>
            </a:xfrm>
            <a:custGeom>
              <a:avLst/>
              <a:gdLst/>
              <a:ahLst/>
              <a:cxnLst/>
              <a:rect l="l" t="t" r="r" b="b"/>
              <a:pathLst>
                <a:path w="13004800" h="317500">
                  <a:moveTo>
                    <a:pt x="13004800" y="317500"/>
                  </a:moveTo>
                  <a:lnTo>
                    <a:pt x="0" y="317500"/>
                  </a:lnTo>
                  <a:lnTo>
                    <a:pt x="0" y="0"/>
                  </a:lnTo>
                  <a:lnTo>
                    <a:pt x="13004800" y="0"/>
                  </a:lnTo>
                  <a:lnTo>
                    <a:pt x="13004800" y="317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58600" y="9436100"/>
              <a:ext cx="1346200" cy="3175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0367" y="6667048"/>
            <a:ext cx="780455" cy="138925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844" dirty="0">
                <a:solidFill>
                  <a:srgbClr val="FFFFFF"/>
                </a:solidFill>
                <a:latin typeface="Arial MT"/>
                <a:cs typeface="Arial MT"/>
              </a:rPr>
              <a:t>Photo</a:t>
            </a:r>
            <a:r>
              <a:rPr sz="844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44" dirty="0">
                <a:solidFill>
                  <a:srgbClr val="FFFFFF"/>
                </a:solidFill>
                <a:latin typeface="Arial MT"/>
                <a:cs typeface="Arial MT"/>
              </a:rPr>
              <a:t>by</a:t>
            </a:r>
            <a:r>
              <a:rPr sz="844" spc="-21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44" dirty="0">
                <a:solidFill>
                  <a:srgbClr val="FFFFFF"/>
                </a:solidFill>
                <a:latin typeface="Arial MT"/>
                <a:cs typeface="Arial MT"/>
              </a:rPr>
              <a:t>PAC</a:t>
            </a:r>
            <a:r>
              <a:rPr sz="844" spc="-21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44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endParaRPr sz="844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6712833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1437"/>
            <a:ext cx="9144000" cy="6786563"/>
            <a:chOff x="0" y="101600"/>
            <a:chExt cx="13004800" cy="9652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1600"/>
              <a:ext cx="13004800" cy="93345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9436100"/>
              <a:ext cx="13004800" cy="317500"/>
            </a:xfrm>
            <a:custGeom>
              <a:avLst/>
              <a:gdLst/>
              <a:ahLst/>
              <a:cxnLst/>
              <a:rect l="l" t="t" r="r" b="b"/>
              <a:pathLst>
                <a:path w="13004800" h="317500">
                  <a:moveTo>
                    <a:pt x="13004800" y="317500"/>
                  </a:moveTo>
                  <a:lnTo>
                    <a:pt x="0" y="317500"/>
                  </a:lnTo>
                  <a:lnTo>
                    <a:pt x="0" y="0"/>
                  </a:lnTo>
                  <a:lnTo>
                    <a:pt x="13004800" y="0"/>
                  </a:lnTo>
                  <a:lnTo>
                    <a:pt x="13004800" y="317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58600" y="9436100"/>
              <a:ext cx="1346200" cy="317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5177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6634758"/>
            <a:ext cx="9144000" cy="223242"/>
            <a:chOff x="0" y="9436100"/>
            <a:chExt cx="13004800" cy="317500"/>
          </a:xfrm>
        </p:grpSpPr>
        <p:sp>
          <p:nvSpPr>
            <p:cNvPr id="4" name="object 4"/>
            <p:cNvSpPr/>
            <p:nvPr/>
          </p:nvSpPr>
          <p:spPr>
            <a:xfrm>
              <a:off x="0" y="9436100"/>
              <a:ext cx="13004800" cy="317500"/>
            </a:xfrm>
            <a:custGeom>
              <a:avLst/>
              <a:gdLst/>
              <a:ahLst/>
              <a:cxnLst/>
              <a:rect l="l" t="t" r="r" b="b"/>
              <a:pathLst>
                <a:path w="13004800" h="317500">
                  <a:moveTo>
                    <a:pt x="13004800" y="317500"/>
                  </a:moveTo>
                  <a:lnTo>
                    <a:pt x="0" y="317500"/>
                  </a:lnTo>
                  <a:lnTo>
                    <a:pt x="0" y="0"/>
                  </a:lnTo>
                  <a:lnTo>
                    <a:pt x="13004800" y="0"/>
                  </a:lnTo>
                  <a:lnTo>
                    <a:pt x="13004800" y="317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58600" y="9436100"/>
              <a:ext cx="1346200" cy="3175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0367" y="6667048"/>
            <a:ext cx="780455" cy="138925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844" dirty="0">
                <a:solidFill>
                  <a:srgbClr val="FFFFFF"/>
                </a:solidFill>
                <a:latin typeface="Arial MT"/>
                <a:cs typeface="Arial MT"/>
              </a:rPr>
              <a:t>Photo</a:t>
            </a:r>
            <a:r>
              <a:rPr sz="844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44" dirty="0">
                <a:solidFill>
                  <a:srgbClr val="FFFFFF"/>
                </a:solidFill>
                <a:latin typeface="Arial MT"/>
                <a:cs typeface="Arial MT"/>
              </a:rPr>
              <a:t>by</a:t>
            </a:r>
            <a:r>
              <a:rPr sz="844" spc="-21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44" dirty="0">
                <a:solidFill>
                  <a:srgbClr val="FFFFFF"/>
                </a:solidFill>
                <a:latin typeface="Arial MT"/>
                <a:cs typeface="Arial MT"/>
              </a:rPr>
              <a:t>PAC</a:t>
            </a:r>
            <a:r>
              <a:rPr sz="844" spc="-21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44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endParaRPr sz="844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221099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4127" y="4451168"/>
            <a:ext cx="3989048" cy="19099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278" y="1990194"/>
            <a:ext cx="556859" cy="52833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927857" y="178325"/>
            <a:ext cx="5082540" cy="774700"/>
            <a:chOff x="1927857" y="178325"/>
            <a:chExt cx="5082540" cy="77470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27857" y="178325"/>
              <a:ext cx="5082545" cy="7741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61642" y="188976"/>
              <a:ext cx="5015483" cy="70637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174875" y="249174"/>
            <a:ext cx="45377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Tratamento</a:t>
            </a:r>
            <a:r>
              <a:rPr sz="3200" spc="-50" dirty="0"/>
              <a:t> </a:t>
            </a:r>
            <a:r>
              <a:rPr sz="3200" dirty="0"/>
              <a:t>de</a:t>
            </a:r>
            <a:r>
              <a:rPr sz="3200" spc="-45" dirty="0"/>
              <a:t> </a:t>
            </a:r>
            <a:r>
              <a:rPr sz="3200" dirty="0"/>
              <a:t>Efluente</a:t>
            </a:r>
            <a:endParaRPr sz="3200"/>
          </a:p>
        </p:txBody>
      </p:sp>
      <p:grpSp>
        <p:nvGrpSpPr>
          <p:cNvPr id="8" name="object 8"/>
          <p:cNvGrpSpPr/>
          <p:nvPr/>
        </p:nvGrpSpPr>
        <p:grpSpPr>
          <a:xfrm>
            <a:off x="2450594" y="1074399"/>
            <a:ext cx="4587240" cy="671195"/>
            <a:chOff x="2450594" y="1074399"/>
            <a:chExt cx="4587240" cy="67119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50594" y="1074399"/>
              <a:ext cx="4587233" cy="6706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83738" y="1084326"/>
              <a:ext cx="4520438" cy="60477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727049" y="1093673"/>
            <a:ext cx="5092065" cy="46526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77515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Intro</a:t>
            </a:r>
            <a:r>
              <a:rPr sz="3200" b="1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ç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ão</a:t>
            </a:r>
            <a:endParaRPr sz="3200">
              <a:latin typeface="Arial"/>
              <a:cs typeface="Arial"/>
            </a:endParaRPr>
          </a:p>
          <a:p>
            <a:pPr marL="434340">
              <a:lnSpc>
                <a:spcPct val="100000"/>
              </a:lnSpc>
              <a:spcBef>
                <a:spcPts val="3195"/>
              </a:spcBef>
            </a:pPr>
            <a:r>
              <a:rPr sz="2800" b="1" spc="-5" dirty="0">
                <a:latin typeface="Arial"/>
                <a:cs typeface="Arial"/>
              </a:rPr>
              <a:t>A</a:t>
            </a:r>
            <a:r>
              <a:rPr sz="2800" b="1" spc="-12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vazão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depende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...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05"/>
              </a:spcBef>
              <a:tabLst>
                <a:tab pos="394970" algn="l"/>
              </a:tabLst>
            </a:pPr>
            <a:r>
              <a:rPr sz="2800" spc="-5" dirty="0">
                <a:solidFill>
                  <a:srgbClr val="4F81BC"/>
                </a:solidFill>
                <a:latin typeface="Wingdings"/>
                <a:cs typeface="Wingdings"/>
              </a:rPr>
              <a:t></a:t>
            </a:r>
            <a:r>
              <a:rPr sz="2800" spc="-5" dirty="0">
                <a:solidFill>
                  <a:srgbClr val="4F81BC"/>
                </a:solidFill>
                <a:latin typeface="Times New Roman"/>
                <a:cs typeface="Times New Roman"/>
              </a:rPr>
              <a:t>	</a:t>
            </a:r>
            <a:r>
              <a:rPr sz="2800" spc="20" dirty="0">
                <a:latin typeface="Microsoft Sans Serif"/>
                <a:cs typeface="Microsoft Sans Serif"/>
              </a:rPr>
              <a:t>Nível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de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produção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394970" algn="l"/>
              </a:tabLst>
            </a:pPr>
            <a:r>
              <a:rPr sz="2800" spc="-5" dirty="0">
                <a:solidFill>
                  <a:srgbClr val="4F81BC"/>
                </a:solidFill>
                <a:latin typeface="Wingdings"/>
                <a:cs typeface="Wingdings"/>
              </a:rPr>
              <a:t></a:t>
            </a:r>
            <a:r>
              <a:rPr sz="2800" spc="-5" dirty="0">
                <a:solidFill>
                  <a:srgbClr val="4F81B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Microsoft Sans Serif"/>
                <a:cs typeface="Microsoft Sans Serif"/>
              </a:rPr>
              <a:t>Capacidade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instalada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394970" algn="l"/>
              </a:tabLst>
            </a:pPr>
            <a:r>
              <a:rPr sz="2800" spc="-5" dirty="0">
                <a:solidFill>
                  <a:srgbClr val="4F81BC"/>
                </a:solidFill>
                <a:latin typeface="Wingdings"/>
                <a:cs typeface="Wingdings"/>
              </a:rPr>
              <a:t></a:t>
            </a:r>
            <a:r>
              <a:rPr sz="2800" spc="-5" dirty="0">
                <a:solidFill>
                  <a:srgbClr val="4F81B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Microsoft Sans Serif"/>
                <a:cs typeface="Microsoft Sans Serif"/>
              </a:rPr>
              <a:t>Sazonalidade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394970" algn="l"/>
              </a:tabLst>
            </a:pPr>
            <a:r>
              <a:rPr sz="2800" spc="-5" dirty="0">
                <a:solidFill>
                  <a:srgbClr val="4F81BC"/>
                </a:solidFill>
                <a:latin typeface="Wingdings"/>
                <a:cs typeface="Wingdings"/>
              </a:rPr>
              <a:t></a:t>
            </a:r>
            <a:r>
              <a:rPr sz="2800" spc="-5" dirty="0">
                <a:solidFill>
                  <a:srgbClr val="4F81BC"/>
                </a:solidFill>
                <a:latin typeface="Times New Roman"/>
                <a:cs typeface="Times New Roman"/>
              </a:rPr>
              <a:t>	</a:t>
            </a:r>
            <a:r>
              <a:rPr sz="2800" spc="20" dirty="0">
                <a:latin typeface="Microsoft Sans Serif"/>
                <a:cs typeface="Microsoft Sans Serif"/>
              </a:rPr>
              <a:t>Nível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de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automação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394970" algn="l"/>
              </a:tabLst>
            </a:pPr>
            <a:r>
              <a:rPr sz="2800" spc="-5" dirty="0">
                <a:solidFill>
                  <a:srgbClr val="4F81BC"/>
                </a:solidFill>
                <a:latin typeface="Wingdings"/>
                <a:cs typeface="Wingdings"/>
              </a:rPr>
              <a:t></a:t>
            </a:r>
            <a:r>
              <a:rPr sz="2800" spc="-5" dirty="0">
                <a:solidFill>
                  <a:srgbClr val="4F81BC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Microsoft Sans Serif"/>
                <a:cs typeface="Microsoft Sans Serif"/>
              </a:rPr>
              <a:t>Disponibilidade</a:t>
            </a:r>
            <a:r>
              <a:rPr sz="2800" spc="6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de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água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394970" algn="l"/>
              </a:tabLst>
            </a:pPr>
            <a:r>
              <a:rPr sz="2800" spc="-5" dirty="0">
                <a:solidFill>
                  <a:srgbClr val="4F81BC"/>
                </a:solidFill>
                <a:latin typeface="Wingdings"/>
                <a:cs typeface="Wingdings"/>
              </a:rPr>
              <a:t></a:t>
            </a:r>
            <a:r>
              <a:rPr sz="2800" spc="-5" dirty="0">
                <a:solidFill>
                  <a:srgbClr val="4F81BC"/>
                </a:solidFill>
                <a:latin typeface="Times New Roman"/>
                <a:cs typeface="Times New Roman"/>
              </a:rPr>
              <a:t>	</a:t>
            </a:r>
            <a:r>
              <a:rPr sz="2800" spc="20" dirty="0">
                <a:latin typeface="Microsoft Sans Serif"/>
                <a:cs typeface="Microsoft Sans Serif"/>
              </a:rPr>
              <a:t>Nível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de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reuso</a:t>
            </a:r>
            <a:endParaRPr sz="2800">
              <a:latin typeface="Microsoft Sans Serif"/>
              <a:cs typeface="Microsoft Sans Serif"/>
            </a:endParaRPr>
          </a:p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52615" y="720851"/>
            <a:ext cx="467867" cy="467868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4127" y="4451168"/>
            <a:ext cx="3989048" cy="19099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278" y="1990194"/>
            <a:ext cx="556859" cy="52833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927857" y="178325"/>
            <a:ext cx="5082540" cy="774700"/>
            <a:chOff x="1927857" y="178325"/>
            <a:chExt cx="5082540" cy="77470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27857" y="178325"/>
              <a:ext cx="5082545" cy="7741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61642" y="188976"/>
              <a:ext cx="5015483" cy="70637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174875" y="249174"/>
            <a:ext cx="45377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Tratamento</a:t>
            </a:r>
            <a:r>
              <a:rPr sz="3200" spc="-50" dirty="0"/>
              <a:t> </a:t>
            </a:r>
            <a:r>
              <a:rPr sz="3200" dirty="0"/>
              <a:t>de</a:t>
            </a:r>
            <a:r>
              <a:rPr sz="3200" spc="-45" dirty="0"/>
              <a:t> </a:t>
            </a:r>
            <a:r>
              <a:rPr sz="3200" dirty="0"/>
              <a:t>Efluente</a:t>
            </a:r>
            <a:endParaRPr sz="3200"/>
          </a:p>
        </p:txBody>
      </p:sp>
      <p:grpSp>
        <p:nvGrpSpPr>
          <p:cNvPr id="8" name="object 8"/>
          <p:cNvGrpSpPr/>
          <p:nvPr/>
        </p:nvGrpSpPr>
        <p:grpSpPr>
          <a:xfrm>
            <a:off x="2450594" y="1074399"/>
            <a:ext cx="4587240" cy="671195"/>
            <a:chOff x="2450594" y="1074399"/>
            <a:chExt cx="4587240" cy="67119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50594" y="1074399"/>
              <a:ext cx="4587233" cy="6706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83738" y="1084326"/>
              <a:ext cx="4520438" cy="60477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727049" y="1093673"/>
            <a:ext cx="8105140" cy="3628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39370" algn="ctr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Introdução</a:t>
            </a:r>
            <a:endParaRPr sz="3200">
              <a:latin typeface="Arial"/>
              <a:cs typeface="Arial"/>
            </a:endParaRPr>
          </a:p>
          <a:p>
            <a:pPr marL="434340">
              <a:lnSpc>
                <a:spcPct val="100000"/>
              </a:lnSpc>
              <a:spcBef>
                <a:spcPts val="3195"/>
              </a:spcBef>
            </a:pPr>
            <a:r>
              <a:rPr sz="2800" b="1" spc="-5" dirty="0">
                <a:latin typeface="Arial"/>
                <a:cs typeface="Arial"/>
              </a:rPr>
              <a:t>A</a:t>
            </a:r>
            <a:r>
              <a:rPr sz="2800" b="1" spc="-10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composição</a:t>
            </a:r>
            <a:r>
              <a:rPr sz="2800" b="1" spc="3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(química,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física </a:t>
            </a:r>
            <a:r>
              <a:rPr sz="2800" b="1" spc="-5" dirty="0">
                <a:latin typeface="Arial"/>
                <a:cs typeface="Arial"/>
              </a:rPr>
              <a:t>e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biológica),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...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05"/>
              </a:spcBef>
              <a:tabLst>
                <a:tab pos="394970" algn="l"/>
              </a:tabLst>
            </a:pPr>
            <a:r>
              <a:rPr sz="2800" spc="-5" dirty="0">
                <a:solidFill>
                  <a:srgbClr val="4F81BC"/>
                </a:solidFill>
                <a:latin typeface="Wingdings"/>
                <a:cs typeface="Wingdings"/>
              </a:rPr>
              <a:t></a:t>
            </a:r>
            <a:r>
              <a:rPr sz="2800" spc="-5" dirty="0">
                <a:solidFill>
                  <a:srgbClr val="4F81BC"/>
                </a:solidFill>
                <a:latin typeface="Times New Roman"/>
                <a:cs typeface="Times New Roman"/>
              </a:rPr>
              <a:t>	</a:t>
            </a:r>
            <a:r>
              <a:rPr sz="2800" spc="-35" dirty="0">
                <a:latin typeface="Microsoft Sans Serif"/>
                <a:cs typeface="Microsoft Sans Serif"/>
              </a:rPr>
              <a:t>Tipo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de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indústria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394970" algn="l"/>
              </a:tabLst>
            </a:pPr>
            <a:r>
              <a:rPr sz="2800" spc="-5" dirty="0">
                <a:solidFill>
                  <a:srgbClr val="4F81BC"/>
                </a:solidFill>
                <a:latin typeface="Wingdings"/>
                <a:cs typeface="Wingdings"/>
              </a:rPr>
              <a:t></a:t>
            </a:r>
            <a:r>
              <a:rPr sz="2800" spc="-5" dirty="0">
                <a:solidFill>
                  <a:srgbClr val="4F81BC"/>
                </a:solidFill>
                <a:latin typeface="Times New Roman"/>
                <a:cs typeface="Times New Roman"/>
              </a:rPr>
              <a:t>	</a:t>
            </a:r>
            <a:r>
              <a:rPr sz="2800" spc="-35" dirty="0">
                <a:latin typeface="Microsoft Sans Serif"/>
                <a:cs typeface="Microsoft Sans Serif"/>
              </a:rPr>
              <a:t>Tipo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de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matéria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prima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394970" algn="l"/>
              </a:tabLst>
            </a:pPr>
            <a:r>
              <a:rPr sz="2800" spc="-5" dirty="0">
                <a:solidFill>
                  <a:srgbClr val="4F81BC"/>
                </a:solidFill>
                <a:latin typeface="Wingdings"/>
                <a:cs typeface="Wingdings"/>
              </a:rPr>
              <a:t></a:t>
            </a:r>
            <a:r>
              <a:rPr sz="2800" spc="-5" dirty="0">
                <a:solidFill>
                  <a:srgbClr val="4F81BC"/>
                </a:solidFill>
                <a:latin typeface="Times New Roman"/>
                <a:cs typeface="Times New Roman"/>
              </a:rPr>
              <a:t>	</a:t>
            </a:r>
            <a:r>
              <a:rPr sz="2800" spc="-35" dirty="0">
                <a:latin typeface="Microsoft Sans Serif"/>
                <a:cs typeface="Microsoft Sans Serif"/>
              </a:rPr>
              <a:t>Tipo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de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produto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394970" algn="l"/>
              </a:tabLst>
            </a:pPr>
            <a:r>
              <a:rPr sz="2800" spc="-5" dirty="0">
                <a:solidFill>
                  <a:srgbClr val="4F81BC"/>
                </a:solidFill>
                <a:latin typeface="Wingdings"/>
                <a:cs typeface="Wingdings"/>
              </a:rPr>
              <a:t></a:t>
            </a:r>
            <a:r>
              <a:rPr sz="2800" spc="-5" dirty="0">
                <a:solidFill>
                  <a:srgbClr val="4F81BC"/>
                </a:solidFill>
                <a:latin typeface="Times New Roman"/>
                <a:cs typeface="Times New Roman"/>
              </a:rPr>
              <a:t>	</a:t>
            </a:r>
            <a:r>
              <a:rPr sz="2800" spc="20" dirty="0">
                <a:latin typeface="Microsoft Sans Serif"/>
                <a:cs typeface="Microsoft Sans Serif"/>
              </a:rPr>
              <a:t>Nível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de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reuso</a:t>
            </a:r>
            <a:endParaRPr sz="2800">
              <a:latin typeface="Microsoft Sans Serif"/>
              <a:cs typeface="Microsoft Sans Serif"/>
            </a:endParaRPr>
          </a:p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52615" y="720851"/>
            <a:ext cx="467867" cy="467868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5575" y="4222784"/>
            <a:ext cx="3989048" cy="19099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278" y="1990194"/>
            <a:ext cx="556859" cy="52833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927857" y="178325"/>
            <a:ext cx="5082540" cy="774700"/>
            <a:chOff x="1927857" y="178325"/>
            <a:chExt cx="5082540" cy="77470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27857" y="178325"/>
              <a:ext cx="5082545" cy="7741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61642" y="188976"/>
              <a:ext cx="5015483" cy="70637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174875" y="249174"/>
            <a:ext cx="45377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Tratamento</a:t>
            </a:r>
            <a:r>
              <a:rPr sz="3200" spc="-50" dirty="0"/>
              <a:t> </a:t>
            </a:r>
            <a:r>
              <a:rPr sz="3200" dirty="0"/>
              <a:t>de</a:t>
            </a:r>
            <a:r>
              <a:rPr sz="3200" spc="-45" dirty="0"/>
              <a:t> </a:t>
            </a:r>
            <a:r>
              <a:rPr sz="3200" dirty="0"/>
              <a:t>Efluente</a:t>
            </a:r>
            <a:endParaRPr sz="3200"/>
          </a:p>
        </p:txBody>
      </p:sp>
      <p:grpSp>
        <p:nvGrpSpPr>
          <p:cNvPr id="8" name="object 8"/>
          <p:cNvGrpSpPr/>
          <p:nvPr/>
        </p:nvGrpSpPr>
        <p:grpSpPr>
          <a:xfrm>
            <a:off x="2450594" y="1074399"/>
            <a:ext cx="4587240" cy="671195"/>
            <a:chOff x="2450594" y="1074399"/>
            <a:chExt cx="4587240" cy="67119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50594" y="1074399"/>
              <a:ext cx="4587233" cy="6706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83738" y="1084326"/>
              <a:ext cx="4520438" cy="60477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727049" y="1093673"/>
            <a:ext cx="6026785" cy="2603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77515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Introdução</a:t>
            </a:r>
            <a:endParaRPr sz="3200">
              <a:latin typeface="Arial"/>
              <a:cs typeface="Arial"/>
            </a:endParaRPr>
          </a:p>
          <a:p>
            <a:pPr marL="434340">
              <a:lnSpc>
                <a:spcPct val="100000"/>
              </a:lnSpc>
              <a:spcBef>
                <a:spcPts val="3195"/>
              </a:spcBef>
            </a:pPr>
            <a:r>
              <a:rPr sz="2800" b="1" spc="-5" dirty="0">
                <a:latin typeface="Arial"/>
                <a:cs typeface="Arial"/>
              </a:rPr>
              <a:t>Onde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são lançados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...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05"/>
              </a:spcBef>
              <a:tabLst>
                <a:tab pos="394970" algn="l"/>
              </a:tabLst>
            </a:pPr>
            <a:r>
              <a:rPr sz="2800" spc="-5" dirty="0">
                <a:solidFill>
                  <a:srgbClr val="4F81BC"/>
                </a:solidFill>
                <a:latin typeface="Wingdings"/>
                <a:cs typeface="Wingdings"/>
              </a:rPr>
              <a:t></a:t>
            </a:r>
            <a:r>
              <a:rPr sz="2800" spc="-5" dirty="0">
                <a:solidFill>
                  <a:srgbClr val="4F81B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Microsoft Sans Serif"/>
                <a:cs typeface="Microsoft Sans Serif"/>
              </a:rPr>
              <a:t>Sistema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público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de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esgoto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sanitário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394970" algn="l"/>
              </a:tabLst>
            </a:pPr>
            <a:r>
              <a:rPr sz="2800" spc="-5" dirty="0">
                <a:solidFill>
                  <a:srgbClr val="4F81BC"/>
                </a:solidFill>
                <a:latin typeface="Wingdings"/>
                <a:cs typeface="Wingdings"/>
              </a:rPr>
              <a:t></a:t>
            </a:r>
            <a:r>
              <a:rPr sz="2800" spc="-5" dirty="0">
                <a:solidFill>
                  <a:srgbClr val="4F81B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Microsoft Sans Serif"/>
                <a:cs typeface="Microsoft Sans Serif"/>
              </a:rPr>
              <a:t>Coleções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15" dirty="0">
                <a:latin typeface="Microsoft Sans Serif"/>
                <a:cs typeface="Microsoft Sans Serif"/>
              </a:rPr>
              <a:t>hídricas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(Conama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357)</a:t>
            </a:r>
            <a:endParaRPr sz="2800">
              <a:latin typeface="Microsoft Sans Serif"/>
              <a:cs typeface="Microsoft Sans Serif"/>
            </a:endParaRPr>
          </a:p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52615" y="720851"/>
            <a:ext cx="467867" cy="467868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27857" y="178325"/>
            <a:ext cx="5082540" cy="774700"/>
            <a:chOff x="1927857" y="178325"/>
            <a:chExt cx="5082540" cy="774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7857" y="178325"/>
              <a:ext cx="5082545" cy="7741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1642" y="188976"/>
              <a:ext cx="5015483" cy="70637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74875" y="249174"/>
            <a:ext cx="45377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Tratamento</a:t>
            </a:r>
            <a:r>
              <a:rPr sz="3200" spc="-50" dirty="0"/>
              <a:t> </a:t>
            </a:r>
            <a:r>
              <a:rPr sz="3200" dirty="0"/>
              <a:t>de</a:t>
            </a:r>
            <a:r>
              <a:rPr sz="3200" spc="-45" dirty="0"/>
              <a:t> </a:t>
            </a:r>
            <a:r>
              <a:rPr sz="3200" dirty="0"/>
              <a:t>Efluente</a:t>
            </a:r>
            <a:endParaRPr sz="3200"/>
          </a:p>
        </p:txBody>
      </p:sp>
      <p:grpSp>
        <p:nvGrpSpPr>
          <p:cNvPr id="6" name="object 6"/>
          <p:cNvGrpSpPr/>
          <p:nvPr/>
        </p:nvGrpSpPr>
        <p:grpSpPr>
          <a:xfrm>
            <a:off x="2450594" y="720851"/>
            <a:ext cx="4587240" cy="1024255"/>
            <a:chOff x="2450594" y="720851"/>
            <a:chExt cx="4587240" cy="102425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50594" y="1074399"/>
              <a:ext cx="4587233" cy="6706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83738" y="1084325"/>
              <a:ext cx="4520438" cy="6047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52615" y="720851"/>
              <a:ext cx="467867" cy="46786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148892" y="1093673"/>
            <a:ext cx="7569200" cy="4337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349250" algn="ctr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Características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95"/>
              </a:spcBef>
            </a:pPr>
            <a:r>
              <a:rPr sz="2800" b="1" spc="-5" dirty="0">
                <a:latin typeface="Arial"/>
                <a:cs typeface="Arial"/>
              </a:rPr>
              <a:t>Despejos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Industriais</a:t>
            </a:r>
            <a:endParaRPr sz="2800">
              <a:latin typeface="Arial"/>
              <a:cs typeface="Arial"/>
            </a:endParaRPr>
          </a:p>
          <a:p>
            <a:pPr marL="746760" marR="204470" indent="-382905" algn="just">
              <a:lnSpc>
                <a:spcPct val="100000"/>
              </a:lnSpc>
              <a:spcBef>
                <a:spcPts val="2715"/>
              </a:spcBef>
            </a:pPr>
            <a:r>
              <a:rPr sz="2800" spc="-5" dirty="0">
                <a:solidFill>
                  <a:srgbClr val="4F81BC"/>
                </a:solidFill>
                <a:latin typeface="Wingdings"/>
                <a:cs typeface="Wingdings"/>
              </a:rPr>
              <a:t></a:t>
            </a:r>
            <a:r>
              <a:rPr sz="2800" spc="-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são inerentes a composição </a:t>
            </a:r>
            <a:r>
              <a:rPr sz="2800" dirty="0">
                <a:latin typeface="Microsoft Sans Serif"/>
                <a:cs typeface="Microsoft Sans Serif"/>
              </a:rPr>
              <a:t>das </a:t>
            </a:r>
            <a:r>
              <a:rPr sz="2800" spc="-5" dirty="0">
                <a:latin typeface="Microsoft Sans Serif"/>
                <a:cs typeface="Microsoft Sans Serif"/>
              </a:rPr>
              <a:t>matérias 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primas, das </a:t>
            </a:r>
            <a:r>
              <a:rPr sz="2800" dirty="0">
                <a:latin typeface="Microsoft Sans Serif"/>
                <a:cs typeface="Microsoft Sans Serif"/>
              </a:rPr>
              <a:t>águas </a:t>
            </a:r>
            <a:r>
              <a:rPr sz="2800" spc="-5" dirty="0">
                <a:latin typeface="Microsoft Sans Serif"/>
                <a:cs typeface="Microsoft Sans Serif"/>
              </a:rPr>
              <a:t>de abastecimento e </a:t>
            </a:r>
            <a:r>
              <a:rPr sz="2800" dirty="0">
                <a:latin typeface="Microsoft Sans Serif"/>
                <a:cs typeface="Microsoft Sans Serif"/>
              </a:rPr>
              <a:t>do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processo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industrial.</a:t>
            </a:r>
            <a:endParaRPr sz="2800">
              <a:latin typeface="Microsoft Sans Serif"/>
              <a:cs typeface="Microsoft Sans Serif"/>
            </a:endParaRPr>
          </a:p>
          <a:p>
            <a:pPr marL="746760" marR="5080" indent="-382905">
              <a:lnSpc>
                <a:spcPct val="100000"/>
              </a:lnSpc>
              <a:spcBef>
                <a:spcPts val="675"/>
              </a:spcBef>
              <a:tabLst>
                <a:tab pos="746760" algn="l"/>
              </a:tabLst>
            </a:pPr>
            <a:r>
              <a:rPr sz="2800" spc="-5" dirty="0">
                <a:solidFill>
                  <a:srgbClr val="4F81BC"/>
                </a:solidFill>
                <a:latin typeface="Wingdings"/>
                <a:cs typeface="Wingdings"/>
              </a:rPr>
              <a:t></a:t>
            </a:r>
            <a:r>
              <a:rPr sz="2800" spc="-5" dirty="0">
                <a:solidFill>
                  <a:srgbClr val="4F81B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Microsoft Sans Serif"/>
                <a:cs typeface="Microsoft Sans Serif"/>
              </a:rPr>
              <a:t>A </a:t>
            </a:r>
            <a:r>
              <a:rPr sz="2800" dirty="0">
                <a:latin typeface="Microsoft Sans Serif"/>
                <a:cs typeface="Microsoft Sans Serif"/>
              </a:rPr>
              <a:t>concentração dos </a:t>
            </a:r>
            <a:r>
              <a:rPr sz="2800" spc="-5" dirty="0">
                <a:latin typeface="Microsoft Sans Serif"/>
                <a:cs typeface="Microsoft Sans Serif"/>
              </a:rPr>
              <a:t>poluentes nos 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efluentes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é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função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das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perdas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no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processo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ou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pelo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consumo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de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água.</a:t>
            </a:r>
            <a:endParaRPr sz="2800">
              <a:latin typeface="Microsoft Sans Serif"/>
              <a:cs typeface="Microsoft Sans Serif"/>
            </a:endParaRPr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8278" y="1990194"/>
            <a:ext cx="556859" cy="528337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27108" y="5053679"/>
            <a:ext cx="1285240" cy="1757680"/>
            <a:chOff x="27108" y="5053679"/>
            <a:chExt cx="1285240" cy="1757680"/>
          </a:xfrm>
        </p:grpSpPr>
        <p:sp>
          <p:nvSpPr>
            <p:cNvPr id="13" name="object 13"/>
            <p:cNvSpPr/>
            <p:nvPr/>
          </p:nvSpPr>
          <p:spPr>
            <a:xfrm>
              <a:off x="27108" y="5053679"/>
              <a:ext cx="1107440" cy="325120"/>
            </a:xfrm>
            <a:custGeom>
              <a:avLst/>
              <a:gdLst/>
              <a:ahLst/>
              <a:cxnLst/>
              <a:rect l="l" t="t" r="r" b="b"/>
              <a:pathLst>
                <a:path w="1107440" h="325120">
                  <a:moveTo>
                    <a:pt x="662144" y="0"/>
                  </a:moveTo>
                  <a:lnTo>
                    <a:pt x="630222" y="0"/>
                  </a:lnTo>
                  <a:lnTo>
                    <a:pt x="619584" y="826"/>
                  </a:lnTo>
                  <a:lnTo>
                    <a:pt x="597488" y="4130"/>
                  </a:lnTo>
                  <a:lnTo>
                    <a:pt x="586843" y="6609"/>
                  </a:lnTo>
                  <a:lnTo>
                    <a:pt x="575386" y="8192"/>
                  </a:lnTo>
                  <a:lnTo>
                    <a:pt x="564747" y="12323"/>
                  </a:lnTo>
                  <a:lnTo>
                    <a:pt x="553290" y="14733"/>
                  </a:lnTo>
                  <a:lnTo>
                    <a:pt x="542645" y="18864"/>
                  </a:lnTo>
                  <a:lnTo>
                    <a:pt x="531187" y="23752"/>
                  </a:lnTo>
                  <a:lnTo>
                    <a:pt x="520549" y="28640"/>
                  </a:lnTo>
                  <a:lnTo>
                    <a:pt x="509091" y="33597"/>
                  </a:lnTo>
                  <a:lnTo>
                    <a:pt x="498453" y="38485"/>
                  </a:lnTo>
                  <a:lnTo>
                    <a:pt x="486989" y="45025"/>
                  </a:lnTo>
                  <a:lnTo>
                    <a:pt x="465712" y="58106"/>
                  </a:lnTo>
                  <a:lnTo>
                    <a:pt x="455074" y="66299"/>
                  </a:lnTo>
                  <a:lnTo>
                    <a:pt x="444429" y="73666"/>
                  </a:lnTo>
                  <a:lnTo>
                    <a:pt x="434610" y="82684"/>
                  </a:lnTo>
                  <a:lnTo>
                    <a:pt x="423152" y="90808"/>
                  </a:lnTo>
                  <a:lnTo>
                    <a:pt x="412507" y="100653"/>
                  </a:lnTo>
                  <a:lnTo>
                    <a:pt x="402688" y="110499"/>
                  </a:lnTo>
                  <a:lnTo>
                    <a:pt x="392870" y="121101"/>
                  </a:lnTo>
                  <a:lnTo>
                    <a:pt x="382225" y="131772"/>
                  </a:lnTo>
                  <a:lnTo>
                    <a:pt x="362580" y="154629"/>
                  </a:lnTo>
                  <a:lnTo>
                    <a:pt x="353581" y="167710"/>
                  </a:lnTo>
                  <a:lnTo>
                    <a:pt x="338845" y="165301"/>
                  </a:lnTo>
                  <a:lnTo>
                    <a:pt x="324117" y="163648"/>
                  </a:lnTo>
                  <a:lnTo>
                    <a:pt x="283189" y="161170"/>
                  </a:lnTo>
                  <a:lnTo>
                    <a:pt x="257816" y="161170"/>
                  </a:lnTo>
                  <a:lnTo>
                    <a:pt x="246358" y="161996"/>
                  </a:lnTo>
                  <a:lnTo>
                    <a:pt x="234081" y="161996"/>
                  </a:lnTo>
                  <a:lnTo>
                    <a:pt x="181703" y="168536"/>
                  </a:lnTo>
                  <a:lnTo>
                    <a:pt x="144872" y="178381"/>
                  </a:lnTo>
                  <a:lnTo>
                    <a:pt x="136685" y="181617"/>
                  </a:lnTo>
                  <a:lnTo>
                    <a:pt x="129317" y="184096"/>
                  </a:lnTo>
                  <a:lnTo>
                    <a:pt x="121131" y="187400"/>
                  </a:lnTo>
                  <a:lnTo>
                    <a:pt x="106402" y="193941"/>
                  </a:lnTo>
                  <a:lnTo>
                    <a:pt x="99854" y="198003"/>
                  </a:lnTo>
                  <a:lnTo>
                    <a:pt x="93306" y="201307"/>
                  </a:lnTo>
                  <a:lnTo>
                    <a:pt x="86758" y="205369"/>
                  </a:lnTo>
                  <a:lnTo>
                    <a:pt x="81029" y="208674"/>
                  </a:lnTo>
                  <a:lnTo>
                    <a:pt x="75300" y="212736"/>
                  </a:lnTo>
                  <a:lnTo>
                    <a:pt x="70391" y="216798"/>
                  </a:lnTo>
                  <a:lnTo>
                    <a:pt x="64659" y="220929"/>
                  </a:lnTo>
                  <a:lnTo>
                    <a:pt x="59748" y="224991"/>
                  </a:lnTo>
                  <a:lnTo>
                    <a:pt x="55656" y="229948"/>
                  </a:lnTo>
                  <a:lnTo>
                    <a:pt x="50745" y="233183"/>
                  </a:lnTo>
                  <a:lnTo>
                    <a:pt x="45834" y="238072"/>
                  </a:lnTo>
                  <a:lnTo>
                    <a:pt x="42560" y="242202"/>
                  </a:lnTo>
                  <a:lnTo>
                    <a:pt x="34376" y="250395"/>
                  </a:lnTo>
                  <a:lnTo>
                    <a:pt x="27828" y="258519"/>
                  </a:lnTo>
                  <a:lnTo>
                    <a:pt x="25372" y="262650"/>
                  </a:lnTo>
                  <a:lnTo>
                    <a:pt x="22098" y="266712"/>
                  </a:lnTo>
                  <a:lnTo>
                    <a:pt x="17187" y="274905"/>
                  </a:lnTo>
                  <a:lnTo>
                    <a:pt x="15551" y="279035"/>
                  </a:lnTo>
                  <a:lnTo>
                    <a:pt x="12276" y="282271"/>
                  </a:lnTo>
                  <a:lnTo>
                    <a:pt x="9002" y="290464"/>
                  </a:lnTo>
                  <a:lnTo>
                    <a:pt x="8184" y="293700"/>
                  </a:lnTo>
                  <a:lnTo>
                    <a:pt x="4910" y="300309"/>
                  </a:lnTo>
                  <a:lnTo>
                    <a:pt x="3273" y="302719"/>
                  </a:lnTo>
                  <a:lnTo>
                    <a:pt x="2455" y="306023"/>
                  </a:lnTo>
                  <a:lnTo>
                    <a:pt x="818" y="308433"/>
                  </a:lnTo>
                  <a:lnTo>
                    <a:pt x="0" y="310911"/>
                  </a:lnTo>
                  <a:lnTo>
                    <a:pt x="0" y="324818"/>
                  </a:lnTo>
                  <a:lnTo>
                    <a:pt x="1095150" y="324818"/>
                  </a:lnTo>
                  <a:lnTo>
                    <a:pt x="1103275" y="308433"/>
                  </a:lnTo>
                  <a:lnTo>
                    <a:pt x="1104927" y="301893"/>
                  </a:lnTo>
                  <a:lnTo>
                    <a:pt x="1106580" y="298657"/>
                  </a:lnTo>
                  <a:lnTo>
                    <a:pt x="1106580" y="295352"/>
                  </a:lnTo>
                  <a:lnTo>
                    <a:pt x="1107406" y="292116"/>
                  </a:lnTo>
                  <a:lnTo>
                    <a:pt x="1107406" y="279793"/>
                  </a:lnTo>
                  <a:lnTo>
                    <a:pt x="1106580" y="275731"/>
                  </a:lnTo>
                  <a:lnTo>
                    <a:pt x="1106580" y="273252"/>
                  </a:lnTo>
                  <a:lnTo>
                    <a:pt x="1104927" y="270016"/>
                  </a:lnTo>
                  <a:lnTo>
                    <a:pt x="1104101" y="267538"/>
                  </a:lnTo>
                  <a:lnTo>
                    <a:pt x="1103275" y="263476"/>
                  </a:lnTo>
                  <a:lnTo>
                    <a:pt x="1102517" y="260998"/>
                  </a:lnTo>
                  <a:lnTo>
                    <a:pt x="1100865" y="257762"/>
                  </a:lnTo>
                  <a:lnTo>
                    <a:pt x="1098386" y="254457"/>
                  </a:lnTo>
                  <a:lnTo>
                    <a:pt x="1095150" y="249569"/>
                  </a:lnTo>
                  <a:lnTo>
                    <a:pt x="1093497" y="246264"/>
                  </a:lnTo>
                  <a:lnTo>
                    <a:pt x="1083651" y="236488"/>
                  </a:lnTo>
                  <a:lnTo>
                    <a:pt x="1081172" y="233183"/>
                  </a:lnTo>
                  <a:lnTo>
                    <a:pt x="1078762" y="231531"/>
                  </a:lnTo>
                  <a:lnTo>
                    <a:pt x="1075457" y="229948"/>
                  </a:lnTo>
                  <a:lnTo>
                    <a:pt x="1065680" y="222581"/>
                  </a:lnTo>
                  <a:lnTo>
                    <a:pt x="1062375" y="220929"/>
                  </a:lnTo>
                  <a:lnTo>
                    <a:pt x="1058312" y="219276"/>
                  </a:lnTo>
                  <a:lnTo>
                    <a:pt x="1055007" y="217624"/>
                  </a:lnTo>
                  <a:lnTo>
                    <a:pt x="1038619" y="211084"/>
                  </a:lnTo>
                  <a:lnTo>
                    <a:pt x="1034557" y="210257"/>
                  </a:lnTo>
                  <a:lnTo>
                    <a:pt x="1029668" y="209500"/>
                  </a:lnTo>
                  <a:lnTo>
                    <a:pt x="1025537" y="208674"/>
                  </a:lnTo>
                  <a:lnTo>
                    <a:pt x="1015759" y="207022"/>
                  </a:lnTo>
                  <a:lnTo>
                    <a:pt x="1011628" y="207022"/>
                  </a:lnTo>
                  <a:lnTo>
                    <a:pt x="1006739" y="206196"/>
                  </a:lnTo>
                  <a:lnTo>
                    <a:pt x="981331" y="206196"/>
                  </a:lnTo>
                  <a:lnTo>
                    <a:pt x="970728" y="207848"/>
                  </a:lnTo>
                  <a:lnTo>
                    <a:pt x="964186" y="208674"/>
                  </a:lnTo>
                  <a:lnTo>
                    <a:pt x="959229" y="209500"/>
                  </a:lnTo>
                  <a:lnTo>
                    <a:pt x="952687" y="211084"/>
                  </a:lnTo>
                  <a:lnTo>
                    <a:pt x="947799" y="212736"/>
                  </a:lnTo>
                  <a:lnTo>
                    <a:pt x="941257" y="213562"/>
                  </a:lnTo>
                  <a:lnTo>
                    <a:pt x="935542" y="216041"/>
                  </a:lnTo>
                  <a:lnTo>
                    <a:pt x="929758" y="217624"/>
                  </a:lnTo>
                  <a:lnTo>
                    <a:pt x="924043" y="220103"/>
                  </a:lnTo>
                  <a:lnTo>
                    <a:pt x="906072" y="166127"/>
                  </a:lnTo>
                  <a:lnTo>
                    <a:pt x="879838" y="119449"/>
                  </a:lnTo>
                  <a:lnTo>
                    <a:pt x="853673" y="87573"/>
                  </a:lnTo>
                  <a:lnTo>
                    <a:pt x="846305" y="79380"/>
                  </a:lnTo>
                  <a:lnTo>
                    <a:pt x="839764" y="72839"/>
                  </a:lnTo>
                  <a:lnTo>
                    <a:pt x="824203" y="58932"/>
                  </a:lnTo>
                  <a:lnTo>
                    <a:pt x="815183" y="53218"/>
                  </a:lnTo>
                  <a:lnTo>
                    <a:pt x="806989" y="47504"/>
                  </a:lnTo>
                  <a:lnTo>
                    <a:pt x="798037" y="41789"/>
                  </a:lnTo>
                  <a:lnTo>
                    <a:pt x="789844" y="36006"/>
                  </a:lnTo>
                  <a:lnTo>
                    <a:pt x="780824" y="31118"/>
                  </a:lnTo>
                  <a:lnTo>
                    <a:pt x="772630" y="27056"/>
                  </a:lnTo>
                  <a:lnTo>
                    <a:pt x="743159" y="14733"/>
                  </a:lnTo>
                  <a:lnTo>
                    <a:pt x="734139" y="12323"/>
                  </a:lnTo>
                  <a:lnTo>
                    <a:pt x="724362" y="9018"/>
                  </a:lnTo>
                  <a:lnTo>
                    <a:pt x="714515" y="6609"/>
                  </a:lnTo>
                  <a:lnTo>
                    <a:pt x="683427" y="1652"/>
                  </a:lnTo>
                  <a:lnTo>
                    <a:pt x="662144" y="0"/>
                  </a:lnTo>
                  <a:close/>
                </a:path>
              </a:pathLst>
            </a:custGeom>
            <a:solidFill>
              <a:srgbClr val="3C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9115" y="6072253"/>
              <a:ext cx="500380" cy="301625"/>
            </a:xfrm>
            <a:custGeom>
              <a:avLst/>
              <a:gdLst/>
              <a:ahLst/>
              <a:cxnLst/>
              <a:rect l="l" t="t" r="r" b="b"/>
              <a:pathLst>
                <a:path w="500380" h="301625">
                  <a:moveTo>
                    <a:pt x="500085" y="0"/>
                  </a:moveTo>
                  <a:lnTo>
                    <a:pt x="0" y="0"/>
                  </a:lnTo>
                  <a:lnTo>
                    <a:pt x="0" y="301059"/>
                  </a:lnTo>
                  <a:lnTo>
                    <a:pt x="500085" y="301059"/>
                  </a:lnTo>
                  <a:lnTo>
                    <a:pt x="500085" y="0"/>
                  </a:lnTo>
                  <a:close/>
                </a:path>
              </a:pathLst>
            </a:custGeom>
            <a:solidFill>
              <a:srgbClr val="3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95357" y="6073919"/>
              <a:ext cx="316865" cy="737235"/>
            </a:xfrm>
            <a:custGeom>
              <a:avLst/>
              <a:gdLst/>
              <a:ahLst/>
              <a:cxnLst/>
              <a:rect l="l" t="t" r="r" b="b"/>
              <a:pathLst>
                <a:path w="316865" h="737234">
                  <a:moveTo>
                    <a:pt x="316736" y="0"/>
                  </a:moveTo>
                  <a:lnTo>
                    <a:pt x="139157" y="0"/>
                  </a:lnTo>
                  <a:lnTo>
                    <a:pt x="72849" y="396750"/>
                  </a:lnTo>
                  <a:lnTo>
                    <a:pt x="0" y="737083"/>
                  </a:lnTo>
                  <a:lnTo>
                    <a:pt x="316736" y="737083"/>
                  </a:lnTo>
                  <a:lnTo>
                    <a:pt x="316736" y="0"/>
                  </a:lnTo>
                  <a:close/>
                </a:path>
              </a:pathLst>
            </a:custGeom>
            <a:solidFill>
              <a:srgbClr val="866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81062" y="5376849"/>
              <a:ext cx="452120" cy="979805"/>
            </a:xfrm>
            <a:custGeom>
              <a:avLst/>
              <a:gdLst/>
              <a:ahLst/>
              <a:cxnLst/>
              <a:rect l="l" t="t" r="r" b="b"/>
              <a:pathLst>
                <a:path w="452119" h="979804">
                  <a:moveTo>
                    <a:pt x="171069" y="0"/>
                  </a:moveTo>
                  <a:lnTo>
                    <a:pt x="77774" y="0"/>
                  </a:lnTo>
                  <a:lnTo>
                    <a:pt x="0" y="979297"/>
                  </a:lnTo>
                  <a:lnTo>
                    <a:pt x="171069" y="777214"/>
                  </a:lnTo>
                  <a:lnTo>
                    <a:pt x="171069" y="0"/>
                  </a:lnTo>
                  <a:close/>
                </a:path>
                <a:path w="452119" h="979804">
                  <a:moveTo>
                    <a:pt x="451789" y="0"/>
                  </a:moveTo>
                  <a:lnTo>
                    <a:pt x="359321" y="0"/>
                  </a:lnTo>
                  <a:lnTo>
                    <a:pt x="281584" y="979297"/>
                  </a:lnTo>
                  <a:lnTo>
                    <a:pt x="451789" y="777214"/>
                  </a:lnTo>
                  <a:lnTo>
                    <a:pt x="451789" y="0"/>
                  </a:lnTo>
                  <a:close/>
                </a:path>
              </a:pathLst>
            </a:custGeom>
            <a:solidFill>
              <a:srgbClr val="A84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1995" y="5376849"/>
              <a:ext cx="361315" cy="842010"/>
            </a:xfrm>
            <a:custGeom>
              <a:avLst/>
              <a:gdLst/>
              <a:ahLst/>
              <a:cxnLst/>
              <a:rect l="l" t="t" r="r" b="b"/>
              <a:pathLst>
                <a:path w="361315" h="842010">
                  <a:moveTo>
                    <a:pt x="78562" y="0"/>
                  </a:moveTo>
                  <a:lnTo>
                    <a:pt x="54813" y="0"/>
                  </a:lnTo>
                  <a:lnTo>
                    <a:pt x="0" y="841857"/>
                  </a:lnTo>
                  <a:lnTo>
                    <a:pt x="28638" y="818121"/>
                  </a:lnTo>
                  <a:lnTo>
                    <a:pt x="78562" y="0"/>
                  </a:lnTo>
                  <a:close/>
                </a:path>
                <a:path w="361315" h="842010">
                  <a:moveTo>
                    <a:pt x="360946" y="0"/>
                  </a:moveTo>
                  <a:lnTo>
                    <a:pt x="337185" y="0"/>
                  </a:lnTo>
                  <a:lnTo>
                    <a:pt x="283197" y="841857"/>
                  </a:lnTo>
                  <a:lnTo>
                    <a:pt x="309372" y="821397"/>
                  </a:lnTo>
                  <a:lnTo>
                    <a:pt x="360946" y="0"/>
                  </a:lnTo>
                  <a:close/>
                </a:path>
              </a:pathLst>
            </a:custGeom>
            <a:solidFill>
              <a:srgbClr val="B96B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76744" y="6070615"/>
              <a:ext cx="859155" cy="740410"/>
            </a:xfrm>
            <a:custGeom>
              <a:avLst/>
              <a:gdLst/>
              <a:ahLst/>
              <a:cxnLst/>
              <a:rect l="l" t="t" r="r" b="b"/>
              <a:pathLst>
                <a:path w="859155" h="740409">
                  <a:moveTo>
                    <a:pt x="858596" y="0"/>
                  </a:moveTo>
                  <a:lnTo>
                    <a:pt x="575392" y="283882"/>
                  </a:lnTo>
                  <a:lnTo>
                    <a:pt x="575392" y="0"/>
                  </a:lnTo>
                  <a:lnTo>
                    <a:pt x="283189" y="293700"/>
                  </a:lnTo>
                  <a:lnTo>
                    <a:pt x="283189" y="0"/>
                  </a:lnTo>
                  <a:lnTo>
                    <a:pt x="0" y="283882"/>
                  </a:lnTo>
                  <a:lnTo>
                    <a:pt x="0" y="740388"/>
                  </a:lnTo>
                  <a:lnTo>
                    <a:pt x="858596" y="740388"/>
                  </a:lnTo>
                  <a:lnTo>
                    <a:pt x="858596" y="0"/>
                  </a:lnTo>
                  <a:close/>
                </a:path>
              </a:pathLst>
            </a:custGeom>
            <a:solidFill>
              <a:srgbClr val="A8B9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3299" y="5233714"/>
              <a:ext cx="772795" cy="144780"/>
            </a:xfrm>
            <a:custGeom>
              <a:avLst/>
              <a:gdLst/>
              <a:ahLst/>
              <a:cxnLst/>
              <a:rect l="l" t="t" r="r" b="b"/>
              <a:pathLst>
                <a:path w="772794" h="144779">
                  <a:moveTo>
                    <a:pt x="418237" y="0"/>
                  </a:moveTo>
                  <a:lnTo>
                    <a:pt x="389593" y="0"/>
                  </a:lnTo>
                  <a:lnTo>
                    <a:pt x="384684" y="1583"/>
                  </a:lnTo>
                  <a:lnTo>
                    <a:pt x="369949" y="4061"/>
                  </a:lnTo>
                  <a:lnTo>
                    <a:pt x="365040" y="5714"/>
                  </a:lnTo>
                  <a:lnTo>
                    <a:pt x="359311" y="6540"/>
                  </a:lnTo>
                  <a:lnTo>
                    <a:pt x="355214" y="8950"/>
                  </a:lnTo>
                  <a:lnTo>
                    <a:pt x="349485" y="9776"/>
                  </a:lnTo>
                  <a:lnTo>
                    <a:pt x="344576" y="12254"/>
                  </a:lnTo>
                  <a:lnTo>
                    <a:pt x="338847" y="14733"/>
                  </a:lnTo>
                  <a:lnTo>
                    <a:pt x="333937" y="17142"/>
                  </a:lnTo>
                  <a:lnTo>
                    <a:pt x="328209" y="19621"/>
                  </a:lnTo>
                  <a:lnTo>
                    <a:pt x="313473" y="29466"/>
                  </a:lnTo>
                  <a:lnTo>
                    <a:pt x="307745" y="32702"/>
                  </a:lnTo>
                  <a:lnTo>
                    <a:pt x="302016" y="36764"/>
                  </a:lnTo>
                  <a:lnTo>
                    <a:pt x="297106" y="40894"/>
                  </a:lnTo>
                  <a:lnTo>
                    <a:pt x="292197" y="45783"/>
                  </a:lnTo>
                  <a:lnTo>
                    <a:pt x="286468" y="49913"/>
                  </a:lnTo>
                  <a:lnTo>
                    <a:pt x="275823" y="60516"/>
                  </a:lnTo>
                  <a:lnTo>
                    <a:pt x="270914" y="66230"/>
                  </a:lnTo>
                  <a:lnTo>
                    <a:pt x="268456" y="63820"/>
                  </a:lnTo>
                  <a:lnTo>
                    <a:pt x="265185" y="62168"/>
                  </a:lnTo>
                  <a:lnTo>
                    <a:pt x="262727" y="60516"/>
                  </a:lnTo>
                  <a:lnTo>
                    <a:pt x="261095" y="59690"/>
                  </a:lnTo>
                  <a:lnTo>
                    <a:pt x="259456" y="58037"/>
                  </a:lnTo>
                  <a:lnTo>
                    <a:pt x="257817" y="57280"/>
                  </a:lnTo>
                  <a:lnTo>
                    <a:pt x="254547" y="56454"/>
                  </a:lnTo>
                  <a:lnTo>
                    <a:pt x="249630" y="53149"/>
                  </a:lnTo>
                  <a:lnTo>
                    <a:pt x="247179" y="52323"/>
                  </a:lnTo>
                  <a:lnTo>
                    <a:pt x="243902" y="50671"/>
                  </a:lnTo>
                  <a:lnTo>
                    <a:pt x="240631" y="49913"/>
                  </a:lnTo>
                  <a:lnTo>
                    <a:pt x="237353" y="48261"/>
                  </a:lnTo>
                  <a:lnTo>
                    <a:pt x="234083" y="47435"/>
                  </a:lnTo>
                  <a:lnTo>
                    <a:pt x="229993" y="46609"/>
                  </a:lnTo>
                  <a:lnTo>
                    <a:pt x="226715" y="44956"/>
                  </a:lnTo>
                  <a:lnTo>
                    <a:pt x="222625" y="43373"/>
                  </a:lnTo>
                  <a:lnTo>
                    <a:pt x="218535" y="42547"/>
                  </a:lnTo>
                  <a:lnTo>
                    <a:pt x="214438" y="40894"/>
                  </a:lnTo>
                  <a:lnTo>
                    <a:pt x="206251" y="39242"/>
                  </a:lnTo>
                  <a:lnTo>
                    <a:pt x="202161" y="39242"/>
                  </a:lnTo>
                  <a:lnTo>
                    <a:pt x="197252" y="37590"/>
                  </a:lnTo>
                  <a:lnTo>
                    <a:pt x="193162" y="37590"/>
                  </a:lnTo>
                  <a:lnTo>
                    <a:pt x="188246" y="36764"/>
                  </a:lnTo>
                  <a:lnTo>
                    <a:pt x="184156" y="36764"/>
                  </a:lnTo>
                  <a:lnTo>
                    <a:pt x="179246" y="36006"/>
                  </a:lnTo>
                  <a:lnTo>
                    <a:pt x="148963" y="36006"/>
                  </a:lnTo>
                  <a:lnTo>
                    <a:pt x="128499" y="39242"/>
                  </a:lnTo>
                  <a:lnTo>
                    <a:pt x="123590" y="40894"/>
                  </a:lnTo>
                  <a:lnTo>
                    <a:pt x="117861" y="41721"/>
                  </a:lnTo>
                  <a:lnTo>
                    <a:pt x="112132" y="43373"/>
                  </a:lnTo>
                  <a:lnTo>
                    <a:pt x="107216" y="45783"/>
                  </a:lnTo>
                  <a:lnTo>
                    <a:pt x="102307" y="47435"/>
                  </a:lnTo>
                  <a:lnTo>
                    <a:pt x="90849" y="52323"/>
                  </a:lnTo>
                  <a:lnTo>
                    <a:pt x="81030" y="58863"/>
                  </a:lnTo>
                  <a:lnTo>
                    <a:pt x="75302" y="61342"/>
                  </a:lnTo>
                  <a:lnTo>
                    <a:pt x="69573" y="65404"/>
                  </a:lnTo>
                  <a:lnTo>
                    <a:pt x="63837" y="68709"/>
                  </a:lnTo>
                  <a:lnTo>
                    <a:pt x="54018" y="76901"/>
                  </a:lnTo>
                  <a:lnTo>
                    <a:pt x="49109" y="81789"/>
                  </a:lnTo>
                  <a:lnTo>
                    <a:pt x="44199" y="85851"/>
                  </a:lnTo>
                  <a:lnTo>
                    <a:pt x="33557" y="96523"/>
                  </a:lnTo>
                  <a:lnTo>
                    <a:pt x="28646" y="103063"/>
                  </a:lnTo>
                  <a:lnTo>
                    <a:pt x="23735" y="108777"/>
                  </a:lnTo>
                  <a:lnTo>
                    <a:pt x="13913" y="121858"/>
                  </a:lnTo>
                  <a:lnTo>
                    <a:pt x="4092" y="136591"/>
                  </a:lnTo>
                  <a:lnTo>
                    <a:pt x="0" y="144784"/>
                  </a:lnTo>
                  <a:lnTo>
                    <a:pt x="772672" y="143132"/>
                  </a:lnTo>
                  <a:lnTo>
                    <a:pt x="771846" y="142306"/>
                  </a:lnTo>
                  <a:lnTo>
                    <a:pt x="771846" y="140722"/>
                  </a:lnTo>
                  <a:lnTo>
                    <a:pt x="771020" y="138244"/>
                  </a:lnTo>
                  <a:lnTo>
                    <a:pt x="768541" y="133356"/>
                  </a:lnTo>
                  <a:lnTo>
                    <a:pt x="767715" y="129225"/>
                  </a:lnTo>
                  <a:lnTo>
                    <a:pt x="766062" y="126815"/>
                  </a:lnTo>
                  <a:lnTo>
                    <a:pt x="765305" y="125163"/>
                  </a:lnTo>
                  <a:lnTo>
                    <a:pt x="764479" y="122684"/>
                  </a:lnTo>
                  <a:lnTo>
                    <a:pt x="763652" y="121032"/>
                  </a:lnTo>
                  <a:lnTo>
                    <a:pt x="761173" y="117796"/>
                  </a:lnTo>
                  <a:lnTo>
                    <a:pt x="760347" y="115318"/>
                  </a:lnTo>
                  <a:lnTo>
                    <a:pt x="757111" y="110430"/>
                  </a:lnTo>
                  <a:lnTo>
                    <a:pt x="754632" y="107125"/>
                  </a:lnTo>
                  <a:lnTo>
                    <a:pt x="752980" y="104715"/>
                  </a:lnTo>
                  <a:lnTo>
                    <a:pt x="750570" y="102237"/>
                  </a:lnTo>
                  <a:lnTo>
                    <a:pt x="748917" y="99758"/>
                  </a:lnTo>
                  <a:lnTo>
                    <a:pt x="746438" y="96523"/>
                  </a:lnTo>
                  <a:lnTo>
                    <a:pt x="744786" y="93218"/>
                  </a:lnTo>
                  <a:lnTo>
                    <a:pt x="742376" y="90808"/>
                  </a:lnTo>
                  <a:lnTo>
                    <a:pt x="739071" y="88330"/>
                  </a:lnTo>
                  <a:lnTo>
                    <a:pt x="736592" y="85094"/>
                  </a:lnTo>
                  <a:lnTo>
                    <a:pt x="734182" y="82616"/>
                  </a:lnTo>
                  <a:lnTo>
                    <a:pt x="727641" y="77727"/>
                  </a:lnTo>
                  <a:lnTo>
                    <a:pt x="724336" y="74423"/>
                  </a:lnTo>
                  <a:lnTo>
                    <a:pt x="721099" y="71944"/>
                  </a:lnTo>
                  <a:lnTo>
                    <a:pt x="716968" y="69535"/>
                  </a:lnTo>
                  <a:lnTo>
                    <a:pt x="709601" y="63820"/>
                  </a:lnTo>
                  <a:lnTo>
                    <a:pt x="704712" y="61342"/>
                  </a:lnTo>
                  <a:lnTo>
                    <a:pt x="700580" y="59690"/>
                  </a:lnTo>
                  <a:lnTo>
                    <a:pt x="696518" y="57280"/>
                  </a:lnTo>
                  <a:lnTo>
                    <a:pt x="691629" y="54802"/>
                  </a:lnTo>
                  <a:lnTo>
                    <a:pt x="686672" y="53149"/>
                  </a:lnTo>
                  <a:lnTo>
                    <a:pt x="681783" y="50671"/>
                  </a:lnTo>
                  <a:lnTo>
                    <a:pt x="676894" y="49913"/>
                  </a:lnTo>
                  <a:lnTo>
                    <a:pt x="671179" y="48261"/>
                  </a:lnTo>
                  <a:lnTo>
                    <a:pt x="666221" y="46609"/>
                  </a:lnTo>
                  <a:lnTo>
                    <a:pt x="659687" y="45783"/>
                  </a:lnTo>
                  <a:lnTo>
                    <a:pt x="654778" y="44130"/>
                  </a:lnTo>
                  <a:lnTo>
                    <a:pt x="635133" y="41721"/>
                  </a:lnTo>
                  <a:lnTo>
                    <a:pt x="606489" y="41721"/>
                  </a:lnTo>
                  <a:lnTo>
                    <a:pt x="599941" y="42547"/>
                  </a:lnTo>
                  <a:lnTo>
                    <a:pt x="591754" y="42547"/>
                  </a:lnTo>
                  <a:lnTo>
                    <a:pt x="583574" y="43373"/>
                  </a:lnTo>
                  <a:lnTo>
                    <a:pt x="574568" y="44956"/>
                  </a:lnTo>
                  <a:lnTo>
                    <a:pt x="567200" y="46609"/>
                  </a:lnTo>
                  <a:lnTo>
                    <a:pt x="558201" y="48261"/>
                  </a:lnTo>
                  <a:lnTo>
                    <a:pt x="540195" y="53149"/>
                  </a:lnTo>
                  <a:lnTo>
                    <a:pt x="531188" y="56454"/>
                  </a:lnTo>
                  <a:lnTo>
                    <a:pt x="527098" y="52323"/>
                  </a:lnTo>
                  <a:lnTo>
                    <a:pt x="525460" y="49913"/>
                  </a:lnTo>
                  <a:lnTo>
                    <a:pt x="519731" y="44130"/>
                  </a:lnTo>
                  <a:lnTo>
                    <a:pt x="514821" y="40894"/>
                  </a:lnTo>
                  <a:lnTo>
                    <a:pt x="512363" y="38416"/>
                  </a:lnTo>
                  <a:lnTo>
                    <a:pt x="509905" y="36764"/>
                  </a:lnTo>
                  <a:lnTo>
                    <a:pt x="506634" y="34354"/>
                  </a:lnTo>
                  <a:lnTo>
                    <a:pt x="504176" y="32702"/>
                  </a:lnTo>
                  <a:lnTo>
                    <a:pt x="501725" y="30223"/>
                  </a:lnTo>
                  <a:lnTo>
                    <a:pt x="499267" y="28640"/>
                  </a:lnTo>
                  <a:lnTo>
                    <a:pt x="489448" y="23683"/>
                  </a:lnTo>
                  <a:lnTo>
                    <a:pt x="486171" y="21273"/>
                  </a:lnTo>
                  <a:lnTo>
                    <a:pt x="479622" y="17969"/>
                  </a:lnTo>
                  <a:lnTo>
                    <a:pt x="475532" y="15559"/>
                  </a:lnTo>
                  <a:lnTo>
                    <a:pt x="472262" y="13907"/>
                  </a:lnTo>
                  <a:lnTo>
                    <a:pt x="468165" y="13080"/>
                  </a:lnTo>
                  <a:lnTo>
                    <a:pt x="464894" y="11428"/>
                  </a:lnTo>
                  <a:lnTo>
                    <a:pt x="456707" y="8192"/>
                  </a:lnTo>
                  <a:lnTo>
                    <a:pt x="452617" y="7366"/>
                  </a:lnTo>
                  <a:lnTo>
                    <a:pt x="448520" y="5714"/>
                  </a:lnTo>
                  <a:lnTo>
                    <a:pt x="432153" y="2409"/>
                  </a:lnTo>
                  <a:lnTo>
                    <a:pt x="418237" y="0"/>
                  </a:lnTo>
                  <a:close/>
                </a:path>
              </a:pathLst>
            </a:custGeom>
            <a:solidFill>
              <a:srgbClr val="C2D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9668" y="5248447"/>
              <a:ext cx="737870" cy="129539"/>
            </a:xfrm>
            <a:custGeom>
              <a:avLst/>
              <a:gdLst/>
              <a:ahLst/>
              <a:cxnLst/>
              <a:rect l="l" t="t" r="r" b="b"/>
              <a:pathLst>
                <a:path w="737870" h="129539">
                  <a:moveTo>
                    <a:pt x="401868" y="0"/>
                  </a:moveTo>
                  <a:lnTo>
                    <a:pt x="383863" y="0"/>
                  </a:lnTo>
                  <a:lnTo>
                    <a:pt x="378953" y="826"/>
                  </a:lnTo>
                  <a:lnTo>
                    <a:pt x="374044" y="826"/>
                  </a:lnTo>
                  <a:lnTo>
                    <a:pt x="369134" y="1583"/>
                  </a:lnTo>
                  <a:lnTo>
                    <a:pt x="365037" y="1583"/>
                  </a:lnTo>
                  <a:lnTo>
                    <a:pt x="360128" y="3235"/>
                  </a:lnTo>
                  <a:lnTo>
                    <a:pt x="355219" y="4061"/>
                  </a:lnTo>
                  <a:lnTo>
                    <a:pt x="350309" y="5714"/>
                  </a:lnTo>
                  <a:lnTo>
                    <a:pt x="344580" y="7366"/>
                  </a:lnTo>
                  <a:lnTo>
                    <a:pt x="340484" y="9776"/>
                  </a:lnTo>
                  <a:lnTo>
                    <a:pt x="334755" y="11428"/>
                  </a:lnTo>
                  <a:lnTo>
                    <a:pt x="329845" y="13080"/>
                  </a:lnTo>
                  <a:lnTo>
                    <a:pt x="324117" y="15490"/>
                  </a:lnTo>
                  <a:lnTo>
                    <a:pt x="319207" y="18795"/>
                  </a:lnTo>
                  <a:lnTo>
                    <a:pt x="314291" y="21273"/>
                  </a:lnTo>
                  <a:lnTo>
                    <a:pt x="304472" y="27814"/>
                  </a:lnTo>
                  <a:lnTo>
                    <a:pt x="298743" y="31876"/>
                  </a:lnTo>
                  <a:lnTo>
                    <a:pt x="293834" y="35938"/>
                  </a:lnTo>
                  <a:lnTo>
                    <a:pt x="288105" y="39242"/>
                  </a:lnTo>
                  <a:lnTo>
                    <a:pt x="283189" y="44130"/>
                  </a:lnTo>
                  <a:lnTo>
                    <a:pt x="277460" y="49087"/>
                  </a:lnTo>
                  <a:lnTo>
                    <a:pt x="266822" y="59690"/>
                  </a:lnTo>
                  <a:lnTo>
                    <a:pt x="261912" y="65404"/>
                  </a:lnTo>
                  <a:lnTo>
                    <a:pt x="256183" y="71118"/>
                  </a:lnTo>
                  <a:lnTo>
                    <a:pt x="253725" y="68709"/>
                  </a:lnTo>
                  <a:lnTo>
                    <a:pt x="251274" y="67056"/>
                  </a:lnTo>
                  <a:lnTo>
                    <a:pt x="247177" y="64578"/>
                  </a:lnTo>
                  <a:lnTo>
                    <a:pt x="243906" y="62168"/>
                  </a:lnTo>
                  <a:lnTo>
                    <a:pt x="241448" y="60516"/>
                  </a:lnTo>
                  <a:lnTo>
                    <a:pt x="239810" y="58863"/>
                  </a:lnTo>
                  <a:lnTo>
                    <a:pt x="236539" y="57211"/>
                  </a:lnTo>
                  <a:lnTo>
                    <a:pt x="234081" y="56454"/>
                  </a:lnTo>
                  <a:lnTo>
                    <a:pt x="229171" y="53149"/>
                  </a:lnTo>
                  <a:lnTo>
                    <a:pt x="225901" y="52323"/>
                  </a:lnTo>
                  <a:lnTo>
                    <a:pt x="223443" y="50671"/>
                  </a:lnTo>
                  <a:lnTo>
                    <a:pt x="216894" y="47435"/>
                  </a:lnTo>
                  <a:lnTo>
                    <a:pt x="212804" y="45783"/>
                  </a:lnTo>
                  <a:lnTo>
                    <a:pt x="209527" y="44956"/>
                  </a:lnTo>
                  <a:lnTo>
                    <a:pt x="205437" y="43304"/>
                  </a:lnTo>
                  <a:lnTo>
                    <a:pt x="201347" y="42547"/>
                  </a:lnTo>
                  <a:lnTo>
                    <a:pt x="198069" y="40894"/>
                  </a:lnTo>
                  <a:lnTo>
                    <a:pt x="194799" y="40068"/>
                  </a:lnTo>
                  <a:lnTo>
                    <a:pt x="189882" y="38416"/>
                  </a:lnTo>
                  <a:lnTo>
                    <a:pt x="173515" y="35180"/>
                  </a:lnTo>
                  <a:lnTo>
                    <a:pt x="168606" y="35180"/>
                  </a:lnTo>
                  <a:lnTo>
                    <a:pt x="164516" y="34354"/>
                  </a:lnTo>
                  <a:lnTo>
                    <a:pt x="154690" y="34354"/>
                  </a:lnTo>
                  <a:lnTo>
                    <a:pt x="150600" y="33528"/>
                  </a:lnTo>
                  <a:lnTo>
                    <a:pt x="145691" y="33528"/>
                  </a:lnTo>
                  <a:lnTo>
                    <a:pt x="140774" y="34354"/>
                  </a:lnTo>
                  <a:lnTo>
                    <a:pt x="135865" y="34354"/>
                  </a:lnTo>
                  <a:lnTo>
                    <a:pt x="130956" y="35180"/>
                  </a:lnTo>
                  <a:lnTo>
                    <a:pt x="126046" y="35180"/>
                  </a:lnTo>
                  <a:lnTo>
                    <a:pt x="121137" y="36764"/>
                  </a:lnTo>
                  <a:lnTo>
                    <a:pt x="111311" y="38416"/>
                  </a:lnTo>
                  <a:lnTo>
                    <a:pt x="106402" y="40068"/>
                  </a:lnTo>
                  <a:lnTo>
                    <a:pt x="100673" y="41721"/>
                  </a:lnTo>
                  <a:lnTo>
                    <a:pt x="95763" y="43304"/>
                  </a:lnTo>
                  <a:lnTo>
                    <a:pt x="85938" y="48261"/>
                  </a:lnTo>
                  <a:lnTo>
                    <a:pt x="81028" y="51497"/>
                  </a:lnTo>
                  <a:lnTo>
                    <a:pt x="75299" y="53975"/>
                  </a:lnTo>
                  <a:lnTo>
                    <a:pt x="70390" y="56454"/>
                  </a:lnTo>
                  <a:lnTo>
                    <a:pt x="65481" y="59690"/>
                  </a:lnTo>
                  <a:lnTo>
                    <a:pt x="59745" y="63752"/>
                  </a:lnTo>
                  <a:lnTo>
                    <a:pt x="54836" y="67056"/>
                  </a:lnTo>
                  <a:lnTo>
                    <a:pt x="45017" y="75249"/>
                  </a:lnTo>
                  <a:lnTo>
                    <a:pt x="40107" y="80137"/>
                  </a:lnTo>
                  <a:lnTo>
                    <a:pt x="34378" y="85025"/>
                  </a:lnTo>
                  <a:lnTo>
                    <a:pt x="29462" y="90808"/>
                  </a:lnTo>
                  <a:lnTo>
                    <a:pt x="24554" y="95696"/>
                  </a:lnTo>
                  <a:lnTo>
                    <a:pt x="19643" y="102237"/>
                  </a:lnTo>
                  <a:lnTo>
                    <a:pt x="13914" y="107951"/>
                  </a:lnTo>
                  <a:lnTo>
                    <a:pt x="9003" y="115318"/>
                  </a:lnTo>
                  <a:lnTo>
                    <a:pt x="4092" y="121858"/>
                  </a:lnTo>
                  <a:lnTo>
                    <a:pt x="0" y="129225"/>
                  </a:lnTo>
                  <a:lnTo>
                    <a:pt x="737437" y="128399"/>
                  </a:lnTo>
                  <a:lnTo>
                    <a:pt x="736611" y="127573"/>
                  </a:lnTo>
                  <a:lnTo>
                    <a:pt x="736611" y="126746"/>
                  </a:lnTo>
                  <a:lnTo>
                    <a:pt x="735784" y="125163"/>
                  </a:lnTo>
                  <a:lnTo>
                    <a:pt x="734201" y="120206"/>
                  </a:lnTo>
                  <a:lnTo>
                    <a:pt x="732548" y="116970"/>
                  </a:lnTo>
                  <a:lnTo>
                    <a:pt x="730896" y="112839"/>
                  </a:lnTo>
                  <a:lnTo>
                    <a:pt x="730069" y="108777"/>
                  </a:lnTo>
                  <a:lnTo>
                    <a:pt x="728417" y="106299"/>
                  </a:lnTo>
                  <a:lnTo>
                    <a:pt x="727590" y="103889"/>
                  </a:lnTo>
                  <a:lnTo>
                    <a:pt x="726007" y="102237"/>
                  </a:lnTo>
                  <a:lnTo>
                    <a:pt x="719465" y="92392"/>
                  </a:lnTo>
                  <a:lnTo>
                    <a:pt x="718639" y="89982"/>
                  </a:lnTo>
                  <a:lnTo>
                    <a:pt x="716160" y="87504"/>
                  </a:lnTo>
                  <a:lnTo>
                    <a:pt x="714508" y="85025"/>
                  </a:lnTo>
                  <a:lnTo>
                    <a:pt x="704730" y="75249"/>
                  </a:lnTo>
                  <a:lnTo>
                    <a:pt x="702252" y="73597"/>
                  </a:lnTo>
                  <a:lnTo>
                    <a:pt x="699773" y="71118"/>
                  </a:lnTo>
                  <a:lnTo>
                    <a:pt x="693231" y="66230"/>
                  </a:lnTo>
                  <a:lnTo>
                    <a:pt x="686690" y="62168"/>
                  </a:lnTo>
                  <a:lnTo>
                    <a:pt x="682628" y="58863"/>
                  </a:lnTo>
                  <a:lnTo>
                    <a:pt x="678496" y="57211"/>
                  </a:lnTo>
                  <a:lnTo>
                    <a:pt x="675260" y="55628"/>
                  </a:lnTo>
                  <a:lnTo>
                    <a:pt x="671129" y="53975"/>
                  </a:lnTo>
                  <a:lnTo>
                    <a:pt x="666240" y="52323"/>
                  </a:lnTo>
                  <a:lnTo>
                    <a:pt x="662178" y="50671"/>
                  </a:lnTo>
                  <a:lnTo>
                    <a:pt x="652331" y="47435"/>
                  </a:lnTo>
                  <a:lnTo>
                    <a:pt x="647442" y="46609"/>
                  </a:lnTo>
                  <a:lnTo>
                    <a:pt x="642499" y="44956"/>
                  </a:lnTo>
                  <a:lnTo>
                    <a:pt x="636770" y="44130"/>
                  </a:lnTo>
                  <a:lnTo>
                    <a:pt x="631860" y="44130"/>
                  </a:lnTo>
                  <a:lnTo>
                    <a:pt x="625312" y="42547"/>
                  </a:lnTo>
                  <a:lnTo>
                    <a:pt x="619583" y="42547"/>
                  </a:lnTo>
                  <a:lnTo>
                    <a:pt x="613035" y="41721"/>
                  </a:lnTo>
                  <a:lnTo>
                    <a:pt x="593391" y="41721"/>
                  </a:lnTo>
                  <a:lnTo>
                    <a:pt x="578662" y="43304"/>
                  </a:lnTo>
                  <a:lnTo>
                    <a:pt x="571295" y="43304"/>
                  </a:lnTo>
                  <a:lnTo>
                    <a:pt x="563108" y="44130"/>
                  </a:lnTo>
                  <a:lnTo>
                    <a:pt x="546741" y="47435"/>
                  </a:lnTo>
                  <a:lnTo>
                    <a:pt x="538554" y="48261"/>
                  </a:lnTo>
                  <a:lnTo>
                    <a:pt x="529554" y="51497"/>
                  </a:lnTo>
                  <a:lnTo>
                    <a:pt x="520548" y="53149"/>
                  </a:lnTo>
                  <a:lnTo>
                    <a:pt x="511549" y="56454"/>
                  </a:lnTo>
                  <a:lnTo>
                    <a:pt x="509910" y="53975"/>
                  </a:lnTo>
                  <a:lnTo>
                    <a:pt x="500904" y="44956"/>
                  </a:lnTo>
                  <a:lnTo>
                    <a:pt x="498452" y="43304"/>
                  </a:lnTo>
                  <a:lnTo>
                    <a:pt x="494355" y="39242"/>
                  </a:lnTo>
                  <a:lnTo>
                    <a:pt x="491085" y="37590"/>
                  </a:lnTo>
                  <a:lnTo>
                    <a:pt x="488627" y="35180"/>
                  </a:lnTo>
                  <a:lnTo>
                    <a:pt x="483717" y="31876"/>
                  </a:lnTo>
                  <a:lnTo>
                    <a:pt x="480447" y="29397"/>
                  </a:lnTo>
                  <a:lnTo>
                    <a:pt x="477169" y="27814"/>
                  </a:lnTo>
                  <a:lnTo>
                    <a:pt x="474718" y="26161"/>
                  </a:lnTo>
                  <a:lnTo>
                    <a:pt x="471440" y="23683"/>
                  </a:lnTo>
                  <a:lnTo>
                    <a:pt x="464892" y="20447"/>
                  </a:lnTo>
                  <a:lnTo>
                    <a:pt x="461621" y="17969"/>
                  </a:lnTo>
                  <a:lnTo>
                    <a:pt x="457524" y="16316"/>
                  </a:lnTo>
                  <a:lnTo>
                    <a:pt x="447706" y="11428"/>
                  </a:lnTo>
                  <a:lnTo>
                    <a:pt x="443616" y="9776"/>
                  </a:lnTo>
                  <a:lnTo>
                    <a:pt x="439519" y="8950"/>
                  </a:lnTo>
                  <a:lnTo>
                    <a:pt x="436248" y="7366"/>
                  </a:lnTo>
                  <a:lnTo>
                    <a:pt x="432151" y="5714"/>
                  </a:lnTo>
                  <a:lnTo>
                    <a:pt x="415784" y="2409"/>
                  </a:lnTo>
                  <a:lnTo>
                    <a:pt x="401868" y="0"/>
                  </a:lnTo>
                  <a:close/>
                </a:path>
              </a:pathLst>
            </a:custGeom>
            <a:solidFill>
              <a:srgbClr val="6F86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72269" y="6453493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63022" y="0"/>
                  </a:moveTo>
                  <a:lnTo>
                    <a:pt x="0" y="0"/>
                  </a:lnTo>
                  <a:lnTo>
                    <a:pt x="0" y="62994"/>
                  </a:lnTo>
                  <a:lnTo>
                    <a:pt x="63022" y="62994"/>
                  </a:lnTo>
                  <a:lnTo>
                    <a:pt x="63022" y="0"/>
                  </a:lnTo>
                  <a:close/>
                </a:path>
              </a:pathLst>
            </a:custGeom>
            <a:solidFill>
              <a:srgbClr val="FFFF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11078" y="6453493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63022" y="0"/>
                  </a:moveTo>
                  <a:lnTo>
                    <a:pt x="0" y="0"/>
                  </a:lnTo>
                  <a:lnTo>
                    <a:pt x="0" y="62994"/>
                  </a:lnTo>
                  <a:lnTo>
                    <a:pt x="63022" y="62994"/>
                  </a:lnTo>
                  <a:lnTo>
                    <a:pt x="63022" y="0"/>
                  </a:lnTo>
                  <a:close/>
                </a:path>
              </a:pathLst>
            </a:custGeom>
            <a:solidFill>
              <a:srgbClr val="A84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44102" y="6453493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63022" y="0"/>
                  </a:moveTo>
                  <a:lnTo>
                    <a:pt x="0" y="0"/>
                  </a:lnTo>
                  <a:lnTo>
                    <a:pt x="0" y="62994"/>
                  </a:lnTo>
                  <a:lnTo>
                    <a:pt x="63022" y="62994"/>
                  </a:lnTo>
                  <a:lnTo>
                    <a:pt x="63022" y="0"/>
                  </a:lnTo>
                  <a:close/>
                </a:path>
              </a:pathLst>
            </a:custGeom>
            <a:solidFill>
              <a:srgbClr val="FFFF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82030" y="6453493"/>
              <a:ext cx="66040" cy="63500"/>
            </a:xfrm>
            <a:custGeom>
              <a:avLst/>
              <a:gdLst/>
              <a:ahLst/>
              <a:cxnLst/>
              <a:rect l="l" t="t" r="r" b="b"/>
              <a:pathLst>
                <a:path w="66040" h="63500">
                  <a:moveTo>
                    <a:pt x="65477" y="0"/>
                  </a:moveTo>
                  <a:lnTo>
                    <a:pt x="0" y="0"/>
                  </a:lnTo>
                  <a:lnTo>
                    <a:pt x="0" y="62994"/>
                  </a:lnTo>
                  <a:lnTo>
                    <a:pt x="65477" y="62994"/>
                  </a:lnTo>
                  <a:lnTo>
                    <a:pt x="65477" y="0"/>
                  </a:lnTo>
                  <a:close/>
                </a:path>
              </a:pathLst>
            </a:custGeom>
            <a:solidFill>
              <a:srgbClr val="7C7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25707" y="6454312"/>
              <a:ext cx="66040" cy="63500"/>
            </a:xfrm>
            <a:custGeom>
              <a:avLst/>
              <a:gdLst/>
              <a:ahLst/>
              <a:cxnLst/>
              <a:rect l="l" t="t" r="r" b="b"/>
              <a:pathLst>
                <a:path w="66040" h="63500">
                  <a:moveTo>
                    <a:pt x="65477" y="0"/>
                  </a:moveTo>
                  <a:lnTo>
                    <a:pt x="0" y="0"/>
                  </a:lnTo>
                  <a:lnTo>
                    <a:pt x="0" y="62994"/>
                  </a:lnTo>
                  <a:lnTo>
                    <a:pt x="65477" y="62994"/>
                  </a:lnTo>
                  <a:lnTo>
                    <a:pt x="65477" y="0"/>
                  </a:lnTo>
                  <a:close/>
                </a:path>
              </a:pathLst>
            </a:custGeom>
            <a:solidFill>
              <a:srgbClr val="D3E2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75925" y="6454312"/>
              <a:ext cx="66040" cy="63500"/>
            </a:xfrm>
            <a:custGeom>
              <a:avLst/>
              <a:gdLst/>
              <a:ahLst/>
              <a:cxnLst/>
              <a:rect l="l" t="t" r="r" b="b"/>
              <a:pathLst>
                <a:path w="66039" h="63500">
                  <a:moveTo>
                    <a:pt x="65477" y="0"/>
                  </a:moveTo>
                  <a:lnTo>
                    <a:pt x="0" y="0"/>
                  </a:lnTo>
                  <a:lnTo>
                    <a:pt x="0" y="62994"/>
                  </a:lnTo>
                  <a:lnTo>
                    <a:pt x="65477" y="62994"/>
                  </a:lnTo>
                  <a:lnTo>
                    <a:pt x="65477" y="0"/>
                  </a:lnTo>
                  <a:close/>
                </a:path>
              </a:pathLst>
            </a:custGeom>
            <a:solidFill>
              <a:srgbClr val="0049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35341" y="6453494"/>
              <a:ext cx="63500" cy="64135"/>
            </a:xfrm>
            <a:custGeom>
              <a:avLst/>
              <a:gdLst/>
              <a:ahLst/>
              <a:cxnLst/>
              <a:rect l="l" t="t" r="r" b="b"/>
              <a:pathLst>
                <a:path w="63500" h="64134">
                  <a:moveTo>
                    <a:pt x="63022" y="0"/>
                  </a:moveTo>
                  <a:lnTo>
                    <a:pt x="0" y="0"/>
                  </a:lnTo>
                  <a:lnTo>
                    <a:pt x="0" y="63811"/>
                  </a:lnTo>
                  <a:lnTo>
                    <a:pt x="63022" y="63811"/>
                  </a:lnTo>
                  <a:lnTo>
                    <a:pt x="63022" y="0"/>
                  </a:lnTo>
                  <a:close/>
                </a:path>
              </a:pathLst>
            </a:custGeom>
            <a:solidFill>
              <a:srgbClr val="3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27857" y="178325"/>
            <a:ext cx="5082540" cy="774700"/>
            <a:chOff x="1927857" y="178325"/>
            <a:chExt cx="5082540" cy="774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7857" y="178325"/>
              <a:ext cx="5082545" cy="7741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1642" y="188976"/>
              <a:ext cx="5015483" cy="70637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74875" y="249174"/>
            <a:ext cx="45377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Tratamento</a:t>
            </a:r>
            <a:r>
              <a:rPr sz="3200" spc="-50" dirty="0"/>
              <a:t> </a:t>
            </a:r>
            <a:r>
              <a:rPr sz="3200" dirty="0"/>
              <a:t>de</a:t>
            </a:r>
            <a:r>
              <a:rPr sz="3200" spc="-45" dirty="0"/>
              <a:t> </a:t>
            </a:r>
            <a:r>
              <a:rPr sz="3200" dirty="0"/>
              <a:t>Efluente</a:t>
            </a:r>
            <a:endParaRPr sz="3200"/>
          </a:p>
        </p:txBody>
      </p:sp>
      <p:grpSp>
        <p:nvGrpSpPr>
          <p:cNvPr id="6" name="object 6"/>
          <p:cNvGrpSpPr/>
          <p:nvPr/>
        </p:nvGrpSpPr>
        <p:grpSpPr>
          <a:xfrm>
            <a:off x="2450594" y="720851"/>
            <a:ext cx="4587240" cy="1024255"/>
            <a:chOff x="2450594" y="720851"/>
            <a:chExt cx="4587240" cy="102425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50594" y="1074399"/>
              <a:ext cx="4587233" cy="6706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83738" y="1084325"/>
              <a:ext cx="4520438" cy="6047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52615" y="720851"/>
              <a:ext cx="467867" cy="46786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148892" y="1093673"/>
            <a:ext cx="7432675" cy="51917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212725" algn="ctr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Características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95"/>
              </a:spcBef>
            </a:pPr>
            <a:r>
              <a:rPr sz="2800" b="1" spc="-5" dirty="0">
                <a:latin typeface="Arial"/>
                <a:cs typeface="Arial"/>
              </a:rPr>
              <a:t>Despejos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Industriais</a:t>
            </a:r>
            <a:endParaRPr sz="2800">
              <a:latin typeface="Arial"/>
              <a:cs typeface="Arial"/>
            </a:endParaRPr>
          </a:p>
          <a:p>
            <a:pPr marL="746760" marR="5080" indent="-382905">
              <a:lnSpc>
                <a:spcPct val="100000"/>
              </a:lnSpc>
              <a:spcBef>
                <a:spcPts val="2715"/>
              </a:spcBef>
              <a:tabLst>
                <a:tab pos="746760" algn="l"/>
              </a:tabLst>
            </a:pPr>
            <a:r>
              <a:rPr sz="2800" spc="-5" dirty="0">
                <a:solidFill>
                  <a:srgbClr val="4F81BC"/>
                </a:solidFill>
                <a:latin typeface="Wingdings"/>
                <a:cs typeface="Wingdings"/>
              </a:rPr>
              <a:t></a:t>
            </a:r>
            <a:r>
              <a:rPr sz="2800" spc="-5" dirty="0">
                <a:solidFill>
                  <a:srgbClr val="4F81B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Microsoft Sans Serif"/>
                <a:cs typeface="Microsoft Sans Serif"/>
              </a:rPr>
              <a:t>Para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avaliação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da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carga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poluidora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dos 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efluentes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industriais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e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esgotos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sanitários 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são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necessárias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as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medições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de</a:t>
            </a:r>
            <a:r>
              <a:rPr sz="2800" spc="90" dirty="0">
                <a:latin typeface="Microsoft Sans Serif"/>
                <a:cs typeface="Microsoft Sans Serif"/>
              </a:rPr>
              <a:t> </a:t>
            </a:r>
            <a:r>
              <a:rPr sz="2800" b="1" spc="-5" dirty="0">
                <a:latin typeface="Arial"/>
                <a:cs typeface="Arial"/>
              </a:rPr>
              <a:t>vazão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in </a:t>
            </a:r>
            <a:r>
              <a:rPr sz="2800" b="1" spc="-76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loco</a:t>
            </a:r>
            <a:endParaRPr sz="2800">
              <a:latin typeface="Arial"/>
              <a:cs typeface="Arial"/>
            </a:endParaRPr>
          </a:p>
          <a:p>
            <a:pPr marL="746760" marR="343535" indent="-382905">
              <a:lnSpc>
                <a:spcPct val="100000"/>
              </a:lnSpc>
              <a:spcBef>
                <a:spcPts val="680"/>
              </a:spcBef>
              <a:tabLst>
                <a:tab pos="746760" algn="l"/>
              </a:tabLst>
            </a:pPr>
            <a:r>
              <a:rPr sz="2800" spc="-5" dirty="0">
                <a:solidFill>
                  <a:srgbClr val="4F81BC"/>
                </a:solidFill>
                <a:latin typeface="Wingdings"/>
                <a:cs typeface="Wingdings"/>
              </a:rPr>
              <a:t></a:t>
            </a:r>
            <a:r>
              <a:rPr sz="2800" spc="-5" dirty="0">
                <a:solidFill>
                  <a:srgbClr val="4F81BC"/>
                </a:solidFill>
                <a:latin typeface="Times New Roman"/>
                <a:cs typeface="Times New Roman"/>
              </a:rPr>
              <a:t>	</a:t>
            </a:r>
            <a:r>
              <a:rPr sz="2800" b="1" spc="-5" dirty="0">
                <a:latin typeface="Arial"/>
                <a:cs typeface="Arial"/>
              </a:rPr>
              <a:t>Coleta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de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amostras</a:t>
            </a:r>
            <a:r>
              <a:rPr sz="2800" b="1" spc="35" dirty="0">
                <a:latin typeface="Arial"/>
                <a:cs typeface="Arial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para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análise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de 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diversos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parâmetros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sanitários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que 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representam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carga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orgânica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e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carga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tóxica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dos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efluentes.</a:t>
            </a:r>
            <a:endParaRPr sz="2800">
              <a:latin typeface="Microsoft Sans Serif"/>
              <a:cs typeface="Microsoft Sans Serif"/>
            </a:endParaRPr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8278" y="1990194"/>
            <a:ext cx="556859" cy="528337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8592" y="5073690"/>
            <a:ext cx="1285240" cy="1757680"/>
            <a:chOff x="8592" y="5073690"/>
            <a:chExt cx="1285240" cy="1757680"/>
          </a:xfrm>
        </p:grpSpPr>
        <p:sp>
          <p:nvSpPr>
            <p:cNvPr id="13" name="object 13"/>
            <p:cNvSpPr/>
            <p:nvPr/>
          </p:nvSpPr>
          <p:spPr>
            <a:xfrm>
              <a:off x="8592" y="5073690"/>
              <a:ext cx="1107440" cy="325120"/>
            </a:xfrm>
            <a:custGeom>
              <a:avLst/>
              <a:gdLst/>
              <a:ahLst/>
              <a:cxnLst/>
              <a:rect l="l" t="t" r="r" b="b"/>
              <a:pathLst>
                <a:path w="1107440" h="325120">
                  <a:moveTo>
                    <a:pt x="662144" y="0"/>
                  </a:moveTo>
                  <a:lnTo>
                    <a:pt x="630222" y="0"/>
                  </a:lnTo>
                  <a:lnTo>
                    <a:pt x="619584" y="826"/>
                  </a:lnTo>
                  <a:lnTo>
                    <a:pt x="597488" y="4130"/>
                  </a:lnTo>
                  <a:lnTo>
                    <a:pt x="586843" y="6609"/>
                  </a:lnTo>
                  <a:lnTo>
                    <a:pt x="575386" y="8192"/>
                  </a:lnTo>
                  <a:lnTo>
                    <a:pt x="564747" y="12323"/>
                  </a:lnTo>
                  <a:lnTo>
                    <a:pt x="553290" y="14733"/>
                  </a:lnTo>
                  <a:lnTo>
                    <a:pt x="542645" y="18864"/>
                  </a:lnTo>
                  <a:lnTo>
                    <a:pt x="531187" y="23752"/>
                  </a:lnTo>
                  <a:lnTo>
                    <a:pt x="520549" y="28640"/>
                  </a:lnTo>
                  <a:lnTo>
                    <a:pt x="509091" y="33597"/>
                  </a:lnTo>
                  <a:lnTo>
                    <a:pt x="498453" y="38485"/>
                  </a:lnTo>
                  <a:lnTo>
                    <a:pt x="486989" y="45025"/>
                  </a:lnTo>
                  <a:lnTo>
                    <a:pt x="465712" y="58106"/>
                  </a:lnTo>
                  <a:lnTo>
                    <a:pt x="455074" y="66299"/>
                  </a:lnTo>
                  <a:lnTo>
                    <a:pt x="444429" y="73666"/>
                  </a:lnTo>
                  <a:lnTo>
                    <a:pt x="434610" y="82684"/>
                  </a:lnTo>
                  <a:lnTo>
                    <a:pt x="423152" y="90808"/>
                  </a:lnTo>
                  <a:lnTo>
                    <a:pt x="412507" y="100653"/>
                  </a:lnTo>
                  <a:lnTo>
                    <a:pt x="402688" y="110499"/>
                  </a:lnTo>
                  <a:lnTo>
                    <a:pt x="392870" y="121101"/>
                  </a:lnTo>
                  <a:lnTo>
                    <a:pt x="382225" y="131772"/>
                  </a:lnTo>
                  <a:lnTo>
                    <a:pt x="362580" y="154629"/>
                  </a:lnTo>
                  <a:lnTo>
                    <a:pt x="353581" y="167710"/>
                  </a:lnTo>
                  <a:lnTo>
                    <a:pt x="338845" y="165301"/>
                  </a:lnTo>
                  <a:lnTo>
                    <a:pt x="324117" y="163648"/>
                  </a:lnTo>
                  <a:lnTo>
                    <a:pt x="283189" y="161170"/>
                  </a:lnTo>
                  <a:lnTo>
                    <a:pt x="257816" y="161170"/>
                  </a:lnTo>
                  <a:lnTo>
                    <a:pt x="246358" y="161996"/>
                  </a:lnTo>
                  <a:lnTo>
                    <a:pt x="234081" y="161996"/>
                  </a:lnTo>
                  <a:lnTo>
                    <a:pt x="181703" y="168536"/>
                  </a:lnTo>
                  <a:lnTo>
                    <a:pt x="144872" y="178381"/>
                  </a:lnTo>
                  <a:lnTo>
                    <a:pt x="136685" y="181617"/>
                  </a:lnTo>
                  <a:lnTo>
                    <a:pt x="129317" y="184096"/>
                  </a:lnTo>
                  <a:lnTo>
                    <a:pt x="121131" y="187400"/>
                  </a:lnTo>
                  <a:lnTo>
                    <a:pt x="106402" y="193941"/>
                  </a:lnTo>
                  <a:lnTo>
                    <a:pt x="99854" y="198003"/>
                  </a:lnTo>
                  <a:lnTo>
                    <a:pt x="93306" y="201307"/>
                  </a:lnTo>
                  <a:lnTo>
                    <a:pt x="86758" y="205369"/>
                  </a:lnTo>
                  <a:lnTo>
                    <a:pt x="81029" y="208674"/>
                  </a:lnTo>
                  <a:lnTo>
                    <a:pt x="75300" y="212736"/>
                  </a:lnTo>
                  <a:lnTo>
                    <a:pt x="70391" y="216798"/>
                  </a:lnTo>
                  <a:lnTo>
                    <a:pt x="64659" y="220929"/>
                  </a:lnTo>
                  <a:lnTo>
                    <a:pt x="59748" y="224991"/>
                  </a:lnTo>
                  <a:lnTo>
                    <a:pt x="55656" y="229948"/>
                  </a:lnTo>
                  <a:lnTo>
                    <a:pt x="50745" y="233183"/>
                  </a:lnTo>
                  <a:lnTo>
                    <a:pt x="45834" y="238072"/>
                  </a:lnTo>
                  <a:lnTo>
                    <a:pt x="42560" y="242202"/>
                  </a:lnTo>
                  <a:lnTo>
                    <a:pt x="34376" y="250395"/>
                  </a:lnTo>
                  <a:lnTo>
                    <a:pt x="27828" y="258519"/>
                  </a:lnTo>
                  <a:lnTo>
                    <a:pt x="25372" y="262650"/>
                  </a:lnTo>
                  <a:lnTo>
                    <a:pt x="22098" y="266712"/>
                  </a:lnTo>
                  <a:lnTo>
                    <a:pt x="17187" y="274905"/>
                  </a:lnTo>
                  <a:lnTo>
                    <a:pt x="15551" y="279035"/>
                  </a:lnTo>
                  <a:lnTo>
                    <a:pt x="12276" y="282271"/>
                  </a:lnTo>
                  <a:lnTo>
                    <a:pt x="9002" y="290464"/>
                  </a:lnTo>
                  <a:lnTo>
                    <a:pt x="8184" y="293700"/>
                  </a:lnTo>
                  <a:lnTo>
                    <a:pt x="4910" y="300309"/>
                  </a:lnTo>
                  <a:lnTo>
                    <a:pt x="3273" y="302719"/>
                  </a:lnTo>
                  <a:lnTo>
                    <a:pt x="2455" y="306023"/>
                  </a:lnTo>
                  <a:lnTo>
                    <a:pt x="818" y="308433"/>
                  </a:lnTo>
                  <a:lnTo>
                    <a:pt x="0" y="310911"/>
                  </a:lnTo>
                  <a:lnTo>
                    <a:pt x="0" y="324818"/>
                  </a:lnTo>
                  <a:lnTo>
                    <a:pt x="1095150" y="324818"/>
                  </a:lnTo>
                  <a:lnTo>
                    <a:pt x="1103275" y="308433"/>
                  </a:lnTo>
                  <a:lnTo>
                    <a:pt x="1104927" y="301893"/>
                  </a:lnTo>
                  <a:lnTo>
                    <a:pt x="1106580" y="298657"/>
                  </a:lnTo>
                  <a:lnTo>
                    <a:pt x="1106580" y="295352"/>
                  </a:lnTo>
                  <a:lnTo>
                    <a:pt x="1107406" y="292116"/>
                  </a:lnTo>
                  <a:lnTo>
                    <a:pt x="1107406" y="279793"/>
                  </a:lnTo>
                  <a:lnTo>
                    <a:pt x="1106580" y="275731"/>
                  </a:lnTo>
                  <a:lnTo>
                    <a:pt x="1106580" y="273252"/>
                  </a:lnTo>
                  <a:lnTo>
                    <a:pt x="1104927" y="270016"/>
                  </a:lnTo>
                  <a:lnTo>
                    <a:pt x="1104101" y="267538"/>
                  </a:lnTo>
                  <a:lnTo>
                    <a:pt x="1103275" y="263476"/>
                  </a:lnTo>
                  <a:lnTo>
                    <a:pt x="1102517" y="260998"/>
                  </a:lnTo>
                  <a:lnTo>
                    <a:pt x="1100865" y="257762"/>
                  </a:lnTo>
                  <a:lnTo>
                    <a:pt x="1098386" y="254457"/>
                  </a:lnTo>
                  <a:lnTo>
                    <a:pt x="1095150" y="249569"/>
                  </a:lnTo>
                  <a:lnTo>
                    <a:pt x="1093497" y="246264"/>
                  </a:lnTo>
                  <a:lnTo>
                    <a:pt x="1083651" y="236488"/>
                  </a:lnTo>
                  <a:lnTo>
                    <a:pt x="1081172" y="233183"/>
                  </a:lnTo>
                  <a:lnTo>
                    <a:pt x="1078762" y="231531"/>
                  </a:lnTo>
                  <a:lnTo>
                    <a:pt x="1075457" y="229948"/>
                  </a:lnTo>
                  <a:lnTo>
                    <a:pt x="1065680" y="222581"/>
                  </a:lnTo>
                  <a:lnTo>
                    <a:pt x="1062375" y="220929"/>
                  </a:lnTo>
                  <a:lnTo>
                    <a:pt x="1058312" y="219276"/>
                  </a:lnTo>
                  <a:lnTo>
                    <a:pt x="1055007" y="217624"/>
                  </a:lnTo>
                  <a:lnTo>
                    <a:pt x="1038619" y="211084"/>
                  </a:lnTo>
                  <a:lnTo>
                    <a:pt x="1034557" y="210257"/>
                  </a:lnTo>
                  <a:lnTo>
                    <a:pt x="1029668" y="209500"/>
                  </a:lnTo>
                  <a:lnTo>
                    <a:pt x="1025537" y="208674"/>
                  </a:lnTo>
                  <a:lnTo>
                    <a:pt x="1015759" y="207022"/>
                  </a:lnTo>
                  <a:lnTo>
                    <a:pt x="1011628" y="207022"/>
                  </a:lnTo>
                  <a:lnTo>
                    <a:pt x="1006739" y="206196"/>
                  </a:lnTo>
                  <a:lnTo>
                    <a:pt x="981331" y="206196"/>
                  </a:lnTo>
                  <a:lnTo>
                    <a:pt x="970728" y="207848"/>
                  </a:lnTo>
                  <a:lnTo>
                    <a:pt x="964186" y="208674"/>
                  </a:lnTo>
                  <a:lnTo>
                    <a:pt x="959229" y="209500"/>
                  </a:lnTo>
                  <a:lnTo>
                    <a:pt x="952687" y="211084"/>
                  </a:lnTo>
                  <a:lnTo>
                    <a:pt x="947799" y="212736"/>
                  </a:lnTo>
                  <a:lnTo>
                    <a:pt x="941257" y="213562"/>
                  </a:lnTo>
                  <a:lnTo>
                    <a:pt x="935542" y="216041"/>
                  </a:lnTo>
                  <a:lnTo>
                    <a:pt x="929758" y="217624"/>
                  </a:lnTo>
                  <a:lnTo>
                    <a:pt x="924043" y="220103"/>
                  </a:lnTo>
                  <a:lnTo>
                    <a:pt x="906072" y="166127"/>
                  </a:lnTo>
                  <a:lnTo>
                    <a:pt x="879838" y="119449"/>
                  </a:lnTo>
                  <a:lnTo>
                    <a:pt x="853673" y="87573"/>
                  </a:lnTo>
                  <a:lnTo>
                    <a:pt x="846305" y="79380"/>
                  </a:lnTo>
                  <a:lnTo>
                    <a:pt x="839764" y="72839"/>
                  </a:lnTo>
                  <a:lnTo>
                    <a:pt x="824203" y="58932"/>
                  </a:lnTo>
                  <a:lnTo>
                    <a:pt x="815183" y="53218"/>
                  </a:lnTo>
                  <a:lnTo>
                    <a:pt x="806989" y="47504"/>
                  </a:lnTo>
                  <a:lnTo>
                    <a:pt x="798037" y="41789"/>
                  </a:lnTo>
                  <a:lnTo>
                    <a:pt x="789844" y="36006"/>
                  </a:lnTo>
                  <a:lnTo>
                    <a:pt x="780824" y="31118"/>
                  </a:lnTo>
                  <a:lnTo>
                    <a:pt x="772630" y="27056"/>
                  </a:lnTo>
                  <a:lnTo>
                    <a:pt x="743159" y="14733"/>
                  </a:lnTo>
                  <a:lnTo>
                    <a:pt x="734139" y="12323"/>
                  </a:lnTo>
                  <a:lnTo>
                    <a:pt x="724362" y="9018"/>
                  </a:lnTo>
                  <a:lnTo>
                    <a:pt x="714515" y="6609"/>
                  </a:lnTo>
                  <a:lnTo>
                    <a:pt x="683427" y="1652"/>
                  </a:lnTo>
                  <a:lnTo>
                    <a:pt x="662144" y="0"/>
                  </a:lnTo>
                  <a:close/>
                </a:path>
              </a:pathLst>
            </a:custGeom>
            <a:solidFill>
              <a:srgbClr val="3C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0598" y="6092264"/>
              <a:ext cx="500380" cy="301625"/>
            </a:xfrm>
            <a:custGeom>
              <a:avLst/>
              <a:gdLst/>
              <a:ahLst/>
              <a:cxnLst/>
              <a:rect l="l" t="t" r="r" b="b"/>
              <a:pathLst>
                <a:path w="500380" h="301625">
                  <a:moveTo>
                    <a:pt x="500085" y="0"/>
                  </a:moveTo>
                  <a:lnTo>
                    <a:pt x="0" y="0"/>
                  </a:lnTo>
                  <a:lnTo>
                    <a:pt x="0" y="301059"/>
                  </a:lnTo>
                  <a:lnTo>
                    <a:pt x="500085" y="301059"/>
                  </a:lnTo>
                  <a:lnTo>
                    <a:pt x="500085" y="0"/>
                  </a:lnTo>
                  <a:close/>
                </a:path>
              </a:pathLst>
            </a:custGeom>
            <a:solidFill>
              <a:srgbClr val="3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76841" y="6093930"/>
              <a:ext cx="316865" cy="737235"/>
            </a:xfrm>
            <a:custGeom>
              <a:avLst/>
              <a:gdLst/>
              <a:ahLst/>
              <a:cxnLst/>
              <a:rect l="l" t="t" r="r" b="b"/>
              <a:pathLst>
                <a:path w="316865" h="737234">
                  <a:moveTo>
                    <a:pt x="316736" y="0"/>
                  </a:moveTo>
                  <a:lnTo>
                    <a:pt x="139157" y="0"/>
                  </a:lnTo>
                  <a:lnTo>
                    <a:pt x="72849" y="396750"/>
                  </a:lnTo>
                  <a:lnTo>
                    <a:pt x="0" y="737083"/>
                  </a:lnTo>
                  <a:lnTo>
                    <a:pt x="316736" y="737083"/>
                  </a:lnTo>
                  <a:lnTo>
                    <a:pt x="316736" y="0"/>
                  </a:lnTo>
                  <a:close/>
                </a:path>
              </a:pathLst>
            </a:custGeom>
            <a:solidFill>
              <a:srgbClr val="866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2546" y="5396864"/>
              <a:ext cx="452120" cy="979805"/>
            </a:xfrm>
            <a:custGeom>
              <a:avLst/>
              <a:gdLst/>
              <a:ahLst/>
              <a:cxnLst/>
              <a:rect l="l" t="t" r="r" b="b"/>
              <a:pathLst>
                <a:path w="452119" h="979804">
                  <a:moveTo>
                    <a:pt x="171069" y="0"/>
                  </a:moveTo>
                  <a:lnTo>
                    <a:pt x="77774" y="0"/>
                  </a:lnTo>
                  <a:lnTo>
                    <a:pt x="0" y="979284"/>
                  </a:lnTo>
                  <a:lnTo>
                    <a:pt x="171069" y="777214"/>
                  </a:lnTo>
                  <a:lnTo>
                    <a:pt x="171069" y="0"/>
                  </a:lnTo>
                  <a:close/>
                </a:path>
                <a:path w="452119" h="979804">
                  <a:moveTo>
                    <a:pt x="451789" y="0"/>
                  </a:moveTo>
                  <a:lnTo>
                    <a:pt x="359321" y="0"/>
                  </a:lnTo>
                  <a:lnTo>
                    <a:pt x="281584" y="979284"/>
                  </a:lnTo>
                  <a:lnTo>
                    <a:pt x="451789" y="777214"/>
                  </a:lnTo>
                  <a:lnTo>
                    <a:pt x="451789" y="0"/>
                  </a:lnTo>
                  <a:close/>
                </a:path>
              </a:pathLst>
            </a:custGeom>
            <a:solidFill>
              <a:srgbClr val="A84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03478" y="5396864"/>
              <a:ext cx="361315" cy="842010"/>
            </a:xfrm>
            <a:custGeom>
              <a:avLst/>
              <a:gdLst/>
              <a:ahLst/>
              <a:cxnLst/>
              <a:rect l="l" t="t" r="r" b="b"/>
              <a:pathLst>
                <a:path w="361315" h="842010">
                  <a:moveTo>
                    <a:pt x="78562" y="0"/>
                  </a:moveTo>
                  <a:lnTo>
                    <a:pt x="54813" y="0"/>
                  </a:lnTo>
                  <a:lnTo>
                    <a:pt x="0" y="841844"/>
                  </a:lnTo>
                  <a:lnTo>
                    <a:pt x="28638" y="818121"/>
                  </a:lnTo>
                  <a:lnTo>
                    <a:pt x="78562" y="0"/>
                  </a:lnTo>
                  <a:close/>
                </a:path>
                <a:path w="361315" h="842010">
                  <a:moveTo>
                    <a:pt x="360946" y="0"/>
                  </a:moveTo>
                  <a:lnTo>
                    <a:pt x="337185" y="0"/>
                  </a:lnTo>
                  <a:lnTo>
                    <a:pt x="283197" y="841844"/>
                  </a:lnTo>
                  <a:lnTo>
                    <a:pt x="309372" y="821397"/>
                  </a:lnTo>
                  <a:lnTo>
                    <a:pt x="360946" y="0"/>
                  </a:lnTo>
                  <a:close/>
                </a:path>
              </a:pathLst>
            </a:custGeom>
            <a:solidFill>
              <a:srgbClr val="B96B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8228" y="6090625"/>
              <a:ext cx="859155" cy="740410"/>
            </a:xfrm>
            <a:custGeom>
              <a:avLst/>
              <a:gdLst/>
              <a:ahLst/>
              <a:cxnLst/>
              <a:rect l="l" t="t" r="r" b="b"/>
              <a:pathLst>
                <a:path w="859155" h="740409">
                  <a:moveTo>
                    <a:pt x="858596" y="0"/>
                  </a:moveTo>
                  <a:lnTo>
                    <a:pt x="575392" y="283882"/>
                  </a:lnTo>
                  <a:lnTo>
                    <a:pt x="575392" y="0"/>
                  </a:lnTo>
                  <a:lnTo>
                    <a:pt x="283189" y="293700"/>
                  </a:lnTo>
                  <a:lnTo>
                    <a:pt x="283189" y="0"/>
                  </a:lnTo>
                  <a:lnTo>
                    <a:pt x="0" y="283882"/>
                  </a:lnTo>
                  <a:lnTo>
                    <a:pt x="0" y="740388"/>
                  </a:lnTo>
                  <a:lnTo>
                    <a:pt x="858596" y="740388"/>
                  </a:lnTo>
                  <a:lnTo>
                    <a:pt x="858596" y="0"/>
                  </a:lnTo>
                  <a:close/>
                </a:path>
              </a:pathLst>
            </a:custGeom>
            <a:solidFill>
              <a:srgbClr val="A8B9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783" y="5253724"/>
              <a:ext cx="772795" cy="144780"/>
            </a:xfrm>
            <a:custGeom>
              <a:avLst/>
              <a:gdLst/>
              <a:ahLst/>
              <a:cxnLst/>
              <a:rect l="l" t="t" r="r" b="b"/>
              <a:pathLst>
                <a:path w="772795" h="144779">
                  <a:moveTo>
                    <a:pt x="418237" y="0"/>
                  </a:moveTo>
                  <a:lnTo>
                    <a:pt x="389593" y="0"/>
                  </a:lnTo>
                  <a:lnTo>
                    <a:pt x="384684" y="1583"/>
                  </a:lnTo>
                  <a:lnTo>
                    <a:pt x="369949" y="4061"/>
                  </a:lnTo>
                  <a:lnTo>
                    <a:pt x="365040" y="5714"/>
                  </a:lnTo>
                  <a:lnTo>
                    <a:pt x="359311" y="6540"/>
                  </a:lnTo>
                  <a:lnTo>
                    <a:pt x="355214" y="8950"/>
                  </a:lnTo>
                  <a:lnTo>
                    <a:pt x="349485" y="9776"/>
                  </a:lnTo>
                  <a:lnTo>
                    <a:pt x="344576" y="12254"/>
                  </a:lnTo>
                  <a:lnTo>
                    <a:pt x="338847" y="14733"/>
                  </a:lnTo>
                  <a:lnTo>
                    <a:pt x="333937" y="17142"/>
                  </a:lnTo>
                  <a:lnTo>
                    <a:pt x="328209" y="19621"/>
                  </a:lnTo>
                  <a:lnTo>
                    <a:pt x="313473" y="29466"/>
                  </a:lnTo>
                  <a:lnTo>
                    <a:pt x="307745" y="32702"/>
                  </a:lnTo>
                  <a:lnTo>
                    <a:pt x="302016" y="36764"/>
                  </a:lnTo>
                  <a:lnTo>
                    <a:pt x="297106" y="40894"/>
                  </a:lnTo>
                  <a:lnTo>
                    <a:pt x="292197" y="45783"/>
                  </a:lnTo>
                  <a:lnTo>
                    <a:pt x="286468" y="49913"/>
                  </a:lnTo>
                  <a:lnTo>
                    <a:pt x="275823" y="60516"/>
                  </a:lnTo>
                  <a:lnTo>
                    <a:pt x="270914" y="66230"/>
                  </a:lnTo>
                  <a:lnTo>
                    <a:pt x="268456" y="63820"/>
                  </a:lnTo>
                  <a:lnTo>
                    <a:pt x="265185" y="62168"/>
                  </a:lnTo>
                  <a:lnTo>
                    <a:pt x="262727" y="60516"/>
                  </a:lnTo>
                  <a:lnTo>
                    <a:pt x="261095" y="59690"/>
                  </a:lnTo>
                  <a:lnTo>
                    <a:pt x="259456" y="58037"/>
                  </a:lnTo>
                  <a:lnTo>
                    <a:pt x="257817" y="57280"/>
                  </a:lnTo>
                  <a:lnTo>
                    <a:pt x="254547" y="56454"/>
                  </a:lnTo>
                  <a:lnTo>
                    <a:pt x="249630" y="53149"/>
                  </a:lnTo>
                  <a:lnTo>
                    <a:pt x="247179" y="52323"/>
                  </a:lnTo>
                  <a:lnTo>
                    <a:pt x="243902" y="50671"/>
                  </a:lnTo>
                  <a:lnTo>
                    <a:pt x="240631" y="49913"/>
                  </a:lnTo>
                  <a:lnTo>
                    <a:pt x="237353" y="48261"/>
                  </a:lnTo>
                  <a:lnTo>
                    <a:pt x="234083" y="47435"/>
                  </a:lnTo>
                  <a:lnTo>
                    <a:pt x="229993" y="46609"/>
                  </a:lnTo>
                  <a:lnTo>
                    <a:pt x="226715" y="44956"/>
                  </a:lnTo>
                  <a:lnTo>
                    <a:pt x="222625" y="43373"/>
                  </a:lnTo>
                  <a:lnTo>
                    <a:pt x="218535" y="42547"/>
                  </a:lnTo>
                  <a:lnTo>
                    <a:pt x="214438" y="40894"/>
                  </a:lnTo>
                  <a:lnTo>
                    <a:pt x="206251" y="39242"/>
                  </a:lnTo>
                  <a:lnTo>
                    <a:pt x="202161" y="39242"/>
                  </a:lnTo>
                  <a:lnTo>
                    <a:pt x="197252" y="37590"/>
                  </a:lnTo>
                  <a:lnTo>
                    <a:pt x="193162" y="37590"/>
                  </a:lnTo>
                  <a:lnTo>
                    <a:pt x="188246" y="36764"/>
                  </a:lnTo>
                  <a:lnTo>
                    <a:pt x="184156" y="36764"/>
                  </a:lnTo>
                  <a:lnTo>
                    <a:pt x="179246" y="36006"/>
                  </a:lnTo>
                  <a:lnTo>
                    <a:pt x="148963" y="36006"/>
                  </a:lnTo>
                  <a:lnTo>
                    <a:pt x="128499" y="39242"/>
                  </a:lnTo>
                  <a:lnTo>
                    <a:pt x="123590" y="40894"/>
                  </a:lnTo>
                  <a:lnTo>
                    <a:pt x="117861" y="41721"/>
                  </a:lnTo>
                  <a:lnTo>
                    <a:pt x="112132" y="43373"/>
                  </a:lnTo>
                  <a:lnTo>
                    <a:pt x="107216" y="45783"/>
                  </a:lnTo>
                  <a:lnTo>
                    <a:pt x="102307" y="47435"/>
                  </a:lnTo>
                  <a:lnTo>
                    <a:pt x="90849" y="52323"/>
                  </a:lnTo>
                  <a:lnTo>
                    <a:pt x="81030" y="58863"/>
                  </a:lnTo>
                  <a:lnTo>
                    <a:pt x="75302" y="61342"/>
                  </a:lnTo>
                  <a:lnTo>
                    <a:pt x="69573" y="65404"/>
                  </a:lnTo>
                  <a:lnTo>
                    <a:pt x="63837" y="68709"/>
                  </a:lnTo>
                  <a:lnTo>
                    <a:pt x="54018" y="76901"/>
                  </a:lnTo>
                  <a:lnTo>
                    <a:pt x="49109" y="81789"/>
                  </a:lnTo>
                  <a:lnTo>
                    <a:pt x="44199" y="85851"/>
                  </a:lnTo>
                  <a:lnTo>
                    <a:pt x="33557" y="96523"/>
                  </a:lnTo>
                  <a:lnTo>
                    <a:pt x="28646" y="103063"/>
                  </a:lnTo>
                  <a:lnTo>
                    <a:pt x="23735" y="108777"/>
                  </a:lnTo>
                  <a:lnTo>
                    <a:pt x="13913" y="121858"/>
                  </a:lnTo>
                  <a:lnTo>
                    <a:pt x="4092" y="136591"/>
                  </a:lnTo>
                  <a:lnTo>
                    <a:pt x="0" y="144784"/>
                  </a:lnTo>
                  <a:lnTo>
                    <a:pt x="772672" y="143132"/>
                  </a:lnTo>
                  <a:lnTo>
                    <a:pt x="771846" y="142306"/>
                  </a:lnTo>
                  <a:lnTo>
                    <a:pt x="771846" y="140722"/>
                  </a:lnTo>
                  <a:lnTo>
                    <a:pt x="771020" y="138244"/>
                  </a:lnTo>
                  <a:lnTo>
                    <a:pt x="768541" y="133356"/>
                  </a:lnTo>
                  <a:lnTo>
                    <a:pt x="767715" y="129225"/>
                  </a:lnTo>
                  <a:lnTo>
                    <a:pt x="766062" y="126815"/>
                  </a:lnTo>
                  <a:lnTo>
                    <a:pt x="765305" y="125163"/>
                  </a:lnTo>
                  <a:lnTo>
                    <a:pt x="764479" y="122684"/>
                  </a:lnTo>
                  <a:lnTo>
                    <a:pt x="763652" y="121032"/>
                  </a:lnTo>
                  <a:lnTo>
                    <a:pt x="761173" y="117796"/>
                  </a:lnTo>
                  <a:lnTo>
                    <a:pt x="760347" y="115318"/>
                  </a:lnTo>
                  <a:lnTo>
                    <a:pt x="757111" y="110430"/>
                  </a:lnTo>
                  <a:lnTo>
                    <a:pt x="754632" y="107125"/>
                  </a:lnTo>
                  <a:lnTo>
                    <a:pt x="752980" y="104715"/>
                  </a:lnTo>
                  <a:lnTo>
                    <a:pt x="750570" y="102237"/>
                  </a:lnTo>
                  <a:lnTo>
                    <a:pt x="748917" y="99758"/>
                  </a:lnTo>
                  <a:lnTo>
                    <a:pt x="746438" y="96523"/>
                  </a:lnTo>
                  <a:lnTo>
                    <a:pt x="744786" y="93218"/>
                  </a:lnTo>
                  <a:lnTo>
                    <a:pt x="742376" y="90808"/>
                  </a:lnTo>
                  <a:lnTo>
                    <a:pt x="739071" y="88330"/>
                  </a:lnTo>
                  <a:lnTo>
                    <a:pt x="736592" y="85094"/>
                  </a:lnTo>
                  <a:lnTo>
                    <a:pt x="734182" y="82616"/>
                  </a:lnTo>
                  <a:lnTo>
                    <a:pt x="727641" y="77727"/>
                  </a:lnTo>
                  <a:lnTo>
                    <a:pt x="724336" y="74423"/>
                  </a:lnTo>
                  <a:lnTo>
                    <a:pt x="721099" y="71944"/>
                  </a:lnTo>
                  <a:lnTo>
                    <a:pt x="716968" y="69535"/>
                  </a:lnTo>
                  <a:lnTo>
                    <a:pt x="709601" y="63820"/>
                  </a:lnTo>
                  <a:lnTo>
                    <a:pt x="704712" y="61342"/>
                  </a:lnTo>
                  <a:lnTo>
                    <a:pt x="700580" y="59690"/>
                  </a:lnTo>
                  <a:lnTo>
                    <a:pt x="696518" y="57280"/>
                  </a:lnTo>
                  <a:lnTo>
                    <a:pt x="691629" y="54802"/>
                  </a:lnTo>
                  <a:lnTo>
                    <a:pt x="686672" y="53149"/>
                  </a:lnTo>
                  <a:lnTo>
                    <a:pt x="681783" y="50671"/>
                  </a:lnTo>
                  <a:lnTo>
                    <a:pt x="676894" y="49913"/>
                  </a:lnTo>
                  <a:lnTo>
                    <a:pt x="671179" y="48261"/>
                  </a:lnTo>
                  <a:lnTo>
                    <a:pt x="666221" y="46609"/>
                  </a:lnTo>
                  <a:lnTo>
                    <a:pt x="659687" y="45783"/>
                  </a:lnTo>
                  <a:lnTo>
                    <a:pt x="654778" y="44130"/>
                  </a:lnTo>
                  <a:lnTo>
                    <a:pt x="635133" y="41721"/>
                  </a:lnTo>
                  <a:lnTo>
                    <a:pt x="606489" y="41721"/>
                  </a:lnTo>
                  <a:lnTo>
                    <a:pt x="599941" y="42547"/>
                  </a:lnTo>
                  <a:lnTo>
                    <a:pt x="591754" y="42547"/>
                  </a:lnTo>
                  <a:lnTo>
                    <a:pt x="583574" y="43373"/>
                  </a:lnTo>
                  <a:lnTo>
                    <a:pt x="574568" y="44956"/>
                  </a:lnTo>
                  <a:lnTo>
                    <a:pt x="567200" y="46609"/>
                  </a:lnTo>
                  <a:lnTo>
                    <a:pt x="558201" y="48261"/>
                  </a:lnTo>
                  <a:lnTo>
                    <a:pt x="540195" y="53149"/>
                  </a:lnTo>
                  <a:lnTo>
                    <a:pt x="531188" y="56454"/>
                  </a:lnTo>
                  <a:lnTo>
                    <a:pt x="527098" y="52323"/>
                  </a:lnTo>
                  <a:lnTo>
                    <a:pt x="525460" y="49913"/>
                  </a:lnTo>
                  <a:lnTo>
                    <a:pt x="519731" y="44130"/>
                  </a:lnTo>
                  <a:lnTo>
                    <a:pt x="514821" y="40894"/>
                  </a:lnTo>
                  <a:lnTo>
                    <a:pt x="512363" y="38416"/>
                  </a:lnTo>
                  <a:lnTo>
                    <a:pt x="509905" y="36764"/>
                  </a:lnTo>
                  <a:lnTo>
                    <a:pt x="506634" y="34354"/>
                  </a:lnTo>
                  <a:lnTo>
                    <a:pt x="504176" y="32702"/>
                  </a:lnTo>
                  <a:lnTo>
                    <a:pt x="501725" y="30223"/>
                  </a:lnTo>
                  <a:lnTo>
                    <a:pt x="499267" y="28640"/>
                  </a:lnTo>
                  <a:lnTo>
                    <a:pt x="489448" y="23683"/>
                  </a:lnTo>
                  <a:lnTo>
                    <a:pt x="486171" y="21273"/>
                  </a:lnTo>
                  <a:lnTo>
                    <a:pt x="479622" y="17969"/>
                  </a:lnTo>
                  <a:lnTo>
                    <a:pt x="475532" y="15559"/>
                  </a:lnTo>
                  <a:lnTo>
                    <a:pt x="472262" y="13907"/>
                  </a:lnTo>
                  <a:lnTo>
                    <a:pt x="468165" y="13080"/>
                  </a:lnTo>
                  <a:lnTo>
                    <a:pt x="464894" y="11428"/>
                  </a:lnTo>
                  <a:lnTo>
                    <a:pt x="456707" y="8192"/>
                  </a:lnTo>
                  <a:lnTo>
                    <a:pt x="452617" y="7366"/>
                  </a:lnTo>
                  <a:lnTo>
                    <a:pt x="448520" y="5714"/>
                  </a:lnTo>
                  <a:lnTo>
                    <a:pt x="432153" y="2409"/>
                  </a:lnTo>
                  <a:lnTo>
                    <a:pt x="418237" y="0"/>
                  </a:lnTo>
                  <a:close/>
                </a:path>
              </a:pathLst>
            </a:custGeom>
            <a:solidFill>
              <a:srgbClr val="C2D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1152" y="5268457"/>
              <a:ext cx="737870" cy="129539"/>
            </a:xfrm>
            <a:custGeom>
              <a:avLst/>
              <a:gdLst/>
              <a:ahLst/>
              <a:cxnLst/>
              <a:rect l="l" t="t" r="r" b="b"/>
              <a:pathLst>
                <a:path w="737870" h="129539">
                  <a:moveTo>
                    <a:pt x="401868" y="0"/>
                  </a:moveTo>
                  <a:lnTo>
                    <a:pt x="383863" y="0"/>
                  </a:lnTo>
                  <a:lnTo>
                    <a:pt x="378953" y="826"/>
                  </a:lnTo>
                  <a:lnTo>
                    <a:pt x="374044" y="826"/>
                  </a:lnTo>
                  <a:lnTo>
                    <a:pt x="369134" y="1583"/>
                  </a:lnTo>
                  <a:lnTo>
                    <a:pt x="365037" y="1583"/>
                  </a:lnTo>
                  <a:lnTo>
                    <a:pt x="360128" y="3235"/>
                  </a:lnTo>
                  <a:lnTo>
                    <a:pt x="355219" y="4061"/>
                  </a:lnTo>
                  <a:lnTo>
                    <a:pt x="350309" y="5714"/>
                  </a:lnTo>
                  <a:lnTo>
                    <a:pt x="344580" y="7366"/>
                  </a:lnTo>
                  <a:lnTo>
                    <a:pt x="340484" y="9776"/>
                  </a:lnTo>
                  <a:lnTo>
                    <a:pt x="334755" y="11428"/>
                  </a:lnTo>
                  <a:lnTo>
                    <a:pt x="329845" y="13080"/>
                  </a:lnTo>
                  <a:lnTo>
                    <a:pt x="324117" y="15490"/>
                  </a:lnTo>
                  <a:lnTo>
                    <a:pt x="319207" y="18795"/>
                  </a:lnTo>
                  <a:lnTo>
                    <a:pt x="314291" y="21273"/>
                  </a:lnTo>
                  <a:lnTo>
                    <a:pt x="304472" y="27814"/>
                  </a:lnTo>
                  <a:lnTo>
                    <a:pt x="298743" y="31876"/>
                  </a:lnTo>
                  <a:lnTo>
                    <a:pt x="293834" y="35938"/>
                  </a:lnTo>
                  <a:lnTo>
                    <a:pt x="288105" y="39242"/>
                  </a:lnTo>
                  <a:lnTo>
                    <a:pt x="283189" y="44130"/>
                  </a:lnTo>
                  <a:lnTo>
                    <a:pt x="277460" y="49087"/>
                  </a:lnTo>
                  <a:lnTo>
                    <a:pt x="266822" y="59690"/>
                  </a:lnTo>
                  <a:lnTo>
                    <a:pt x="261912" y="65404"/>
                  </a:lnTo>
                  <a:lnTo>
                    <a:pt x="256183" y="71118"/>
                  </a:lnTo>
                  <a:lnTo>
                    <a:pt x="253725" y="68709"/>
                  </a:lnTo>
                  <a:lnTo>
                    <a:pt x="251274" y="67056"/>
                  </a:lnTo>
                  <a:lnTo>
                    <a:pt x="247177" y="64578"/>
                  </a:lnTo>
                  <a:lnTo>
                    <a:pt x="243906" y="62168"/>
                  </a:lnTo>
                  <a:lnTo>
                    <a:pt x="241448" y="60516"/>
                  </a:lnTo>
                  <a:lnTo>
                    <a:pt x="239810" y="58863"/>
                  </a:lnTo>
                  <a:lnTo>
                    <a:pt x="236539" y="57211"/>
                  </a:lnTo>
                  <a:lnTo>
                    <a:pt x="234081" y="56454"/>
                  </a:lnTo>
                  <a:lnTo>
                    <a:pt x="229171" y="53149"/>
                  </a:lnTo>
                  <a:lnTo>
                    <a:pt x="225901" y="52323"/>
                  </a:lnTo>
                  <a:lnTo>
                    <a:pt x="223443" y="50671"/>
                  </a:lnTo>
                  <a:lnTo>
                    <a:pt x="216894" y="47435"/>
                  </a:lnTo>
                  <a:lnTo>
                    <a:pt x="212804" y="45783"/>
                  </a:lnTo>
                  <a:lnTo>
                    <a:pt x="209527" y="44956"/>
                  </a:lnTo>
                  <a:lnTo>
                    <a:pt x="205437" y="43304"/>
                  </a:lnTo>
                  <a:lnTo>
                    <a:pt x="201347" y="42547"/>
                  </a:lnTo>
                  <a:lnTo>
                    <a:pt x="198069" y="40894"/>
                  </a:lnTo>
                  <a:lnTo>
                    <a:pt x="194799" y="40068"/>
                  </a:lnTo>
                  <a:lnTo>
                    <a:pt x="189882" y="38416"/>
                  </a:lnTo>
                  <a:lnTo>
                    <a:pt x="173515" y="35180"/>
                  </a:lnTo>
                  <a:lnTo>
                    <a:pt x="168606" y="35180"/>
                  </a:lnTo>
                  <a:lnTo>
                    <a:pt x="164516" y="34354"/>
                  </a:lnTo>
                  <a:lnTo>
                    <a:pt x="154690" y="34354"/>
                  </a:lnTo>
                  <a:lnTo>
                    <a:pt x="150600" y="33528"/>
                  </a:lnTo>
                  <a:lnTo>
                    <a:pt x="145691" y="33528"/>
                  </a:lnTo>
                  <a:lnTo>
                    <a:pt x="140774" y="34354"/>
                  </a:lnTo>
                  <a:lnTo>
                    <a:pt x="135865" y="34354"/>
                  </a:lnTo>
                  <a:lnTo>
                    <a:pt x="130956" y="35180"/>
                  </a:lnTo>
                  <a:lnTo>
                    <a:pt x="126046" y="35180"/>
                  </a:lnTo>
                  <a:lnTo>
                    <a:pt x="121137" y="36764"/>
                  </a:lnTo>
                  <a:lnTo>
                    <a:pt x="111311" y="38416"/>
                  </a:lnTo>
                  <a:lnTo>
                    <a:pt x="106402" y="40068"/>
                  </a:lnTo>
                  <a:lnTo>
                    <a:pt x="100673" y="41721"/>
                  </a:lnTo>
                  <a:lnTo>
                    <a:pt x="95763" y="43304"/>
                  </a:lnTo>
                  <a:lnTo>
                    <a:pt x="85938" y="48261"/>
                  </a:lnTo>
                  <a:lnTo>
                    <a:pt x="81028" y="51497"/>
                  </a:lnTo>
                  <a:lnTo>
                    <a:pt x="75299" y="53975"/>
                  </a:lnTo>
                  <a:lnTo>
                    <a:pt x="70390" y="56454"/>
                  </a:lnTo>
                  <a:lnTo>
                    <a:pt x="65481" y="59690"/>
                  </a:lnTo>
                  <a:lnTo>
                    <a:pt x="59745" y="63752"/>
                  </a:lnTo>
                  <a:lnTo>
                    <a:pt x="54836" y="67056"/>
                  </a:lnTo>
                  <a:lnTo>
                    <a:pt x="45017" y="75249"/>
                  </a:lnTo>
                  <a:lnTo>
                    <a:pt x="40107" y="80137"/>
                  </a:lnTo>
                  <a:lnTo>
                    <a:pt x="34378" y="85025"/>
                  </a:lnTo>
                  <a:lnTo>
                    <a:pt x="29462" y="90808"/>
                  </a:lnTo>
                  <a:lnTo>
                    <a:pt x="24554" y="95696"/>
                  </a:lnTo>
                  <a:lnTo>
                    <a:pt x="19643" y="102237"/>
                  </a:lnTo>
                  <a:lnTo>
                    <a:pt x="13914" y="107951"/>
                  </a:lnTo>
                  <a:lnTo>
                    <a:pt x="9003" y="115318"/>
                  </a:lnTo>
                  <a:lnTo>
                    <a:pt x="4092" y="121858"/>
                  </a:lnTo>
                  <a:lnTo>
                    <a:pt x="0" y="129225"/>
                  </a:lnTo>
                  <a:lnTo>
                    <a:pt x="737437" y="128399"/>
                  </a:lnTo>
                  <a:lnTo>
                    <a:pt x="736611" y="127573"/>
                  </a:lnTo>
                  <a:lnTo>
                    <a:pt x="736611" y="126746"/>
                  </a:lnTo>
                  <a:lnTo>
                    <a:pt x="735784" y="125163"/>
                  </a:lnTo>
                  <a:lnTo>
                    <a:pt x="734201" y="120206"/>
                  </a:lnTo>
                  <a:lnTo>
                    <a:pt x="732548" y="116970"/>
                  </a:lnTo>
                  <a:lnTo>
                    <a:pt x="730896" y="112839"/>
                  </a:lnTo>
                  <a:lnTo>
                    <a:pt x="730069" y="108777"/>
                  </a:lnTo>
                  <a:lnTo>
                    <a:pt x="728417" y="106299"/>
                  </a:lnTo>
                  <a:lnTo>
                    <a:pt x="727590" y="103889"/>
                  </a:lnTo>
                  <a:lnTo>
                    <a:pt x="726007" y="102237"/>
                  </a:lnTo>
                  <a:lnTo>
                    <a:pt x="719465" y="92392"/>
                  </a:lnTo>
                  <a:lnTo>
                    <a:pt x="718639" y="89982"/>
                  </a:lnTo>
                  <a:lnTo>
                    <a:pt x="716160" y="87504"/>
                  </a:lnTo>
                  <a:lnTo>
                    <a:pt x="714508" y="85025"/>
                  </a:lnTo>
                  <a:lnTo>
                    <a:pt x="704730" y="75249"/>
                  </a:lnTo>
                  <a:lnTo>
                    <a:pt x="702252" y="73597"/>
                  </a:lnTo>
                  <a:lnTo>
                    <a:pt x="699773" y="71118"/>
                  </a:lnTo>
                  <a:lnTo>
                    <a:pt x="693231" y="66230"/>
                  </a:lnTo>
                  <a:lnTo>
                    <a:pt x="686690" y="62168"/>
                  </a:lnTo>
                  <a:lnTo>
                    <a:pt x="682628" y="58863"/>
                  </a:lnTo>
                  <a:lnTo>
                    <a:pt x="678496" y="57211"/>
                  </a:lnTo>
                  <a:lnTo>
                    <a:pt x="675260" y="55628"/>
                  </a:lnTo>
                  <a:lnTo>
                    <a:pt x="671129" y="53975"/>
                  </a:lnTo>
                  <a:lnTo>
                    <a:pt x="666240" y="52323"/>
                  </a:lnTo>
                  <a:lnTo>
                    <a:pt x="662178" y="50671"/>
                  </a:lnTo>
                  <a:lnTo>
                    <a:pt x="652331" y="47435"/>
                  </a:lnTo>
                  <a:lnTo>
                    <a:pt x="647442" y="46609"/>
                  </a:lnTo>
                  <a:lnTo>
                    <a:pt x="642499" y="44956"/>
                  </a:lnTo>
                  <a:lnTo>
                    <a:pt x="636770" y="44130"/>
                  </a:lnTo>
                  <a:lnTo>
                    <a:pt x="631860" y="44130"/>
                  </a:lnTo>
                  <a:lnTo>
                    <a:pt x="625312" y="42547"/>
                  </a:lnTo>
                  <a:lnTo>
                    <a:pt x="619583" y="42547"/>
                  </a:lnTo>
                  <a:lnTo>
                    <a:pt x="613035" y="41721"/>
                  </a:lnTo>
                  <a:lnTo>
                    <a:pt x="593391" y="41721"/>
                  </a:lnTo>
                  <a:lnTo>
                    <a:pt x="578662" y="43304"/>
                  </a:lnTo>
                  <a:lnTo>
                    <a:pt x="571295" y="43304"/>
                  </a:lnTo>
                  <a:lnTo>
                    <a:pt x="563108" y="44130"/>
                  </a:lnTo>
                  <a:lnTo>
                    <a:pt x="546741" y="47435"/>
                  </a:lnTo>
                  <a:lnTo>
                    <a:pt x="538554" y="48261"/>
                  </a:lnTo>
                  <a:lnTo>
                    <a:pt x="529554" y="51497"/>
                  </a:lnTo>
                  <a:lnTo>
                    <a:pt x="520548" y="53149"/>
                  </a:lnTo>
                  <a:lnTo>
                    <a:pt x="511549" y="56454"/>
                  </a:lnTo>
                  <a:lnTo>
                    <a:pt x="509910" y="53975"/>
                  </a:lnTo>
                  <a:lnTo>
                    <a:pt x="500904" y="44956"/>
                  </a:lnTo>
                  <a:lnTo>
                    <a:pt x="498452" y="43304"/>
                  </a:lnTo>
                  <a:lnTo>
                    <a:pt x="494355" y="39242"/>
                  </a:lnTo>
                  <a:lnTo>
                    <a:pt x="491085" y="37590"/>
                  </a:lnTo>
                  <a:lnTo>
                    <a:pt x="488627" y="35180"/>
                  </a:lnTo>
                  <a:lnTo>
                    <a:pt x="483717" y="31876"/>
                  </a:lnTo>
                  <a:lnTo>
                    <a:pt x="480447" y="29397"/>
                  </a:lnTo>
                  <a:lnTo>
                    <a:pt x="477169" y="27814"/>
                  </a:lnTo>
                  <a:lnTo>
                    <a:pt x="474718" y="26161"/>
                  </a:lnTo>
                  <a:lnTo>
                    <a:pt x="471440" y="23683"/>
                  </a:lnTo>
                  <a:lnTo>
                    <a:pt x="464892" y="20447"/>
                  </a:lnTo>
                  <a:lnTo>
                    <a:pt x="461621" y="17969"/>
                  </a:lnTo>
                  <a:lnTo>
                    <a:pt x="457524" y="16316"/>
                  </a:lnTo>
                  <a:lnTo>
                    <a:pt x="447706" y="11428"/>
                  </a:lnTo>
                  <a:lnTo>
                    <a:pt x="443616" y="9776"/>
                  </a:lnTo>
                  <a:lnTo>
                    <a:pt x="439519" y="8950"/>
                  </a:lnTo>
                  <a:lnTo>
                    <a:pt x="436248" y="7366"/>
                  </a:lnTo>
                  <a:lnTo>
                    <a:pt x="432151" y="5714"/>
                  </a:lnTo>
                  <a:lnTo>
                    <a:pt x="415784" y="2409"/>
                  </a:lnTo>
                  <a:lnTo>
                    <a:pt x="401868" y="0"/>
                  </a:lnTo>
                  <a:close/>
                </a:path>
              </a:pathLst>
            </a:custGeom>
            <a:solidFill>
              <a:srgbClr val="6F86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53753" y="6473503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63022" y="0"/>
                  </a:moveTo>
                  <a:lnTo>
                    <a:pt x="0" y="0"/>
                  </a:lnTo>
                  <a:lnTo>
                    <a:pt x="0" y="62994"/>
                  </a:lnTo>
                  <a:lnTo>
                    <a:pt x="63022" y="62994"/>
                  </a:lnTo>
                  <a:lnTo>
                    <a:pt x="63022" y="0"/>
                  </a:lnTo>
                  <a:close/>
                </a:path>
              </a:pathLst>
            </a:custGeom>
            <a:solidFill>
              <a:srgbClr val="FFFF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92561" y="6473503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63022" y="0"/>
                  </a:moveTo>
                  <a:lnTo>
                    <a:pt x="0" y="0"/>
                  </a:lnTo>
                  <a:lnTo>
                    <a:pt x="0" y="62994"/>
                  </a:lnTo>
                  <a:lnTo>
                    <a:pt x="63022" y="62994"/>
                  </a:lnTo>
                  <a:lnTo>
                    <a:pt x="63022" y="0"/>
                  </a:lnTo>
                  <a:close/>
                </a:path>
              </a:pathLst>
            </a:custGeom>
            <a:solidFill>
              <a:srgbClr val="A84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25586" y="6473503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63022" y="0"/>
                  </a:moveTo>
                  <a:lnTo>
                    <a:pt x="0" y="0"/>
                  </a:lnTo>
                  <a:lnTo>
                    <a:pt x="0" y="62994"/>
                  </a:lnTo>
                  <a:lnTo>
                    <a:pt x="63022" y="62994"/>
                  </a:lnTo>
                  <a:lnTo>
                    <a:pt x="63022" y="0"/>
                  </a:lnTo>
                  <a:close/>
                </a:path>
              </a:pathLst>
            </a:custGeom>
            <a:solidFill>
              <a:srgbClr val="FFFF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3514" y="6473503"/>
              <a:ext cx="66040" cy="63500"/>
            </a:xfrm>
            <a:custGeom>
              <a:avLst/>
              <a:gdLst/>
              <a:ahLst/>
              <a:cxnLst/>
              <a:rect l="l" t="t" r="r" b="b"/>
              <a:pathLst>
                <a:path w="66040" h="63500">
                  <a:moveTo>
                    <a:pt x="65477" y="0"/>
                  </a:moveTo>
                  <a:lnTo>
                    <a:pt x="0" y="0"/>
                  </a:lnTo>
                  <a:lnTo>
                    <a:pt x="0" y="62994"/>
                  </a:lnTo>
                  <a:lnTo>
                    <a:pt x="65477" y="62994"/>
                  </a:lnTo>
                  <a:lnTo>
                    <a:pt x="65477" y="0"/>
                  </a:lnTo>
                  <a:close/>
                </a:path>
              </a:pathLst>
            </a:custGeom>
            <a:solidFill>
              <a:srgbClr val="7C7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7191" y="6474323"/>
              <a:ext cx="66040" cy="63500"/>
            </a:xfrm>
            <a:custGeom>
              <a:avLst/>
              <a:gdLst/>
              <a:ahLst/>
              <a:cxnLst/>
              <a:rect l="l" t="t" r="r" b="b"/>
              <a:pathLst>
                <a:path w="66040" h="63500">
                  <a:moveTo>
                    <a:pt x="65477" y="0"/>
                  </a:moveTo>
                  <a:lnTo>
                    <a:pt x="0" y="0"/>
                  </a:lnTo>
                  <a:lnTo>
                    <a:pt x="0" y="62994"/>
                  </a:lnTo>
                  <a:lnTo>
                    <a:pt x="65477" y="62994"/>
                  </a:lnTo>
                  <a:lnTo>
                    <a:pt x="65477" y="0"/>
                  </a:lnTo>
                  <a:close/>
                </a:path>
              </a:pathLst>
            </a:custGeom>
            <a:solidFill>
              <a:srgbClr val="D3E2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57409" y="6474323"/>
              <a:ext cx="66040" cy="63500"/>
            </a:xfrm>
            <a:custGeom>
              <a:avLst/>
              <a:gdLst/>
              <a:ahLst/>
              <a:cxnLst/>
              <a:rect l="l" t="t" r="r" b="b"/>
              <a:pathLst>
                <a:path w="66039" h="63500">
                  <a:moveTo>
                    <a:pt x="65477" y="0"/>
                  </a:moveTo>
                  <a:lnTo>
                    <a:pt x="0" y="0"/>
                  </a:lnTo>
                  <a:lnTo>
                    <a:pt x="0" y="62994"/>
                  </a:lnTo>
                  <a:lnTo>
                    <a:pt x="65477" y="62994"/>
                  </a:lnTo>
                  <a:lnTo>
                    <a:pt x="65477" y="0"/>
                  </a:lnTo>
                  <a:close/>
                </a:path>
              </a:pathLst>
            </a:custGeom>
            <a:solidFill>
              <a:srgbClr val="0049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16825" y="6473505"/>
              <a:ext cx="63500" cy="64135"/>
            </a:xfrm>
            <a:custGeom>
              <a:avLst/>
              <a:gdLst/>
              <a:ahLst/>
              <a:cxnLst/>
              <a:rect l="l" t="t" r="r" b="b"/>
              <a:pathLst>
                <a:path w="63500" h="64134">
                  <a:moveTo>
                    <a:pt x="63022" y="0"/>
                  </a:moveTo>
                  <a:lnTo>
                    <a:pt x="0" y="0"/>
                  </a:lnTo>
                  <a:lnTo>
                    <a:pt x="0" y="63811"/>
                  </a:lnTo>
                  <a:lnTo>
                    <a:pt x="63022" y="63811"/>
                  </a:lnTo>
                  <a:lnTo>
                    <a:pt x="63022" y="0"/>
                  </a:lnTo>
                  <a:close/>
                </a:path>
              </a:pathLst>
            </a:custGeom>
            <a:solidFill>
              <a:srgbClr val="3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1965</Words>
  <Application>Microsoft Office PowerPoint</Application>
  <PresentationFormat>Apresentação na tela (4:3)</PresentationFormat>
  <Paragraphs>540</Paragraphs>
  <Slides>45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54" baseType="lpstr">
      <vt:lpstr>Arial</vt:lpstr>
      <vt:lpstr>Arial MT</vt:lpstr>
      <vt:lpstr>Calibri</vt:lpstr>
      <vt:lpstr>Microsoft Sans Serif</vt:lpstr>
      <vt:lpstr>Symbol</vt:lpstr>
      <vt:lpstr>Tahoma</vt:lpstr>
      <vt:lpstr>Times New Roman</vt:lpstr>
      <vt:lpstr>Wingdings</vt:lpstr>
      <vt:lpstr>Office Theme</vt:lpstr>
      <vt:lpstr>Tratamento de  Água e Efluentes</vt:lpstr>
      <vt:lpstr>Apresentação do PowerPoint</vt:lpstr>
      <vt:lpstr>Tratamento de Efluente</vt:lpstr>
      <vt:lpstr>Tratamento de Efluente</vt:lpstr>
      <vt:lpstr>Tratamento de Efluente</vt:lpstr>
      <vt:lpstr>Tratamento de Efluente</vt:lpstr>
      <vt:lpstr>Tratamento de Efluente</vt:lpstr>
      <vt:lpstr>Tratamento de Efluente</vt:lpstr>
      <vt:lpstr>Tratamento de Efluente</vt:lpstr>
      <vt:lpstr>Tratamento de Efluente</vt:lpstr>
      <vt:lpstr>Tratamento de Efluente</vt:lpstr>
      <vt:lpstr>Tratamento de Efluente</vt:lpstr>
      <vt:lpstr>Tratamento de Efluente</vt:lpstr>
      <vt:lpstr>Tratamento de Efluente</vt:lpstr>
      <vt:lpstr>Tratamento de Efluente</vt:lpstr>
      <vt:lpstr>Tratamento de Efluente</vt:lpstr>
      <vt:lpstr>Tratamento de Efluente</vt:lpstr>
      <vt:lpstr>Tratamento de Efluente</vt:lpstr>
      <vt:lpstr>Tratamento de Efluente</vt:lpstr>
      <vt:lpstr>Tratamento de Efluente</vt:lpstr>
      <vt:lpstr>Legislação Efluentes</vt:lpstr>
      <vt:lpstr>Legislação Efluentes</vt:lpstr>
      <vt:lpstr>Legislação Efluentes</vt:lpstr>
      <vt:lpstr>Legislação Efluentes</vt:lpstr>
      <vt:lpstr>PARÂMETROS DE INTERESSE PARA ESGOTOS SANITÁRIOS  RESOLUÇÃO CONAMA 357/05 - CORPOS DE AGUA DOCE</vt:lpstr>
      <vt:lpstr>Legislação Efluentes</vt:lpstr>
      <vt:lpstr>NOVOS PARÂMETROS – 357/05</vt:lpstr>
      <vt:lpstr>NOVOS PARÂMETROS – 357/05</vt:lpstr>
      <vt:lpstr>Legislação Efluentes</vt:lpstr>
      <vt:lpstr>Legislação Brasileira</vt:lpstr>
      <vt:lpstr>Legislação Efluentes</vt:lpstr>
      <vt:lpstr>Onde Estudar a Aula de Hoje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G. Substâncias e Funções Inorgânicas</dc:title>
  <dc:subject>21. Ácidos e Bases</dc:subject>
  <dc:creator>Nelson Virgilio</dc:creator>
  <cp:lastModifiedBy>LUCIANO MELCHIORETTO</cp:lastModifiedBy>
  <cp:revision>4</cp:revision>
  <dcterms:created xsi:type="dcterms:W3CDTF">2021-08-23T17:41:10Z</dcterms:created>
  <dcterms:modified xsi:type="dcterms:W3CDTF">2021-08-23T18:20:17Z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2012-08-14T00:00:00Z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2021-08-23T00:00:00Z</vt:filetime>
  </property>
</Properties>
</file>