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75" r:id="rId2"/>
    <p:sldId id="258" r:id="rId3"/>
    <p:sldId id="259" r:id="rId4"/>
    <p:sldId id="271" r:id="rId5"/>
    <p:sldId id="481" r:id="rId6"/>
    <p:sldId id="272" r:id="rId7"/>
    <p:sldId id="482" r:id="rId8"/>
    <p:sldId id="273" r:id="rId9"/>
    <p:sldId id="483" r:id="rId10"/>
    <p:sldId id="274" r:id="rId11"/>
    <p:sldId id="484" r:id="rId12"/>
    <p:sldId id="563" r:id="rId13"/>
    <p:sldId id="275" r:id="rId14"/>
    <p:sldId id="486" r:id="rId15"/>
    <p:sldId id="276" r:id="rId16"/>
    <p:sldId id="487" r:id="rId17"/>
    <p:sldId id="277" r:id="rId18"/>
    <p:sldId id="489" r:id="rId19"/>
    <p:sldId id="564" r:id="rId20"/>
    <p:sldId id="278" r:id="rId21"/>
    <p:sldId id="490" r:id="rId22"/>
    <p:sldId id="279" r:id="rId23"/>
    <p:sldId id="280" r:id="rId24"/>
    <p:sldId id="491" r:id="rId25"/>
    <p:sldId id="565" r:id="rId26"/>
    <p:sldId id="281" r:id="rId27"/>
    <p:sldId id="282" r:id="rId28"/>
    <p:sldId id="493" r:id="rId29"/>
    <p:sldId id="283" r:id="rId30"/>
    <p:sldId id="495" r:id="rId31"/>
    <p:sldId id="575" r:id="rId32"/>
    <p:sldId id="547" r:id="rId33"/>
    <p:sldId id="566" r:id="rId34"/>
    <p:sldId id="284" r:id="rId35"/>
    <p:sldId id="567" r:id="rId36"/>
    <p:sldId id="568" r:id="rId37"/>
    <p:sldId id="569" r:id="rId38"/>
    <p:sldId id="570" r:id="rId39"/>
    <p:sldId id="571" r:id="rId40"/>
    <p:sldId id="572" r:id="rId41"/>
    <p:sldId id="573" r:id="rId42"/>
    <p:sldId id="574" r:id="rId43"/>
    <p:sldId id="285" r:id="rId44"/>
    <p:sldId id="576" r:id="rId45"/>
    <p:sldId id="577" r:id="rId46"/>
    <p:sldId id="578" r:id="rId47"/>
    <p:sldId id="546" r:id="rId4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E03B2-EA5C-4B0D-A16E-8A3A9AAA6972}" type="datetimeFigureOut">
              <a:rPr lang="pt-BR" smtClean="0"/>
              <a:t>17/08/2021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898C9-FC6E-4F5A-A68A-A38B4553BB48}" type="slidenum">
              <a:rPr lang="pt-BR" smtClean="0"/>
              <a:t>‹nº›</a:t>
            </a:fld>
            <a:endParaRPr lang="pt-BR"/>
          </a:p>
        </p:txBody>
      </p:sp>
    </p:spTree>
    <p:extLst>
      <p:ext uri="{BB962C8B-B14F-4D97-AF65-F5344CB8AC3E}">
        <p14:creationId xmlns:p14="http://schemas.microsoft.com/office/powerpoint/2010/main" val="202203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F399412-A2B2-4AA1-9BF5-C59A8F8B22C2}" type="slidenum">
              <a:rPr lang="pt-BR" smtClean="0"/>
              <a:t>1</a:t>
            </a:fld>
            <a:endParaRPr lang="pt-BR"/>
          </a:p>
        </p:txBody>
      </p:sp>
    </p:spTree>
    <p:extLst>
      <p:ext uri="{BB962C8B-B14F-4D97-AF65-F5344CB8AC3E}">
        <p14:creationId xmlns:p14="http://schemas.microsoft.com/office/powerpoint/2010/main" val="38121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30394-278C-4CDA-BF3F-B86D5BA6689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669E9BF-473E-4D56-9FBB-FBB05680A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B5C8607-A3D0-4DEC-A31F-137CE019F09E}"/>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5" name="Espaço Reservado para Rodapé 4">
            <a:extLst>
              <a:ext uri="{FF2B5EF4-FFF2-40B4-BE49-F238E27FC236}">
                <a16:creationId xmlns:a16="http://schemas.microsoft.com/office/drawing/2014/main" id="{1D7B8099-3678-4539-87F9-A98A679BE30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DD1DC1C-84E8-42D0-A3EB-BB296A2D8521}"/>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19865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4D85A-66B5-4BC1-BDDE-969411F9B68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FE5F3EC-AEA1-4966-8BEE-38F152E87FC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79A8433-650D-489F-877B-15EB17A107C0}"/>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5" name="Espaço Reservado para Rodapé 4">
            <a:extLst>
              <a:ext uri="{FF2B5EF4-FFF2-40B4-BE49-F238E27FC236}">
                <a16:creationId xmlns:a16="http://schemas.microsoft.com/office/drawing/2014/main" id="{33799B2C-06FC-459D-B906-A09D5D8BCA9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0A62115-93D0-4E9E-BD37-A40E1F947B9B}"/>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15957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643943-BFDA-4A5F-8D1E-70A4CDE7F8D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DC5047C-BEDD-4DD1-8744-B9BED7BEA82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A36E4E8-4D20-44EE-B30C-7799E2B08117}"/>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5" name="Espaço Reservado para Rodapé 4">
            <a:extLst>
              <a:ext uri="{FF2B5EF4-FFF2-40B4-BE49-F238E27FC236}">
                <a16:creationId xmlns:a16="http://schemas.microsoft.com/office/drawing/2014/main" id="{9AA93145-9A48-402A-AB9D-5E558FACB0E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9095E3A-565B-422A-824F-DF0377AF79EB}"/>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4265636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990601"/>
            <a:ext cx="10972800" cy="854075"/>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609600" y="1916113"/>
            <a:ext cx="5384800" cy="42100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quarter" idx="2"/>
          </p:nvPr>
        </p:nvSpPr>
        <p:spPr>
          <a:xfrm>
            <a:off x="6197600" y="1916114"/>
            <a:ext cx="5384800" cy="20288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contenido"/>
          <p:cNvSpPr>
            <a:spLocks noGrp="1"/>
          </p:cNvSpPr>
          <p:nvPr>
            <p:ph sz="quarter" idx="3"/>
          </p:nvPr>
        </p:nvSpPr>
        <p:spPr>
          <a:xfrm>
            <a:off x="6197600" y="4097339"/>
            <a:ext cx="5384800" cy="20288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Espaço Reservado para Data 3">
            <a:extLst>
              <a:ext uri="{FF2B5EF4-FFF2-40B4-BE49-F238E27FC236}">
                <a16:creationId xmlns:a16="http://schemas.microsoft.com/office/drawing/2014/main" id="{CD251252-4756-4C0B-A762-8653D17CCA64}"/>
              </a:ext>
            </a:extLst>
          </p:cNvPr>
          <p:cNvSpPr>
            <a:spLocks noGrp="1"/>
          </p:cNvSpPr>
          <p:nvPr>
            <p:ph type="dt" sz="half" idx="10"/>
          </p:nvPr>
        </p:nvSpPr>
        <p:spPr/>
        <p:txBody>
          <a:bodyPr/>
          <a:lstStyle>
            <a:lvl1pPr>
              <a:defRPr/>
            </a:lvl1pPr>
          </a:lstStyle>
          <a:p>
            <a:pPr>
              <a:defRPr/>
            </a:pPr>
            <a:fld id="{6B1FA1A5-7021-469E-99B1-BA9A4D7B19C5}" type="datetimeFigureOut">
              <a:rPr lang="pt-BR"/>
              <a:pPr>
                <a:defRPr/>
              </a:pPr>
              <a:t>17/08/2021</a:t>
            </a:fld>
            <a:endParaRPr lang="pt-BR"/>
          </a:p>
        </p:txBody>
      </p:sp>
      <p:sp>
        <p:nvSpPr>
          <p:cNvPr id="7" name="Espaço Reservado para Rodapé 4">
            <a:extLst>
              <a:ext uri="{FF2B5EF4-FFF2-40B4-BE49-F238E27FC236}">
                <a16:creationId xmlns:a16="http://schemas.microsoft.com/office/drawing/2014/main" id="{91C52F7A-A25D-41C4-8011-C7FE129B9C88}"/>
              </a:ext>
            </a:extLst>
          </p:cNvPr>
          <p:cNvSpPr>
            <a:spLocks noGrp="1"/>
          </p:cNvSpPr>
          <p:nvPr>
            <p:ph type="ftr" sz="quarter" idx="11"/>
          </p:nvPr>
        </p:nvSpPr>
        <p:spPr/>
        <p:txBody>
          <a:bodyPr/>
          <a:lstStyle>
            <a:lvl1pPr>
              <a:defRPr/>
            </a:lvl1pPr>
          </a:lstStyle>
          <a:p>
            <a:pPr>
              <a:defRPr/>
            </a:pPr>
            <a:endParaRPr lang="es-MX"/>
          </a:p>
        </p:txBody>
      </p:sp>
      <p:sp>
        <p:nvSpPr>
          <p:cNvPr id="8" name="Espaço Reservado para Número de Slide 5">
            <a:extLst>
              <a:ext uri="{FF2B5EF4-FFF2-40B4-BE49-F238E27FC236}">
                <a16:creationId xmlns:a16="http://schemas.microsoft.com/office/drawing/2014/main" id="{7872ADE8-766E-4BBD-A5BA-D2E47D5372ED}"/>
              </a:ext>
            </a:extLst>
          </p:cNvPr>
          <p:cNvSpPr>
            <a:spLocks noGrp="1"/>
          </p:cNvSpPr>
          <p:nvPr>
            <p:ph type="sldNum" sz="quarter" idx="12"/>
          </p:nvPr>
        </p:nvSpPr>
        <p:spPr/>
        <p:txBody>
          <a:bodyPr/>
          <a:lstStyle>
            <a:lvl1pPr>
              <a:defRPr/>
            </a:lvl1pPr>
          </a:lstStyle>
          <a:p>
            <a:fld id="{497B8922-D15F-46F3-9EBB-F492EFA63207}" type="slidenum">
              <a:rPr lang="pt-BR" altLang="pt-BR"/>
              <a:pPr/>
              <a:t>‹nº›</a:t>
            </a:fld>
            <a:endParaRPr lang="pt-BR" altLang="pt-BR"/>
          </a:p>
        </p:txBody>
      </p:sp>
    </p:spTree>
    <p:extLst>
      <p:ext uri="{BB962C8B-B14F-4D97-AF65-F5344CB8AC3E}">
        <p14:creationId xmlns:p14="http://schemas.microsoft.com/office/powerpoint/2010/main" val="103077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C6F7C7-92DD-4245-BDF0-344BD7244E6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5A21693-B712-4EB7-A277-FB23079038A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AB775DD-0542-4A24-95CD-4F464ED140FA}"/>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5" name="Espaço Reservado para Rodapé 4">
            <a:extLst>
              <a:ext uri="{FF2B5EF4-FFF2-40B4-BE49-F238E27FC236}">
                <a16:creationId xmlns:a16="http://schemas.microsoft.com/office/drawing/2014/main" id="{05A9CDC4-9273-4723-94D6-42574D77AA1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07D5B29-F246-4E56-9F0C-1485AAB6DA51}"/>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105034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7313D-74D9-4F4B-B646-CEB6CB7847F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6AA11A0-5EE9-4597-9FB9-A065963C2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18A45D3-F70A-4FAF-B662-68FFCD63DE7B}"/>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5" name="Espaço Reservado para Rodapé 4">
            <a:extLst>
              <a:ext uri="{FF2B5EF4-FFF2-40B4-BE49-F238E27FC236}">
                <a16:creationId xmlns:a16="http://schemas.microsoft.com/office/drawing/2014/main" id="{08C68018-15BA-4631-80E8-E88168656B8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66D0E19-7811-4F59-A34C-109C49914161}"/>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371243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82848-3240-4025-AC6B-E686C8DB5B9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D86929B-0926-47F8-97C0-D8FDCAC0A0B1}"/>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0BC1FA2-5165-420F-B690-D4C9D54AA42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9B4470B-FB53-4493-883C-0C7A4A70A9B7}"/>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6" name="Espaço Reservado para Rodapé 5">
            <a:extLst>
              <a:ext uri="{FF2B5EF4-FFF2-40B4-BE49-F238E27FC236}">
                <a16:creationId xmlns:a16="http://schemas.microsoft.com/office/drawing/2014/main" id="{87D83321-7143-4CF8-8432-6738DBCF940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DC406CD-F926-45CD-ADC5-07EE4C41CD25}"/>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108448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8F2810-06D1-4916-9CB1-40BC27F8059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00758DF-ABFA-4601-8643-7E4B56CAAC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5D9FC3C-9991-4566-A328-E13F63076EE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77BF456-8808-4749-BBBA-DB3D6F232E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AACA267-F295-43F0-8BB5-95588A42C04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646630C-34A0-43FB-85EE-D1B261BEF90F}"/>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8" name="Espaço Reservado para Rodapé 7">
            <a:extLst>
              <a:ext uri="{FF2B5EF4-FFF2-40B4-BE49-F238E27FC236}">
                <a16:creationId xmlns:a16="http://schemas.microsoft.com/office/drawing/2014/main" id="{EDA077FD-A108-494C-A91B-16EA992F5B2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7421778-D94B-42C2-AD9B-5E21CA004AE8}"/>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22939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6C3F6-A683-40F9-AB4F-66A61DD8CCC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045EB63-B374-4067-8A98-1F5888BF04CD}"/>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4" name="Espaço Reservado para Rodapé 3">
            <a:extLst>
              <a:ext uri="{FF2B5EF4-FFF2-40B4-BE49-F238E27FC236}">
                <a16:creationId xmlns:a16="http://schemas.microsoft.com/office/drawing/2014/main" id="{DE4493D9-2F1A-4EE3-8945-7746898C7AD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1511C25-387D-42FA-ADB3-E97E2D5067EE}"/>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85393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1EEEFE0-9DD7-41C4-B651-B1FC316BC329}"/>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3" name="Espaço Reservado para Rodapé 2">
            <a:extLst>
              <a:ext uri="{FF2B5EF4-FFF2-40B4-BE49-F238E27FC236}">
                <a16:creationId xmlns:a16="http://schemas.microsoft.com/office/drawing/2014/main" id="{BCFC96D9-1E36-4EDA-8237-01DAC0962EB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FE96571-ED8B-4BDB-95E3-E9B7BA930E80}"/>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262844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8F1BF-B99E-48EE-85E1-C0BA5CDD283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670F689-EA11-4BA5-8DB4-102D29DED7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FE3799-C90B-4EB5-8195-2D3E2F5AB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C88FC0D-2DDF-4D0D-B21D-82682451C9FF}"/>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6" name="Espaço Reservado para Rodapé 5">
            <a:extLst>
              <a:ext uri="{FF2B5EF4-FFF2-40B4-BE49-F238E27FC236}">
                <a16:creationId xmlns:a16="http://schemas.microsoft.com/office/drawing/2014/main" id="{C267E96E-20B1-427D-93AF-46F35B1C99F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BB8EEF7-F2C9-4390-AD82-5CD3E00DF2AD}"/>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355045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A9640-334E-470F-933B-7131794F5C7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CC304E7-3DF7-4B07-B4D8-03B7A67B5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00F9D7C-E0E5-4298-89E8-46CFE2C75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9B8EC4D-86DA-4309-B177-738FFCB6762F}"/>
              </a:ext>
            </a:extLst>
          </p:cNvPr>
          <p:cNvSpPr>
            <a:spLocks noGrp="1"/>
          </p:cNvSpPr>
          <p:nvPr>
            <p:ph type="dt" sz="half" idx="10"/>
          </p:nvPr>
        </p:nvSpPr>
        <p:spPr/>
        <p:txBody>
          <a:bodyPr/>
          <a:lstStyle/>
          <a:p>
            <a:fld id="{2BB7B323-5ADC-4FA0-90BC-747D71CD7235}" type="datetimeFigureOut">
              <a:rPr lang="pt-BR" smtClean="0"/>
              <a:t>17/08/2021</a:t>
            </a:fld>
            <a:endParaRPr lang="pt-BR"/>
          </a:p>
        </p:txBody>
      </p:sp>
      <p:sp>
        <p:nvSpPr>
          <p:cNvPr id="6" name="Espaço Reservado para Rodapé 5">
            <a:extLst>
              <a:ext uri="{FF2B5EF4-FFF2-40B4-BE49-F238E27FC236}">
                <a16:creationId xmlns:a16="http://schemas.microsoft.com/office/drawing/2014/main" id="{D14455C9-407E-439F-A197-F7939CB50BE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4CBA2F1-6D0B-494D-A236-878BB9DA34B9}"/>
              </a:ext>
            </a:extLst>
          </p:cNvPr>
          <p:cNvSpPr>
            <a:spLocks noGrp="1"/>
          </p:cNvSpPr>
          <p:nvPr>
            <p:ph type="sldNum" sz="quarter" idx="12"/>
          </p:nvPr>
        </p:nvSpPr>
        <p:spPr/>
        <p:txBody>
          <a:bodyPr/>
          <a:lstStyle/>
          <a:p>
            <a:fld id="{29954CD2-0BF9-4B5D-A5CE-1D04C99DB66E}" type="slidenum">
              <a:rPr lang="pt-BR" smtClean="0"/>
              <a:t>‹nº›</a:t>
            </a:fld>
            <a:endParaRPr lang="pt-BR"/>
          </a:p>
        </p:txBody>
      </p:sp>
    </p:spTree>
    <p:extLst>
      <p:ext uri="{BB962C8B-B14F-4D97-AF65-F5344CB8AC3E}">
        <p14:creationId xmlns:p14="http://schemas.microsoft.com/office/powerpoint/2010/main" val="400446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1B94A86-DDED-481C-BE96-6448AFBF2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81C76E2-C627-41AC-9E6E-AB8A0ACFB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72C7F-C8C8-4BDE-A6FF-B6BDCFF667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7B323-5ADC-4FA0-90BC-747D71CD7235}" type="datetimeFigureOut">
              <a:rPr lang="pt-BR" smtClean="0"/>
              <a:t>17/08/2021</a:t>
            </a:fld>
            <a:endParaRPr lang="pt-BR"/>
          </a:p>
        </p:txBody>
      </p:sp>
      <p:sp>
        <p:nvSpPr>
          <p:cNvPr id="5" name="Espaço Reservado para Rodapé 4">
            <a:extLst>
              <a:ext uri="{FF2B5EF4-FFF2-40B4-BE49-F238E27FC236}">
                <a16:creationId xmlns:a16="http://schemas.microsoft.com/office/drawing/2014/main" id="{B16F0E77-2981-4583-A97D-BCF990533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3F6048F-219B-4F8C-BE45-58BEA8746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54CD2-0BF9-4B5D-A5CE-1D04C99DB66E}" type="slidenum">
              <a:rPr lang="pt-BR" smtClean="0"/>
              <a:t>‹nº›</a:t>
            </a:fld>
            <a:endParaRPr lang="pt-BR"/>
          </a:p>
        </p:txBody>
      </p:sp>
    </p:spTree>
    <p:extLst>
      <p:ext uri="{BB962C8B-B14F-4D97-AF65-F5344CB8AC3E}">
        <p14:creationId xmlns:p14="http://schemas.microsoft.com/office/powerpoint/2010/main" val="40869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A3A088F4-7292-46D2-9337-05E96A77A16B}"/>
              </a:ext>
            </a:extLst>
          </p:cNvPr>
          <p:cNvPicPr>
            <a:picLocks noChangeAspect="1"/>
          </p:cNvPicPr>
          <p:nvPr/>
        </p:nvPicPr>
        <p:blipFill rotWithShape="1">
          <a:blip r:embed="rId3"/>
          <a:srcRect l="4622" t="3109" r="4305"/>
          <a:stretch/>
        </p:blipFill>
        <p:spPr>
          <a:xfrm>
            <a:off x="5946182" y="106604"/>
            <a:ext cx="6245818" cy="6644791"/>
          </a:xfrm>
          <a:prstGeom prst="rect">
            <a:avLst/>
          </a:prstGeom>
        </p:spPr>
      </p:pic>
      <p:pic>
        <p:nvPicPr>
          <p:cNvPr id="8" name="Imagem 7">
            <a:extLst>
              <a:ext uri="{FF2B5EF4-FFF2-40B4-BE49-F238E27FC236}">
                <a16:creationId xmlns:a16="http://schemas.microsoft.com/office/drawing/2014/main" id="{E35254EF-3952-43E0-808B-94B116EEAE48}"/>
              </a:ext>
            </a:extLst>
          </p:cNvPr>
          <p:cNvPicPr>
            <a:picLocks noChangeAspect="1"/>
          </p:cNvPicPr>
          <p:nvPr/>
        </p:nvPicPr>
        <p:blipFill rotWithShape="1">
          <a:blip r:embed="rId3"/>
          <a:srcRect l="7638" r="9467"/>
          <a:stretch/>
        </p:blipFill>
        <p:spPr>
          <a:xfrm>
            <a:off x="160617" y="33845"/>
            <a:ext cx="5581014" cy="6732630"/>
          </a:xfrm>
          <a:prstGeom prst="rect">
            <a:avLst/>
          </a:prstGeom>
        </p:spPr>
      </p:pic>
      <p:sp>
        <p:nvSpPr>
          <p:cNvPr id="9" name="CaixaDeTexto 8">
            <a:extLst>
              <a:ext uri="{FF2B5EF4-FFF2-40B4-BE49-F238E27FC236}">
                <a16:creationId xmlns:a16="http://schemas.microsoft.com/office/drawing/2014/main" id="{94342853-591A-459A-9ABD-F35FAEF47E28}"/>
              </a:ext>
            </a:extLst>
          </p:cNvPr>
          <p:cNvSpPr txBox="1"/>
          <p:nvPr/>
        </p:nvSpPr>
        <p:spPr>
          <a:xfrm>
            <a:off x="973810" y="891781"/>
            <a:ext cx="10244380" cy="5016758"/>
          </a:xfrm>
          <a:prstGeom prst="rect">
            <a:avLst/>
          </a:prstGeom>
          <a:solidFill>
            <a:schemeClr val="lt1">
              <a:alpha val="91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pt-BR" sz="8000" b="1" dirty="0">
              <a:latin typeface="Agency FB" panose="020B0503020202020204" pitchFamily="34" charset="0"/>
            </a:endParaRPr>
          </a:p>
          <a:p>
            <a:pPr algn="ctr"/>
            <a:r>
              <a:rPr lang="pt-BR" sz="8000" b="1" dirty="0">
                <a:latin typeface="Bahnschrift" panose="020B0502040204020203" pitchFamily="34" charset="0"/>
              </a:rPr>
              <a:t>MICROBIOLOGIA e PARASITOLOGIA</a:t>
            </a:r>
          </a:p>
          <a:p>
            <a:pPr algn="ctr"/>
            <a:r>
              <a:rPr lang="pt-BR" sz="8000" b="1" dirty="0">
                <a:latin typeface="Agency FB" panose="020B0503020202020204" pitchFamily="34" charset="0"/>
              </a:rPr>
              <a:t> </a:t>
            </a:r>
          </a:p>
        </p:txBody>
      </p:sp>
      <p:sp>
        <p:nvSpPr>
          <p:cNvPr id="11" name="CaixaDeTexto 10">
            <a:extLst>
              <a:ext uri="{FF2B5EF4-FFF2-40B4-BE49-F238E27FC236}">
                <a16:creationId xmlns:a16="http://schemas.microsoft.com/office/drawing/2014/main" id="{3161BADD-52A7-45B5-877D-AD903782BD45}"/>
              </a:ext>
            </a:extLst>
          </p:cNvPr>
          <p:cNvSpPr txBox="1"/>
          <p:nvPr/>
        </p:nvSpPr>
        <p:spPr>
          <a:xfrm>
            <a:off x="4310074" y="5014810"/>
            <a:ext cx="3067665" cy="369332"/>
          </a:xfrm>
          <a:prstGeom prst="rect">
            <a:avLst/>
          </a:prstGeom>
          <a:noFill/>
        </p:spPr>
        <p:txBody>
          <a:bodyPr wrap="square" rtlCol="0">
            <a:spAutoFit/>
          </a:bodyPr>
          <a:lstStyle/>
          <a:p>
            <a:r>
              <a:rPr lang="pt-BR" b="1" i="1" dirty="0">
                <a:latin typeface="Arial" panose="020B0604020202020204" pitchFamily="34" charset="0"/>
                <a:cs typeface="Arial" panose="020B0604020202020204" pitchFamily="34" charset="0"/>
              </a:rPr>
              <a:t>Prof. Dr. </a:t>
            </a:r>
            <a:r>
              <a:rPr lang="pt-BR" b="1" i="1" dirty="0" err="1">
                <a:latin typeface="Arial" panose="020B0604020202020204" pitchFamily="34" charset="0"/>
                <a:cs typeface="Arial" panose="020B0604020202020204" pitchFamily="34" charset="0"/>
              </a:rPr>
              <a:t>Gilivã</a:t>
            </a:r>
            <a:r>
              <a:rPr lang="pt-BR" b="1" i="1" dirty="0">
                <a:latin typeface="Arial" panose="020B0604020202020204" pitchFamily="34" charset="0"/>
                <a:cs typeface="Arial" panose="020B0604020202020204" pitchFamily="34" charset="0"/>
              </a:rPr>
              <a:t> A. </a:t>
            </a:r>
            <a:r>
              <a:rPr lang="pt-BR" b="1" i="1" dirty="0" err="1">
                <a:latin typeface="Arial" panose="020B0604020202020204" pitchFamily="34" charset="0"/>
                <a:cs typeface="Arial" panose="020B0604020202020204" pitchFamily="34" charset="0"/>
              </a:rPr>
              <a:t>Fridrich</a:t>
            </a:r>
            <a:endParaRPr lang="pt-BR"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49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90A37E6-966A-414E-97BC-F893E2FCF4AD}"/>
              </a:ext>
            </a:extLst>
          </p:cNvPr>
          <p:cNvSpPr>
            <a:spLocks noGrp="1"/>
          </p:cNvSpPr>
          <p:nvPr>
            <p:ph type="title"/>
          </p:nvPr>
        </p:nvSpPr>
        <p:spPr/>
        <p:txBody>
          <a:bodyPr/>
          <a:lstStyle/>
          <a:p>
            <a:r>
              <a:rPr lang="pt-BR" altLang="pt-BR"/>
              <a:t>Doenças bacterianas</a:t>
            </a:r>
          </a:p>
        </p:txBody>
      </p:sp>
      <p:sp>
        <p:nvSpPr>
          <p:cNvPr id="32771" name="Rectangle 3">
            <a:extLst>
              <a:ext uri="{FF2B5EF4-FFF2-40B4-BE49-F238E27FC236}">
                <a16:creationId xmlns:a16="http://schemas.microsoft.com/office/drawing/2014/main" id="{61BC267B-5B7C-40DB-9123-A09A65644DF7}"/>
              </a:ext>
            </a:extLst>
          </p:cNvPr>
          <p:cNvSpPr>
            <a:spLocks noGrp="1"/>
          </p:cNvSpPr>
          <p:nvPr>
            <p:ph type="body" sz="half" idx="1"/>
          </p:nvPr>
        </p:nvSpPr>
        <p:spPr/>
        <p:txBody>
          <a:bodyPr/>
          <a:lstStyle/>
          <a:p>
            <a:pPr>
              <a:buFont typeface="Arial" panose="020B0604020202020204" pitchFamily="34" charset="0"/>
              <a:buNone/>
            </a:pPr>
            <a:r>
              <a:rPr lang="pt-BR" altLang="pt-BR" b="1" dirty="0"/>
              <a:t>Peste bubônica</a:t>
            </a:r>
          </a:p>
          <a:p>
            <a:r>
              <a:rPr lang="pt-BR" altLang="pt-BR" sz="2000" dirty="0"/>
              <a:t>Agente etiológico:</a:t>
            </a:r>
          </a:p>
          <a:p>
            <a:pPr lvl="1"/>
            <a:r>
              <a:rPr lang="pt-BR" altLang="pt-BR" sz="1800" i="1" dirty="0" err="1"/>
              <a:t>Pasteurella</a:t>
            </a:r>
            <a:r>
              <a:rPr lang="pt-BR" altLang="pt-BR" sz="1800" i="1" dirty="0"/>
              <a:t> </a:t>
            </a:r>
            <a:r>
              <a:rPr lang="pt-BR" altLang="pt-BR" sz="1800" i="1" dirty="0" err="1"/>
              <a:t>pestis</a:t>
            </a:r>
            <a:endParaRPr lang="pt-BR" altLang="pt-BR" sz="1800" i="1" dirty="0"/>
          </a:p>
          <a:p>
            <a:r>
              <a:rPr lang="pt-BR" altLang="pt-BR" sz="2000" dirty="0"/>
              <a:t>Transmissão:</a:t>
            </a:r>
          </a:p>
          <a:p>
            <a:pPr lvl="1"/>
            <a:r>
              <a:rPr lang="pt-BR" altLang="pt-BR" sz="1800" dirty="0"/>
              <a:t>picada de pulga de rato contaminado ou por ferimentos/arranhões causados por animais infectados (cães e gatos).</a:t>
            </a:r>
          </a:p>
          <a:p>
            <a:r>
              <a:rPr lang="pt-BR" altLang="pt-BR" sz="2000" dirty="0"/>
              <a:t>Sintomas:</a:t>
            </a:r>
          </a:p>
          <a:p>
            <a:pPr lvl="1"/>
            <a:r>
              <a:rPr lang="pt-BR" altLang="pt-BR" sz="1800" dirty="0"/>
              <a:t>inchaços no linfonodos das virilhas e axilas, acompanhados de muita febre.</a:t>
            </a:r>
          </a:p>
        </p:txBody>
      </p:sp>
      <p:sp>
        <p:nvSpPr>
          <p:cNvPr id="32772" name="Rectangle 4">
            <a:extLst>
              <a:ext uri="{FF2B5EF4-FFF2-40B4-BE49-F238E27FC236}">
                <a16:creationId xmlns:a16="http://schemas.microsoft.com/office/drawing/2014/main" id="{55B5A7F2-B7B3-4DDA-B402-0C2BDD4EC9CE}"/>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combate às pulgas e ratos contaminados,</a:t>
            </a:r>
          </a:p>
          <a:p>
            <a:pPr lvl="1">
              <a:lnSpc>
                <a:spcPct val="90000"/>
              </a:lnSpc>
            </a:pPr>
            <a:r>
              <a:rPr lang="pt-BR" altLang="pt-BR" sz="1800" dirty="0"/>
              <a:t>tratamento feito com antibióticos.</a:t>
            </a:r>
          </a:p>
        </p:txBody>
      </p:sp>
      <p:sp>
        <p:nvSpPr>
          <p:cNvPr id="32773" name="Retângulo 1">
            <a:extLst>
              <a:ext uri="{FF2B5EF4-FFF2-40B4-BE49-F238E27FC236}">
                <a16:creationId xmlns:a16="http://schemas.microsoft.com/office/drawing/2014/main" id="{A285095F-12D1-4C79-8B9F-B367891EB7A5}"/>
              </a:ext>
            </a:extLst>
          </p:cNvPr>
          <p:cNvSpPr>
            <a:spLocks noChangeArrowheads="1"/>
          </p:cNvSpPr>
          <p:nvPr/>
        </p:nvSpPr>
        <p:spPr bwMode="auto">
          <a:xfrm>
            <a:off x="1524000" y="1"/>
            <a:ext cx="543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9AC561EF-1C55-438F-90DF-F8EC9418EE55}"/>
              </a:ext>
            </a:extLst>
          </p:cNvPr>
          <p:cNvPicPr>
            <a:picLocks noChangeAspect="1"/>
          </p:cNvPicPr>
          <p:nvPr/>
        </p:nvPicPr>
        <p:blipFill>
          <a:blip r:embed="rId2"/>
          <a:stretch>
            <a:fillRect/>
          </a:stretch>
        </p:blipFill>
        <p:spPr>
          <a:xfrm>
            <a:off x="7731917" y="210312"/>
            <a:ext cx="3895806" cy="3104228"/>
          </a:xfrm>
          <a:prstGeom prst="rect">
            <a:avLst/>
          </a:prstGeom>
        </p:spPr>
      </p:pic>
      <p:pic>
        <p:nvPicPr>
          <p:cNvPr id="8" name="Imagem 7">
            <a:extLst>
              <a:ext uri="{FF2B5EF4-FFF2-40B4-BE49-F238E27FC236}">
                <a16:creationId xmlns:a16="http://schemas.microsoft.com/office/drawing/2014/main" id="{A6997D70-5DE9-4419-AC38-6C6A5991DAAC}"/>
              </a:ext>
            </a:extLst>
          </p:cNvPr>
          <p:cNvPicPr>
            <a:picLocks noChangeAspect="1"/>
          </p:cNvPicPr>
          <p:nvPr/>
        </p:nvPicPr>
        <p:blipFill>
          <a:blip r:embed="rId3"/>
          <a:stretch>
            <a:fillRect/>
          </a:stretch>
        </p:blipFill>
        <p:spPr>
          <a:xfrm>
            <a:off x="7089367" y="3586477"/>
            <a:ext cx="4538356" cy="2541479"/>
          </a:xfrm>
          <a:prstGeom prst="rect">
            <a:avLst/>
          </a:prstGeom>
        </p:spPr>
      </p:pic>
      <p:pic>
        <p:nvPicPr>
          <p:cNvPr id="9" name="Imagem 8">
            <a:extLst>
              <a:ext uri="{FF2B5EF4-FFF2-40B4-BE49-F238E27FC236}">
                <a16:creationId xmlns:a16="http://schemas.microsoft.com/office/drawing/2014/main" id="{E562B3DB-5838-44BB-8DD1-1680BA9BD14B}"/>
              </a:ext>
            </a:extLst>
          </p:cNvPr>
          <p:cNvPicPr>
            <a:picLocks noChangeAspect="1"/>
          </p:cNvPicPr>
          <p:nvPr/>
        </p:nvPicPr>
        <p:blipFill>
          <a:blip r:embed="rId4"/>
          <a:stretch>
            <a:fillRect/>
          </a:stretch>
        </p:blipFill>
        <p:spPr>
          <a:xfrm>
            <a:off x="176980" y="210312"/>
            <a:ext cx="6740013" cy="4965143"/>
          </a:xfrm>
          <a:prstGeom prst="rect">
            <a:avLst/>
          </a:prstGeom>
        </p:spPr>
      </p:pic>
      <p:pic>
        <p:nvPicPr>
          <p:cNvPr id="10" name="Imagem 9">
            <a:extLst>
              <a:ext uri="{FF2B5EF4-FFF2-40B4-BE49-F238E27FC236}">
                <a16:creationId xmlns:a16="http://schemas.microsoft.com/office/drawing/2014/main" id="{A1501EAE-C52F-4D62-B2CA-7D8BD0B7035A}"/>
              </a:ext>
            </a:extLst>
          </p:cNvPr>
          <p:cNvPicPr>
            <a:picLocks noChangeAspect="1"/>
          </p:cNvPicPr>
          <p:nvPr/>
        </p:nvPicPr>
        <p:blipFill>
          <a:blip r:embed="rId5"/>
          <a:stretch>
            <a:fillRect/>
          </a:stretch>
        </p:blipFill>
        <p:spPr>
          <a:xfrm>
            <a:off x="2456066" y="5227076"/>
            <a:ext cx="2260613" cy="1504335"/>
          </a:xfrm>
          <a:prstGeom prst="rect">
            <a:avLst/>
          </a:prstGeom>
        </p:spPr>
      </p:pic>
    </p:spTree>
    <p:extLst>
      <p:ext uri="{BB962C8B-B14F-4D97-AF65-F5344CB8AC3E}">
        <p14:creationId xmlns:p14="http://schemas.microsoft.com/office/powerpoint/2010/main" val="350817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E6286CA-263D-40E4-BB7F-F87CA41BAD6B}"/>
              </a:ext>
            </a:extLst>
          </p:cNvPr>
          <p:cNvSpPr txBox="1"/>
          <p:nvPr/>
        </p:nvSpPr>
        <p:spPr>
          <a:xfrm>
            <a:off x="3786648" y="1902230"/>
            <a:ext cx="6098458" cy="369332"/>
          </a:xfrm>
          <a:prstGeom prst="rect">
            <a:avLst/>
          </a:prstGeom>
          <a:noFill/>
        </p:spPr>
        <p:txBody>
          <a:bodyPr wrap="square">
            <a:spAutoFit/>
          </a:bodyPr>
          <a:lstStyle/>
          <a:p>
            <a:pPr algn="l"/>
            <a:r>
              <a:rPr lang="pt-BR" b="0" i="0" dirty="0">
                <a:effectLst/>
                <a:latin typeface="Roboto"/>
              </a:rPr>
              <a:t>Pandemia de PESTE NEGRA em 2020?!</a:t>
            </a:r>
          </a:p>
        </p:txBody>
      </p:sp>
      <p:sp>
        <p:nvSpPr>
          <p:cNvPr id="5" name="CaixaDeTexto 4">
            <a:extLst>
              <a:ext uri="{FF2B5EF4-FFF2-40B4-BE49-F238E27FC236}">
                <a16:creationId xmlns:a16="http://schemas.microsoft.com/office/drawing/2014/main" id="{4AD52A40-5483-45D9-BA8D-6CA179F9F05C}"/>
              </a:ext>
            </a:extLst>
          </p:cNvPr>
          <p:cNvSpPr txBox="1"/>
          <p:nvPr/>
        </p:nvSpPr>
        <p:spPr>
          <a:xfrm>
            <a:off x="3344197" y="2565908"/>
            <a:ext cx="6098458" cy="369332"/>
          </a:xfrm>
          <a:prstGeom prst="rect">
            <a:avLst/>
          </a:prstGeom>
          <a:noFill/>
        </p:spPr>
        <p:txBody>
          <a:bodyPr wrap="square">
            <a:spAutoFit/>
          </a:bodyPr>
          <a:lstStyle/>
          <a:p>
            <a:r>
              <a:rPr lang="pt-BR" dirty="0"/>
              <a:t>https://www.youtube.com/watch?v=HWU1Os9Iusw</a:t>
            </a:r>
          </a:p>
        </p:txBody>
      </p:sp>
    </p:spTree>
    <p:extLst>
      <p:ext uri="{BB962C8B-B14F-4D97-AF65-F5344CB8AC3E}">
        <p14:creationId xmlns:p14="http://schemas.microsoft.com/office/powerpoint/2010/main" val="79913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783E20A-75DC-4A45-A495-1BC46B6BFB20}"/>
              </a:ext>
            </a:extLst>
          </p:cNvPr>
          <p:cNvSpPr>
            <a:spLocks noGrp="1"/>
          </p:cNvSpPr>
          <p:nvPr>
            <p:ph type="title"/>
          </p:nvPr>
        </p:nvSpPr>
        <p:spPr/>
        <p:txBody>
          <a:bodyPr/>
          <a:lstStyle/>
          <a:p>
            <a:r>
              <a:rPr lang="pt-BR" altLang="pt-BR"/>
              <a:t>Doenças bacterianas</a:t>
            </a:r>
          </a:p>
        </p:txBody>
      </p:sp>
      <p:sp>
        <p:nvSpPr>
          <p:cNvPr id="33795" name="Rectangle 3">
            <a:extLst>
              <a:ext uri="{FF2B5EF4-FFF2-40B4-BE49-F238E27FC236}">
                <a16:creationId xmlns:a16="http://schemas.microsoft.com/office/drawing/2014/main" id="{10A8EBD3-951B-426B-8918-3C2DE25F36CE}"/>
              </a:ext>
            </a:extLst>
          </p:cNvPr>
          <p:cNvSpPr>
            <a:spLocks noGrp="1"/>
          </p:cNvSpPr>
          <p:nvPr>
            <p:ph type="body" sz="half" idx="1"/>
          </p:nvPr>
        </p:nvSpPr>
        <p:spPr/>
        <p:txBody>
          <a:bodyPr/>
          <a:lstStyle/>
          <a:p>
            <a:pPr>
              <a:lnSpc>
                <a:spcPct val="90000"/>
              </a:lnSpc>
              <a:buFont typeface="Arial" panose="020B0604020202020204" pitchFamily="34" charset="0"/>
              <a:buNone/>
            </a:pPr>
            <a:r>
              <a:rPr lang="pt-BR" altLang="pt-BR" b="1" dirty="0"/>
              <a:t>Coqueluche ou intermitente</a:t>
            </a:r>
          </a:p>
          <a:p>
            <a:pPr>
              <a:lnSpc>
                <a:spcPct val="90000"/>
              </a:lnSpc>
            </a:pPr>
            <a:r>
              <a:rPr lang="pt-BR" altLang="pt-BR" sz="2000" dirty="0"/>
              <a:t>Agente etiológico:</a:t>
            </a:r>
          </a:p>
          <a:p>
            <a:pPr lvl="1">
              <a:lnSpc>
                <a:spcPct val="90000"/>
              </a:lnSpc>
            </a:pPr>
            <a:r>
              <a:rPr lang="pt-BR" altLang="pt-BR" sz="1800" i="1" dirty="0" err="1"/>
              <a:t>Bordetella</a:t>
            </a:r>
            <a:r>
              <a:rPr lang="pt-BR" altLang="pt-BR" sz="1800" i="1" dirty="0"/>
              <a:t> </a:t>
            </a:r>
            <a:r>
              <a:rPr lang="pt-BR" altLang="pt-BR" sz="1800" i="1" dirty="0" err="1"/>
              <a:t>pertussis</a:t>
            </a:r>
            <a:endParaRPr lang="pt-BR" altLang="pt-BR" sz="1800" i="1" dirty="0"/>
          </a:p>
          <a:p>
            <a:pPr>
              <a:lnSpc>
                <a:spcPct val="90000"/>
              </a:lnSpc>
            </a:pPr>
            <a:r>
              <a:rPr lang="pt-BR" altLang="pt-BR" sz="2000" dirty="0"/>
              <a:t>Transmissão:</a:t>
            </a:r>
          </a:p>
          <a:p>
            <a:pPr lvl="1">
              <a:lnSpc>
                <a:spcPct val="90000"/>
              </a:lnSpc>
            </a:pPr>
            <a:r>
              <a:rPr lang="pt-BR" altLang="pt-BR" sz="1800" dirty="0"/>
              <a:t>inalação de gotículas espalhadas no ar pela fala, tosse ou espirros de pessoas contaminadas.</a:t>
            </a:r>
          </a:p>
          <a:p>
            <a:pPr>
              <a:lnSpc>
                <a:spcPct val="90000"/>
              </a:lnSpc>
            </a:pPr>
            <a:r>
              <a:rPr lang="pt-BR" altLang="pt-BR" sz="2000" dirty="0"/>
              <a:t>Sintomas:</a:t>
            </a:r>
          </a:p>
          <a:p>
            <a:pPr lvl="1">
              <a:lnSpc>
                <a:spcPct val="90000"/>
              </a:lnSpc>
            </a:pPr>
            <a:r>
              <a:rPr lang="pt-BR" altLang="pt-BR" sz="1800" dirty="0"/>
              <a:t>Febre,</a:t>
            </a:r>
          </a:p>
          <a:p>
            <a:pPr lvl="1">
              <a:lnSpc>
                <a:spcPct val="90000"/>
              </a:lnSpc>
            </a:pPr>
            <a:r>
              <a:rPr lang="pt-BR" altLang="pt-BR" sz="1800" dirty="0"/>
              <a:t>Coriza,</a:t>
            </a:r>
          </a:p>
          <a:p>
            <a:pPr lvl="1">
              <a:lnSpc>
                <a:spcPct val="90000"/>
              </a:lnSpc>
            </a:pPr>
            <a:r>
              <a:rPr lang="pt-BR" altLang="pt-BR" sz="1800" dirty="0"/>
              <a:t>surtos de tosse seca,</a:t>
            </a:r>
          </a:p>
          <a:p>
            <a:pPr lvl="1">
              <a:lnSpc>
                <a:spcPct val="90000"/>
              </a:lnSpc>
            </a:pPr>
            <a:r>
              <a:rPr lang="pt-BR" altLang="pt-BR" sz="1800" dirty="0"/>
              <a:t>Vômitos,</a:t>
            </a:r>
          </a:p>
          <a:p>
            <a:pPr lvl="1">
              <a:lnSpc>
                <a:spcPct val="90000"/>
              </a:lnSpc>
            </a:pPr>
            <a:r>
              <a:rPr lang="pt-BR" altLang="pt-BR" sz="1800" dirty="0"/>
              <a:t>hemorragia </a:t>
            </a:r>
            <a:r>
              <a:rPr lang="pt-BR" altLang="pt-BR" sz="1800" dirty="0" err="1"/>
              <a:t>cerebra.l</a:t>
            </a:r>
            <a:endParaRPr lang="pt-BR" altLang="pt-BR" sz="1800" dirty="0"/>
          </a:p>
        </p:txBody>
      </p:sp>
      <p:sp>
        <p:nvSpPr>
          <p:cNvPr id="33796" name="Rectangle 4">
            <a:extLst>
              <a:ext uri="{FF2B5EF4-FFF2-40B4-BE49-F238E27FC236}">
                <a16:creationId xmlns:a16="http://schemas.microsoft.com/office/drawing/2014/main" id="{FE74DC6D-231C-4C8B-B4DD-FACCE77316B8}"/>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vacina tríplice,</a:t>
            </a:r>
          </a:p>
          <a:p>
            <a:pPr lvl="1">
              <a:lnSpc>
                <a:spcPct val="90000"/>
              </a:lnSpc>
            </a:pPr>
            <a:r>
              <a:rPr lang="pt-BR" altLang="pt-BR" sz="1800" dirty="0"/>
              <a:t>tratamento feito com antibióticos.</a:t>
            </a:r>
          </a:p>
        </p:txBody>
      </p:sp>
      <p:sp>
        <p:nvSpPr>
          <p:cNvPr id="33797" name="Retângulo 1">
            <a:extLst>
              <a:ext uri="{FF2B5EF4-FFF2-40B4-BE49-F238E27FC236}">
                <a16:creationId xmlns:a16="http://schemas.microsoft.com/office/drawing/2014/main" id="{887FEA5C-29DE-4ADB-A78F-89B0AE20D1A3}"/>
              </a:ext>
            </a:extLst>
          </p:cNvPr>
          <p:cNvSpPr>
            <a:spLocks noChangeArrowheads="1"/>
          </p:cNvSpPr>
          <p:nvPr/>
        </p:nvSpPr>
        <p:spPr bwMode="auto">
          <a:xfrm>
            <a:off x="1503363" y="1"/>
            <a:ext cx="56007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6CB89348-8F51-4E5C-BF1D-D4717181D18C}"/>
              </a:ext>
            </a:extLst>
          </p:cNvPr>
          <p:cNvPicPr>
            <a:picLocks noChangeAspect="1"/>
          </p:cNvPicPr>
          <p:nvPr/>
        </p:nvPicPr>
        <p:blipFill>
          <a:blip r:embed="rId2"/>
          <a:stretch>
            <a:fillRect/>
          </a:stretch>
        </p:blipFill>
        <p:spPr>
          <a:xfrm>
            <a:off x="205095" y="471948"/>
            <a:ext cx="7770856" cy="5914103"/>
          </a:xfrm>
          <a:prstGeom prst="rect">
            <a:avLst/>
          </a:prstGeom>
        </p:spPr>
      </p:pic>
      <p:pic>
        <p:nvPicPr>
          <p:cNvPr id="10242" name="Picture 2" descr="Você pegaria coqueluche por R$ 15 mil?">
            <a:extLst>
              <a:ext uri="{FF2B5EF4-FFF2-40B4-BE49-F238E27FC236}">
                <a16:creationId xmlns:a16="http://schemas.microsoft.com/office/drawing/2014/main" id="{4760AA9A-A079-4CAB-AC66-AD02DF364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415" y="2618331"/>
            <a:ext cx="3557288" cy="199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7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BB555E8-0048-4321-9FA4-FF146C9BBA38}"/>
              </a:ext>
            </a:extLst>
          </p:cNvPr>
          <p:cNvSpPr>
            <a:spLocks noGrp="1"/>
          </p:cNvSpPr>
          <p:nvPr>
            <p:ph type="title"/>
          </p:nvPr>
        </p:nvSpPr>
        <p:spPr/>
        <p:txBody>
          <a:bodyPr/>
          <a:lstStyle/>
          <a:p>
            <a:r>
              <a:rPr lang="pt-BR" altLang="pt-BR"/>
              <a:t>Doenças bacterianas</a:t>
            </a:r>
          </a:p>
        </p:txBody>
      </p:sp>
      <p:sp>
        <p:nvSpPr>
          <p:cNvPr id="34819" name="Rectangle 3">
            <a:extLst>
              <a:ext uri="{FF2B5EF4-FFF2-40B4-BE49-F238E27FC236}">
                <a16:creationId xmlns:a16="http://schemas.microsoft.com/office/drawing/2014/main" id="{B6CFA587-DF0C-4C1A-804E-8D91634E84F0}"/>
              </a:ext>
            </a:extLst>
          </p:cNvPr>
          <p:cNvSpPr>
            <a:spLocks noGrp="1"/>
          </p:cNvSpPr>
          <p:nvPr>
            <p:ph type="body" sz="half" idx="1"/>
          </p:nvPr>
        </p:nvSpPr>
        <p:spPr/>
        <p:txBody>
          <a:bodyPr/>
          <a:lstStyle/>
          <a:p>
            <a:pPr>
              <a:buFont typeface="Arial" panose="020B0604020202020204" pitchFamily="34" charset="0"/>
              <a:buNone/>
            </a:pPr>
            <a:r>
              <a:rPr lang="pt-BR" altLang="pt-BR" b="1" dirty="0"/>
              <a:t>Difteria ou crupe</a:t>
            </a:r>
          </a:p>
          <a:p>
            <a:r>
              <a:rPr lang="pt-BR" altLang="pt-BR" sz="2000" dirty="0"/>
              <a:t>Agente etiológico:</a:t>
            </a:r>
          </a:p>
          <a:p>
            <a:pPr lvl="1"/>
            <a:r>
              <a:rPr lang="pt-BR" altLang="pt-BR" sz="1800" i="1" dirty="0" err="1"/>
              <a:t>Corynebacterium</a:t>
            </a:r>
            <a:r>
              <a:rPr lang="pt-BR" altLang="pt-BR" sz="1800" i="1" dirty="0"/>
              <a:t> </a:t>
            </a:r>
            <a:r>
              <a:rPr lang="pt-BR" altLang="pt-BR" sz="1800" i="1" dirty="0" err="1"/>
              <a:t>diphtheriae</a:t>
            </a:r>
            <a:endParaRPr lang="pt-BR" altLang="pt-BR" sz="1800" i="1" dirty="0"/>
          </a:p>
          <a:p>
            <a:r>
              <a:rPr lang="pt-BR" altLang="pt-BR" sz="2000" dirty="0"/>
              <a:t>Transmissão:</a:t>
            </a:r>
          </a:p>
          <a:p>
            <a:pPr lvl="1"/>
            <a:r>
              <a:rPr lang="pt-BR" altLang="pt-BR" sz="1800" dirty="0"/>
              <a:t>inalação de gotículas eliminadas  no ar pelo nariz e pela boca de pessoas contaminadas.</a:t>
            </a:r>
          </a:p>
          <a:p>
            <a:r>
              <a:rPr lang="pt-BR" altLang="pt-BR" sz="2000" dirty="0"/>
              <a:t>Sintomas:</a:t>
            </a:r>
          </a:p>
          <a:p>
            <a:pPr lvl="1"/>
            <a:r>
              <a:rPr lang="pt-BR" altLang="pt-BR" sz="1800" dirty="0"/>
              <a:t>inflamação nas cavidades nasais, faringe, laringe e pregas vocais, podendo provocar a morte por asfixia.</a:t>
            </a:r>
          </a:p>
        </p:txBody>
      </p:sp>
      <p:sp>
        <p:nvSpPr>
          <p:cNvPr id="34820" name="Rectangle 4">
            <a:extLst>
              <a:ext uri="{FF2B5EF4-FFF2-40B4-BE49-F238E27FC236}">
                <a16:creationId xmlns:a16="http://schemas.microsoft.com/office/drawing/2014/main" id="{761B205E-5CB8-4366-8FC9-B88086101007}"/>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vacina tríplice</a:t>
            </a:r>
          </a:p>
          <a:p>
            <a:pPr lvl="1">
              <a:lnSpc>
                <a:spcPct val="90000"/>
              </a:lnSpc>
            </a:pPr>
            <a:r>
              <a:rPr lang="pt-BR" altLang="pt-BR" sz="1800" dirty="0"/>
              <a:t>tratamento feito com soro e antibióticos.</a:t>
            </a:r>
          </a:p>
        </p:txBody>
      </p:sp>
      <p:sp>
        <p:nvSpPr>
          <p:cNvPr id="34821" name="Retângulo 1">
            <a:extLst>
              <a:ext uri="{FF2B5EF4-FFF2-40B4-BE49-F238E27FC236}">
                <a16:creationId xmlns:a16="http://schemas.microsoft.com/office/drawing/2014/main" id="{581D6099-D0B2-47DA-94AE-5DD9A7BEE663}"/>
              </a:ext>
            </a:extLst>
          </p:cNvPr>
          <p:cNvSpPr>
            <a:spLocks noChangeArrowheads="1"/>
          </p:cNvSpPr>
          <p:nvPr/>
        </p:nvSpPr>
        <p:spPr bwMode="auto">
          <a:xfrm>
            <a:off x="1524001" y="1"/>
            <a:ext cx="550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B429C22-BE88-4C48-91DB-FCDF4570B753}"/>
              </a:ext>
            </a:extLst>
          </p:cNvPr>
          <p:cNvPicPr>
            <a:picLocks noChangeAspect="1"/>
          </p:cNvPicPr>
          <p:nvPr/>
        </p:nvPicPr>
        <p:blipFill>
          <a:blip r:embed="rId2"/>
          <a:stretch>
            <a:fillRect/>
          </a:stretch>
        </p:blipFill>
        <p:spPr>
          <a:xfrm>
            <a:off x="862164" y="873842"/>
            <a:ext cx="5553383" cy="3109894"/>
          </a:xfrm>
          <a:prstGeom prst="rect">
            <a:avLst/>
          </a:prstGeom>
        </p:spPr>
      </p:pic>
      <p:pic>
        <p:nvPicPr>
          <p:cNvPr id="11266" name="Picture 2" descr="O que é Difteria, sintomas, tratamento e prevenção (vacina) | MS">
            <a:extLst>
              <a:ext uri="{FF2B5EF4-FFF2-40B4-BE49-F238E27FC236}">
                <a16:creationId xmlns:a16="http://schemas.microsoft.com/office/drawing/2014/main" id="{66E9BFC1-13CD-4A4A-AD8F-839AE1486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044" y="3542666"/>
            <a:ext cx="4488042" cy="279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2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41BBC32-732D-422C-A192-EAA366B16BC7}"/>
              </a:ext>
            </a:extLst>
          </p:cNvPr>
          <p:cNvSpPr>
            <a:spLocks noGrp="1"/>
          </p:cNvSpPr>
          <p:nvPr>
            <p:ph type="title"/>
          </p:nvPr>
        </p:nvSpPr>
        <p:spPr/>
        <p:txBody>
          <a:bodyPr/>
          <a:lstStyle/>
          <a:p>
            <a:r>
              <a:rPr lang="pt-BR" altLang="pt-BR"/>
              <a:t>Doenças bacterianas</a:t>
            </a:r>
          </a:p>
        </p:txBody>
      </p:sp>
      <p:sp>
        <p:nvSpPr>
          <p:cNvPr id="35843" name="Rectangle 3">
            <a:extLst>
              <a:ext uri="{FF2B5EF4-FFF2-40B4-BE49-F238E27FC236}">
                <a16:creationId xmlns:a16="http://schemas.microsoft.com/office/drawing/2014/main" id="{B37CF7D4-C6B9-4B87-91F1-6084B1E06AB8}"/>
              </a:ext>
            </a:extLst>
          </p:cNvPr>
          <p:cNvSpPr>
            <a:spLocks noGrp="1"/>
          </p:cNvSpPr>
          <p:nvPr>
            <p:ph type="body" sz="half" idx="1"/>
          </p:nvPr>
        </p:nvSpPr>
        <p:spPr/>
        <p:txBody>
          <a:bodyPr>
            <a:normAutofit lnSpcReduction="10000"/>
          </a:bodyPr>
          <a:lstStyle/>
          <a:p>
            <a:pPr>
              <a:lnSpc>
                <a:spcPct val="90000"/>
              </a:lnSpc>
              <a:buFont typeface="Arial" panose="020B0604020202020204" pitchFamily="34" charset="0"/>
              <a:buNone/>
            </a:pPr>
            <a:r>
              <a:rPr lang="pt-BR" altLang="pt-BR" b="1" dirty="0"/>
              <a:t>Tuberculose</a:t>
            </a:r>
          </a:p>
          <a:p>
            <a:pPr>
              <a:lnSpc>
                <a:spcPct val="90000"/>
              </a:lnSpc>
            </a:pPr>
            <a:r>
              <a:rPr lang="pt-BR" altLang="pt-BR" sz="2000" dirty="0"/>
              <a:t>Agente etiológico:</a:t>
            </a:r>
          </a:p>
          <a:p>
            <a:pPr lvl="1">
              <a:lnSpc>
                <a:spcPct val="90000"/>
              </a:lnSpc>
            </a:pPr>
            <a:r>
              <a:rPr lang="pt-BR" altLang="pt-BR" sz="1800" i="1" dirty="0"/>
              <a:t>Mycobacterium </a:t>
            </a:r>
            <a:r>
              <a:rPr lang="pt-BR" altLang="pt-BR" sz="1800" i="1" dirty="0" err="1"/>
              <a:t>tuberculosis</a:t>
            </a:r>
            <a:endParaRPr lang="pt-BR" altLang="pt-BR" sz="1800" i="1" dirty="0"/>
          </a:p>
          <a:p>
            <a:pPr>
              <a:lnSpc>
                <a:spcPct val="90000"/>
              </a:lnSpc>
            </a:pPr>
            <a:r>
              <a:rPr lang="pt-BR" altLang="pt-BR" sz="2000" dirty="0"/>
              <a:t>Transmissão:</a:t>
            </a:r>
          </a:p>
          <a:p>
            <a:pPr lvl="1">
              <a:lnSpc>
                <a:spcPct val="90000"/>
              </a:lnSpc>
            </a:pPr>
            <a:r>
              <a:rPr lang="pt-BR" altLang="pt-BR" sz="1800" dirty="0"/>
              <a:t>inalação de gotículas espalhadas pela fala, espirros e tosse de pessoas contaminadas.</a:t>
            </a:r>
          </a:p>
          <a:p>
            <a:pPr>
              <a:lnSpc>
                <a:spcPct val="90000"/>
              </a:lnSpc>
            </a:pPr>
            <a:r>
              <a:rPr lang="pt-BR" altLang="pt-BR" sz="2000" dirty="0"/>
              <a:t>Sintomas:</a:t>
            </a:r>
          </a:p>
          <a:p>
            <a:pPr lvl="1">
              <a:lnSpc>
                <a:spcPct val="90000"/>
              </a:lnSpc>
            </a:pPr>
            <a:r>
              <a:rPr lang="pt-BR" altLang="pt-BR" sz="1800" dirty="0"/>
              <a:t>tosse,</a:t>
            </a:r>
          </a:p>
          <a:p>
            <a:pPr lvl="1">
              <a:lnSpc>
                <a:spcPct val="90000"/>
              </a:lnSpc>
            </a:pPr>
            <a:r>
              <a:rPr lang="pt-BR" altLang="pt-BR" sz="1800" dirty="0"/>
              <a:t>falta de apetite,</a:t>
            </a:r>
          </a:p>
          <a:p>
            <a:pPr lvl="1">
              <a:lnSpc>
                <a:spcPct val="90000"/>
              </a:lnSpc>
            </a:pPr>
            <a:r>
              <a:rPr lang="pt-BR" altLang="pt-BR" sz="1800" dirty="0"/>
              <a:t>Emagrecimento,</a:t>
            </a:r>
          </a:p>
          <a:p>
            <a:pPr lvl="1">
              <a:lnSpc>
                <a:spcPct val="90000"/>
              </a:lnSpc>
            </a:pPr>
            <a:r>
              <a:rPr lang="pt-BR" altLang="pt-BR" sz="1800" dirty="0"/>
              <a:t>dor torácica,</a:t>
            </a:r>
          </a:p>
          <a:p>
            <a:pPr lvl="1">
              <a:lnSpc>
                <a:spcPct val="90000"/>
              </a:lnSpc>
            </a:pPr>
            <a:r>
              <a:rPr lang="pt-BR" altLang="pt-BR" sz="1800" dirty="0"/>
              <a:t>Febre,</a:t>
            </a:r>
          </a:p>
          <a:p>
            <a:pPr lvl="1">
              <a:lnSpc>
                <a:spcPct val="90000"/>
              </a:lnSpc>
            </a:pPr>
            <a:r>
              <a:rPr lang="pt-BR" altLang="pt-BR" sz="1800" dirty="0"/>
              <a:t>Fadiga.</a:t>
            </a:r>
          </a:p>
        </p:txBody>
      </p:sp>
      <p:sp>
        <p:nvSpPr>
          <p:cNvPr id="35844" name="Rectangle 4">
            <a:extLst>
              <a:ext uri="{FF2B5EF4-FFF2-40B4-BE49-F238E27FC236}">
                <a16:creationId xmlns:a16="http://schemas.microsoft.com/office/drawing/2014/main" id="{282C297E-5721-4546-85F8-C0C28BB80885}"/>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vacina BCG,</a:t>
            </a:r>
          </a:p>
          <a:p>
            <a:pPr lvl="1">
              <a:lnSpc>
                <a:spcPct val="90000"/>
              </a:lnSpc>
            </a:pPr>
            <a:r>
              <a:rPr lang="pt-BR" altLang="pt-BR" sz="1800" dirty="0"/>
              <a:t>tratamento feito com antibióticos.</a:t>
            </a:r>
          </a:p>
        </p:txBody>
      </p:sp>
      <p:sp>
        <p:nvSpPr>
          <p:cNvPr id="35845" name="Retângulo 1">
            <a:extLst>
              <a:ext uri="{FF2B5EF4-FFF2-40B4-BE49-F238E27FC236}">
                <a16:creationId xmlns:a16="http://schemas.microsoft.com/office/drawing/2014/main" id="{B34CC7BB-35CA-4BCA-84B6-FF834A29B81B}"/>
              </a:ext>
            </a:extLst>
          </p:cNvPr>
          <p:cNvSpPr>
            <a:spLocks noChangeArrowheads="1"/>
          </p:cNvSpPr>
          <p:nvPr/>
        </p:nvSpPr>
        <p:spPr bwMode="auto">
          <a:xfrm>
            <a:off x="1524001" y="1"/>
            <a:ext cx="5580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uberculose: o que é, sintomas, como se prevenir - Brasil Escola">
            <a:extLst>
              <a:ext uri="{FF2B5EF4-FFF2-40B4-BE49-F238E27FC236}">
                <a16:creationId xmlns:a16="http://schemas.microsoft.com/office/drawing/2014/main" id="{E6A8DB17-342E-433C-B829-D47A0C539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23" y="625424"/>
            <a:ext cx="4888993" cy="325340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uberculose - o que é, causas, sintomas, tratamento, tem cura?">
            <a:extLst>
              <a:ext uri="{FF2B5EF4-FFF2-40B4-BE49-F238E27FC236}">
                <a16:creationId xmlns:a16="http://schemas.microsoft.com/office/drawing/2014/main" id="{D716DE09-BCBF-45F1-961F-D3495231D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110" y="2360114"/>
            <a:ext cx="5601467" cy="337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24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4AE77DB-0C98-4B38-8ED8-368533C41978}"/>
              </a:ext>
            </a:extLst>
          </p:cNvPr>
          <p:cNvSpPr txBox="1"/>
          <p:nvPr/>
        </p:nvSpPr>
        <p:spPr>
          <a:xfrm>
            <a:off x="1015180" y="1070558"/>
            <a:ext cx="10161639" cy="369332"/>
          </a:xfrm>
          <a:prstGeom prst="rect">
            <a:avLst/>
          </a:prstGeom>
          <a:noFill/>
        </p:spPr>
        <p:txBody>
          <a:bodyPr wrap="square">
            <a:spAutoFit/>
          </a:bodyPr>
          <a:lstStyle/>
          <a:p>
            <a:pPr algn="l"/>
            <a:r>
              <a:rPr lang="pt-BR" b="0" i="0" dirty="0">
                <a:effectLst/>
                <a:latin typeface="Roboto"/>
              </a:rPr>
              <a:t>Tuberculose: Infecção Latente e Doença Ativa, Animação. </a:t>
            </a:r>
            <a:r>
              <a:rPr lang="pt-BR" b="0" i="0" dirty="0" err="1">
                <a:effectLst/>
                <a:latin typeface="Roboto"/>
              </a:rPr>
              <a:t>Alila</a:t>
            </a:r>
            <a:r>
              <a:rPr lang="pt-BR" b="0" i="0" dirty="0">
                <a:effectLst/>
                <a:latin typeface="Roboto"/>
              </a:rPr>
              <a:t> Medical Media Português</a:t>
            </a:r>
          </a:p>
        </p:txBody>
      </p:sp>
      <p:sp>
        <p:nvSpPr>
          <p:cNvPr id="5" name="CaixaDeTexto 4">
            <a:extLst>
              <a:ext uri="{FF2B5EF4-FFF2-40B4-BE49-F238E27FC236}">
                <a16:creationId xmlns:a16="http://schemas.microsoft.com/office/drawing/2014/main" id="{787A94A9-7AEC-4485-B80D-D0246F1335B3}"/>
              </a:ext>
            </a:extLst>
          </p:cNvPr>
          <p:cNvSpPr txBox="1"/>
          <p:nvPr/>
        </p:nvSpPr>
        <p:spPr>
          <a:xfrm>
            <a:off x="3046770" y="1607263"/>
            <a:ext cx="6098458" cy="369332"/>
          </a:xfrm>
          <a:prstGeom prst="rect">
            <a:avLst/>
          </a:prstGeom>
          <a:noFill/>
        </p:spPr>
        <p:txBody>
          <a:bodyPr wrap="square">
            <a:spAutoFit/>
          </a:bodyPr>
          <a:lstStyle/>
          <a:p>
            <a:r>
              <a:rPr lang="pt-BR" dirty="0"/>
              <a:t>https://www.youtube.com/watch?v=q9GDRozsIBM</a:t>
            </a:r>
          </a:p>
        </p:txBody>
      </p:sp>
    </p:spTree>
    <p:extLst>
      <p:ext uri="{BB962C8B-B14F-4D97-AF65-F5344CB8AC3E}">
        <p14:creationId xmlns:p14="http://schemas.microsoft.com/office/powerpoint/2010/main" val="319404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9A4706D-91C8-4456-ABC4-62B1505B97DE}"/>
              </a:ext>
            </a:extLst>
          </p:cNvPr>
          <p:cNvSpPr>
            <a:spLocks noGrp="1"/>
          </p:cNvSpPr>
          <p:nvPr>
            <p:ph type="title"/>
          </p:nvPr>
        </p:nvSpPr>
        <p:spPr/>
        <p:txBody>
          <a:bodyPr/>
          <a:lstStyle/>
          <a:p>
            <a:r>
              <a:rPr lang="pt-BR" altLang="pt-BR"/>
              <a:t>Características do Reino Monera:</a:t>
            </a:r>
          </a:p>
        </p:txBody>
      </p:sp>
      <p:sp>
        <p:nvSpPr>
          <p:cNvPr id="16387" name="Rectangle 6">
            <a:extLst>
              <a:ext uri="{FF2B5EF4-FFF2-40B4-BE49-F238E27FC236}">
                <a16:creationId xmlns:a16="http://schemas.microsoft.com/office/drawing/2014/main" id="{E20006F4-A466-4B2D-8B03-B80DF9FBCD19}"/>
              </a:ext>
            </a:extLst>
          </p:cNvPr>
          <p:cNvSpPr>
            <a:spLocks noGrp="1"/>
          </p:cNvSpPr>
          <p:nvPr>
            <p:ph type="body" idx="1"/>
          </p:nvPr>
        </p:nvSpPr>
        <p:spPr/>
        <p:txBody>
          <a:bodyPr/>
          <a:lstStyle/>
          <a:p>
            <a:r>
              <a:rPr lang="pt-BR" altLang="pt-BR" dirty="0"/>
              <a:t>unicelulares,</a:t>
            </a:r>
          </a:p>
          <a:p>
            <a:r>
              <a:rPr lang="pt-BR" altLang="pt-BR" dirty="0"/>
              <a:t>procariontes,</a:t>
            </a:r>
          </a:p>
          <a:p>
            <a:r>
              <a:rPr lang="pt-BR" altLang="pt-BR" dirty="0"/>
              <a:t>vivem isolados ou em colônias,</a:t>
            </a:r>
          </a:p>
          <a:p>
            <a:r>
              <a:rPr lang="pt-BR" altLang="pt-BR" dirty="0"/>
              <a:t>não possuem organelas citoplasmáticas,</a:t>
            </a:r>
          </a:p>
          <a:p>
            <a:r>
              <a:rPr lang="pt-BR" altLang="pt-BR" dirty="0"/>
              <a:t>apresentam parede celular,</a:t>
            </a:r>
          </a:p>
          <a:p>
            <a:r>
              <a:rPr lang="pt-BR" altLang="pt-BR" dirty="0"/>
              <a:t>apresentam membrana plasmática,</a:t>
            </a:r>
          </a:p>
          <a:p>
            <a:r>
              <a:rPr lang="pt-BR" altLang="pt-BR" dirty="0"/>
              <a:t>apresentam citoplasma.</a:t>
            </a:r>
          </a:p>
        </p:txBody>
      </p:sp>
      <p:pic>
        <p:nvPicPr>
          <p:cNvPr id="16388" name="Picture 10" descr="File:Prokaryotes.jpg">
            <a:extLst>
              <a:ext uri="{FF2B5EF4-FFF2-40B4-BE49-F238E27FC236}">
                <a16:creationId xmlns:a16="http://schemas.microsoft.com/office/drawing/2014/main" id="{95B2D9C4-9D0C-4AA9-A148-19F2F0207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325" y="4005264"/>
            <a:ext cx="31305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aixaDeTexto 1">
            <a:extLst>
              <a:ext uri="{FF2B5EF4-FFF2-40B4-BE49-F238E27FC236}">
                <a16:creationId xmlns:a16="http://schemas.microsoft.com/office/drawing/2014/main" id="{74163B95-32B5-462E-B909-F94EB36146AE}"/>
              </a:ext>
            </a:extLst>
          </p:cNvPr>
          <p:cNvSpPr txBox="1">
            <a:spLocks noChangeArrowheads="1"/>
          </p:cNvSpPr>
          <p:nvPr/>
        </p:nvSpPr>
        <p:spPr bwMode="auto">
          <a:xfrm>
            <a:off x="7045325" y="5924550"/>
            <a:ext cx="313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Autor desconhecido / Disponibilizado por Jacopo Werther / Public Domain</a:t>
            </a:r>
          </a:p>
        </p:txBody>
      </p:sp>
      <p:sp>
        <p:nvSpPr>
          <p:cNvPr id="16390" name="Retângulo 1">
            <a:extLst>
              <a:ext uri="{FF2B5EF4-FFF2-40B4-BE49-F238E27FC236}">
                <a16:creationId xmlns:a16="http://schemas.microsoft.com/office/drawing/2014/main" id="{45363966-DDD6-4DAD-AED5-91B0051CAB8E}"/>
              </a:ext>
            </a:extLst>
          </p:cNvPr>
          <p:cNvSpPr>
            <a:spLocks noChangeArrowheads="1"/>
          </p:cNvSpPr>
          <p:nvPr/>
        </p:nvSpPr>
        <p:spPr bwMode="auto">
          <a:xfrm>
            <a:off x="1524001" y="-100013"/>
            <a:ext cx="5521325" cy="92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D6F800E-F391-4202-9301-61F4BA72F54D}"/>
              </a:ext>
            </a:extLst>
          </p:cNvPr>
          <p:cNvSpPr>
            <a:spLocks noGrp="1"/>
          </p:cNvSpPr>
          <p:nvPr>
            <p:ph type="title"/>
          </p:nvPr>
        </p:nvSpPr>
        <p:spPr/>
        <p:txBody>
          <a:bodyPr/>
          <a:lstStyle/>
          <a:p>
            <a:r>
              <a:rPr lang="pt-BR" altLang="pt-BR"/>
              <a:t>Doenças bacterianas</a:t>
            </a:r>
          </a:p>
        </p:txBody>
      </p:sp>
      <p:sp>
        <p:nvSpPr>
          <p:cNvPr id="36867" name="Rectangle 3">
            <a:extLst>
              <a:ext uri="{FF2B5EF4-FFF2-40B4-BE49-F238E27FC236}">
                <a16:creationId xmlns:a16="http://schemas.microsoft.com/office/drawing/2014/main" id="{20F87C50-44A9-4CFC-94D5-C1262B650554}"/>
              </a:ext>
            </a:extLst>
          </p:cNvPr>
          <p:cNvSpPr>
            <a:spLocks noGrp="1"/>
          </p:cNvSpPr>
          <p:nvPr>
            <p:ph type="body" sz="half" idx="1"/>
          </p:nvPr>
        </p:nvSpPr>
        <p:spPr/>
        <p:txBody>
          <a:bodyPr/>
          <a:lstStyle/>
          <a:p>
            <a:pPr>
              <a:buFont typeface="Arial" panose="020B0604020202020204" pitchFamily="34" charset="0"/>
              <a:buNone/>
            </a:pPr>
            <a:r>
              <a:rPr lang="pt-BR" altLang="pt-BR" b="1" dirty="0"/>
              <a:t>Cólera</a:t>
            </a:r>
          </a:p>
          <a:p>
            <a:r>
              <a:rPr lang="pt-BR" altLang="pt-BR" sz="2000" dirty="0"/>
              <a:t>Agente etiológico:</a:t>
            </a:r>
          </a:p>
          <a:p>
            <a:pPr lvl="1"/>
            <a:r>
              <a:rPr lang="pt-BR" altLang="pt-BR" sz="1800" i="1" dirty="0" err="1"/>
              <a:t>Vibrio</a:t>
            </a:r>
            <a:r>
              <a:rPr lang="pt-BR" altLang="pt-BR" sz="1800" i="1" dirty="0"/>
              <a:t> </a:t>
            </a:r>
            <a:r>
              <a:rPr lang="pt-BR" altLang="pt-BR" sz="1800" i="1" dirty="0" err="1"/>
              <a:t>cholerae</a:t>
            </a:r>
            <a:endParaRPr lang="pt-BR" altLang="pt-BR" sz="1800" i="1" dirty="0"/>
          </a:p>
          <a:p>
            <a:r>
              <a:rPr lang="pt-BR" altLang="pt-BR" sz="2000" dirty="0"/>
              <a:t>Transmissão:</a:t>
            </a:r>
          </a:p>
          <a:p>
            <a:pPr lvl="1"/>
            <a:r>
              <a:rPr lang="pt-BR" altLang="pt-BR" sz="1800" dirty="0"/>
              <a:t>ingestão de água e alimentos contaminados pelas bactérias.</a:t>
            </a:r>
          </a:p>
          <a:p>
            <a:r>
              <a:rPr lang="pt-BR" altLang="pt-BR" sz="2000" dirty="0"/>
              <a:t>Sintomas:</a:t>
            </a:r>
          </a:p>
          <a:p>
            <a:pPr lvl="1"/>
            <a:r>
              <a:rPr lang="pt-BR" altLang="pt-BR" sz="1800" dirty="0"/>
              <a:t>forte diarreia, as fezes são aquosas e esbranquiçadas (água de arroz), sem muco ou sangue, cólicas abdominais, dores no corpo, náusea e vômitos.</a:t>
            </a:r>
          </a:p>
        </p:txBody>
      </p:sp>
      <p:sp>
        <p:nvSpPr>
          <p:cNvPr id="36868" name="Rectangle 4">
            <a:extLst>
              <a:ext uri="{FF2B5EF4-FFF2-40B4-BE49-F238E27FC236}">
                <a16:creationId xmlns:a16="http://schemas.microsoft.com/office/drawing/2014/main" id="{EF819CBC-3464-4FD1-A70D-0C5398A133A0}"/>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saneamento básico,</a:t>
            </a:r>
          </a:p>
          <a:p>
            <a:pPr lvl="1">
              <a:lnSpc>
                <a:spcPct val="90000"/>
              </a:lnSpc>
            </a:pPr>
            <a:r>
              <a:rPr lang="pt-BR" altLang="pt-BR" sz="1800" dirty="0"/>
              <a:t>ingerir água fervida ou clorada,</a:t>
            </a:r>
          </a:p>
          <a:p>
            <a:pPr lvl="1">
              <a:lnSpc>
                <a:spcPct val="90000"/>
              </a:lnSpc>
            </a:pPr>
            <a:r>
              <a:rPr lang="pt-BR" altLang="pt-BR" sz="1800" dirty="0"/>
              <a:t>lavar bem frutas e verduras,</a:t>
            </a:r>
          </a:p>
          <a:p>
            <a:pPr lvl="1">
              <a:lnSpc>
                <a:spcPct val="90000"/>
              </a:lnSpc>
            </a:pPr>
            <a:r>
              <a:rPr lang="pt-BR" altLang="pt-BR" sz="1800" dirty="0"/>
              <a:t>não ingerir frutos do mar crus,</a:t>
            </a:r>
          </a:p>
          <a:p>
            <a:pPr lvl="1">
              <a:lnSpc>
                <a:spcPct val="90000"/>
              </a:lnSpc>
            </a:pPr>
            <a:r>
              <a:rPr lang="pt-BR" altLang="pt-BR" sz="1800" dirty="0"/>
              <a:t>tratamento feito com antibióticos.</a:t>
            </a:r>
          </a:p>
        </p:txBody>
      </p:sp>
      <p:sp>
        <p:nvSpPr>
          <p:cNvPr id="36869" name="Retângulo 1">
            <a:extLst>
              <a:ext uri="{FF2B5EF4-FFF2-40B4-BE49-F238E27FC236}">
                <a16:creationId xmlns:a16="http://schemas.microsoft.com/office/drawing/2014/main" id="{1F6C6193-D040-4FF7-A0A2-D5320377D103}"/>
              </a:ext>
            </a:extLst>
          </p:cNvPr>
          <p:cNvSpPr>
            <a:spLocks noChangeArrowheads="1"/>
          </p:cNvSpPr>
          <p:nvPr/>
        </p:nvSpPr>
        <p:spPr bwMode="auto">
          <a:xfrm>
            <a:off x="1489076" y="1"/>
            <a:ext cx="5686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EC38540E-29E4-4A68-A959-809F1F217588}"/>
              </a:ext>
            </a:extLst>
          </p:cNvPr>
          <p:cNvPicPr>
            <a:picLocks noChangeAspect="1"/>
          </p:cNvPicPr>
          <p:nvPr/>
        </p:nvPicPr>
        <p:blipFill>
          <a:blip r:embed="rId2"/>
          <a:stretch>
            <a:fillRect/>
          </a:stretch>
        </p:blipFill>
        <p:spPr>
          <a:xfrm>
            <a:off x="920698" y="525104"/>
            <a:ext cx="6271410" cy="3589696"/>
          </a:xfrm>
          <a:prstGeom prst="rect">
            <a:avLst/>
          </a:prstGeom>
        </p:spPr>
      </p:pic>
      <p:pic>
        <p:nvPicPr>
          <p:cNvPr id="7" name="Imagem 6">
            <a:extLst>
              <a:ext uri="{FF2B5EF4-FFF2-40B4-BE49-F238E27FC236}">
                <a16:creationId xmlns:a16="http://schemas.microsoft.com/office/drawing/2014/main" id="{9523A2DB-8037-4057-A83F-1E4E9DFEFB13}"/>
              </a:ext>
            </a:extLst>
          </p:cNvPr>
          <p:cNvPicPr>
            <a:picLocks noChangeAspect="1"/>
          </p:cNvPicPr>
          <p:nvPr/>
        </p:nvPicPr>
        <p:blipFill>
          <a:blip r:embed="rId3"/>
          <a:stretch>
            <a:fillRect/>
          </a:stretch>
        </p:blipFill>
        <p:spPr>
          <a:xfrm>
            <a:off x="3148397" y="4264130"/>
            <a:ext cx="5895206" cy="2068766"/>
          </a:xfrm>
          <a:prstGeom prst="rect">
            <a:avLst/>
          </a:prstGeom>
        </p:spPr>
      </p:pic>
      <p:pic>
        <p:nvPicPr>
          <p:cNvPr id="8" name="Imagem 7">
            <a:extLst>
              <a:ext uri="{FF2B5EF4-FFF2-40B4-BE49-F238E27FC236}">
                <a16:creationId xmlns:a16="http://schemas.microsoft.com/office/drawing/2014/main" id="{AF12C6B2-AA7C-4B7F-885F-4E4BC601D819}"/>
              </a:ext>
            </a:extLst>
          </p:cNvPr>
          <p:cNvPicPr>
            <a:picLocks noChangeAspect="1"/>
          </p:cNvPicPr>
          <p:nvPr/>
        </p:nvPicPr>
        <p:blipFill>
          <a:blip r:embed="rId4"/>
          <a:stretch>
            <a:fillRect/>
          </a:stretch>
        </p:blipFill>
        <p:spPr>
          <a:xfrm>
            <a:off x="7633658" y="1284259"/>
            <a:ext cx="3935989" cy="2619222"/>
          </a:xfrm>
          <a:prstGeom prst="rect">
            <a:avLst/>
          </a:prstGeom>
        </p:spPr>
      </p:pic>
    </p:spTree>
    <p:extLst>
      <p:ext uri="{BB962C8B-B14F-4D97-AF65-F5344CB8AC3E}">
        <p14:creationId xmlns:p14="http://schemas.microsoft.com/office/powerpoint/2010/main" val="408012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9A13BC0-F455-4DD6-957F-C54058FADC8A}"/>
              </a:ext>
            </a:extLst>
          </p:cNvPr>
          <p:cNvSpPr>
            <a:spLocks noGrp="1"/>
          </p:cNvSpPr>
          <p:nvPr>
            <p:ph type="title"/>
          </p:nvPr>
        </p:nvSpPr>
        <p:spPr/>
        <p:txBody>
          <a:bodyPr/>
          <a:lstStyle/>
          <a:p>
            <a:r>
              <a:rPr lang="pt-BR" altLang="pt-BR"/>
              <a:t>Doenças bacterianas</a:t>
            </a:r>
          </a:p>
        </p:txBody>
      </p:sp>
      <p:sp>
        <p:nvSpPr>
          <p:cNvPr id="37891" name="Rectangle 3">
            <a:extLst>
              <a:ext uri="{FF2B5EF4-FFF2-40B4-BE49-F238E27FC236}">
                <a16:creationId xmlns:a16="http://schemas.microsoft.com/office/drawing/2014/main" id="{D12A1393-E7A2-4C64-95BA-9D145BDB53D5}"/>
              </a:ext>
            </a:extLst>
          </p:cNvPr>
          <p:cNvSpPr>
            <a:spLocks noGrp="1"/>
          </p:cNvSpPr>
          <p:nvPr>
            <p:ph type="body" sz="half" idx="1"/>
          </p:nvPr>
        </p:nvSpPr>
        <p:spPr/>
        <p:txBody>
          <a:bodyPr/>
          <a:lstStyle/>
          <a:p>
            <a:pPr>
              <a:buFont typeface="Arial" panose="020B0604020202020204" pitchFamily="34" charset="0"/>
              <a:buNone/>
            </a:pPr>
            <a:r>
              <a:rPr lang="pt-BR" altLang="pt-BR" b="1" dirty="0"/>
              <a:t>Febre tifoide</a:t>
            </a:r>
          </a:p>
          <a:p>
            <a:r>
              <a:rPr lang="pt-BR" altLang="pt-BR" sz="2000" dirty="0"/>
              <a:t>Agente etiológico:</a:t>
            </a:r>
          </a:p>
          <a:p>
            <a:pPr lvl="1"/>
            <a:r>
              <a:rPr lang="pt-BR" altLang="pt-BR" sz="1800" i="1" dirty="0"/>
              <a:t>Salmonella </a:t>
            </a:r>
            <a:r>
              <a:rPr lang="pt-BR" altLang="pt-BR" sz="1800" i="1" dirty="0" err="1"/>
              <a:t>typhi</a:t>
            </a:r>
            <a:endParaRPr lang="pt-BR" altLang="pt-BR" sz="1800" i="1" dirty="0"/>
          </a:p>
          <a:p>
            <a:r>
              <a:rPr lang="pt-BR" altLang="pt-BR" sz="2000" dirty="0"/>
              <a:t>Transmissão:</a:t>
            </a:r>
          </a:p>
          <a:p>
            <a:pPr lvl="1"/>
            <a:r>
              <a:rPr lang="pt-BR" altLang="pt-BR" sz="1800" dirty="0"/>
              <a:t>ingestão de água e alimentos contaminados com fezes dos portadores.</a:t>
            </a:r>
          </a:p>
          <a:p>
            <a:r>
              <a:rPr lang="pt-BR" altLang="pt-BR" sz="2000" dirty="0"/>
              <a:t>Sintomas:</a:t>
            </a:r>
          </a:p>
          <a:p>
            <a:pPr lvl="1"/>
            <a:r>
              <a:rPr lang="pt-BR" altLang="pt-BR" sz="1800" dirty="0"/>
              <a:t>problemas digestivos,</a:t>
            </a:r>
          </a:p>
          <a:p>
            <a:pPr lvl="1"/>
            <a:r>
              <a:rPr lang="pt-BR" altLang="pt-BR" sz="1800" dirty="0"/>
              <a:t>febre contínua,</a:t>
            </a:r>
          </a:p>
          <a:p>
            <a:pPr lvl="1"/>
            <a:r>
              <a:rPr lang="pt-BR" altLang="pt-BR" sz="1800" dirty="0"/>
              <a:t>dores musculares.</a:t>
            </a:r>
          </a:p>
        </p:txBody>
      </p:sp>
      <p:sp>
        <p:nvSpPr>
          <p:cNvPr id="37892" name="Rectangle 4">
            <a:extLst>
              <a:ext uri="{FF2B5EF4-FFF2-40B4-BE49-F238E27FC236}">
                <a16:creationId xmlns:a16="http://schemas.microsoft.com/office/drawing/2014/main" id="{A076EB5E-26A5-4501-817B-5A6ED8D7A9D4}"/>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Vacinação,</a:t>
            </a:r>
          </a:p>
          <a:p>
            <a:pPr lvl="1">
              <a:lnSpc>
                <a:spcPct val="90000"/>
              </a:lnSpc>
            </a:pPr>
            <a:r>
              <a:rPr lang="pt-BR" altLang="pt-BR" sz="1800" dirty="0"/>
              <a:t>tratamento procedido com antibióticos, reposição de líquidos e sais minerais.</a:t>
            </a:r>
          </a:p>
        </p:txBody>
      </p:sp>
      <p:sp>
        <p:nvSpPr>
          <p:cNvPr id="37893" name="Retângulo 1">
            <a:extLst>
              <a:ext uri="{FF2B5EF4-FFF2-40B4-BE49-F238E27FC236}">
                <a16:creationId xmlns:a16="http://schemas.microsoft.com/office/drawing/2014/main" id="{8873D401-33CE-4160-944A-8E89DEE4A5A1}"/>
              </a:ext>
            </a:extLst>
          </p:cNvPr>
          <p:cNvSpPr>
            <a:spLocks noChangeArrowheads="1"/>
          </p:cNvSpPr>
          <p:nvPr/>
        </p:nvSpPr>
        <p:spPr bwMode="auto">
          <a:xfrm>
            <a:off x="1524001" y="1"/>
            <a:ext cx="5580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EC962F1-F6F7-48FA-BC0F-3BD601D66B74}"/>
              </a:ext>
            </a:extLst>
          </p:cNvPr>
          <p:cNvSpPr>
            <a:spLocks noGrp="1"/>
          </p:cNvSpPr>
          <p:nvPr>
            <p:ph type="title"/>
          </p:nvPr>
        </p:nvSpPr>
        <p:spPr/>
        <p:txBody>
          <a:bodyPr/>
          <a:lstStyle/>
          <a:p>
            <a:r>
              <a:rPr lang="pt-BR" altLang="pt-BR"/>
              <a:t>Doenças bacterianas</a:t>
            </a:r>
          </a:p>
        </p:txBody>
      </p:sp>
      <p:sp>
        <p:nvSpPr>
          <p:cNvPr id="38915" name="Rectangle 3">
            <a:extLst>
              <a:ext uri="{FF2B5EF4-FFF2-40B4-BE49-F238E27FC236}">
                <a16:creationId xmlns:a16="http://schemas.microsoft.com/office/drawing/2014/main" id="{C639EB63-B057-4DBB-81C7-862ADAC21451}"/>
              </a:ext>
            </a:extLst>
          </p:cNvPr>
          <p:cNvSpPr>
            <a:spLocks noGrp="1"/>
          </p:cNvSpPr>
          <p:nvPr>
            <p:ph type="body" sz="half" idx="1"/>
          </p:nvPr>
        </p:nvSpPr>
        <p:spPr>
          <a:xfrm>
            <a:off x="1981200" y="1916114"/>
            <a:ext cx="4038600" cy="4321175"/>
          </a:xfrm>
        </p:spPr>
        <p:txBody>
          <a:bodyPr>
            <a:normAutofit lnSpcReduction="10000"/>
          </a:bodyPr>
          <a:lstStyle/>
          <a:p>
            <a:pPr>
              <a:lnSpc>
                <a:spcPct val="80000"/>
              </a:lnSpc>
              <a:buFont typeface="Arial" panose="020B0604020202020204" pitchFamily="34" charset="0"/>
              <a:buNone/>
            </a:pPr>
            <a:r>
              <a:rPr lang="pt-BR" altLang="pt-BR" b="1" dirty="0"/>
              <a:t>Leptospirose</a:t>
            </a:r>
          </a:p>
          <a:p>
            <a:pPr>
              <a:lnSpc>
                <a:spcPct val="80000"/>
              </a:lnSpc>
            </a:pPr>
            <a:r>
              <a:rPr lang="pt-BR" altLang="pt-BR" sz="2000" dirty="0"/>
              <a:t>Agente etiológico:</a:t>
            </a:r>
          </a:p>
          <a:p>
            <a:pPr lvl="1">
              <a:lnSpc>
                <a:spcPct val="80000"/>
              </a:lnSpc>
            </a:pPr>
            <a:r>
              <a:rPr lang="pt-BR" altLang="pt-BR" sz="1800" i="1" dirty="0"/>
              <a:t>Leptospirose </a:t>
            </a:r>
            <a:r>
              <a:rPr lang="pt-BR" altLang="pt-BR" sz="1800" i="1" dirty="0" err="1"/>
              <a:t>interrogans</a:t>
            </a:r>
            <a:endParaRPr lang="pt-BR" altLang="pt-BR" sz="1800" i="1" dirty="0"/>
          </a:p>
          <a:p>
            <a:pPr>
              <a:lnSpc>
                <a:spcPct val="80000"/>
              </a:lnSpc>
            </a:pPr>
            <a:r>
              <a:rPr lang="pt-BR" altLang="pt-BR" sz="2000" dirty="0"/>
              <a:t>Transmissão:</a:t>
            </a:r>
          </a:p>
          <a:p>
            <a:pPr lvl="1">
              <a:lnSpc>
                <a:spcPct val="80000"/>
              </a:lnSpc>
            </a:pPr>
            <a:r>
              <a:rPr lang="pt-BR" altLang="pt-BR" sz="1800" dirty="0"/>
              <a:t>água, alimentos e objetos contaminados por ratos, camundongos, etc.;</a:t>
            </a:r>
          </a:p>
          <a:p>
            <a:pPr lvl="1">
              <a:lnSpc>
                <a:spcPct val="80000"/>
              </a:lnSpc>
            </a:pPr>
            <a:r>
              <a:rPr lang="pt-BR" altLang="pt-BR" sz="1800" dirty="0"/>
              <a:t>as bactérias penetram no corpo pela pele, mas também por rachaduras nos pés e pelas mucosas da boca, nariz e olhos.</a:t>
            </a:r>
          </a:p>
          <a:p>
            <a:pPr>
              <a:lnSpc>
                <a:spcPct val="80000"/>
              </a:lnSpc>
            </a:pPr>
            <a:r>
              <a:rPr lang="pt-BR" altLang="pt-BR" sz="2000" dirty="0"/>
              <a:t>Sintomas:</a:t>
            </a:r>
          </a:p>
          <a:p>
            <a:pPr lvl="1">
              <a:lnSpc>
                <a:spcPct val="80000"/>
              </a:lnSpc>
            </a:pPr>
            <a:r>
              <a:rPr lang="pt-BR" altLang="pt-BR" sz="1800" dirty="0"/>
              <a:t>febre alta, dor de cabeça, dores musculares, náuseas, vômitos, hemorragias digestivas, lesões na pela e problemas respiratórios, podendo ocorrer a morte.</a:t>
            </a:r>
          </a:p>
        </p:txBody>
      </p:sp>
      <p:sp>
        <p:nvSpPr>
          <p:cNvPr id="38916" name="Rectangle 4">
            <a:extLst>
              <a:ext uri="{FF2B5EF4-FFF2-40B4-BE49-F238E27FC236}">
                <a16:creationId xmlns:a16="http://schemas.microsoft.com/office/drawing/2014/main" id="{02DA0557-37B3-487A-AEF9-5FF2E2273187}"/>
              </a:ext>
            </a:extLst>
          </p:cNvPr>
          <p:cNvSpPr>
            <a:spLocks noGrp="1"/>
          </p:cNvSpPr>
          <p:nvPr>
            <p:ph sz="quarter" idx="2"/>
          </p:nvPr>
        </p:nvSpPr>
        <p:spPr/>
        <p:txBody>
          <a:bodyPr>
            <a:normAutofit fontScale="92500"/>
          </a:bodyPr>
          <a:lstStyle/>
          <a:p>
            <a:pPr>
              <a:lnSpc>
                <a:spcPct val="90000"/>
              </a:lnSpc>
            </a:pPr>
            <a:r>
              <a:rPr lang="pt-BR" altLang="pt-BR" sz="2000" dirty="0"/>
              <a:t>Profilaxia:</a:t>
            </a:r>
          </a:p>
          <a:p>
            <a:pPr lvl="1">
              <a:lnSpc>
                <a:spcPct val="90000"/>
              </a:lnSpc>
            </a:pPr>
            <a:r>
              <a:rPr lang="pt-BR" altLang="pt-BR" sz="1800" dirty="0"/>
              <a:t>Vacinação;</a:t>
            </a:r>
          </a:p>
          <a:p>
            <a:pPr lvl="1">
              <a:lnSpc>
                <a:spcPct val="90000"/>
              </a:lnSpc>
            </a:pPr>
            <a:r>
              <a:rPr lang="pt-BR" altLang="pt-BR" sz="1800" dirty="0"/>
              <a:t>evitar alagamentos, lixões (onde proliferam ratos);</a:t>
            </a:r>
          </a:p>
          <a:p>
            <a:pPr lvl="1">
              <a:lnSpc>
                <a:spcPct val="90000"/>
              </a:lnSpc>
            </a:pPr>
            <a:r>
              <a:rPr lang="pt-BR" altLang="pt-BR" sz="1800" dirty="0"/>
              <a:t>realizar tratamento da água;</a:t>
            </a:r>
          </a:p>
          <a:p>
            <a:pPr lvl="1">
              <a:lnSpc>
                <a:spcPct val="90000"/>
              </a:lnSpc>
            </a:pPr>
            <a:r>
              <a:rPr lang="pt-BR" altLang="pt-BR" sz="1800" dirty="0"/>
              <a:t>fazer vigilância sanitária e inspeção de alimentos;</a:t>
            </a:r>
          </a:p>
          <a:p>
            <a:pPr lvl="1">
              <a:lnSpc>
                <a:spcPct val="90000"/>
              </a:lnSpc>
            </a:pPr>
            <a:r>
              <a:rPr lang="pt-BR" altLang="pt-BR" sz="1800" dirty="0"/>
              <a:t>tratamento feito com antibióticos.</a:t>
            </a:r>
          </a:p>
        </p:txBody>
      </p:sp>
      <p:sp>
        <p:nvSpPr>
          <p:cNvPr id="38917" name="Retângulo 1">
            <a:extLst>
              <a:ext uri="{FF2B5EF4-FFF2-40B4-BE49-F238E27FC236}">
                <a16:creationId xmlns:a16="http://schemas.microsoft.com/office/drawing/2014/main" id="{BAF55E59-CFE7-483A-81DC-99F1B5012060}"/>
              </a:ext>
            </a:extLst>
          </p:cNvPr>
          <p:cNvSpPr>
            <a:spLocks noChangeArrowheads="1"/>
          </p:cNvSpPr>
          <p:nvPr/>
        </p:nvSpPr>
        <p:spPr bwMode="auto">
          <a:xfrm>
            <a:off x="1531939" y="14289"/>
            <a:ext cx="5284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5742203D-7970-4CBA-AE9B-8EA46BEAC804}"/>
              </a:ext>
            </a:extLst>
          </p:cNvPr>
          <p:cNvPicPr>
            <a:picLocks noChangeAspect="1"/>
          </p:cNvPicPr>
          <p:nvPr/>
        </p:nvPicPr>
        <p:blipFill>
          <a:blip r:embed="rId2"/>
          <a:stretch>
            <a:fillRect/>
          </a:stretch>
        </p:blipFill>
        <p:spPr>
          <a:xfrm>
            <a:off x="572113" y="409881"/>
            <a:ext cx="5975281" cy="4191615"/>
          </a:xfrm>
          <a:prstGeom prst="rect">
            <a:avLst/>
          </a:prstGeom>
        </p:spPr>
      </p:pic>
      <p:pic>
        <p:nvPicPr>
          <p:cNvPr id="14338" name="Picture 2" descr="Neste período de chuvas, fique atento aos perigos da leptospirose">
            <a:extLst>
              <a:ext uri="{FF2B5EF4-FFF2-40B4-BE49-F238E27FC236}">
                <a16:creationId xmlns:a16="http://schemas.microsoft.com/office/drawing/2014/main" id="{1DF9B5F7-2CE4-4C0B-A322-361074F80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323" y="1060348"/>
            <a:ext cx="4552325" cy="24940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FD21476-7C17-4D60-9907-DD2A7FF3093C}"/>
              </a:ext>
            </a:extLst>
          </p:cNvPr>
          <p:cNvPicPr>
            <a:picLocks noChangeAspect="1"/>
          </p:cNvPicPr>
          <p:nvPr/>
        </p:nvPicPr>
        <p:blipFill>
          <a:blip r:embed="rId4"/>
          <a:stretch>
            <a:fillRect/>
          </a:stretch>
        </p:blipFill>
        <p:spPr>
          <a:xfrm>
            <a:off x="7698658" y="3969104"/>
            <a:ext cx="3610589" cy="2424629"/>
          </a:xfrm>
          <a:prstGeom prst="rect">
            <a:avLst/>
          </a:prstGeom>
        </p:spPr>
      </p:pic>
    </p:spTree>
    <p:extLst>
      <p:ext uri="{BB962C8B-B14F-4D97-AF65-F5344CB8AC3E}">
        <p14:creationId xmlns:p14="http://schemas.microsoft.com/office/powerpoint/2010/main" val="1497991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CCECF34-722D-4830-930D-78C00DBC826E}"/>
              </a:ext>
            </a:extLst>
          </p:cNvPr>
          <p:cNvSpPr txBox="1"/>
          <p:nvPr/>
        </p:nvSpPr>
        <p:spPr>
          <a:xfrm>
            <a:off x="3462184" y="3059668"/>
            <a:ext cx="6098458" cy="369332"/>
          </a:xfrm>
          <a:prstGeom prst="rect">
            <a:avLst/>
          </a:prstGeom>
          <a:noFill/>
        </p:spPr>
        <p:txBody>
          <a:bodyPr wrap="square">
            <a:spAutoFit/>
          </a:bodyPr>
          <a:lstStyle/>
          <a:p>
            <a:r>
              <a:rPr lang="pt-BR" dirty="0"/>
              <a:t>https://www.youtube.com/watch?v=YX5-Rvb2tOs</a:t>
            </a:r>
          </a:p>
        </p:txBody>
      </p:sp>
      <p:sp>
        <p:nvSpPr>
          <p:cNvPr id="5" name="CaixaDeTexto 4">
            <a:extLst>
              <a:ext uri="{FF2B5EF4-FFF2-40B4-BE49-F238E27FC236}">
                <a16:creationId xmlns:a16="http://schemas.microsoft.com/office/drawing/2014/main" id="{98CE1F2D-8810-4274-8B03-9F89C3FCEBCE}"/>
              </a:ext>
            </a:extLst>
          </p:cNvPr>
          <p:cNvSpPr txBox="1"/>
          <p:nvPr/>
        </p:nvSpPr>
        <p:spPr>
          <a:xfrm>
            <a:off x="1349477" y="2545396"/>
            <a:ext cx="10323871" cy="369332"/>
          </a:xfrm>
          <a:prstGeom prst="rect">
            <a:avLst/>
          </a:prstGeom>
          <a:noFill/>
        </p:spPr>
        <p:txBody>
          <a:bodyPr wrap="square">
            <a:spAutoFit/>
          </a:bodyPr>
          <a:lstStyle/>
          <a:p>
            <a:pPr algn="l"/>
            <a:r>
              <a:rPr lang="pt-BR" b="0" i="0" dirty="0">
                <a:effectLst/>
                <a:latin typeface="Roboto"/>
              </a:rPr>
              <a:t>DF registra primeira morte por leptospirose em 2019 | Jornal SBT Brasília 03/04/2019</a:t>
            </a:r>
          </a:p>
        </p:txBody>
      </p:sp>
    </p:spTree>
    <p:extLst>
      <p:ext uri="{BB962C8B-B14F-4D97-AF65-F5344CB8AC3E}">
        <p14:creationId xmlns:p14="http://schemas.microsoft.com/office/powerpoint/2010/main" val="2202661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1D01EAC-6AD0-4871-9DEB-CDEFE071B000}"/>
              </a:ext>
            </a:extLst>
          </p:cNvPr>
          <p:cNvSpPr>
            <a:spLocks noGrp="1"/>
          </p:cNvSpPr>
          <p:nvPr>
            <p:ph type="title"/>
          </p:nvPr>
        </p:nvSpPr>
        <p:spPr/>
        <p:txBody>
          <a:bodyPr/>
          <a:lstStyle/>
          <a:p>
            <a:r>
              <a:rPr lang="pt-BR" altLang="pt-BR"/>
              <a:t>Doenças bacterianas</a:t>
            </a:r>
          </a:p>
        </p:txBody>
      </p:sp>
      <p:sp>
        <p:nvSpPr>
          <p:cNvPr id="39939" name="Rectangle 3">
            <a:extLst>
              <a:ext uri="{FF2B5EF4-FFF2-40B4-BE49-F238E27FC236}">
                <a16:creationId xmlns:a16="http://schemas.microsoft.com/office/drawing/2014/main" id="{50079EAD-A1AE-4D3C-BC0E-90DE1C008D7A}"/>
              </a:ext>
            </a:extLst>
          </p:cNvPr>
          <p:cNvSpPr>
            <a:spLocks noGrp="1"/>
          </p:cNvSpPr>
          <p:nvPr>
            <p:ph type="body" sz="half" idx="1"/>
          </p:nvPr>
        </p:nvSpPr>
        <p:spPr/>
        <p:txBody>
          <a:bodyPr/>
          <a:lstStyle/>
          <a:p>
            <a:pPr>
              <a:buFont typeface="Arial" panose="020B0604020202020204" pitchFamily="34" charset="0"/>
              <a:buNone/>
            </a:pPr>
            <a:r>
              <a:rPr lang="pt-BR" altLang="pt-BR" b="1" dirty="0"/>
              <a:t>Gonorreia ou blenorragia</a:t>
            </a:r>
          </a:p>
          <a:p>
            <a:r>
              <a:rPr lang="pt-BR" altLang="pt-BR" sz="2000" dirty="0"/>
              <a:t>Agente etiológico:</a:t>
            </a:r>
          </a:p>
          <a:p>
            <a:pPr lvl="1"/>
            <a:r>
              <a:rPr lang="pt-BR" altLang="pt-BR" sz="1800" i="1" dirty="0"/>
              <a:t>Neisseria </a:t>
            </a:r>
            <a:r>
              <a:rPr lang="pt-BR" altLang="pt-BR" sz="1800" i="1" dirty="0" err="1"/>
              <a:t>gonorrhoeae</a:t>
            </a:r>
            <a:endParaRPr lang="pt-BR" altLang="pt-BR" sz="1800" i="1" dirty="0"/>
          </a:p>
          <a:p>
            <a:r>
              <a:rPr lang="pt-BR" altLang="pt-BR" sz="2000" dirty="0"/>
              <a:t>Transmissão:</a:t>
            </a:r>
          </a:p>
          <a:p>
            <a:pPr lvl="1"/>
            <a:r>
              <a:rPr lang="pt-BR" altLang="pt-BR" sz="1800" dirty="0"/>
              <a:t>através de relações sexuais com parceiros contaminados e da mãe para o recém-nascido, durante o parto.</a:t>
            </a:r>
          </a:p>
          <a:p>
            <a:r>
              <a:rPr lang="pt-BR" altLang="pt-BR" sz="2000" dirty="0"/>
              <a:t>Sintomas:</a:t>
            </a:r>
          </a:p>
          <a:p>
            <a:pPr lvl="1"/>
            <a:r>
              <a:rPr lang="pt-BR" altLang="pt-BR" sz="1800" dirty="0"/>
              <a:t>dor, ardência e pus espesso, amarelado, na uretra.</a:t>
            </a:r>
          </a:p>
        </p:txBody>
      </p:sp>
      <p:sp>
        <p:nvSpPr>
          <p:cNvPr id="39940" name="Rectangle 4">
            <a:extLst>
              <a:ext uri="{FF2B5EF4-FFF2-40B4-BE49-F238E27FC236}">
                <a16:creationId xmlns:a16="http://schemas.microsoft.com/office/drawing/2014/main" id="{079C882D-FB09-41E7-B507-B8B0D36EE184}"/>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evitar relações sexuais com pessoas portadoras e usar preservativos;</a:t>
            </a:r>
          </a:p>
          <a:p>
            <a:pPr lvl="1">
              <a:lnSpc>
                <a:spcPct val="90000"/>
              </a:lnSpc>
            </a:pPr>
            <a:r>
              <a:rPr lang="pt-BR" altLang="pt-BR" sz="1800" dirty="0"/>
              <a:t>tratamento feito com antibióticos.</a:t>
            </a:r>
          </a:p>
        </p:txBody>
      </p:sp>
      <p:sp>
        <p:nvSpPr>
          <p:cNvPr id="39941" name="Retângulo 1">
            <a:extLst>
              <a:ext uri="{FF2B5EF4-FFF2-40B4-BE49-F238E27FC236}">
                <a16:creationId xmlns:a16="http://schemas.microsoft.com/office/drawing/2014/main" id="{167FA892-595A-4C68-AACB-27F0E4D6E4EE}"/>
              </a:ext>
            </a:extLst>
          </p:cNvPr>
          <p:cNvSpPr>
            <a:spLocks noChangeArrowheads="1"/>
          </p:cNvSpPr>
          <p:nvPr/>
        </p:nvSpPr>
        <p:spPr bwMode="auto">
          <a:xfrm>
            <a:off x="1524000" y="1"/>
            <a:ext cx="565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0456145-133D-4232-8F6B-4AC56A318118}"/>
              </a:ext>
            </a:extLst>
          </p:cNvPr>
          <p:cNvSpPr>
            <a:spLocks noGrp="1"/>
          </p:cNvSpPr>
          <p:nvPr>
            <p:ph type="title"/>
          </p:nvPr>
        </p:nvSpPr>
        <p:spPr/>
        <p:txBody>
          <a:bodyPr/>
          <a:lstStyle/>
          <a:p>
            <a:r>
              <a:rPr lang="pt-BR" altLang="pt-BR"/>
              <a:t>Doenças bacterianas</a:t>
            </a:r>
          </a:p>
        </p:txBody>
      </p:sp>
      <p:sp>
        <p:nvSpPr>
          <p:cNvPr id="40963" name="Rectangle 3">
            <a:extLst>
              <a:ext uri="{FF2B5EF4-FFF2-40B4-BE49-F238E27FC236}">
                <a16:creationId xmlns:a16="http://schemas.microsoft.com/office/drawing/2014/main" id="{08BCB474-3FF8-4911-A5AB-8805B3F1E15F}"/>
              </a:ext>
            </a:extLst>
          </p:cNvPr>
          <p:cNvSpPr>
            <a:spLocks noGrp="1"/>
          </p:cNvSpPr>
          <p:nvPr>
            <p:ph type="body" sz="half" idx="1"/>
          </p:nvPr>
        </p:nvSpPr>
        <p:spPr/>
        <p:txBody>
          <a:bodyPr/>
          <a:lstStyle/>
          <a:p>
            <a:pPr>
              <a:lnSpc>
                <a:spcPct val="80000"/>
              </a:lnSpc>
              <a:buFont typeface="Arial" panose="020B0604020202020204" pitchFamily="34" charset="0"/>
              <a:buNone/>
            </a:pPr>
            <a:r>
              <a:rPr lang="pt-BR" altLang="pt-BR" sz="2000" b="1" dirty="0"/>
              <a:t>Sífilis</a:t>
            </a:r>
          </a:p>
          <a:p>
            <a:pPr>
              <a:lnSpc>
                <a:spcPct val="80000"/>
              </a:lnSpc>
            </a:pPr>
            <a:r>
              <a:rPr lang="pt-BR" altLang="pt-BR" sz="1800" dirty="0"/>
              <a:t>Agente etiológico:</a:t>
            </a:r>
          </a:p>
          <a:p>
            <a:pPr lvl="1">
              <a:lnSpc>
                <a:spcPct val="80000"/>
              </a:lnSpc>
            </a:pPr>
            <a:r>
              <a:rPr lang="pt-BR" altLang="pt-BR" sz="1600" i="1" dirty="0"/>
              <a:t>Treponema pallidum</a:t>
            </a:r>
          </a:p>
          <a:p>
            <a:pPr>
              <a:lnSpc>
                <a:spcPct val="80000"/>
              </a:lnSpc>
            </a:pPr>
            <a:r>
              <a:rPr lang="pt-BR" altLang="pt-BR" sz="1800" dirty="0"/>
              <a:t>Transmissão:</a:t>
            </a:r>
          </a:p>
          <a:p>
            <a:pPr lvl="1">
              <a:lnSpc>
                <a:spcPct val="80000"/>
              </a:lnSpc>
            </a:pPr>
            <a:r>
              <a:rPr lang="pt-BR" altLang="pt-BR" sz="1600" dirty="0"/>
              <a:t>via sexual ou da mãe para o feto durante a gestação (via congênita).</a:t>
            </a:r>
          </a:p>
          <a:p>
            <a:pPr>
              <a:lnSpc>
                <a:spcPct val="80000"/>
              </a:lnSpc>
            </a:pPr>
            <a:r>
              <a:rPr lang="pt-BR" altLang="pt-BR" sz="1800" dirty="0"/>
              <a:t>Sintomas:</a:t>
            </a:r>
          </a:p>
          <a:p>
            <a:pPr lvl="1">
              <a:lnSpc>
                <a:spcPct val="80000"/>
              </a:lnSpc>
            </a:pPr>
            <a:r>
              <a:rPr lang="pt-BR" altLang="pt-BR" sz="1600" dirty="0"/>
              <a:t>cerca de 20 dias após a contaminação surge lesão endurecida e pouco dolorosa (cancro duro) nos órgãos genitais;</a:t>
            </a:r>
          </a:p>
          <a:p>
            <a:pPr lvl="1">
              <a:lnSpc>
                <a:spcPct val="80000"/>
              </a:lnSpc>
            </a:pPr>
            <a:r>
              <a:rPr lang="pt-BR" altLang="pt-BR" sz="1600" dirty="0"/>
              <a:t>depois aparecem lesões escamosas na pele e nas mucosas, febre, dores de cabeça e no corpo, e indisposição;</a:t>
            </a:r>
          </a:p>
          <a:p>
            <a:pPr lvl="1">
              <a:lnSpc>
                <a:spcPct val="80000"/>
              </a:lnSpc>
            </a:pPr>
            <a:r>
              <a:rPr lang="pt-BR" altLang="pt-BR" sz="1600" dirty="0"/>
              <a:t>no 3º estágio, afeta o sistema nervoso, causando problemas mentais, dificuldade de coordenação motora, e cegueira.</a:t>
            </a:r>
          </a:p>
        </p:txBody>
      </p:sp>
      <p:sp>
        <p:nvSpPr>
          <p:cNvPr id="40964" name="Rectangle 4">
            <a:extLst>
              <a:ext uri="{FF2B5EF4-FFF2-40B4-BE49-F238E27FC236}">
                <a16:creationId xmlns:a16="http://schemas.microsoft.com/office/drawing/2014/main" id="{77EF22E6-42CD-472B-8EE8-763908C7E0AA}"/>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evitar relações sexuais com pessoas portadoras e usar preservativos</a:t>
            </a:r>
          </a:p>
          <a:p>
            <a:pPr lvl="1">
              <a:lnSpc>
                <a:spcPct val="90000"/>
              </a:lnSpc>
            </a:pPr>
            <a:r>
              <a:rPr lang="pt-BR" altLang="pt-BR" sz="1800" dirty="0"/>
              <a:t>tratamento feito com antibióticos.</a:t>
            </a:r>
          </a:p>
        </p:txBody>
      </p:sp>
      <p:sp>
        <p:nvSpPr>
          <p:cNvPr id="40965" name="Retângulo 1">
            <a:extLst>
              <a:ext uri="{FF2B5EF4-FFF2-40B4-BE49-F238E27FC236}">
                <a16:creationId xmlns:a16="http://schemas.microsoft.com/office/drawing/2014/main" id="{73B7F2B6-1E90-452E-9BDD-4C607DD0EAFC}"/>
              </a:ext>
            </a:extLst>
          </p:cNvPr>
          <p:cNvSpPr>
            <a:spLocks noChangeArrowheads="1"/>
          </p:cNvSpPr>
          <p:nvPr/>
        </p:nvSpPr>
        <p:spPr bwMode="auto">
          <a:xfrm>
            <a:off x="1522413" y="1"/>
            <a:ext cx="558165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DD608E9-8987-4791-AFF4-BDA0A51675D3}"/>
              </a:ext>
            </a:extLst>
          </p:cNvPr>
          <p:cNvPicPr>
            <a:picLocks noChangeAspect="1"/>
          </p:cNvPicPr>
          <p:nvPr/>
        </p:nvPicPr>
        <p:blipFill>
          <a:blip r:embed="rId2"/>
          <a:stretch>
            <a:fillRect/>
          </a:stretch>
        </p:blipFill>
        <p:spPr>
          <a:xfrm>
            <a:off x="1973826" y="1120582"/>
            <a:ext cx="8244348" cy="4616835"/>
          </a:xfrm>
          <a:prstGeom prst="rect">
            <a:avLst/>
          </a:prstGeom>
        </p:spPr>
      </p:pic>
    </p:spTree>
    <p:extLst>
      <p:ext uri="{BB962C8B-B14F-4D97-AF65-F5344CB8AC3E}">
        <p14:creationId xmlns:p14="http://schemas.microsoft.com/office/powerpoint/2010/main" val="35713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FE10D83-7A67-48E0-BA0C-B048DBC6432A}"/>
              </a:ext>
            </a:extLst>
          </p:cNvPr>
          <p:cNvSpPr>
            <a:spLocks noGrp="1"/>
          </p:cNvSpPr>
          <p:nvPr>
            <p:ph type="title"/>
          </p:nvPr>
        </p:nvSpPr>
        <p:spPr/>
        <p:txBody>
          <a:bodyPr/>
          <a:lstStyle/>
          <a:p>
            <a:r>
              <a:rPr lang="pt-BR" altLang="pt-BR"/>
              <a:t>Importância das bactérias</a:t>
            </a:r>
          </a:p>
        </p:txBody>
      </p:sp>
      <p:sp>
        <p:nvSpPr>
          <p:cNvPr id="41987" name="Rectangle 3">
            <a:extLst>
              <a:ext uri="{FF2B5EF4-FFF2-40B4-BE49-F238E27FC236}">
                <a16:creationId xmlns:a16="http://schemas.microsoft.com/office/drawing/2014/main" id="{2F636F3A-14DD-4A3B-8C97-66F2BBA47FC5}"/>
              </a:ext>
            </a:extLst>
          </p:cNvPr>
          <p:cNvSpPr>
            <a:spLocks noGrp="1"/>
          </p:cNvSpPr>
          <p:nvPr>
            <p:ph type="body" idx="1"/>
          </p:nvPr>
        </p:nvSpPr>
        <p:spPr/>
        <p:txBody>
          <a:bodyPr/>
          <a:lstStyle/>
          <a:p>
            <a:r>
              <a:rPr lang="pt-BR" altLang="pt-BR" dirty="0"/>
              <a:t>Fermentação alcoólica (gênero </a:t>
            </a:r>
            <a:r>
              <a:rPr lang="pt-BR" altLang="pt-BR" i="1" dirty="0" err="1"/>
              <a:t>Acetobacter</a:t>
            </a:r>
            <a:r>
              <a:rPr lang="pt-BR" altLang="pt-BR" dirty="0"/>
              <a:t>);</a:t>
            </a:r>
          </a:p>
          <a:p>
            <a:r>
              <a:rPr lang="pt-BR" altLang="pt-BR" dirty="0"/>
              <a:t>produção de coalhadas, iogurtes e queijos (gêneros </a:t>
            </a:r>
            <a:r>
              <a:rPr lang="pt-BR" altLang="pt-BR" i="1" dirty="0"/>
              <a:t>Lactobacillus</a:t>
            </a:r>
            <a:r>
              <a:rPr lang="pt-BR" altLang="pt-BR" dirty="0"/>
              <a:t> e </a:t>
            </a:r>
            <a:r>
              <a:rPr lang="pt-BR" altLang="pt-BR" i="1" dirty="0"/>
              <a:t>Streptococcus</a:t>
            </a:r>
            <a:r>
              <a:rPr lang="pt-BR" altLang="pt-BR" dirty="0"/>
              <a:t>);</a:t>
            </a:r>
          </a:p>
          <a:p>
            <a:r>
              <a:rPr lang="pt-BR" altLang="pt-BR" dirty="0"/>
              <a:t>fabricação de medicamentos (por exemplo, a obtenção do antibiótico neomicina a partir de bactérias do gênero </a:t>
            </a:r>
            <a:r>
              <a:rPr lang="pt-BR" altLang="pt-BR" i="1" dirty="0" err="1"/>
              <a:t>Streptomyces</a:t>
            </a:r>
            <a:r>
              <a:rPr lang="pt-BR" altLang="pt-BR" dirty="0"/>
              <a:t>).</a:t>
            </a:r>
          </a:p>
          <a:p>
            <a:r>
              <a:rPr lang="pt-BR" altLang="pt-BR" dirty="0"/>
              <a:t>Decomposição da matéria (estações de tratamento de esgoto).</a:t>
            </a:r>
          </a:p>
        </p:txBody>
      </p:sp>
      <p:sp>
        <p:nvSpPr>
          <p:cNvPr id="41988" name="Retângulo 1">
            <a:extLst>
              <a:ext uri="{FF2B5EF4-FFF2-40B4-BE49-F238E27FC236}">
                <a16:creationId xmlns:a16="http://schemas.microsoft.com/office/drawing/2014/main" id="{468C9E83-19B6-47E2-BC9C-7196B1091EDA}"/>
              </a:ext>
            </a:extLst>
          </p:cNvPr>
          <p:cNvSpPr>
            <a:spLocks noChangeArrowheads="1"/>
          </p:cNvSpPr>
          <p:nvPr/>
        </p:nvSpPr>
        <p:spPr bwMode="auto">
          <a:xfrm>
            <a:off x="1504951" y="-14288"/>
            <a:ext cx="5527675" cy="92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784221C-BCE4-4432-A5E0-B98457F26B9E}"/>
              </a:ext>
            </a:extLst>
          </p:cNvPr>
          <p:cNvSpPr>
            <a:spLocks noGrp="1"/>
          </p:cNvSpPr>
          <p:nvPr>
            <p:ph type="title"/>
          </p:nvPr>
        </p:nvSpPr>
        <p:spPr/>
        <p:txBody>
          <a:bodyPr/>
          <a:lstStyle/>
          <a:p>
            <a:r>
              <a:rPr lang="pt-BR" altLang="pt-BR"/>
              <a:t>Classificação das bactérias</a:t>
            </a:r>
          </a:p>
        </p:txBody>
      </p:sp>
      <p:sp>
        <p:nvSpPr>
          <p:cNvPr id="17411" name="Rectangle 3">
            <a:extLst>
              <a:ext uri="{FF2B5EF4-FFF2-40B4-BE49-F238E27FC236}">
                <a16:creationId xmlns:a16="http://schemas.microsoft.com/office/drawing/2014/main" id="{FF9BDE63-B5D2-47C1-897E-2105F1BA4D7B}"/>
              </a:ext>
            </a:extLst>
          </p:cNvPr>
          <p:cNvSpPr>
            <a:spLocks noGrp="1"/>
          </p:cNvSpPr>
          <p:nvPr>
            <p:ph type="body" idx="1"/>
          </p:nvPr>
        </p:nvSpPr>
        <p:spPr/>
        <p:txBody>
          <a:bodyPr/>
          <a:lstStyle/>
          <a:p>
            <a:r>
              <a:rPr lang="pt-BR" altLang="pt-BR" dirty="0" err="1"/>
              <a:t>Arqueobactérias</a:t>
            </a:r>
            <a:r>
              <a:rPr lang="pt-BR" altLang="pt-BR" dirty="0"/>
              <a:t>:</a:t>
            </a:r>
          </a:p>
          <a:p>
            <a:pPr lvl="1"/>
            <a:r>
              <a:rPr lang="pt-BR" altLang="pt-BR" dirty="0"/>
              <a:t>produtoras de gás metano;</a:t>
            </a:r>
          </a:p>
          <a:p>
            <a:r>
              <a:rPr lang="pt-BR" altLang="pt-BR" dirty="0"/>
              <a:t>Eubactérias</a:t>
            </a:r>
          </a:p>
          <a:p>
            <a:pPr lvl="1"/>
            <a:r>
              <a:rPr lang="pt-BR" altLang="pt-BR" dirty="0" err="1"/>
              <a:t>micoplasmas</a:t>
            </a:r>
            <a:r>
              <a:rPr lang="pt-BR" altLang="pt-BR" dirty="0"/>
              <a:t>: sem parede celular,</a:t>
            </a:r>
          </a:p>
          <a:p>
            <a:pPr lvl="1"/>
            <a:r>
              <a:rPr lang="pt-BR" altLang="pt-BR" dirty="0"/>
              <a:t>gram-positivas e gram-negativas: com parede celular;</a:t>
            </a:r>
          </a:p>
          <a:p>
            <a:r>
              <a:rPr lang="pt-BR" altLang="pt-BR" dirty="0"/>
              <a:t>Cianobactérias</a:t>
            </a:r>
          </a:p>
          <a:p>
            <a:pPr lvl="1"/>
            <a:r>
              <a:rPr lang="pt-BR" altLang="pt-BR" dirty="0"/>
              <a:t>também chamadas de algas azuis, são fotossintetizantes.</a:t>
            </a:r>
          </a:p>
        </p:txBody>
      </p:sp>
      <p:sp>
        <p:nvSpPr>
          <p:cNvPr id="17412" name="Retângulo 1">
            <a:extLst>
              <a:ext uri="{FF2B5EF4-FFF2-40B4-BE49-F238E27FC236}">
                <a16:creationId xmlns:a16="http://schemas.microsoft.com/office/drawing/2014/main" id="{FF8F068A-8C0C-45CB-8810-49051E22ADC8}"/>
              </a:ext>
            </a:extLst>
          </p:cNvPr>
          <p:cNvSpPr>
            <a:spLocks noChangeArrowheads="1"/>
          </p:cNvSpPr>
          <p:nvPr/>
        </p:nvSpPr>
        <p:spPr bwMode="auto">
          <a:xfrm>
            <a:off x="1416050" y="-100013"/>
            <a:ext cx="5327650" cy="92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extLst>
      <p:ext uri="{BB962C8B-B14F-4D97-AF65-F5344CB8AC3E}">
        <p14:creationId xmlns:p14="http://schemas.microsoft.com/office/powerpoint/2010/main" val="753487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9924AE-0400-4A8B-9281-4AF43FBCBDB9}"/>
              </a:ext>
            </a:extLst>
          </p:cNvPr>
          <p:cNvPicPr>
            <a:picLocks noChangeAspect="1"/>
          </p:cNvPicPr>
          <p:nvPr/>
        </p:nvPicPr>
        <p:blipFill>
          <a:blip r:embed="rId2"/>
          <a:stretch>
            <a:fillRect/>
          </a:stretch>
        </p:blipFill>
        <p:spPr>
          <a:xfrm>
            <a:off x="752320" y="393290"/>
            <a:ext cx="5280097" cy="3367549"/>
          </a:xfrm>
          <a:prstGeom prst="rect">
            <a:avLst/>
          </a:prstGeom>
        </p:spPr>
      </p:pic>
      <p:pic>
        <p:nvPicPr>
          <p:cNvPr id="5" name="Imagem 4">
            <a:extLst>
              <a:ext uri="{FF2B5EF4-FFF2-40B4-BE49-F238E27FC236}">
                <a16:creationId xmlns:a16="http://schemas.microsoft.com/office/drawing/2014/main" id="{F6DD195C-A890-41C0-97A6-88E596DB55EF}"/>
              </a:ext>
            </a:extLst>
          </p:cNvPr>
          <p:cNvPicPr>
            <a:picLocks noChangeAspect="1"/>
          </p:cNvPicPr>
          <p:nvPr/>
        </p:nvPicPr>
        <p:blipFill>
          <a:blip r:embed="rId3"/>
          <a:stretch>
            <a:fillRect/>
          </a:stretch>
        </p:blipFill>
        <p:spPr>
          <a:xfrm>
            <a:off x="6341346" y="879833"/>
            <a:ext cx="5098334" cy="2549167"/>
          </a:xfrm>
          <a:prstGeom prst="rect">
            <a:avLst/>
          </a:prstGeom>
        </p:spPr>
      </p:pic>
      <p:pic>
        <p:nvPicPr>
          <p:cNvPr id="6" name="Imagem 5">
            <a:extLst>
              <a:ext uri="{FF2B5EF4-FFF2-40B4-BE49-F238E27FC236}">
                <a16:creationId xmlns:a16="http://schemas.microsoft.com/office/drawing/2014/main" id="{8382D564-3117-4B89-A847-0E3A52DBAF54}"/>
              </a:ext>
            </a:extLst>
          </p:cNvPr>
          <p:cNvPicPr>
            <a:picLocks noChangeAspect="1"/>
          </p:cNvPicPr>
          <p:nvPr/>
        </p:nvPicPr>
        <p:blipFill>
          <a:blip r:embed="rId4"/>
          <a:stretch>
            <a:fillRect/>
          </a:stretch>
        </p:blipFill>
        <p:spPr>
          <a:xfrm>
            <a:off x="1307076" y="4141073"/>
            <a:ext cx="3707376" cy="2323637"/>
          </a:xfrm>
          <a:prstGeom prst="rect">
            <a:avLst/>
          </a:prstGeom>
        </p:spPr>
      </p:pic>
      <p:pic>
        <p:nvPicPr>
          <p:cNvPr id="7" name="Imagem 6">
            <a:extLst>
              <a:ext uri="{FF2B5EF4-FFF2-40B4-BE49-F238E27FC236}">
                <a16:creationId xmlns:a16="http://schemas.microsoft.com/office/drawing/2014/main" id="{50D7642A-B747-4AAA-B4EA-EC7C70D964C4}"/>
              </a:ext>
            </a:extLst>
          </p:cNvPr>
          <p:cNvPicPr>
            <a:picLocks noChangeAspect="1"/>
          </p:cNvPicPr>
          <p:nvPr/>
        </p:nvPicPr>
        <p:blipFill>
          <a:blip r:embed="rId5"/>
          <a:stretch>
            <a:fillRect/>
          </a:stretch>
        </p:blipFill>
        <p:spPr>
          <a:xfrm>
            <a:off x="5906114" y="3932953"/>
            <a:ext cx="4520995" cy="2531757"/>
          </a:xfrm>
          <a:prstGeom prst="rect">
            <a:avLst/>
          </a:prstGeom>
        </p:spPr>
      </p:pic>
    </p:spTree>
    <p:extLst>
      <p:ext uri="{BB962C8B-B14F-4D97-AF65-F5344CB8AC3E}">
        <p14:creationId xmlns:p14="http://schemas.microsoft.com/office/powerpoint/2010/main" val="202000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89A5A84-C218-49AD-808B-1D5820D9507D}"/>
              </a:ext>
            </a:extLst>
          </p:cNvPr>
          <p:cNvSpPr txBox="1"/>
          <p:nvPr/>
        </p:nvSpPr>
        <p:spPr>
          <a:xfrm>
            <a:off x="3580171" y="3429000"/>
            <a:ext cx="6098458" cy="369332"/>
          </a:xfrm>
          <a:prstGeom prst="rect">
            <a:avLst/>
          </a:prstGeom>
          <a:noFill/>
        </p:spPr>
        <p:txBody>
          <a:bodyPr wrap="square">
            <a:spAutoFit/>
          </a:bodyPr>
          <a:lstStyle/>
          <a:p>
            <a:r>
              <a:rPr lang="pt-BR" dirty="0"/>
              <a:t>https://www.youtube.com/watch?v=eP6bstk0ufI</a:t>
            </a:r>
          </a:p>
        </p:txBody>
      </p:sp>
      <p:sp>
        <p:nvSpPr>
          <p:cNvPr id="5" name="CaixaDeTexto 4">
            <a:extLst>
              <a:ext uri="{FF2B5EF4-FFF2-40B4-BE49-F238E27FC236}">
                <a16:creationId xmlns:a16="http://schemas.microsoft.com/office/drawing/2014/main" id="{B9CF2152-7B3E-43BA-BFC4-E7BF1FCC775B}"/>
              </a:ext>
            </a:extLst>
          </p:cNvPr>
          <p:cNvSpPr txBox="1"/>
          <p:nvPr/>
        </p:nvSpPr>
        <p:spPr>
          <a:xfrm>
            <a:off x="2754260" y="2781370"/>
            <a:ext cx="8292281" cy="369332"/>
          </a:xfrm>
          <a:prstGeom prst="rect">
            <a:avLst/>
          </a:prstGeom>
          <a:noFill/>
        </p:spPr>
        <p:txBody>
          <a:bodyPr wrap="square">
            <a:spAutoFit/>
          </a:bodyPr>
          <a:lstStyle/>
          <a:p>
            <a:pPr algn="l"/>
            <a:r>
              <a:rPr lang="pt-BR" b="0" i="0" dirty="0">
                <a:effectLst/>
                <a:latin typeface="Roboto"/>
              </a:rPr>
              <a:t>Uso de bactérias para transformar esgoto em água tratada</a:t>
            </a:r>
          </a:p>
        </p:txBody>
      </p:sp>
    </p:spTree>
    <p:extLst>
      <p:ext uri="{BB962C8B-B14F-4D97-AF65-F5344CB8AC3E}">
        <p14:creationId xmlns:p14="http://schemas.microsoft.com/office/powerpoint/2010/main" val="1856585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xina Botulínica-Botox - Simone Neri">
            <a:extLst>
              <a:ext uri="{FF2B5EF4-FFF2-40B4-BE49-F238E27FC236}">
                <a16:creationId xmlns:a16="http://schemas.microsoft.com/office/drawing/2014/main" id="{C1F9DF7E-4FC5-4EC5-85DA-9D8B8AB8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831" y="376964"/>
            <a:ext cx="8701549" cy="610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814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74F5F566-5B6C-4CA5-A437-BD924F6D09AC}"/>
              </a:ext>
            </a:extLst>
          </p:cNvPr>
          <p:cNvSpPr txBox="1"/>
          <p:nvPr/>
        </p:nvSpPr>
        <p:spPr>
          <a:xfrm>
            <a:off x="3388442" y="1961224"/>
            <a:ext cx="6098458" cy="369332"/>
          </a:xfrm>
          <a:prstGeom prst="rect">
            <a:avLst/>
          </a:prstGeom>
          <a:noFill/>
        </p:spPr>
        <p:txBody>
          <a:bodyPr wrap="square">
            <a:spAutoFit/>
          </a:bodyPr>
          <a:lstStyle/>
          <a:p>
            <a:pPr algn="l"/>
            <a:r>
              <a:rPr lang="pt-BR" b="0" i="0" dirty="0">
                <a:effectLst/>
                <a:latin typeface="Roboto"/>
              </a:rPr>
              <a:t>O problema da resistência bacteriana | Coluna #109</a:t>
            </a:r>
          </a:p>
        </p:txBody>
      </p:sp>
      <p:sp>
        <p:nvSpPr>
          <p:cNvPr id="11" name="CaixaDeTexto 10">
            <a:extLst>
              <a:ext uri="{FF2B5EF4-FFF2-40B4-BE49-F238E27FC236}">
                <a16:creationId xmlns:a16="http://schemas.microsoft.com/office/drawing/2014/main" id="{E8208E71-0887-44BF-AD20-11F73EA9787A}"/>
              </a:ext>
            </a:extLst>
          </p:cNvPr>
          <p:cNvSpPr txBox="1"/>
          <p:nvPr/>
        </p:nvSpPr>
        <p:spPr>
          <a:xfrm>
            <a:off x="3506429" y="2536411"/>
            <a:ext cx="6098458" cy="369332"/>
          </a:xfrm>
          <a:prstGeom prst="rect">
            <a:avLst/>
          </a:prstGeom>
          <a:noFill/>
        </p:spPr>
        <p:txBody>
          <a:bodyPr wrap="square">
            <a:spAutoFit/>
          </a:bodyPr>
          <a:lstStyle/>
          <a:p>
            <a:r>
              <a:rPr lang="pt-BR" dirty="0"/>
              <a:t>https://www.youtube.com/watch?v=t3jvppGKzdk&amp;t=19s</a:t>
            </a:r>
          </a:p>
        </p:txBody>
      </p:sp>
    </p:spTree>
    <p:extLst>
      <p:ext uri="{BB962C8B-B14F-4D97-AF65-F5344CB8AC3E}">
        <p14:creationId xmlns:p14="http://schemas.microsoft.com/office/powerpoint/2010/main" val="2310273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Conteúdo 2">
            <a:extLst>
              <a:ext uri="{FF2B5EF4-FFF2-40B4-BE49-F238E27FC236}">
                <a16:creationId xmlns:a16="http://schemas.microsoft.com/office/drawing/2014/main" id="{A0FC21AE-B297-4E74-BFC5-10F6904FFCB9}"/>
              </a:ext>
            </a:extLst>
          </p:cNvPr>
          <p:cNvSpPr>
            <a:spLocks noGrp="1"/>
          </p:cNvSpPr>
          <p:nvPr>
            <p:ph idx="1"/>
          </p:nvPr>
        </p:nvSpPr>
        <p:spPr>
          <a:xfrm>
            <a:off x="324465" y="1785938"/>
            <a:ext cx="11459495" cy="4857750"/>
          </a:xfrm>
        </p:spPr>
        <p:txBody>
          <a:bodyPr/>
          <a:lstStyle/>
          <a:p>
            <a:pPr algn="just" eaLnBrk="1" hangingPunct="1"/>
            <a:r>
              <a:rPr lang="pt-BR" altLang="pt-BR" dirty="0"/>
              <a:t>Classificação feita através de uma técnica de coloração.</a:t>
            </a:r>
          </a:p>
          <a:p>
            <a:pPr algn="just" eaLnBrk="1" hangingPunct="1"/>
            <a:r>
              <a:rPr lang="pt-BR" altLang="pt-BR" dirty="0"/>
              <a:t>As bactérias coradas de violeta são as chamadas gram-positivas, enquanto as bactérias gram-negativas são as coradas de rosa.</a:t>
            </a:r>
          </a:p>
          <a:p>
            <a:pPr algn="just" eaLnBrk="1" hangingPunct="1"/>
            <a:r>
              <a:rPr lang="pt-BR" altLang="pt-BR" dirty="0"/>
              <a:t>A diferença na capacidade de reter a coloração violeta depende da composição da parede celular bacteriana. </a:t>
            </a:r>
          </a:p>
          <a:p>
            <a:pPr lvl="1" algn="just" eaLnBrk="1" hangingPunct="1"/>
            <a:r>
              <a:rPr lang="pt-BR" altLang="pt-BR" dirty="0"/>
              <a:t>Gram-positivas: possuem apenas uma camada de </a:t>
            </a:r>
            <a:r>
              <a:rPr lang="pt-BR" altLang="pt-BR" dirty="0" err="1"/>
              <a:t>peptideoglicanos</a:t>
            </a:r>
            <a:r>
              <a:rPr lang="pt-BR" altLang="pt-BR" dirty="0"/>
              <a:t> (é a estrutura que confere rigidez à parede celular de bactérias, determina a forma da bactéria) bem grossa.</a:t>
            </a:r>
          </a:p>
          <a:p>
            <a:pPr lvl="1" algn="just" eaLnBrk="1" hangingPunct="1"/>
            <a:r>
              <a:rPr lang="pt-BR" altLang="pt-BR" dirty="0"/>
              <a:t>Gram-negativas: possuem uma camada de </a:t>
            </a:r>
            <a:r>
              <a:rPr lang="pt-BR" altLang="pt-BR" dirty="0" err="1"/>
              <a:t>peptideogligano</a:t>
            </a:r>
            <a:r>
              <a:rPr lang="pt-BR" altLang="pt-BR" dirty="0"/>
              <a:t> bem fina e uma camada externa de membrana </a:t>
            </a:r>
            <a:r>
              <a:rPr lang="pt-BR" altLang="pt-BR" dirty="0" err="1"/>
              <a:t>lipoproteíca</a:t>
            </a:r>
            <a:r>
              <a:rPr lang="pt-BR" altLang="pt-BR" dirty="0"/>
              <a:t> com polissacarídeos.</a:t>
            </a:r>
          </a:p>
        </p:txBody>
      </p:sp>
      <p:sp>
        <p:nvSpPr>
          <p:cNvPr id="4" name="Título 1">
            <a:extLst>
              <a:ext uri="{FF2B5EF4-FFF2-40B4-BE49-F238E27FC236}">
                <a16:creationId xmlns:a16="http://schemas.microsoft.com/office/drawing/2014/main" id="{B7A75CCF-0D61-41F8-A044-5E9F92C3D21F}"/>
              </a:ext>
            </a:extLst>
          </p:cNvPr>
          <p:cNvSpPr>
            <a:spLocks noGrp="1"/>
          </p:cNvSpPr>
          <p:nvPr>
            <p:ph type="title"/>
          </p:nvPr>
        </p:nvSpPr>
        <p:spPr>
          <a:xfrm>
            <a:off x="486697" y="357188"/>
            <a:ext cx="11002297" cy="1143000"/>
          </a:xfrm>
        </p:spPr>
        <p:txBody>
          <a:bodyPr rtlCol="0">
            <a:normAutofit fontScale="90000"/>
          </a:bodyPr>
          <a:lstStyle/>
          <a:p>
            <a:pPr algn="ctr">
              <a:defRPr/>
            </a:pPr>
            <a:r>
              <a:rPr lang="pt-BR" b="1" dirty="0">
                <a:effectLst>
                  <a:outerShdw blurRad="38100" dist="38100" dir="2700000" algn="tl">
                    <a:srgbClr val="000000">
                      <a:alpha val="43137"/>
                    </a:srgbClr>
                  </a:outerShdw>
                </a:effectLst>
              </a:rPr>
              <a:t>Bactérias  podem ser classificadas em:</a:t>
            </a:r>
            <a:br>
              <a:rPr lang="pt-BR" b="1" dirty="0">
                <a:effectLst>
                  <a:outerShdw blurRad="38100" dist="38100" dir="2700000" algn="tl">
                    <a:srgbClr val="000000">
                      <a:alpha val="43137"/>
                    </a:srgbClr>
                  </a:outerShdw>
                </a:effectLst>
              </a:rPr>
            </a:br>
            <a:r>
              <a:rPr lang="pt-BR" b="1" dirty="0" err="1">
                <a:effectLst>
                  <a:outerShdw blurRad="38100" dist="38100" dir="2700000" algn="tl">
                    <a:srgbClr val="000000">
                      <a:alpha val="43137"/>
                    </a:srgbClr>
                  </a:outerShdw>
                </a:effectLst>
              </a:rPr>
              <a:t>Gram-positivas</a:t>
            </a:r>
            <a:r>
              <a:rPr lang="pt-BR" b="1" dirty="0">
                <a:effectLst>
                  <a:outerShdw blurRad="38100" dist="38100" dir="2700000" algn="tl">
                    <a:srgbClr val="000000">
                      <a:alpha val="43137"/>
                    </a:srgbClr>
                  </a:outerShdw>
                </a:effectLst>
              </a:rPr>
              <a:t> e </a:t>
            </a:r>
            <a:r>
              <a:rPr lang="pt-BR" b="1" dirty="0" err="1">
                <a:effectLst>
                  <a:outerShdw blurRad="38100" dist="38100" dir="2700000" algn="tl">
                    <a:srgbClr val="000000">
                      <a:alpha val="43137"/>
                    </a:srgbClr>
                  </a:outerShdw>
                </a:effectLst>
              </a:rPr>
              <a:t>Gram-negativas</a:t>
            </a:r>
            <a:endParaRPr lang="pt-BR" b="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49057F4-AEBE-4334-94DD-081A7462F7B2}"/>
              </a:ext>
            </a:extLst>
          </p:cNvPr>
          <p:cNvSpPr txBox="1"/>
          <p:nvPr/>
        </p:nvSpPr>
        <p:spPr>
          <a:xfrm>
            <a:off x="530941" y="1166842"/>
            <a:ext cx="10840065" cy="4524315"/>
          </a:xfrm>
          <a:prstGeom prst="rect">
            <a:avLst/>
          </a:prstGeom>
          <a:noFill/>
        </p:spPr>
        <p:txBody>
          <a:bodyPr wrap="square">
            <a:spAutoFit/>
          </a:bodyPr>
          <a:lstStyle/>
          <a:p>
            <a:pPr algn="just"/>
            <a:r>
              <a:rPr lang="pt-BR" sz="3200" dirty="0"/>
              <a:t>Hans Christian Gram, um bacteriologista dinamarquês, estudou e definiu a técnica para corar bactérias, a coloração Gram, em 1884. Nesta ocasião, experimentalmente, corou lâminas com esfregaços (uma espécie de “raspa”, grosseiramente falando, de um determinado lugar do corpo ou de uma cultura que se queira fazer a pesquisa) com violeta de genciana e percebeu que se as bactérias existentes nestes esfregaços uma vez coradas não desbotavam com álcool, se previamente fossem tratadas com iodo.</a:t>
            </a:r>
          </a:p>
        </p:txBody>
      </p:sp>
    </p:spTree>
    <p:extLst>
      <p:ext uri="{BB962C8B-B14F-4D97-AF65-F5344CB8AC3E}">
        <p14:creationId xmlns:p14="http://schemas.microsoft.com/office/powerpoint/2010/main" val="2475580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468498E-BCB6-4597-AA57-66ABC091B298}"/>
              </a:ext>
            </a:extLst>
          </p:cNvPr>
          <p:cNvSpPr txBox="1"/>
          <p:nvPr/>
        </p:nvSpPr>
        <p:spPr>
          <a:xfrm>
            <a:off x="526640" y="1065469"/>
            <a:ext cx="11138720" cy="5016758"/>
          </a:xfrm>
          <a:prstGeom prst="rect">
            <a:avLst/>
          </a:prstGeom>
          <a:noFill/>
        </p:spPr>
        <p:txBody>
          <a:bodyPr wrap="square">
            <a:spAutoFit/>
          </a:bodyPr>
          <a:lstStyle/>
          <a:p>
            <a:pPr algn="just"/>
            <a:r>
              <a:rPr lang="pt-BR" sz="3200" dirty="0"/>
              <a:t>Avançando e aprimorando o método, adicionou ainda outros corantes denominados “</a:t>
            </a:r>
            <a:r>
              <a:rPr lang="pt-BR" sz="3200" dirty="0" err="1"/>
              <a:t>contra-corantes</a:t>
            </a:r>
            <a:r>
              <a:rPr lang="pt-BR" sz="3200" dirty="0"/>
              <a:t>”, tais como </a:t>
            </a:r>
            <a:r>
              <a:rPr lang="pt-BR" sz="3200" dirty="0" err="1"/>
              <a:t>safranina</a:t>
            </a:r>
            <a:r>
              <a:rPr lang="pt-BR" sz="3200" dirty="0"/>
              <a:t> e fucsina básica. </a:t>
            </a:r>
          </a:p>
          <a:p>
            <a:pPr algn="just"/>
            <a:endParaRPr lang="pt-BR" sz="3200" dirty="0"/>
          </a:p>
          <a:p>
            <a:pPr algn="just"/>
            <a:r>
              <a:rPr lang="pt-BR" sz="3200" dirty="0"/>
              <a:t>As bactérias contidas no esfregaço podem ser classificadas como Gram-positivas (aproximadamente de cor roxa) ou Gram-negativas (aproximadamente de cor vermelha), isto dependerá da parede celular da bactéria. Se for estruturalmente simples a coloração será positiva, se for estruturalmente complexa a coloração será então negativa.</a:t>
            </a:r>
          </a:p>
        </p:txBody>
      </p:sp>
    </p:spTree>
    <p:extLst>
      <p:ext uri="{BB962C8B-B14F-4D97-AF65-F5344CB8AC3E}">
        <p14:creationId xmlns:p14="http://schemas.microsoft.com/office/powerpoint/2010/main" val="4007241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099E265-2296-44AC-9068-BB15E4E285F8}"/>
              </a:ext>
            </a:extLst>
          </p:cNvPr>
          <p:cNvSpPr txBox="1"/>
          <p:nvPr/>
        </p:nvSpPr>
        <p:spPr>
          <a:xfrm>
            <a:off x="491613" y="1445709"/>
            <a:ext cx="11208774" cy="2554545"/>
          </a:xfrm>
          <a:prstGeom prst="rect">
            <a:avLst/>
          </a:prstGeom>
          <a:noFill/>
        </p:spPr>
        <p:txBody>
          <a:bodyPr wrap="square">
            <a:spAutoFit/>
          </a:bodyPr>
          <a:lstStyle/>
          <a:p>
            <a:pPr algn="just"/>
            <a:r>
              <a:rPr lang="pt-BR" sz="3200" dirty="0"/>
              <a:t>Existe um protocolo que se segue para fazer a coração de um esfregaço, com etapas bem definidas e com misturas de substâncias (solução de cristal violeta; solução de </a:t>
            </a:r>
            <a:r>
              <a:rPr lang="pt-BR" sz="3200" dirty="0" err="1"/>
              <a:t>lugol</a:t>
            </a:r>
            <a:r>
              <a:rPr lang="pt-BR" sz="3200" dirty="0"/>
              <a:t> (iodeto de potássio - KI); solução de </a:t>
            </a:r>
            <a:r>
              <a:rPr lang="pt-BR" sz="3200" dirty="0" err="1"/>
              <a:t>safranina</a:t>
            </a:r>
            <a:r>
              <a:rPr lang="pt-BR" sz="3200" dirty="0"/>
              <a:t> e solução de álcool) que resultarão na coloração positiva ou negativa.</a:t>
            </a:r>
          </a:p>
        </p:txBody>
      </p:sp>
    </p:spTree>
    <p:extLst>
      <p:ext uri="{BB962C8B-B14F-4D97-AF65-F5344CB8AC3E}">
        <p14:creationId xmlns:p14="http://schemas.microsoft.com/office/powerpoint/2010/main" val="1582103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2AE5350-605C-4AC1-8D20-49842AC44782}"/>
              </a:ext>
            </a:extLst>
          </p:cNvPr>
          <p:cNvPicPr>
            <a:picLocks noChangeAspect="1"/>
          </p:cNvPicPr>
          <p:nvPr/>
        </p:nvPicPr>
        <p:blipFill>
          <a:blip r:embed="rId2"/>
          <a:stretch>
            <a:fillRect/>
          </a:stretch>
        </p:blipFill>
        <p:spPr>
          <a:xfrm>
            <a:off x="941438" y="1235079"/>
            <a:ext cx="9972368" cy="4387842"/>
          </a:xfrm>
          <a:prstGeom prst="rect">
            <a:avLst/>
          </a:prstGeom>
        </p:spPr>
      </p:pic>
    </p:spTree>
    <p:extLst>
      <p:ext uri="{BB962C8B-B14F-4D97-AF65-F5344CB8AC3E}">
        <p14:creationId xmlns:p14="http://schemas.microsoft.com/office/powerpoint/2010/main" val="1366752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733C5A9-2576-4D73-B277-F75AB17FE376}"/>
              </a:ext>
            </a:extLst>
          </p:cNvPr>
          <p:cNvSpPr txBox="1"/>
          <p:nvPr/>
        </p:nvSpPr>
        <p:spPr>
          <a:xfrm>
            <a:off x="439993" y="877620"/>
            <a:ext cx="11312013" cy="4524315"/>
          </a:xfrm>
          <a:prstGeom prst="rect">
            <a:avLst/>
          </a:prstGeom>
          <a:noFill/>
        </p:spPr>
        <p:txBody>
          <a:bodyPr wrap="square">
            <a:spAutoFit/>
          </a:bodyPr>
          <a:lstStyle/>
          <a:p>
            <a:pPr algn="just"/>
            <a:r>
              <a:rPr lang="pt-BR" sz="3200" dirty="0"/>
              <a:t>Esta coloração permite distinguir os mais variados tipos de bactérias e que tipo de parede celular elas tem (se mais simples ou mais complexas, com mais ou menos </a:t>
            </a:r>
            <a:r>
              <a:rPr lang="pt-BR" sz="3200" dirty="0" err="1"/>
              <a:t>peptideoglicanos</a:t>
            </a:r>
            <a:r>
              <a:rPr lang="pt-BR" sz="3200" dirty="0"/>
              <a:t> – principal componente da parede celular bacteriana). </a:t>
            </a:r>
          </a:p>
          <a:p>
            <a:pPr algn="just"/>
            <a:endParaRPr lang="pt-BR" sz="3200" dirty="0"/>
          </a:p>
          <a:p>
            <a:pPr algn="just"/>
            <a:r>
              <a:rPr lang="pt-BR" sz="3200" dirty="0"/>
              <a:t>As bactérias que descorarem quando submetidas à um solvente orgânico são Gram-negativas, e as que permanecerem coradas mesmo quando em contato com o solvente são denominadas Gram-positivas.</a:t>
            </a:r>
          </a:p>
        </p:txBody>
      </p:sp>
    </p:spTree>
    <p:extLst>
      <p:ext uri="{BB962C8B-B14F-4D97-AF65-F5344CB8AC3E}">
        <p14:creationId xmlns:p14="http://schemas.microsoft.com/office/powerpoint/2010/main" val="232900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DF03035-B461-43CF-BCCD-CFC659333C05}"/>
              </a:ext>
            </a:extLst>
          </p:cNvPr>
          <p:cNvSpPr>
            <a:spLocks noGrp="1"/>
          </p:cNvSpPr>
          <p:nvPr>
            <p:ph type="title"/>
          </p:nvPr>
        </p:nvSpPr>
        <p:spPr>
          <a:xfrm>
            <a:off x="508001" y="561182"/>
            <a:ext cx="10972800" cy="854075"/>
          </a:xfrm>
        </p:spPr>
        <p:txBody>
          <a:bodyPr/>
          <a:lstStyle/>
          <a:p>
            <a:r>
              <a:rPr lang="pt-BR" altLang="pt-BR" dirty="0"/>
              <a:t>Doenças bacterianas</a:t>
            </a:r>
          </a:p>
        </p:txBody>
      </p:sp>
      <p:sp>
        <p:nvSpPr>
          <p:cNvPr id="29699" name="Rectangle 3">
            <a:extLst>
              <a:ext uri="{FF2B5EF4-FFF2-40B4-BE49-F238E27FC236}">
                <a16:creationId xmlns:a16="http://schemas.microsoft.com/office/drawing/2014/main" id="{F68B256B-F6A8-4E10-BCDA-9F7290345DD5}"/>
              </a:ext>
            </a:extLst>
          </p:cNvPr>
          <p:cNvSpPr>
            <a:spLocks noGrp="1"/>
          </p:cNvSpPr>
          <p:nvPr>
            <p:ph type="body" sz="half" idx="1"/>
          </p:nvPr>
        </p:nvSpPr>
        <p:spPr>
          <a:xfrm>
            <a:off x="1735138" y="1911351"/>
            <a:ext cx="4259263" cy="4210050"/>
          </a:xfrm>
        </p:spPr>
        <p:txBody>
          <a:bodyPr>
            <a:normAutofit fontScale="92500" lnSpcReduction="20000"/>
          </a:bodyPr>
          <a:lstStyle/>
          <a:p>
            <a:pPr>
              <a:lnSpc>
                <a:spcPct val="90000"/>
              </a:lnSpc>
              <a:buFont typeface="Arial" panose="020B0604020202020204" pitchFamily="34" charset="0"/>
              <a:buNone/>
            </a:pPr>
            <a:r>
              <a:rPr lang="pt-BR" altLang="pt-BR" b="1" dirty="0"/>
              <a:t>Meningite </a:t>
            </a:r>
            <a:r>
              <a:rPr lang="pt-BR" altLang="pt-BR" b="1" dirty="0" err="1"/>
              <a:t>meningocócita</a:t>
            </a:r>
            <a:endParaRPr lang="pt-BR" altLang="pt-BR" b="1" dirty="0"/>
          </a:p>
          <a:p>
            <a:pPr>
              <a:lnSpc>
                <a:spcPct val="90000"/>
              </a:lnSpc>
            </a:pPr>
            <a:r>
              <a:rPr lang="pt-BR" altLang="pt-BR" sz="2000" dirty="0"/>
              <a:t>Agente etiológico:</a:t>
            </a:r>
          </a:p>
          <a:p>
            <a:pPr lvl="1">
              <a:lnSpc>
                <a:spcPct val="90000"/>
              </a:lnSpc>
            </a:pPr>
            <a:r>
              <a:rPr lang="pt-BR" altLang="pt-BR" sz="1800" i="1" dirty="0"/>
              <a:t>Neisseria </a:t>
            </a:r>
            <a:r>
              <a:rPr lang="pt-BR" altLang="pt-BR" sz="1800" i="1" dirty="0" err="1"/>
              <a:t>meningitidis</a:t>
            </a:r>
            <a:endParaRPr lang="pt-BR" altLang="pt-BR" sz="1800" i="1" dirty="0"/>
          </a:p>
          <a:p>
            <a:pPr>
              <a:lnSpc>
                <a:spcPct val="90000"/>
              </a:lnSpc>
            </a:pPr>
            <a:r>
              <a:rPr lang="pt-BR" altLang="pt-BR" sz="2000" dirty="0"/>
              <a:t>Transmissão:</a:t>
            </a:r>
          </a:p>
          <a:p>
            <a:pPr lvl="1">
              <a:lnSpc>
                <a:spcPct val="90000"/>
              </a:lnSpc>
            </a:pPr>
            <a:r>
              <a:rPr lang="pt-BR" altLang="pt-BR" sz="1800" dirty="0"/>
              <a:t>vias respiratórias por inalação de partículas contaminadas por saliva ou secreção nasal de portadores de bactéria.</a:t>
            </a:r>
          </a:p>
          <a:p>
            <a:pPr>
              <a:lnSpc>
                <a:spcPct val="90000"/>
              </a:lnSpc>
            </a:pPr>
            <a:r>
              <a:rPr lang="pt-BR" altLang="pt-BR" sz="2000" dirty="0"/>
              <a:t>Sintomas:</a:t>
            </a:r>
          </a:p>
          <a:p>
            <a:pPr lvl="1">
              <a:lnSpc>
                <a:spcPct val="90000"/>
              </a:lnSpc>
            </a:pPr>
            <a:r>
              <a:rPr lang="pt-BR" altLang="pt-BR" sz="1800" dirty="0"/>
              <a:t>febre alta,</a:t>
            </a:r>
          </a:p>
          <a:p>
            <a:pPr lvl="1">
              <a:lnSpc>
                <a:spcPct val="90000"/>
              </a:lnSpc>
            </a:pPr>
            <a:r>
              <a:rPr lang="pt-BR" altLang="pt-BR" sz="1800" dirty="0"/>
              <a:t>dores de cabeça,</a:t>
            </a:r>
          </a:p>
          <a:p>
            <a:pPr lvl="1">
              <a:lnSpc>
                <a:spcPct val="90000"/>
              </a:lnSpc>
            </a:pPr>
            <a:r>
              <a:rPr lang="pt-BR" altLang="pt-BR" sz="1800" dirty="0"/>
              <a:t>rigidez dos músculos da nuca</a:t>
            </a:r>
          </a:p>
          <a:p>
            <a:pPr lvl="1">
              <a:lnSpc>
                <a:spcPct val="90000"/>
              </a:lnSpc>
            </a:pPr>
            <a:r>
              <a:rPr lang="pt-BR" altLang="pt-BR" sz="1800" dirty="0"/>
              <a:t>Vômitos,</a:t>
            </a:r>
          </a:p>
          <a:p>
            <a:pPr lvl="1">
              <a:lnSpc>
                <a:spcPct val="90000"/>
              </a:lnSpc>
            </a:pPr>
            <a:r>
              <a:rPr lang="pt-BR" altLang="pt-BR" sz="1800" dirty="0"/>
              <a:t>septicemia com manchas na pele,</a:t>
            </a:r>
          </a:p>
          <a:p>
            <a:pPr lvl="1">
              <a:lnSpc>
                <a:spcPct val="90000"/>
              </a:lnSpc>
            </a:pPr>
            <a:r>
              <a:rPr lang="pt-BR" altLang="pt-BR" sz="1800" dirty="0"/>
              <a:t>hemorragias digestivas.</a:t>
            </a:r>
          </a:p>
        </p:txBody>
      </p:sp>
      <p:sp>
        <p:nvSpPr>
          <p:cNvPr id="29700" name="Rectangle 4">
            <a:extLst>
              <a:ext uri="{FF2B5EF4-FFF2-40B4-BE49-F238E27FC236}">
                <a16:creationId xmlns:a16="http://schemas.microsoft.com/office/drawing/2014/main" id="{D95204F9-14D5-42D5-8E43-A282E397579F}"/>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evitar ambientes fechados com aglomeração de pessoas,</a:t>
            </a:r>
          </a:p>
          <a:p>
            <a:pPr lvl="1">
              <a:lnSpc>
                <a:spcPct val="90000"/>
              </a:lnSpc>
            </a:pPr>
            <a:r>
              <a:rPr lang="pt-BR" altLang="pt-BR" sz="1800" dirty="0"/>
              <a:t>isolar os doentes,</a:t>
            </a:r>
          </a:p>
          <a:p>
            <a:pPr lvl="1">
              <a:lnSpc>
                <a:spcPct val="90000"/>
              </a:lnSpc>
            </a:pPr>
            <a:r>
              <a:rPr lang="pt-BR" altLang="pt-BR" sz="1800" dirty="0"/>
              <a:t>Vacinação,</a:t>
            </a:r>
          </a:p>
          <a:p>
            <a:pPr lvl="1">
              <a:lnSpc>
                <a:spcPct val="90000"/>
              </a:lnSpc>
            </a:pPr>
            <a:r>
              <a:rPr lang="pt-BR" altLang="pt-BR" sz="1800" dirty="0"/>
              <a:t>tratamento feito com antibióticos.</a:t>
            </a:r>
          </a:p>
        </p:txBody>
      </p:sp>
      <p:sp>
        <p:nvSpPr>
          <p:cNvPr id="29702" name="Retângulo 2">
            <a:extLst>
              <a:ext uri="{FF2B5EF4-FFF2-40B4-BE49-F238E27FC236}">
                <a16:creationId xmlns:a16="http://schemas.microsoft.com/office/drawing/2014/main" id="{7054A602-F893-4B9E-B493-E6CBBC925401}"/>
              </a:ext>
            </a:extLst>
          </p:cNvPr>
          <p:cNvSpPr>
            <a:spLocks noChangeArrowheads="1"/>
          </p:cNvSpPr>
          <p:nvPr/>
        </p:nvSpPr>
        <p:spPr bwMode="auto">
          <a:xfrm>
            <a:off x="1490663" y="1"/>
            <a:ext cx="5541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B9EDE6C-8D8A-4A22-9C6E-8B6136DD5E33}"/>
              </a:ext>
            </a:extLst>
          </p:cNvPr>
          <p:cNvSpPr txBox="1"/>
          <p:nvPr/>
        </p:nvSpPr>
        <p:spPr>
          <a:xfrm>
            <a:off x="550606" y="1507300"/>
            <a:ext cx="11090787" cy="3539430"/>
          </a:xfrm>
          <a:prstGeom prst="rect">
            <a:avLst/>
          </a:prstGeom>
          <a:noFill/>
        </p:spPr>
        <p:txBody>
          <a:bodyPr wrap="square">
            <a:spAutoFit/>
          </a:bodyPr>
          <a:lstStyle/>
          <a:p>
            <a:pPr algn="just"/>
            <a:r>
              <a:rPr lang="pt-BR" sz="3200" dirty="0"/>
              <a:t>Estas bactérias de diferentes colorações tem também graus diferentes de virulência. As Gram-negativas, por exemplo, são constituídas por uma endotoxina denominada LPS (</a:t>
            </a:r>
            <a:r>
              <a:rPr lang="pt-BR" sz="3200" dirty="0" err="1"/>
              <a:t>lipopolissacarídeo</a:t>
            </a:r>
            <a:r>
              <a:rPr lang="pt-BR" sz="3200" dirty="0"/>
              <a:t>), que é causadora da patogenicidade. </a:t>
            </a:r>
          </a:p>
          <a:p>
            <a:pPr algn="just"/>
            <a:endParaRPr lang="pt-BR" sz="3200" dirty="0"/>
          </a:p>
          <a:p>
            <a:pPr algn="just"/>
            <a:r>
              <a:rPr lang="pt-BR" sz="3200" dirty="0"/>
              <a:t>Já as Gram-positivas possuem a exotoxina rica em ácido lipoprotéico que confere aderência à bactéria.</a:t>
            </a:r>
          </a:p>
        </p:txBody>
      </p:sp>
    </p:spTree>
    <p:extLst>
      <p:ext uri="{BB962C8B-B14F-4D97-AF65-F5344CB8AC3E}">
        <p14:creationId xmlns:p14="http://schemas.microsoft.com/office/powerpoint/2010/main" val="1714074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B0E09D8-B342-4F58-8366-96AB18C32561}"/>
              </a:ext>
            </a:extLst>
          </p:cNvPr>
          <p:cNvSpPr txBox="1"/>
          <p:nvPr/>
        </p:nvSpPr>
        <p:spPr>
          <a:xfrm>
            <a:off x="619432" y="428178"/>
            <a:ext cx="10456606" cy="5632311"/>
          </a:xfrm>
          <a:prstGeom prst="rect">
            <a:avLst/>
          </a:prstGeom>
          <a:noFill/>
        </p:spPr>
        <p:txBody>
          <a:bodyPr wrap="square">
            <a:spAutoFit/>
          </a:bodyPr>
          <a:lstStyle/>
          <a:p>
            <a:pPr algn="just"/>
            <a:r>
              <a:rPr lang="pt-BR" sz="2400" dirty="0"/>
              <a:t>Bactérias Gram-negativas</a:t>
            </a:r>
          </a:p>
          <a:p>
            <a:pPr algn="just"/>
            <a:r>
              <a:rPr lang="pt-BR" sz="2400" dirty="0"/>
              <a:t>As </a:t>
            </a:r>
            <a:r>
              <a:rPr lang="pt-BR" sz="2400" dirty="0" err="1"/>
              <a:t>proteobactérias</a:t>
            </a:r>
            <a:r>
              <a:rPr lang="pt-BR" sz="2400" dirty="0"/>
              <a:t> </a:t>
            </a:r>
            <a:r>
              <a:rPr lang="pt-BR" sz="2400" dirty="0" err="1"/>
              <a:t>compôem</a:t>
            </a:r>
            <a:r>
              <a:rPr lang="pt-BR" sz="2400" dirty="0"/>
              <a:t> a maior parte das bactérias </a:t>
            </a:r>
            <a:r>
              <a:rPr lang="pt-BR" sz="2400" dirty="0" err="1"/>
              <a:t>gram</a:t>
            </a:r>
            <a:r>
              <a:rPr lang="pt-BR" sz="2400" dirty="0"/>
              <a:t> negativas. As principais são:</a:t>
            </a:r>
          </a:p>
          <a:p>
            <a:pPr algn="just"/>
            <a:endParaRPr lang="pt-BR" sz="2400" dirty="0"/>
          </a:p>
          <a:p>
            <a:pPr algn="just"/>
            <a:r>
              <a:rPr lang="pt-BR" sz="2400" dirty="0"/>
              <a:t>Escherichia coli</a:t>
            </a:r>
          </a:p>
          <a:p>
            <a:pPr algn="just"/>
            <a:r>
              <a:rPr lang="pt-BR" sz="2400" dirty="0"/>
              <a:t>Salmonella</a:t>
            </a:r>
          </a:p>
          <a:p>
            <a:pPr algn="just"/>
            <a:r>
              <a:rPr lang="pt-BR" sz="2400" dirty="0" err="1"/>
              <a:t>Shigella</a:t>
            </a:r>
            <a:endParaRPr lang="pt-BR" sz="2400" dirty="0"/>
          </a:p>
          <a:p>
            <a:pPr algn="just"/>
            <a:r>
              <a:rPr lang="pt-BR" sz="2400" dirty="0" err="1"/>
              <a:t>Enterobacteriaceae</a:t>
            </a:r>
            <a:r>
              <a:rPr lang="pt-BR" sz="2400" dirty="0"/>
              <a:t>:</a:t>
            </a:r>
          </a:p>
          <a:p>
            <a:pPr algn="just"/>
            <a:r>
              <a:rPr lang="pt-BR" sz="2400" dirty="0"/>
              <a:t>Pseudomonas</a:t>
            </a:r>
          </a:p>
          <a:p>
            <a:pPr algn="just"/>
            <a:r>
              <a:rPr lang="pt-BR" sz="2400" dirty="0" err="1"/>
              <a:t>Moraxella</a:t>
            </a:r>
            <a:endParaRPr lang="pt-BR" sz="2400" dirty="0"/>
          </a:p>
          <a:p>
            <a:pPr algn="just"/>
            <a:r>
              <a:rPr lang="pt-BR" sz="2400" dirty="0" err="1"/>
              <a:t>Helicobacter</a:t>
            </a:r>
            <a:endParaRPr lang="pt-BR" sz="2400" dirty="0"/>
          </a:p>
          <a:p>
            <a:pPr algn="just"/>
            <a:r>
              <a:rPr lang="pt-BR" sz="2400" dirty="0" err="1"/>
              <a:t>Stenotrophomonas</a:t>
            </a:r>
            <a:endParaRPr lang="pt-BR" sz="2400" dirty="0"/>
          </a:p>
          <a:p>
            <a:pPr algn="just"/>
            <a:r>
              <a:rPr lang="pt-BR" sz="2400" dirty="0" err="1"/>
              <a:t>Bdellovibrio</a:t>
            </a:r>
            <a:endParaRPr lang="pt-BR" sz="2400" dirty="0"/>
          </a:p>
          <a:p>
            <a:pPr algn="just"/>
            <a:r>
              <a:rPr lang="pt-BR" sz="2400" dirty="0" err="1"/>
              <a:t>Legionella</a:t>
            </a:r>
            <a:endParaRPr lang="pt-BR" sz="2400" dirty="0"/>
          </a:p>
          <a:p>
            <a:pPr algn="just"/>
            <a:r>
              <a:rPr lang="pt-BR" sz="2400" dirty="0"/>
              <a:t>Entre outras, como </a:t>
            </a:r>
            <a:r>
              <a:rPr lang="pt-BR" sz="2400" dirty="0" err="1"/>
              <a:t>Chlorobi</a:t>
            </a:r>
            <a:r>
              <a:rPr lang="pt-BR" sz="2400" dirty="0"/>
              <a:t>, </a:t>
            </a:r>
            <a:r>
              <a:rPr lang="pt-BR" sz="2400" dirty="0" err="1"/>
              <a:t>Chloroflexi</a:t>
            </a:r>
            <a:r>
              <a:rPr lang="pt-BR" sz="2400" dirty="0"/>
              <a:t>, Cianobactérias, Espiroquetas, etc.</a:t>
            </a:r>
          </a:p>
        </p:txBody>
      </p:sp>
    </p:spTree>
    <p:extLst>
      <p:ext uri="{BB962C8B-B14F-4D97-AF65-F5344CB8AC3E}">
        <p14:creationId xmlns:p14="http://schemas.microsoft.com/office/powerpoint/2010/main" val="4203237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30A2DC-9D3C-44FE-A921-76BE326AFAB5}"/>
              </a:ext>
            </a:extLst>
          </p:cNvPr>
          <p:cNvSpPr txBox="1"/>
          <p:nvPr/>
        </p:nvSpPr>
        <p:spPr>
          <a:xfrm>
            <a:off x="663677" y="1492496"/>
            <a:ext cx="10781071" cy="2062103"/>
          </a:xfrm>
          <a:prstGeom prst="rect">
            <a:avLst/>
          </a:prstGeom>
          <a:noFill/>
        </p:spPr>
        <p:txBody>
          <a:bodyPr wrap="square">
            <a:spAutoFit/>
          </a:bodyPr>
          <a:lstStyle/>
          <a:p>
            <a:r>
              <a:rPr lang="pt-BR" sz="3200" dirty="0"/>
              <a:t>Bactérias Gram-positivas</a:t>
            </a:r>
          </a:p>
          <a:p>
            <a:endParaRPr lang="pt-BR" sz="3200" dirty="0"/>
          </a:p>
          <a:p>
            <a:r>
              <a:rPr lang="pt-BR" sz="3200" dirty="0"/>
              <a:t>Filo </a:t>
            </a:r>
            <a:r>
              <a:rPr lang="pt-BR" sz="3200" dirty="0" err="1"/>
              <a:t>Firmicutes</a:t>
            </a:r>
            <a:r>
              <a:rPr lang="pt-BR" sz="3200" dirty="0"/>
              <a:t> (Bacilos, Estreptococos, Estafilococos, </a:t>
            </a:r>
            <a:r>
              <a:rPr lang="pt-BR" sz="3200" dirty="0" err="1"/>
              <a:t>Enterococos</a:t>
            </a:r>
            <a:r>
              <a:rPr lang="pt-BR" sz="3200" dirty="0"/>
              <a:t>, </a:t>
            </a:r>
            <a:r>
              <a:rPr lang="pt-BR" sz="3200" dirty="0" err="1"/>
              <a:t>Actinobacteria</a:t>
            </a:r>
            <a:r>
              <a:rPr lang="pt-BR" sz="3200" dirty="0"/>
              <a:t>, </a:t>
            </a:r>
            <a:r>
              <a:rPr lang="pt-BR" sz="3200" dirty="0" err="1"/>
              <a:t>Listeria</a:t>
            </a:r>
            <a:r>
              <a:rPr lang="pt-BR" sz="3200" dirty="0"/>
              <a:t>, </a:t>
            </a:r>
            <a:r>
              <a:rPr lang="pt-BR" sz="3200" dirty="0" err="1"/>
              <a:t>etc</a:t>
            </a:r>
            <a:r>
              <a:rPr lang="pt-BR" sz="3200" dirty="0"/>
              <a:t>).</a:t>
            </a:r>
          </a:p>
        </p:txBody>
      </p:sp>
    </p:spTree>
    <p:extLst>
      <p:ext uri="{BB962C8B-B14F-4D97-AF65-F5344CB8AC3E}">
        <p14:creationId xmlns:p14="http://schemas.microsoft.com/office/powerpoint/2010/main" val="1771331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a:extLst>
              <a:ext uri="{FF2B5EF4-FFF2-40B4-BE49-F238E27FC236}">
                <a16:creationId xmlns:a16="http://schemas.microsoft.com/office/drawing/2014/main" id="{3BF9F4B4-C8D6-4FB1-9538-E8436A7A4704}"/>
              </a:ext>
            </a:extLst>
          </p:cNvPr>
          <p:cNvSpPr>
            <a:spLocks noGrp="1"/>
          </p:cNvSpPr>
          <p:nvPr>
            <p:ph type="title"/>
          </p:nvPr>
        </p:nvSpPr>
        <p:spPr>
          <a:xfrm>
            <a:off x="221225" y="285750"/>
            <a:ext cx="3716593" cy="6286500"/>
          </a:xfrm>
        </p:spPr>
        <p:txBody>
          <a:bodyPr/>
          <a:lstStyle/>
          <a:p>
            <a:pPr eaLnBrk="1" hangingPunct="1"/>
            <a:r>
              <a:rPr lang="pt-BR" altLang="pt-BR" sz="2800" b="1" dirty="0"/>
              <a:t>Diferença na constituição da parede celular das</a:t>
            </a:r>
            <a:br>
              <a:rPr lang="pt-BR" altLang="pt-BR" sz="2800" b="1" dirty="0"/>
            </a:br>
            <a:r>
              <a:rPr lang="pt-BR" altLang="pt-BR" sz="2800" b="1" dirty="0"/>
              <a:t>Gram-positivas e Gram-negativas.</a:t>
            </a:r>
          </a:p>
        </p:txBody>
      </p:sp>
      <p:pic>
        <p:nvPicPr>
          <p:cNvPr id="16387" name="Picture 2">
            <a:extLst>
              <a:ext uri="{FF2B5EF4-FFF2-40B4-BE49-F238E27FC236}">
                <a16:creationId xmlns:a16="http://schemas.microsoft.com/office/drawing/2014/main" id="{C15F59ED-5257-4A89-B4C0-6EA6D99DC06D}"/>
              </a:ext>
            </a:extLst>
          </p:cNvPr>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4162425" y="395288"/>
            <a:ext cx="63627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2893F9D-16E5-4B06-BC80-F899974D9ED8}"/>
              </a:ext>
            </a:extLst>
          </p:cNvPr>
          <p:cNvSpPr txBox="1"/>
          <p:nvPr/>
        </p:nvSpPr>
        <p:spPr>
          <a:xfrm>
            <a:off x="3226210" y="1076321"/>
            <a:ext cx="6098458" cy="523220"/>
          </a:xfrm>
          <a:prstGeom prst="rect">
            <a:avLst/>
          </a:prstGeom>
          <a:noFill/>
        </p:spPr>
        <p:txBody>
          <a:bodyPr wrap="square">
            <a:spAutoFit/>
          </a:bodyPr>
          <a:lstStyle/>
          <a:p>
            <a:pPr algn="ctr"/>
            <a:r>
              <a:rPr lang="pt-BR" sz="2800" b="1" dirty="0"/>
              <a:t>INFECÇÃO HOSPITALAR </a:t>
            </a:r>
          </a:p>
        </p:txBody>
      </p:sp>
      <p:sp>
        <p:nvSpPr>
          <p:cNvPr id="7" name="CaixaDeTexto 6">
            <a:extLst>
              <a:ext uri="{FF2B5EF4-FFF2-40B4-BE49-F238E27FC236}">
                <a16:creationId xmlns:a16="http://schemas.microsoft.com/office/drawing/2014/main" id="{7429D05A-F938-4BBC-BCC0-767B7401C6BB}"/>
              </a:ext>
            </a:extLst>
          </p:cNvPr>
          <p:cNvSpPr txBox="1"/>
          <p:nvPr/>
        </p:nvSpPr>
        <p:spPr>
          <a:xfrm>
            <a:off x="578259" y="2174143"/>
            <a:ext cx="11035481" cy="1815882"/>
          </a:xfrm>
          <a:prstGeom prst="rect">
            <a:avLst/>
          </a:prstGeom>
          <a:noFill/>
        </p:spPr>
        <p:txBody>
          <a:bodyPr wrap="square">
            <a:spAutoFit/>
          </a:bodyPr>
          <a:lstStyle/>
          <a:p>
            <a:pPr algn="just"/>
            <a:r>
              <a:rPr lang="pt-BR" sz="2800" dirty="0"/>
              <a:t>Uma das maiores preocupações na área de saúde é a alta incidência de infecção hospitalar ou nosocomial, isto é, infecção adquirida em ambientes hospitalares durante a internação ou após a alta do paciente, quando este esteve hospitalizado ou passou por procedimentos médicos. </a:t>
            </a:r>
          </a:p>
        </p:txBody>
      </p:sp>
    </p:spTree>
    <p:extLst>
      <p:ext uri="{BB962C8B-B14F-4D97-AF65-F5344CB8AC3E}">
        <p14:creationId xmlns:p14="http://schemas.microsoft.com/office/powerpoint/2010/main" val="2367813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B852376-42A9-4834-A612-E2F44E6E70FA}"/>
              </a:ext>
            </a:extLst>
          </p:cNvPr>
          <p:cNvSpPr txBox="1"/>
          <p:nvPr/>
        </p:nvSpPr>
        <p:spPr>
          <a:xfrm>
            <a:off x="764458" y="1612459"/>
            <a:ext cx="10427109" cy="4031873"/>
          </a:xfrm>
          <a:prstGeom prst="rect">
            <a:avLst/>
          </a:prstGeom>
          <a:noFill/>
        </p:spPr>
        <p:txBody>
          <a:bodyPr wrap="square">
            <a:spAutoFit/>
          </a:bodyPr>
          <a:lstStyle/>
          <a:p>
            <a:pPr algn="just"/>
            <a:r>
              <a:rPr lang="pt-BR" sz="3200" dirty="0"/>
              <a:t>O entendimento do termo Infecções Hospitalares (IH) vem sendo substituído nos últimos anos pelo Ministério da Saúde e Agência Nacional de Vigilância Sanitária pelo termo Infecção Relacionada à Assistência à Saúde (IRAS) tanto na perspectiva da prevenção quanto no controle das infecções, visto que estas passam a ser consideradas como evento que pode ocorrer não somente no âmbito hospitalar, mas, em todos os ambientes que prestam assistência à saúde</a:t>
            </a:r>
          </a:p>
        </p:txBody>
      </p:sp>
    </p:spTree>
    <p:extLst>
      <p:ext uri="{BB962C8B-B14F-4D97-AF65-F5344CB8AC3E}">
        <p14:creationId xmlns:p14="http://schemas.microsoft.com/office/powerpoint/2010/main" val="300242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585EF95-90EF-448F-B248-9294D68A2B8E}"/>
              </a:ext>
            </a:extLst>
          </p:cNvPr>
          <p:cNvPicPr>
            <a:picLocks noChangeAspect="1"/>
          </p:cNvPicPr>
          <p:nvPr/>
        </p:nvPicPr>
        <p:blipFill>
          <a:blip r:embed="rId2"/>
          <a:stretch>
            <a:fillRect/>
          </a:stretch>
        </p:blipFill>
        <p:spPr>
          <a:xfrm>
            <a:off x="3038168" y="730659"/>
            <a:ext cx="5396681" cy="5396681"/>
          </a:xfrm>
          <a:prstGeom prst="rect">
            <a:avLst/>
          </a:prstGeom>
        </p:spPr>
      </p:pic>
    </p:spTree>
    <p:extLst>
      <p:ext uri="{BB962C8B-B14F-4D97-AF65-F5344CB8AC3E}">
        <p14:creationId xmlns:p14="http://schemas.microsoft.com/office/powerpoint/2010/main" val="2439525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Número de Slide 3">
            <a:extLst>
              <a:ext uri="{FF2B5EF4-FFF2-40B4-BE49-F238E27FC236}">
                <a16:creationId xmlns:a16="http://schemas.microsoft.com/office/drawing/2014/main" id="{3B20ABEE-E11D-4FAB-9BCE-F3D08FF404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fld id="{E10DF66B-5B20-4FFB-BF84-581898F2FF60}" type="slidenum">
              <a:rPr lang="pt-BR" altLang="pt-BR" sz="900">
                <a:solidFill>
                  <a:srgbClr val="FFFFFF"/>
                </a:solidFill>
                <a:latin typeface="Arial" panose="020B0604020202020204" pitchFamily="34" charset="0"/>
                <a:cs typeface="Arial" panose="020B0604020202020204" pitchFamily="34" charset="0"/>
              </a:rPr>
              <a:pPr eaLnBrk="1" hangingPunct="1">
                <a:lnSpc>
                  <a:spcPct val="100000"/>
                </a:lnSpc>
                <a:spcBef>
                  <a:spcPct val="0"/>
                </a:spcBef>
                <a:buFontTx/>
                <a:buNone/>
              </a:pPr>
              <a:t>47</a:t>
            </a:fld>
            <a:endParaRPr lang="pt-BR" altLang="pt-BR" sz="900">
              <a:solidFill>
                <a:srgbClr val="FFFFFF"/>
              </a:solidFill>
              <a:latin typeface="Arial" panose="020B0604020202020204" pitchFamily="34" charset="0"/>
              <a:cs typeface="Arial" panose="020B0604020202020204" pitchFamily="34" charset="0"/>
            </a:endParaRPr>
          </a:p>
        </p:txBody>
      </p:sp>
      <p:sp>
        <p:nvSpPr>
          <p:cNvPr id="68614" name="CaixaDeTexto 2">
            <a:extLst>
              <a:ext uri="{FF2B5EF4-FFF2-40B4-BE49-F238E27FC236}">
                <a16:creationId xmlns:a16="http://schemas.microsoft.com/office/drawing/2014/main" id="{0646F75F-1838-44D2-836C-DBCD05E42D8E}"/>
              </a:ext>
            </a:extLst>
          </p:cNvPr>
          <p:cNvSpPr txBox="1">
            <a:spLocks noChangeArrowheads="1"/>
          </p:cNvSpPr>
          <p:nvPr/>
        </p:nvSpPr>
        <p:spPr bwMode="auto">
          <a:xfrm>
            <a:off x="2433586" y="2173520"/>
            <a:ext cx="745029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pt-BR" altLang="pt-BR" sz="6600" dirty="0">
                <a:solidFill>
                  <a:srgbClr val="FF0000"/>
                </a:solidFill>
              </a:rPr>
              <a:t>Obrigado!!!</a:t>
            </a:r>
          </a:p>
        </p:txBody>
      </p:sp>
      <p:sp>
        <p:nvSpPr>
          <p:cNvPr id="68615" name="CaixaDeTexto 3">
            <a:extLst>
              <a:ext uri="{FF2B5EF4-FFF2-40B4-BE49-F238E27FC236}">
                <a16:creationId xmlns:a16="http://schemas.microsoft.com/office/drawing/2014/main" id="{1F01D459-D261-4C21-BF1D-B69ABAC9ADDC}"/>
              </a:ext>
            </a:extLst>
          </p:cNvPr>
          <p:cNvSpPr txBox="1">
            <a:spLocks noChangeArrowheads="1"/>
          </p:cNvSpPr>
          <p:nvPr/>
        </p:nvSpPr>
        <p:spPr bwMode="auto">
          <a:xfrm>
            <a:off x="3280568" y="4919049"/>
            <a:ext cx="5630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pt-BR" altLang="pt-BR" sz="2800" b="1">
                <a:solidFill>
                  <a:srgbClr val="002060"/>
                </a:solidFill>
              </a:rPr>
              <a:t>Prof. Dr. Gilivã A. Fridrich</a:t>
            </a:r>
          </a:p>
          <a:p>
            <a:pPr algn="ctr" eaLnBrk="1" hangingPunct="1"/>
            <a:r>
              <a:rPr lang="pt-BR" altLang="pt-BR" sz="2800" b="1">
                <a:solidFill>
                  <a:srgbClr val="002060"/>
                </a:solidFill>
              </a:rPr>
              <a:t>e-mail: profgilivan@gmail.com</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EF51A636-50A1-4298-8929-92E5EAE81027}"/>
              </a:ext>
            </a:extLst>
          </p:cNvPr>
          <p:cNvPicPr>
            <a:picLocks noChangeAspect="1"/>
          </p:cNvPicPr>
          <p:nvPr/>
        </p:nvPicPr>
        <p:blipFill>
          <a:blip r:embed="rId2"/>
          <a:stretch>
            <a:fillRect/>
          </a:stretch>
        </p:blipFill>
        <p:spPr>
          <a:xfrm>
            <a:off x="538778" y="294967"/>
            <a:ext cx="4055809" cy="2698956"/>
          </a:xfrm>
          <a:prstGeom prst="rect">
            <a:avLst/>
          </a:prstGeom>
        </p:spPr>
      </p:pic>
      <p:pic>
        <p:nvPicPr>
          <p:cNvPr id="7" name="Imagem 6">
            <a:extLst>
              <a:ext uri="{FF2B5EF4-FFF2-40B4-BE49-F238E27FC236}">
                <a16:creationId xmlns:a16="http://schemas.microsoft.com/office/drawing/2014/main" id="{D062A669-444C-45C5-A4D2-9E485EF200F9}"/>
              </a:ext>
            </a:extLst>
          </p:cNvPr>
          <p:cNvPicPr>
            <a:picLocks noChangeAspect="1"/>
          </p:cNvPicPr>
          <p:nvPr/>
        </p:nvPicPr>
        <p:blipFill rotWithShape="1">
          <a:blip r:embed="rId3"/>
          <a:srcRect b="4947"/>
          <a:stretch/>
        </p:blipFill>
        <p:spPr>
          <a:xfrm>
            <a:off x="4795222" y="169607"/>
            <a:ext cx="6858000" cy="6518786"/>
          </a:xfrm>
          <a:prstGeom prst="rect">
            <a:avLst/>
          </a:prstGeom>
        </p:spPr>
      </p:pic>
    </p:spTree>
    <p:extLst>
      <p:ext uri="{BB962C8B-B14F-4D97-AF65-F5344CB8AC3E}">
        <p14:creationId xmlns:p14="http://schemas.microsoft.com/office/powerpoint/2010/main" val="356206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906EA49-D707-42D6-919D-3DF1E67E0CF0}"/>
              </a:ext>
            </a:extLst>
          </p:cNvPr>
          <p:cNvSpPr>
            <a:spLocks noGrp="1"/>
          </p:cNvSpPr>
          <p:nvPr>
            <p:ph type="title"/>
          </p:nvPr>
        </p:nvSpPr>
        <p:spPr/>
        <p:txBody>
          <a:bodyPr/>
          <a:lstStyle/>
          <a:p>
            <a:r>
              <a:rPr lang="pt-BR" altLang="pt-BR"/>
              <a:t>Doenças bacterianas</a:t>
            </a:r>
          </a:p>
        </p:txBody>
      </p:sp>
      <p:sp>
        <p:nvSpPr>
          <p:cNvPr id="30723" name="Rectangle 3">
            <a:extLst>
              <a:ext uri="{FF2B5EF4-FFF2-40B4-BE49-F238E27FC236}">
                <a16:creationId xmlns:a16="http://schemas.microsoft.com/office/drawing/2014/main" id="{B25A2E13-6D93-49B7-9D85-03EBCE142EBD}"/>
              </a:ext>
            </a:extLst>
          </p:cNvPr>
          <p:cNvSpPr>
            <a:spLocks noGrp="1"/>
          </p:cNvSpPr>
          <p:nvPr>
            <p:ph type="body" sz="half" idx="1"/>
          </p:nvPr>
        </p:nvSpPr>
        <p:spPr/>
        <p:txBody>
          <a:bodyPr/>
          <a:lstStyle/>
          <a:p>
            <a:pPr>
              <a:lnSpc>
                <a:spcPct val="90000"/>
              </a:lnSpc>
              <a:buFont typeface="Arial" panose="020B0604020202020204" pitchFamily="34" charset="0"/>
              <a:buNone/>
            </a:pPr>
            <a:r>
              <a:rPr lang="pt-BR" altLang="pt-BR" b="1" dirty="0"/>
              <a:t>Tétano</a:t>
            </a:r>
          </a:p>
          <a:p>
            <a:pPr>
              <a:lnSpc>
                <a:spcPct val="90000"/>
              </a:lnSpc>
            </a:pPr>
            <a:r>
              <a:rPr lang="pt-BR" altLang="pt-BR" sz="2000" dirty="0"/>
              <a:t>Agente etiológico:</a:t>
            </a:r>
          </a:p>
          <a:p>
            <a:pPr lvl="1">
              <a:lnSpc>
                <a:spcPct val="90000"/>
              </a:lnSpc>
            </a:pPr>
            <a:r>
              <a:rPr lang="pt-BR" altLang="pt-BR" sz="1800" i="1" dirty="0"/>
              <a:t>Clostridium </a:t>
            </a:r>
            <a:r>
              <a:rPr lang="pt-BR" altLang="pt-BR" sz="1800" i="1" dirty="0" err="1"/>
              <a:t>tetani</a:t>
            </a:r>
            <a:endParaRPr lang="pt-BR" altLang="pt-BR" sz="1800" i="1" dirty="0"/>
          </a:p>
          <a:p>
            <a:pPr>
              <a:lnSpc>
                <a:spcPct val="90000"/>
              </a:lnSpc>
            </a:pPr>
            <a:r>
              <a:rPr lang="pt-BR" altLang="pt-BR" sz="2000" dirty="0"/>
              <a:t>Transmissão:</a:t>
            </a:r>
          </a:p>
          <a:p>
            <a:pPr lvl="1">
              <a:lnSpc>
                <a:spcPct val="90000"/>
              </a:lnSpc>
            </a:pPr>
            <a:r>
              <a:rPr lang="pt-BR" altLang="pt-BR" sz="1800" dirty="0"/>
              <a:t>são encontrados no solo,</a:t>
            </a:r>
          </a:p>
          <a:p>
            <a:pPr lvl="1">
              <a:lnSpc>
                <a:spcPct val="90000"/>
              </a:lnSpc>
            </a:pPr>
            <a:r>
              <a:rPr lang="pt-BR" altLang="pt-BR" sz="1800" dirty="0"/>
              <a:t>podem penetrar no corpo, quando ocorre uma lesão por objetos contaminados.</a:t>
            </a:r>
          </a:p>
          <a:p>
            <a:pPr>
              <a:lnSpc>
                <a:spcPct val="90000"/>
              </a:lnSpc>
            </a:pPr>
            <a:r>
              <a:rPr lang="pt-BR" altLang="pt-BR" sz="2000" dirty="0"/>
              <a:t>Sintomas:</a:t>
            </a:r>
          </a:p>
          <a:p>
            <a:pPr lvl="1">
              <a:lnSpc>
                <a:spcPct val="90000"/>
              </a:lnSpc>
            </a:pPr>
            <a:r>
              <a:rPr lang="pt-BR" altLang="pt-BR" sz="1800" dirty="0"/>
              <a:t>fortes contrações musculares,</a:t>
            </a:r>
          </a:p>
          <a:p>
            <a:pPr lvl="1">
              <a:lnSpc>
                <a:spcPct val="90000"/>
              </a:lnSpc>
            </a:pPr>
            <a:r>
              <a:rPr lang="pt-BR" altLang="pt-BR" sz="1800" dirty="0"/>
              <a:t>parada respiratória e cardíaca,</a:t>
            </a:r>
          </a:p>
          <a:p>
            <a:pPr lvl="1">
              <a:lnSpc>
                <a:spcPct val="90000"/>
              </a:lnSpc>
            </a:pPr>
            <a:r>
              <a:rPr lang="pt-BR" altLang="pt-BR" sz="1800" dirty="0"/>
              <a:t>Febre,</a:t>
            </a:r>
          </a:p>
          <a:p>
            <a:pPr lvl="1">
              <a:lnSpc>
                <a:spcPct val="90000"/>
              </a:lnSpc>
            </a:pPr>
            <a:r>
              <a:rPr lang="pt-BR" altLang="pt-BR" sz="1800" dirty="0"/>
              <a:t>muitas dores nos músculos.</a:t>
            </a:r>
          </a:p>
        </p:txBody>
      </p:sp>
      <p:sp>
        <p:nvSpPr>
          <p:cNvPr id="30724" name="Rectangle 4">
            <a:extLst>
              <a:ext uri="{FF2B5EF4-FFF2-40B4-BE49-F238E27FC236}">
                <a16:creationId xmlns:a16="http://schemas.microsoft.com/office/drawing/2014/main" id="{7108E834-6098-47A3-9521-10FCF15131BE}"/>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vacinação com reforço a cada 10 anos,</a:t>
            </a:r>
          </a:p>
          <a:p>
            <a:pPr lvl="1">
              <a:lnSpc>
                <a:spcPct val="90000"/>
              </a:lnSpc>
            </a:pPr>
            <a:r>
              <a:rPr lang="pt-BR" altLang="pt-BR" sz="1800" dirty="0"/>
              <a:t>tratamento com sedativos, relaxantes musculares, antibióticos e soro antitetânico.</a:t>
            </a:r>
          </a:p>
        </p:txBody>
      </p:sp>
      <p:sp>
        <p:nvSpPr>
          <p:cNvPr id="30725" name="Retângulo 1">
            <a:extLst>
              <a:ext uri="{FF2B5EF4-FFF2-40B4-BE49-F238E27FC236}">
                <a16:creationId xmlns:a16="http://schemas.microsoft.com/office/drawing/2014/main" id="{12196AE6-A56A-439B-B799-69780319AF69}"/>
              </a:ext>
            </a:extLst>
          </p:cNvPr>
          <p:cNvSpPr>
            <a:spLocks noChangeArrowheads="1"/>
          </p:cNvSpPr>
          <p:nvPr/>
        </p:nvSpPr>
        <p:spPr bwMode="auto">
          <a:xfrm>
            <a:off x="1524001" y="1"/>
            <a:ext cx="550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A1734FC-37BD-4B4D-B307-43C5955EDD1D}"/>
              </a:ext>
            </a:extLst>
          </p:cNvPr>
          <p:cNvPicPr>
            <a:picLocks noChangeAspect="1"/>
          </p:cNvPicPr>
          <p:nvPr/>
        </p:nvPicPr>
        <p:blipFill>
          <a:blip r:embed="rId2"/>
          <a:stretch>
            <a:fillRect/>
          </a:stretch>
        </p:blipFill>
        <p:spPr>
          <a:xfrm>
            <a:off x="494531" y="463191"/>
            <a:ext cx="4778179" cy="3179661"/>
          </a:xfrm>
          <a:prstGeom prst="rect">
            <a:avLst/>
          </a:prstGeom>
        </p:spPr>
      </p:pic>
      <p:pic>
        <p:nvPicPr>
          <p:cNvPr id="7" name="Imagem 6">
            <a:extLst>
              <a:ext uri="{FF2B5EF4-FFF2-40B4-BE49-F238E27FC236}">
                <a16:creationId xmlns:a16="http://schemas.microsoft.com/office/drawing/2014/main" id="{4EA8277D-9D5A-4AE2-AD97-0A800DBFBD69}"/>
              </a:ext>
            </a:extLst>
          </p:cNvPr>
          <p:cNvPicPr>
            <a:picLocks noChangeAspect="1"/>
          </p:cNvPicPr>
          <p:nvPr/>
        </p:nvPicPr>
        <p:blipFill>
          <a:blip r:embed="rId3"/>
          <a:stretch>
            <a:fillRect/>
          </a:stretch>
        </p:blipFill>
        <p:spPr>
          <a:xfrm>
            <a:off x="6309543" y="463191"/>
            <a:ext cx="4924781" cy="2723306"/>
          </a:xfrm>
          <a:prstGeom prst="rect">
            <a:avLst/>
          </a:prstGeom>
        </p:spPr>
      </p:pic>
      <p:pic>
        <p:nvPicPr>
          <p:cNvPr id="8" name="Imagem 7">
            <a:extLst>
              <a:ext uri="{FF2B5EF4-FFF2-40B4-BE49-F238E27FC236}">
                <a16:creationId xmlns:a16="http://schemas.microsoft.com/office/drawing/2014/main" id="{557A72D8-FFB4-43B1-8F7F-C3DDBA2F1ACE}"/>
              </a:ext>
            </a:extLst>
          </p:cNvPr>
          <p:cNvPicPr>
            <a:picLocks noChangeAspect="1"/>
          </p:cNvPicPr>
          <p:nvPr/>
        </p:nvPicPr>
        <p:blipFill>
          <a:blip r:embed="rId4"/>
          <a:stretch>
            <a:fillRect/>
          </a:stretch>
        </p:blipFill>
        <p:spPr>
          <a:xfrm>
            <a:off x="7300453" y="3318342"/>
            <a:ext cx="3699078" cy="3318972"/>
          </a:xfrm>
          <a:prstGeom prst="rect">
            <a:avLst/>
          </a:prstGeom>
        </p:spPr>
      </p:pic>
      <p:pic>
        <p:nvPicPr>
          <p:cNvPr id="9" name="Imagem 8">
            <a:extLst>
              <a:ext uri="{FF2B5EF4-FFF2-40B4-BE49-F238E27FC236}">
                <a16:creationId xmlns:a16="http://schemas.microsoft.com/office/drawing/2014/main" id="{5050D195-64E8-491A-AB96-3F9372A5BBC7}"/>
              </a:ext>
            </a:extLst>
          </p:cNvPr>
          <p:cNvPicPr>
            <a:picLocks noChangeAspect="1"/>
          </p:cNvPicPr>
          <p:nvPr/>
        </p:nvPicPr>
        <p:blipFill>
          <a:blip r:embed="rId5"/>
          <a:stretch>
            <a:fillRect/>
          </a:stretch>
        </p:blipFill>
        <p:spPr>
          <a:xfrm>
            <a:off x="855705" y="3868481"/>
            <a:ext cx="4175944" cy="2768833"/>
          </a:xfrm>
          <a:prstGeom prst="rect">
            <a:avLst/>
          </a:prstGeom>
        </p:spPr>
      </p:pic>
    </p:spTree>
    <p:extLst>
      <p:ext uri="{BB962C8B-B14F-4D97-AF65-F5344CB8AC3E}">
        <p14:creationId xmlns:p14="http://schemas.microsoft.com/office/powerpoint/2010/main" val="212598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A0FE83B-5957-46EE-9827-D1FA1D060B3F}"/>
              </a:ext>
            </a:extLst>
          </p:cNvPr>
          <p:cNvSpPr>
            <a:spLocks noGrp="1"/>
          </p:cNvSpPr>
          <p:nvPr>
            <p:ph type="title"/>
          </p:nvPr>
        </p:nvSpPr>
        <p:spPr/>
        <p:txBody>
          <a:bodyPr/>
          <a:lstStyle/>
          <a:p>
            <a:r>
              <a:rPr lang="pt-BR" altLang="pt-BR"/>
              <a:t>Doenças bacterianas</a:t>
            </a:r>
          </a:p>
        </p:txBody>
      </p:sp>
      <p:sp>
        <p:nvSpPr>
          <p:cNvPr id="31747" name="Rectangle 3">
            <a:extLst>
              <a:ext uri="{FF2B5EF4-FFF2-40B4-BE49-F238E27FC236}">
                <a16:creationId xmlns:a16="http://schemas.microsoft.com/office/drawing/2014/main" id="{F19F7EF5-CEF0-4032-80F6-A6C337EBE78A}"/>
              </a:ext>
            </a:extLst>
          </p:cNvPr>
          <p:cNvSpPr>
            <a:spLocks noGrp="1"/>
          </p:cNvSpPr>
          <p:nvPr>
            <p:ph type="body" sz="half" idx="1"/>
          </p:nvPr>
        </p:nvSpPr>
        <p:spPr/>
        <p:txBody>
          <a:bodyPr/>
          <a:lstStyle/>
          <a:p>
            <a:pPr>
              <a:lnSpc>
                <a:spcPct val="90000"/>
              </a:lnSpc>
              <a:buFont typeface="Arial" panose="020B0604020202020204" pitchFamily="34" charset="0"/>
              <a:buNone/>
            </a:pPr>
            <a:r>
              <a:rPr lang="pt-BR" altLang="pt-BR" b="1" dirty="0"/>
              <a:t>Febre maculosa</a:t>
            </a:r>
          </a:p>
          <a:p>
            <a:pPr>
              <a:lnSpc>
                <a:spcPct val="90000"/>
              </a:lnSpc>
            </a:pPr>
            <a:r>
              <a:rPr lang="pt-BR" altLang="pt-BR" sz="2000" dirty="0"/>
              <a:t>Agente etiológico:</a:t>
            </a:r>
          </a:p>
          <a:p>
            <a:pPr lvl="1">
              <a:lnSpc>
                <a:spcPct val="90000"/>
              </a:lnSpc>
            </a:pPr>
            <a:r>
              <a:rPr lang="pt-BR" altLang="pt-BR" sz="1800" i="1" dirty="0" err="1"/>
              <a:t>Reckettsia</a:t>
            </a:r>
            <a:r>
              <a:rPr lang="pt-BR" altLang="pt-BR" sz="1800" i="1" dirty="0"/>
              <a:t> </a:t>
            </a:r>
            <a:r>
              <a:rPr lang="pt-BR" altLang="pt-BR" sz="1800" i="1" dirty="0" err="1"/>
              <a:t>rickettsii</a:t>
            </a:r>
            <a:endParaRPr lang="pt-BR" altLang="pt-BR" sz="1800" i="1" dirty="0"/>
          </a:p>
          <a:p>
            <a:pPr>
              <a:lnSpc>
                <a:spcPct val="90000"/>
              </a:lnSpc>
            </a:pPr>
            <a:r>
              <a:rPr lang="pt-BR" altLang="pt-BR" sz="2000" dirty="0"/>
              <a:t>Transmissão:</a:t>
            </a:r>
          </a:p>
          <a:p>
            <a:pPr lvl="1">
              <a:lnSpc>
                <a:spcPct val="90000"/>
              </a:lnSpc>
            </a:pPr>
            <a:r>
              <a:rPr lang="pt-BR" altLang="pt-BR" sz="1800" dirty="0"/>
              <a:t>picada do carrapato-estrela contaminado.</a:t>
            </a:r>
          </a:p>
          <a:p>
            <a:pPr>
              <a:lnSpc>
                <a:spcPct val="90000"/>
              </a:lnSpc>
            </a:pPr>
            <a:r>
              <a:rPr lang="pt-BR" altLang="pt-BR" sz="2000" dirty="0"/>
              <a:t>Sintomas:</a:t>
            </a:r>
          </a:p>
          <a:p>
            <a:pPr lvl="1">
              <a:lnSpc>
                <a:spcPct val="90000"/>
              </a:lnSpc>
            </a:pPr>
            <a:r>
              <a:rPr lang="pt-BR" altLang="pt-BR" sz="1800" dirty="0"/>
              <a:t>febre alta,</a:t>
            </a:r>
          </a:p>
          <a:p>
            <a:pPr lvl="1">
              <a:lnSpc>
                <a:spcPct val="90000"/>
              </a:lnSpc>
            </a:pPr>
            <a:r>
              <a:rPr lang="pt-BR" altLang="pt-BR" sz="1800" dirty="0"/>
              <a:t>dor de cabeça,</a:t>
            </a:r>
          </a:p>
          <a:p>
            <a:pPr lvl="1">
              <a:lnSpc>
                <a:spcPct val="90000"/>
              </a:lnSpc>
            </a:pPr>
            <a:r>
              <a:rPr lang="pt-BR" altLang="pt-BR" sz="1800" dirty="0"/>
              <a:t>manchas vermelhas no corpo devidas a hemorragias cutâneas provocadas pelo ataque das bactérias aos vasos sanguíneos.</a:t>
            </a:r>
          </a:p>
        </p:txBody>
      </p:sp>
      <p:sp>
        <p:nvSpPr>
          <p:cNvPr id="31748" name="Rectangle 4">
            <a:extLst>
              <a:ext uri="{FF2B5EF4-FFF2-40B4-BE49-F238E27FC236}">
                <a16:creationId xmlns:a16="http://schemas.microsoft.com/office/drawing/2014/main" id="{A597FF0C-1358-455C-91C1-08EB8C44E2AE}"/>
              </a:ext>
            </a:extLst>
          </p:cNvPr>
          <p:cNvSpPr>
            <a:spLocks noGrp="1"/>
          </p:cNvSpPr>
          <p:nvPr>
            <p:ph sz="quarter" idx="2"/>
          </p:nvPr>
        </p:nvSpPr>
        <p:spPr/>
        <p:txBody>
          <a:bodyPr/>
          <a:lstStyle/>
          <a:p>
            <a:pPr>
              <a:lnSpc>
                <a:spcPct val="90000"/>
              </a:lnSpc>
            </a:pPr>
            <a:r>
              <a:rPr lang="pt-BR" altLang="pt-BR" sz="2000" dirty="0"/>
              <a:t>Profilaxia:</a:t>
            </a:r>
          </a:p>
          <a:p>
            <a:pPr lvl="1">
              <a:lnSpc>
                <a:spcPct val="90000"/>
              </a:lnSpc>
            </a:pPr>
            <a:r>
              <a:rPr lang="pt-BR" altLang="pt-BR" sz="1800" dirty="0"/>
              <a:t>evitar locais infestados pelo carrapato,</a:t>
            </a:r>
          </a:p>
          <a:p>
            <a:pPr lvl="1">
              <a:lnSpc>
                <a:spcPct val="90000"/>
              </a:lnSpc>
            </a:pPr>
            <a:r>
              <a:rPr lang="pt-BR" altLang="pt-BR" sz="1800" dirty="0"/>
              <a:t>tratamento feito com antibióticos.</a:t>
            </a:r>
          </a:p>
        </p:txBody>
      </p:sp>
      <p:sp>
        <p:nvSpPr>
          <p:cNvPr id="31749" name="Retângulo 1">
            <a:extLst>
              <a:ext uri="{FF2B5EF4-FFF2-40B4-BE49-F238E27FC236}">
                <a16:creationId xmlns:a16="http://schemas.microsoft.com/office/drawing/2014/main" id="{12365A14-F68A-478F-840B-D0FEDA2615E7}"/>
              </a:ext>
            </a:extLst>
          </p:cNvPr>
          <p:cNvSpPr>
            <a:spLocks noChangeArrowheads="1"/>
          </p:cNvSpPr>
          <p:nvPr/>
        </p:nvSpPr>
        <p:spPr bwMode="auto">
          <a:xfrm>
            <a:off x="1524000" y="1"/>
            <a:ext cx="565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Ciências, 7º Ano do Ensino Fundamental</a:t>
            </a:r>
          </a:p>
          <a:p>
            <a:pPr eaLnBrk="1" hangingPunct="1"/>
            <a:r>
              <a:rPr lang="pt-BR" altLang="pt-BR" b="1">
                <a:solidFill>
                  <a:schemeClr val="bg1"/>
                </a:solidFill>
                <a:latin typeface="Calibri" panose="020F0502020204030204" pitchFamily="34" charset="0"/>
              </a:rPr>
              <a:t>Características dos componentes do Reino Monera</a:t>
            </a:r>
          </a:p>
          <a:p>
            <a:pPr eaLnBrk="1" hangingPunct="1"/>
            <a:endParaRPr lang="pt-BR" altLang="pt-BR">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900AD65B-9708-42CC-B9CD-DD4625F36AA8}"/>
              </a:ext>
            </a:extLst>
          </p:cNvPr>
          <p:cNvPicPr>
            <a:picLocks noChangeAspect="1"/>
          </p:cNvPicPr>
          <p:nvPr/>
        </p:nvPicPr>
        <p:blipFill>
          <a:blip r:embed="rId2"/>
          <a:stretch>
            <a:fillRect/>
          </a:stretch>
        </p:blipFill>
        <p:spPr>
          <a:xfrm>
            <a:off x="434462" y="431390"/>
            <a:ext cx="6656527" cy="3727655"/>
          </a:xfrm>
          <a:prstGeom prst="rect">
            <a:avLst/>
          </a:prstGeom>
        </p:spPr>
      </p:pic>
      <p:pic>
        <p:nvPicPr>
          <p:cNvPr id="7" name="Imagem 6">
            <a:extLst>
              <a:ext uri="{FF2B5EF4-FFF2-40B4-BE49-F238E27FC236}">
                <a16:creationId xmlns:a16="http://schemas.microsoft.com/office/drawing/2014/main" id="{C903C023-1E91-45AC-B66C-6974DCD64FA8}"/>
              </a:ext>
            </a:extLst>
          </p:cNvPr>
          <p:cNvPicPr>
            <a:picLocks noChangeAspect="1"/>
          </p:cNvPicPr>
          <p:nvPr/>
        </p:nvPicPr>
        <p:blipFill>
          <a:blip r:embed="rId3"/>
          <a:stretch>
            <a:fillRect/>
          </a:stretch>
        </p:blipFill>
        <p:spPr>
          <a:xfrm>
            <a:off x="1417228" y="4262284"/>
            <a:ext cx="5263791" cy="2447903"/>
          </a:xfrm>
          <a:prstGeom prst="rect">
            <a:avLst/>
          </a:prstGeom>
        </p:spPr>
      </p:pic>
      <p:pic>
        <p:nvPicPr>
          <p:cNvPr id="8" name="Imagem 7">
            <a:extLst>
              <a:ext uri="{FF2B5EF4-FFF2-40B4-BE49-F238E27FC236}">
                <a16:creationId xmlns:a16="http://schemas.microsoft.com/office/drawing/2014/main" id="{329D0F58-F8DC-4DCB-8825-CB4AAB0D23B7}"/>
              </a:ext>
            </a:extLst>
          </p:cNvPr>
          <p:cNvPicPr>
            <a:picLocks noChangeAspect="1"/>
          </p:cNvPicPr>
          <p:nvPr/>
        </p:nvPicPr>
        <p:blipFill>
          <a:blip r:embed="rId4"/>
          <a:stretch>
            <a:fillRect/>
          </a:stretch>
        </p:blipFill>
        <p:spPr>
          <a:xfrm>
            <a:off x="7542814" y="2982696"/>
            <a:ext cx="4406080" cy="1762432"/>
          </a:xfrm>
          <a:prstGeom prst="rect">
            <a:avLst/>
          </a:prstGeom>
        </p:spPr>
      </p:pic>
    </p:spTree>
    <p:extLst>
      <p:ext uri="{BB962C8B-B14F-4D97-AF65-F5344CB8AC3E}">
        <p14:creationId xmlns:p14="http://schemas.microsoft.com/office/powerpoint/2010/main" val="183320624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3816</TotalTime>
  <Words>1941</Words>
  <Application>Microsoft Office PowerPoint</Application>
  <PresentationFormat>Widescreen</PresentationFormat>
  <Paragraphs>274</Paragraphs>
  <Slides>47</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47</vt:i4>
      </vt:variant>
    </vt:vector>
  </HeadingPairs>
  <TitlesOfParts>
    <vt:vector size="55" baseType="lpstr">
      <vt:lpstr>Agency FB</vt:lpstr>
      <vt:lpstr>Arial</vt:lpstr>
      <vt:lpstr>Bahnschrift</vt:lpstr>
      <vt:lpstr>Calibri</vt:lpstr>
      <vt:lpstr>Calibri Light</vt:lpstr>
      <vt:lpstr>Roboto</vt:lpstr>
      <vt:lpstr>Times New Roman</vt:lpstr>
      <vt:lpstr>Tema do Office</vt:lpstr>
      <vt:lpstr>Apresentação do PowerPoint</vt:lpstr>
      <vt:lpstr>Características do Reino Monera:</vt:lpstr>
      <vt:lpstr>Classificação das bactérias</vt:lpstr>
      <vt:lpstr>Doenças bacterianas</vt:lpstr>
      <vt:lpstr>Apresentação do PowerPoint</vt:lpstr>
      <vt:lpstr>Doenças bacterianas</vt:lpstr>
      <vt:lpstr>Apresentação do PowerPoint</vt:lpstr>
      <vt:lpstr>Doenças bacterianas</vt:lpstr>
      <vt:lpstr>Apresentação do PowerPoint</vt:lpstr>
      <vt:lpstr>Doenças bacterianas</vt:lpstr>
      <vt:lpstr>Apresentação do PowerPoint</vt:lpstr>
      <vt:lpstr>Apresentação do PowerPoint</vt:lpstr>
      <vt:lpstr>Doenças bacterianas</vt:lpstr>
      <vt:lpstr>Apresentação do PowerPoint</vt:lpstr>
      <vt:lpstr>Doenças bacterianas</vt:lpstr>
      <vt:lpstr>Apresentação do PowerPoint</vt:lpstr>
      <vt:lpstr>Doenças bacterianas</vt:lpstr>
      <vt:lpstr>Apresentação do PowerPoint</vt:lpstr>
      <vt:lpstr>Apresentação do PowerPoint</vt:lpstr>
      <vt:lpstr>Doenças bacterianas</vt:lpstr>
      <vt:lpstr>Apresentação do PowerPoint</vt:lpstr>
      <vt:lpstr>Doenças bacterianas</vt:lpstr>
      <vt:lpstr>Doenças bacterianas</vt:lpstr>
      <vt:lpstr>Apresentação do PowerPoint</vt:lpstr>
      <vt:lpstr>Apresentação do PowerPoint</vt:lpstr>
      <vt:lpstr>Doenças bacterianas</vt:lpstr>
      <vt:lpstr>Doenças bacterianas</vt:lpstr>
      <vt:lpstr>Apresentação do PowerPoint</vt:lpstr>
      <vt:lpstr>Importância das bactérias</vt:lpstr>
      <vt:lpstr>Apresentação do PowerPoint</vt:lpstr>
      <vt:lpstr>Apresentação do PowerPoint</vt:lpstr>
      <vt:lpstr>Apresentação do PowerPoint</vt:lpstr>
      <vt:lpstr>Apresentação do PowerPoint</vt:lpstr>
      <vt:lpstr>Bactérias  podem ser classificadas em: Gram-positivas e Gram-negativas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Diferença na constituição da parede celular das Gram-positivas e Gram-negativas.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Gilivan</dc:creator>
  <cp:lastModifiedBy>Gilivan</cp:lastModifiedBy>
  <cp:revision>38</cp:revision>
  <dcterms:created xsi:type="dcterms:W3CDTF">2020-08-03T02:38:37Z</dcterms:created>
  <dcterms:modified xsi:type="dcterms:W3CDTF">2021-08-17T12:37:38Z</dcterms:modified>
</cp:coreProperties>
</file>