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475" r:id="rId2"/>
    <p:sldId id="476" r:id="rId3"/>
    <p:sldId id="477" r:id="rId4"/>
    <p:sldId id="472" r:id="rId5"/>
    <p:sldId id="443" r:id="rId6"/>
    <p:sldId id="428" r:id="rId7"/>
    <p:sldId id="449" r:id="rId8"/>
    <p:sldId id="291" r:id="rId9"/>
    <p:sldId id="306" r:id="rId10"/>
    <p:sldId id="257" r:id="rId11"/>
    <p:sldId id="258" r:id="rId12"/>
    <p:sldId id="549" r:id="rId13"/>
    <p:sldId id="259" r:id="rId14"/>
    <p:sldId id="260" r:id="rId15"/>
    <p:sldId id="261" r:id="rId16"/>
    <p:sldId id="262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263" r:id="rId29"/>
    <p:sldId id="550" r:id="rId30"/>
    <p:sldId id="488" r:id="rId31"/>
    <p:sldId id="264" r:id="rId32"/>
    <p:sldId id="265" r:id="rId33"/>
    <p:sldId id="266" r:id="rId34"/>
    <p:sldId id="267" r:id="rId35"/>
    <p:sldId id="268" r:id="rId36"/>
    <p:sldId id="269" r:id="rId37"/>
    <p:sldId id="478" r:id="rId38"/>
    <p:sldId id="270" r:id="rId39"/>
    <p:sldId id="479" r:id="rId40"/>
    <p:sldId id="562" r:id="rId41"/>
    <p:sldId id="271" r:id="rId42"/>
    <p:sldId id="481" r:id="rId43"/>
    <p:sldId id="272" r:id="rId44"/>
    <p:sldId id="482" r:id="rId45"/>
    <p:sldId id="273" r:id="rId46"/>
    <p:sldId id="483" r:id="rId47"/>
    <p:sldId id="274" r:id="rId48"/>
    <p:sldId id="484" r:id="rId49"/>
    <p:sldId id="563" r:id="rId50"/>
    <p:sldId id="275" r:id="rId51"/>
    <p:sldId id="486" r:id="rId52"/>
    <p:sldId id="276" r:id="rId53"/>
    <p:sldId id="487" r:id="rId54"/>
    <p:sldId id="277" r:id="rId55"/>
    <p:sldId id="489" r:id="rId56"/>
    <p:sldId id="564" r:id="rId57"/>
    <p:sldId id="278" r:id="rId58"/>
    <p:sldId id="490" r:id="rId59"/>
    <p:sldId id="279" r:id="rId60"/>
    <p:sldId id="280" r:id="rId61"/>
    <p:sldId id="491" r:id="rId62"/>
    <p:sldId id="565" r:id="rId63"/>
    <p:sldId id="281" r:id="rId64"/>
    <p:sldId id="282" r:id="rId65"/>
    <p:sldId id="493" r:id="rId66"/>
    <p:sldId id="283" r:id="rId67"/>
    <p:sldId id="495" r:id="rId68"/>
    <p:sldId id="547" r:id="rId69"/>
    <p:sldId id="566" r:id="rId70"/>
    <p:sldId id="546" r:id="rId7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2CCE5-CD45-43AF-9EC8-9FB46643B4F4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E5A4D-3310-4C0B-B126-01B969A2B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57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99412-A2B2-4AA1-9BF5-C59A8F8B22C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1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30394-278C-4CDA-BF3F-B86D5BA66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69E9BF-473E-4D56-9FBB-FBB05680A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5C8607-A3D0-4DEC-A31F-137CE019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7B8099-3678-4539-87F9-A98A679B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D1DC1C-84E8-42D0-A3EB-BB296A2D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5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4D85A-66B5-4BC1-BDDE-969411F9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E5F3EC-AEA1-4966-8BEE-38F152E87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A8433-650D-489F-877B-15EB17A1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799B2C-06FC-459D-B906-A09D5D8B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A62115-93D0-4E9E-BD37-A40E1F94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7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643943-BFDA-4A5F-8D1E-70A4CDE7F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C5047C-BEDD-4DD1-8744-B9BED7BEA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36E4E8-4D20-44EE-B30C-7799E2B0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A93145-9A48-402A-AB9D-5E558FAC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095E3A-565B-422A-824F-DF0377AF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63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90601"/>
            <a:ext cx="10972800" cy="854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16113"/>
            <a:ext cx="5384800" cy="42100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16113"/>
            <a:ext cx="5384800" cy="42100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E7B2B67-FEE3-47F9-AFC7-B83957DE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8CBD-C91E-45FA-B250-875682635A40}" type="datetimeFigureOut">
              <a:rPr lang="pt-BR"/>
              <a:pPr>
                <a:defRPr/>
              </a:pPr>
              <a:t>08/08/2021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4AC3BA9-F462-42FA-BB8F-02285940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B9D51A4-A9AF-4421-BBE1-C45A1746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01B01-7BD3-4FFB-973B-E299C583F9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469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90601"/>
            <a:ext cx="10972800" cy="854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16114"/>
            <a:ext cx="10972800" cy="2028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4097339"/>
            <a:ext cx="10972800" cy="2028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DB3B473-B19F-4074-B444-2D1AE8FC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AB03-FA16-445F-A6AF-87320D291992}" type="datetimeFigureOut">
              <a:rPr lang="pt-BR"/>
              <a:pPr>
                <a:defRPr/>
              </a:pPr>
              <a:t>08/08/2021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69C09C1-C105-48DC-A260-E6D63FAB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640C4A2-4C1F-45F8-8D85-EAE1A6E9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34F6A-9CB4-4D50-A72B-1FDDF5B589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342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90601"/>
            <a:ext cx="10972800" cy="854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16113"/>
            <a:ext cx="5384800" cy="42100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16114"/>
            <a:ext cx="5384800" cy="2028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097339"/>
            <a:ext cx="5384800" cy="2028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CD251252-4756-4C0B-A762-8653D17C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A1A5-7021-469E-99B1-BA9A4D7B19C5}" type="datetimeFigureOut">
              <a:rPr lang="pt-BR"/>
              <a:pPr>
                <a:defRPr/>
              </a:pPr>
              <a:t>08/08/2021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91C52F7A-A25D-41C4-8011-C7FE129B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7872ADE8-766E-4BBD-A5BA-D2E47D53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B8922-D15F-46F3-9EBB-F492EFA632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077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6F7C7-92DD-4245-BDF0-344BD724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21693-B712-4EB7-A277-FB2307903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B775DD-0542-4A24-95CD-4F464ED1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A9CDC4-9273-4723-94D6-42574D77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7D5B29-F246-4E56-9F0C-1485AAB6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34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7313D-74D9-4F4B-B646-CEB6CB78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AA11A0-5EE9-4597-9FB9-A065963C2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8A45D3-F70A-4FAF-B662-68FFCD63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68018-15BA-4631-80E8-E8816865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6D0E19-7811-4F59-A34C-109C4991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43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82848-3240-4025-AC6B-E686C8DB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86929B-0926-47F8-97C0-D8FDCAC0A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BC1FA2-5165-420F-B690-D4C9D54A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B4470B-FB53-4493-883C-0C7A4A70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D83321-7143-4CF8-8432-6738DBCF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C406CD-F926-45CD-ADC5-07EE4C41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4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F2810-06D1-4916-9CB1-40BC27F8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0758DF-ABFA-4601-8643-7E4B56CAA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D9FC3C-9991-4566-A328-E13F63076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7BF456-8808-4749-BBBA-DB3D6F232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ACA267-F295-43F0-8BB5-95588A42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46630C-34A0-43FB-85EE-D1B261BE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A077FD-A108-494C-A91B-16EA992F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421778-D94B-42C2-AD9B-5E21CA00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9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6C3F6-A683-40F9-AB4F-66A61DD8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45EB63-B374-4067-8A98-1F5888B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4493D9-2F1A-4EE3-8945-7746898C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511C25-387D-42FA-ADB3-E97E2D50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93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EEEFE0-9DD7-41C4-B651-B1FC316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FC96D9-1E36-4EDA-8237-01DAC096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E96571-ED8B-4BDB-95E3-E9B7BA93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44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8F1BF-B99E-48EE-85E1-C0BA5CDD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70F689-EA11-4BA5-8DB4-102D29DE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FE3799-C90B-4EB5-8195-2D3E2F5AB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88FC0D-2DDF-4D0D-B21D-82682451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67E96E-20B1-427D-93AF-46F35B1C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B8EEF7-F2C9-4390-AD82-5CD3E00D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45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A9640-334E-470F-933B-7131794F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C304E7-3DF7-4B07-B4D8-03B7A67B5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0F9D7C-E0E5-4298-89E8-46CFE2C7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B8EC4D-86DA-4309-B177-738FFCB6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4455C9-407E-439F-A197-F7939CB5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CBA2F1-6D0B-494D-A236-878BB9DA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46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B94A86-DDED-481C-BE96-6448AFBF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1C76E2-C627-41AC-9E6E-AB8A0ACFB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72C7F-C8C8-4BDE-A6FF-B6BDCFF66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B323-5ADC-4FA0-90BC-747D71CD7235}" type="datetimeFigureOut">
              <a:rPr lang="pt-BR" smtClean="0"/>
              <a:t>08/08/2021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6F0E77-2981-4583-A97D-BCF990533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F6048F-219B-4F8C-BE45-58BEA8746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3A088F4-7292-46D2-9337-05E96A77A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2" t="3109" r="4305"/>
          <a:stretch/>
        </p:blipFill>
        <p:spPr>
          <a:xfrm>
            <a:off x="5946182" y="106604"/>
            <a:ext cx="6245818" cy="66447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5254EF-3952-43E0-808B-94B116EEA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8" r="9467"/>
          <a:stretch/>
        </p:blipFill>
        <p:spPr>
          <a:xfrm>
            <a:off x="160617" y="33845"/>
            <a:ext cx="5581014" cy="67326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342853-591A-459A-9ABD-F35FAEF47E28}"/>
              </a:ext>
            </a:extLst>
          </p:cNvPr>
          <p:cNvSpPr txBox="1"/>
          <p:nvPr/>
        </p:nvSpPr>
        <p:spPr>
          <a:xfrm>
            <a:off x="973810" y="891781"/>
            <a:ext cx="10244380" cy="5016758"/>
          </a:xfrm>
          <a:prstGeom prst="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8000" b="1" dirty="0">
              <a:latin typeface="Agency FB" panose="020B0503020202020204" pitchFamily="34" charset="0"/>
            </a:endParaRPr>
          </a:p>
          <a:p>
            <a:pPr algn="ctr"/>
            <a:r>
              <a:rPr lang="pt-BR" sz="8000" b="1" dirty="0">
                <a:latin typeface="Bahnschrift" panose="020B0502040204020203" pitchFamily="34" charset="0"/>
              </a:rPr>
              <a:t>MICROBIOLOGIA e PARASITOLOGIA</a:t>
            </a:r>
          </a:p>
          <a:p>
            <a:pPr algn="ctr"/>
            <a:r>
              <a:rPr lang="pt-BR" sz="8000" b="1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61BADD-52A7-45B5-877D-AD903782BD45}"/>
              </a:ext>
            </a:extLst>
          </p:cNvPr>
          <p:cNvSpPr txBox="1"/>
          <p:nvPr/>
        </p:nvSpPr>
        <p:spPr>
          <a:xfrm>
            <a:off x="4310074" y="5014810"/>
            <a:ext cx="306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Gilivã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Fridrich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7">
            <a:extLst>
              <a:ext uri="{FF2B5EF4-FFF2-40B4-BE49-F238E27FC236}">
                <a16:creationId xmlns:a16="http://schemas.microsoft.com/office/drawing/2014/main" id="{170C2BBD-3F50-4D14-B902-8DAA4D1D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Diversidade dos micro-organismos</a:t>
            </a:r>
          </a:p>
        </p:txBody>
      </p:sp>
      <p:sp>
        <p:nvSpPr>
          <p:cNvPr id="15363" name="Rectangle 28">
            <a:extLst>
              <a:ext uri="{FF2B5EF4-FFF2-40B4-BE49-F238E27FC236}">
                <a16:creationId xmlns:a16="http://schemas.microsoft.com/office/drawing/2014/main" id="{E73BF905-F9CB-4662-8214-962C3D6FBE4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916113"/>
            <a:ext cx="5194300" cy="4210050"/>
          </a:xfrm>
        </p:spPr>
        <p:txBody>
          <a:bodyPr/>
          <a:lstStyle/>
          <a:p>
            <a:r>
              <a:rPr lang="pt-BR" altLang="pt-BR"/>
              <a:t>Atualmente, a análise das relações evolutiva entre os micro-organismos está baseada, sobretudo, em sua composição molecular.</a:t>
            </a:r>
          </a:p>
          <a:p>
            <a:r>
              <a:rPr lang="pt-BR" altLang="pt-BR"/>
              <a:t>As bactérias, por não possuírem até hoje membrana nuclear, são considerados os primeiros seres vivos de organização celular.</a:t>
            </a:r>
          </a:p>
        </p:txBody>
      </p:sp>
      <p:pic>
        <p:nvPicPr>
          <p:cNvPr id="15364" name="Picture 34" descr="File:Hospital-associated Methicillin-resistant Staphylococcus aureus (MRSA) Bacteria.jpg">
            <a:extLst>
              <a:ext uri="{FF2B5EF4-FFF2-40B4-BE49-F238E27FC236}">
                <a16:creationId xmlns:a16="http://schemas.microsoft.com/office/drawing/2014/main" id="{2CF37A26-BFD0-4D28-92F2-09D7202D3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341563"/>
            <a:ext cx="31003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ixaDeTexto 2">
            <a:extLst>
              <a:ext uri="{FF2B5EF4-FFF2-40B4-BE49-F238E27FC236}">
                <a16:creationId xmlns:a16="http://schemas.microsoft.com/office/drawing/2014/main" id="{D6EE0C90-BFFE-47F1-8AE8-A064DC332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4951413"/>
            <a:ext cx="2314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NIAID / NIH / Public Domain</a:t>
            </a:r>
          </a:p>
        </p:txBody>
      </p:sp>
      <p:sp>
        <p:nvSpPr>
          <p:cNvPr id="15366" name="CaixaDeTexto 1">
            <a:extLst>
              <a:ext uri="{FF2B5EF4-FFF2-40B4-BE49-F238E27FC236}">
                <a16:creationId xmlns:a16="http://schemas.microsoft.com/office/drawing/2014/main" id="{95462C8D-CE7F-47A0-AA70-0590CB4A5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0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9A4706D-91C8-4456-ABC4-62B1505B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Características do Reino Monera:</a:t>
            </a: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E20006F4-A466-4B2D-8B03-B80DF9FBC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unicelulares,</a:t>
            </a:r>
          </a:p>
          <a:p>
            <a:r>
              <a:rPr lang="pt-BR" altLang="pt-BR" dirty="0"/>
              <a:t>procariontes,</a:t>
            </a:r>
          </a:p>
          <a:p>
            <a:r>
              <a:rPr lang="pt-BR" altLang="pt-BR" dirty="0"/>
              <a:t>vivem isolados ou em colônias,</a:t>
            </a:r>
          </a:p>
          <a:p>
            <a:r>
              <a:rPr lang="pt-BR" altLang="pt-BR" dirty="0"/>
              <a:t>não possuem organelas citoplasmáticas,</a:t>
            </a:r>
          </a:p>
          <a:p>
            <a:r>
              <a:rPr lang="pt-BR" altLang="pt-BR" dirty="0"/>
              <a:t>apresentam parede celular,</a:t>
            </a:r>
          </a:p>
          <a:p>
            <a:r>
              <a:rPr lang="pt-BR" altLang="pt-BR" dirty="0"/>
              <a:t>apresentam membrana plasmática,</a:t>
            </a:r>
          </a:p>
          <a:p>
            <a:r>
              <a:rPr lang="pt-BR" altLang="pt-BR" dirty="0"/>
              <a:t>apresentam citoplasma.</a:t>
            </a:r>
          </a:p>
        </p:txBody>
      </p:sp>
      <p:pic>
        <p:nvPicPr>
          <p:cNvPr id="16388" name="Picture 10" descr="File:Prokaryotes.jpg">
            <a:extLst>
              <a:ext uri="{FF2B5EF4-FFF2-40B4-BE49-F238E27FC236}">
                <a16:creationId xmlns:a16="http://schemas.microsoft.com/office/drawing/2014/main" id="{95B2D9C4-9D0C-4AA9-A148-19F2F020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005264"/>
            <a:ext cx="31305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aixaDeTexto 1">
            <a:extLst>
              <a:ext uri="{FF2B5EF4-FFF2-40B4-BE49-F238E27FC236}">
                <a16:creationId xmlns:a16="http://schemas.microsoft.com/office/drawing/2014/main" id="{74163B95-32B5-462E-B909-F94EB3614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5924550"/>
            <a:ext cx="313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Autor desconhecido / Disponibilizado por Jacopo Werther / Public Domain</a:t>
            </a:r>
          </a:p>
        </p:txBody>
      </p:sp>
      <p:sp>
        <p:nvSpPr>
          <p:cNvPr id="16390" name="Retângulo 1">
            <a:extLst>
              <a:ext uri="{FF2B5EF4-FFF2-40B4-BE49-F238E27FC236}">
                <a16:creationId xmlns:a16="http://schemas.microsoft.com/office/drawing/2014/main" id="{45363966-DDD6-4DAD-AED5-91B0051CA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00013"/>
            <a:ext cx="5521325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B0FE3DE-BFF9-4C84-A8F7-DD9F6A094613}"/>
              </a:ext>
            </a:extLst>
          </p:cNvPr>
          <p:cNvSpPr txBox="1"/>
          <p:nvPr/>
        </p:nvSpPr>
        <p:spPr>
          <a:xfrm>
            <a:off x="482395" y="841024"/>
            <a:ext cx="112272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Invisíveis a olho nu, só podendo ser visualizada com o auxílio do microscópio, as bactérias são normalmente medidas em micrômetros (</a:t>
            </a:r>
            <a:r>
              <a:rPr lang="pt-BR" sz="3200" dirty="0" err="1"/>
              <a:t>μm</a:t>
            </a:r>
            <a:r>
              <a:rPr lang="pt-BR" sz="3200" dirty="0"/>
              <a:t>), que são equivalentes a 1/1000mm (10-3mm).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As células bacterianas variam de tamanho dependendo da espécie, mas a maioria tem aproximadamente de 0,5 a 1μm de diâmetro ou largura.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31F844B-2DF6-4479-93D7-EE0F427B6946}"/>
              </a:ext>
            </a:extLst>
          </p:cNvPr>
          <p:cNvSpPr txBox="1"/>
          <p:nvPr/>
        </p:nvSpPr>
        <p:spPr>
          <a:xfrm>
            <a:off x="2886997" y="71583"/>
            <a:ext cx="6098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/>
              <a:t>Tamanho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518DB31-4984-455A-8227-72FCCBF8E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33" t="32464" r="24879" b="23212"/>
          <a:stretch/>
        </p:blipFill>
        <p:spPr>
          <a:xfrm>
            <a:off x="7631134" y="3894928"/>
            <a:ext cx="3886742" cy="25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784221C-BCE4-4432-A5E0-B98457F2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Classificação das bactérias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F9BDE63-B5D2-47C1-897E-2105F1BA4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 err="1"/>
              <a:t>Arqueobactérias</a:t>
            </a:r>
            <a:r>
              <a:rPr lang="pt-BR" altLang="pt-BR" dirty="0"/>
              <a:t>:</a:t>
            </a:r>
          </a:p>
          <a:p>
            <a:pPr lvl="1"/>
            <a:r>
              <a:rPr lang="pt-BR" altLang="pt-BR" dirty="0"/>
              <a:t>produtoras de gás metano;</a:t>
            </a:r>
          </a:p>
          <a:p>
            <a:r>
              <a:rPr lang="pt-BR" altLang="pt-BR" dirty="0"/>
              <a:t>Eubactérias</a:t>
            </a:r>
          </a:p>
          <a:p>
            <a:pPr lvl="1"/>
            <a:r>
              <a:rPr lang="pt-BR" altLang="pt-BR" dirty="0" err="1"/>
              <a:t>micoplasmas</a:t>
            </a:r>
            <a:r>
              <a:rPr lang="pt-BR" altLang="pt-BR" dirty="0"/>
              <a:t>: sem parede celular,</a:t>
            </a:r>
          </a:p>
          <a:p>
            <a:pPr lvl="1"/>
            <a:r>
              <a:rPr lang="pt-BR" altLang="pt-BR" dirty="0"/>
              <a:t>gram-positivas e gram-negativas: com parede celular;</a:t>
            </a:r>
          </a:p>
          <a:p>
            <a:r>
              <a:rPr lang="pt-BR" altLang="pt-BR" dirty="0"/>
              <a:t>Cianobactérias</a:t>
            </a:r>
          </a:p>
          <a:p>
            <a:pPr lvl="1"/>
            <a:r>
              <a:rPr lang="pt-BR" altLang="pt-BR" dirty="0"/>
              <a:t>também chamadas de algas azuis, são fotossintetizantes.</a:t>
            </a:r>
          </a:p>
        </p:txBody>
      </p:sp>
      <p:sp>
        <p:nvSpPr>
          <p:cNvPr id="17412" name="Retângulo 1">
            <a:extLst>
              <a:ext uri="{FF2B5EF4-FFF2-40B4-BE49-F238E27FC236}">
                <a16:creationId xmlns:a16="http://schemas.microsoft.com/office/drawing/2014/main" id="{FF8F068A-8C0C-45CB-8810-49051E22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-100013"/>
            <a:ext cx="532765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8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0460B7B-A175-49FE-900A-447E4EE8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Arqueobactérias: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0515639-A965-4708-A610-557202FE3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são anaeróbias (não utilizam oxigênio);</a:t>
            </a:r>
          </a:p>
          <a:p>
            <a:r>
              <a:rPr lang="pt-BR" altLang="pt-BR" dirty="0"/>
              <a:t>habitam ambientes extremos: fontes termais (águas com elevadas temperaturas), locais com pH muito baixo;</a:t>
            </a:r>
          </a:p>
          <a:p>
            <a:r>
              <a:rPr lang="pt-BR" altLang="pt-BR" dirty="0"/>
              <a:t>produtoras de metano.</a:t>
            </a:r>
          </a:p>
        </p:txBody>
      </p:sp>
      <p:pic>
        <p:nvPicPr>
          <p:cNvPr id="18436" name="Picture 6" descr="File:Halobacteria.jpg">
            <a:extLst>
              <a:ext uri="{FF2B5EF4-FFF2-40B4-BE49-F238E27FC236}">
                <a16:creationId xmlns:a16="http://schemas.microsoft.com/office/drawing/2014/main" id="{B25F2612-43CF-4BAF-865D-7D377671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716339"/>
            <a:ext cx="2667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aixaDeTexto 1">
            <a:extLst>
              <a:ext uri="{FF2B5EF4-FFF2-40B4-BE49-F238E27FC236}">
                <a16:creationId xmlns:a16="http://schemas.microsoft.com/office/drawing/2014/main" id="{0F540096-AD41-4B63-BCA8-54A5900DA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6107113"/>
            <a:ext cx="1993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NASA / Public Domain</a:t>
            </a:r>
          </a:p>
        </p:txBody>
      </p:sp>
      <p:sp>
        <p:nvSpPr>
          <p:cNvPr id="18438" name="Retângulo 1">
            <a:extLst>
              <a:ext uri="{FF2B5EF4-FFF2-40B4-BE49-F238E27FC236}">
                <a16:creationId xmlns:a16="http://schemas.microsoft.com/office/drawing/2014/main" id="{3595749A-7DD5-4B78-9991-DBA3F4EA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-100013"/>
            <a:ext cx="5232401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8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3B074D7-A710-403E-A8AB-639E5DB4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Micoplasmas: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583E4BD-261C-4B7E-855E-F0FD78CCCBC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92314" y="1916113"/>
            <a:ext cx="5267325" cy="4210050"/>
          </a:xfrm>
        </p:spPr>
        <p:txBody>
          <a:bodyPr/>
          <a:lstStyle/>
          <a:p>
            <a:r>
              <a:rPr lang="pt-BR" altLang="pt-BR" sz="2000"/>
              <a:t>não apresentam parede celular;</a:t>
            </a:r>
          </a:p>
          <a:p>
            <a:r>
              <a:rPr lang="pt-BR" altLang="pt-BR" sz="2000"/>
              <a:t>são as menores células conhecidas;</a:t>
            </a:r>
          </a:p>
          <a:p>
            <a:r>
              <a:rPr lang="pt-BR" altLang="pt-BR" sz="2000"/>
              <a:t>são heterotróficos;</a:t>
            </a:r>
          </a:p>
          <a:p>
            <a:r>
              <a:rPr lang="pt-BR" altLang="pt-BR" sz="2000"/>
              <a:t>são encontrados em esgotos, no solo;</a:t>
            </a:r>
          </a:p>
          <a:p>
            <a:r>
              <a:rPr lang="pt-BR" altLang="pt-BR" sz="2000"/>
              <a:t>capazes de realizar o parasitismo intracelular;</a:t>
            </a:r>
          </a:p>
          <a:p>
            <a:r>
              <a:rPr lang="pt-BR" altLang="pt-BR" sz="2000"/>
              <a:t>são conhecidos pela sigla PPLO </a:t>
            </a:r>
            <a:br>
              <a:rPr lang="pt-BR" altLang="pt-BR" sz="2000"/>
            </a:br>
            <a:r>
              <a:rPr lang="pt-BR" altLang="pt-BR" sz="2000"/>
              <a:t>(</a:t>
            </a:r>
            <a:r>
              <a:rPr lang="pt-BR" altLang="pt-BR" sz="2000" i="1"/>
              <a:t>pleuro-pneumonia like organism</a:t>
            </a:r>
            <a:r>
              <a:rPr lang="pt-BR" altLang="pt-BR" sz="2000"/>
              <a:t>).</a:t>
            </a:r>
          </a:p>
        </p:txBody>
      </p:sp>
      <p:sp>
        <p:nvSpPr>
          <p:cNvPr id="19460" name="CaixaDeTexto 1">
            <a:extLst>
              <a:ext uri="{FF2B5EF4-FFF2-40B4-BE49-F238E27FC236}">
                <a16:creationId xmlns:a16="http://schemas.microsoft.com/office/drawing/2014/main" id="{0FBB13A6-725B-45FB-962D-698AFA47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4603750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Nr387241 / </a:t>
            </a:r>
            <a:r>
              <a:rPr lang="en-US" altLang="pt-BR" sz="1000"/>
              <a:t>Creative Commons Attribution-Share Alike 3.0 Unported</a:t>
            </a:r>
            <a:endParaRPr lang="pt-BR" altLang="pt-BR" sz="1000"/>
          </a:p>
        </p:txBody>
      </p:sp>
      <p:pic>
        <p:nvPicPr>
          <p:cNvPr id="19461" name="Picture 6" descr="File:M. haemofelis IP2011.jpg">
            <a:extLst>
              <a:ext uri="{FF2B5EF4-FFF2-40B4-BE49-F238E27FC236}">
                <a16:creationId xmlns:a16="http://schemas.microsoft.com/office/drawing/2014/main" id="{DFC80486-F820-4224-9A59-9A55BD55B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844676"/>
            <a:ext cx="31686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tângulo 1">
            <a:extLst>
              <a:ext uri="{FF2B5EF4-FFF2-40B4-BE49-F238E27FC236}">
                <a16:creationId xmlns:a16="http://schemas.microsoft.com/office/drawing/2014/main" id="{CC587C43-4D70-4263-9FC1-92E3AF5A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-100013"/>
            <a:ext cx="5494338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2B9BC6E-EB0E-4C85-9E2E-E1201915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Cianobactérias: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5A2CB6F-E678-4D80-9541-17AD8196F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conhecidas como </a:t>
            </a:r>
            <a:r>
              <a:rPr lang="pt-BR" altLang="pt-BR" dirty="0" err="1"/>
              <a:t>cianofícias</a:t>
            </a:r>
            <a:r>
              <a:rPr lang="pt-BR" altLang="pt-BR" dirty="0"/>
              <a:t> ou algas azuis;</a:t>
            </a:r>
          </a:p>
          <a:p>
            <a:r>
              <a:rPr lang="pt-BR" altLang="pt-BR" dirty="0"/>
              <a:t>autotróficas;</a:t>
            </a:r>
          </a:p>
          <a:p>
            <a:r>
              <a:rPr lang="pt-BR" altLang="pt-BR" dirty="0"/>
              <a:t>apresentam clorofila;</a:t>
            </a:r>
          </a:p>
          <a:p>
            <a:r>
              <a:rPr lang="pt-BR" altLang="pt-BR" dirty="0"/>
              <a:t>são fotossintetizantes</a:t>
            </a:r>
          </a:p>
          <a:p>
            <a:r>
              <a:rPr lang="pt-BR" altLang="pt-BR" dirty="0"/>
              <a:t>armazenam lipídios, proteínas e amido;</a:t>
            </a:r>
          </a:p>
          <a:p>
            <a:r>
              <a:rPr lang="pt-BR" altLang="pt-BR" dirty="0"/>
              <a:t>são fixadores de nitrogênio.</a:t>
            </a:r>
          </a:p>
        </p:txBody>
      </p:sp>
      <p:pic>
        <p:nvPicPr>
          <p:cNvPr id="20484" name="Picture 6" descr="File:20100422 235222 Cyanobacteria.jpg">
            <a:extLst>
              <a:ext uri="{FF2B5EF4-FFF2-40B4-BE49-F238E27FC236}">
                <a16:creationId xmlns:a16="http://schemas.microsoft.com/office/drawing/2014/main" id="{5FFADE35-6ED6-4987-A215-E0B23950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213100"/>
            <a:ext cx="25463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ixaDeTexto 1">
            <a:extLst>
              <a:ext uri="{FF2B5EF4-FFF2-40B4-BE49-F238E27FC236}">
                <a16:creationId xmlns:a16="http://schemas.microsoft.com/office/drawing/2014/main" id="{DA8EF2FB-DDE9-4FBD-8E38-9541C6C9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8" y="5759450"/>
            <a:ext cx="2546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Bob Blaylock / </a:t>
            </a:r>
            <a:r>
              <a:rPr lang="en-US" altLang="pt-BR" sz="1000"/>
              <a:t>Creative Commons Attribution-Share Alike 3.0 Unported</a:t>
            </a:r>
            <a:endParaRPr lang="pt-BR" altLang="pt-BR" sz="1000"/>
          </a:p>
        </p:txBody>
      </p:sp>
      <p:sp>
        <p:nvSpPr>
          <p:cNvPr id="20486" name="Retângulo 1">
            <a:extLst>
              <a:ext uri="{FF2B5EF4-FFF2-40B4-BE49-F238E27FC236}">
                <a16:creationId xmlns:a16="http://schemas.microsoft.com/office/drawing/2014/main" id="{48C3D03D-41E1-417E-8FF9-E1CC9AB0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1"/>
            <a:ext cx="5543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9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732DE8-2758-4E4E-9788-66FA4B5A0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8" t="21491" r="38669" b="29022"/>
          <a:stretch/>
        </p:blipFill>
        <p:spPr>
          <a:xfrm>
            <a:off x="5855110" y="1179872"/>
            <a:ext cx="6056202" cy="47702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876DB8-4490-4922-8E39-1A23040227E0}"/>
              </a:ext>
            </a:extLst>
          </p:cNvPr>
          <p:cNvSpPr txBox="1"/>
          <p:nvPr/>
        </p:nvSpPr>
        <p:spPr>
          <a:xfrm>
            <a:off x="-2458" y="486386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Estruturas bacterianas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E0388E-E9E9-4E0C-B48A-8758914DACF5}"/>
              </a:ext>
            </a:extLst>
          </p:cNvPr>
          <p:cNvSpPr txBox="1"/>
          <p:nvPr/>
        </p:nvSpPr>
        <p:spPr>
          <a:xfrm>
            <a:off x="556751" y="1313886"/>
            <a:ext cx="52983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Com a ajuda do microscópio, podemos observar uma diversidade de estruturas, funcionando juntas numa célula bacteriana. </a:t>
            </a:r>
          </a:p>
          <a:p>
            <a:endParaRPr lang="pt-BR" sz="2400" dirty="0"/>
          </a:p>
          <a:p>
            <a:r>
              <a:rPr lang="pt-BR" sz="2400" dirty="0"/>
              <a:t>Algumas dessas estruturas são encontradas externamente fixadas à parede celular, enquanto outras são internas. </a:t>
            </a:r>
          </a:p>
          <a:p>
            <a:endParaRPr lang="pt-BR" sz="2400" dirty="0"/>
          </a:p>
          <a:p>
            <a:r>
              <a:rPr lang="pt-BR" sz="2400" dirty="0"/>
              <a:t>A parede celular e a membrana citoplasmática são comuns a todas as células bacterianas.</a:t>
            </a:r>
          </a:p>
        </p:txBody>
      </p:sp>
    </p:spTree>
    <p:extLst>
      <p:ext uri="{BB962C8B-B14F-4D97-AF65-F5344CB8AC3E}">
        <p14:creationId xmlns:p14="http://schemas.microsoft.com/office/powerpoint/2010/main" val="277806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817B6A-1757-418C-989D-1F03449558FF}"/>
              </a:ext>
            </a:extLst>
          </p:cNvPr>
          <p:cNvSpPr txBox="1"/>
          <p:nvPr/>
        </p:nvSpPr>
        <p:spPr>
          <a:xfrm>
            <a:off x="4450326" y="220915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Parede celular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6CA8FD-29CB-4929-950B-7FBB78251868}"/>
              </a:ext>
            </a:extLst>
          </p:cNvPr>
          <p:cNvSpPr txBox="1"/>
          <p:nvPr/>
        </p:nvSpPr>
        <p:spPr>
          <a:xfrm>
            <a:off x="368708" y="943219"/>
            <a:ext cx="108695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parede celular é uma estrutura rígida que mantém a forma característica de cada célula bacteriana.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estrutura é tão rígida que mesmo altas pressões ou condições físicas adversas raramente mudam a forma das células bacterianas. É essencial para o crescimento e divisão da célula.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As paredes celulares das células bacterianas não são estruturas homogêneas, apresentam camadas de diferentes substâncias que variam de acordo com o tipo de bactéria. Elas diferem em espessura e em composição. Além de dar forma à bactéria, a parede celular serve como barreira para algumas substâncias, previne a evasão de certas enzimas, assim como a entrada de certas substâncias químicas e enzimas indesejáveis, que poderiam causar danos à célula. Nutrientes líquidos necessários à célula têm passagem permitida.</a:t>
            </a:r>
          </a:p>
        </p:txBody>
      </p:sp>
    </p:spTree>
    <p:extLst>
      <p:ext uri="{BB962C8B-B14F-4D97-AF65-F5344CB8AC3E}">
        <p14:creationId xmlns:p14="http://schemas.microsoft.com/office/powerpoint/2010/main" val="70866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CBB80CC-8694-4563-B918-81C52AC1DC26}"/>
              </a:ext>
            </a:extLst>
          </p:cNvPr>
          <p:cNvSpPr txBox="1"/>
          <p:nvPr/>
        </p:nvSpPr>
        <p:spPr>
          <a:xfrm>
            <a:off x="3639165" y="685341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Membrana citoplasmática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6EE055-2B5A-46B7-A236-67C2DEE16B9D}"/>
              </a:ext>
            </a:extLst>
          </p:cNvPr>
          <p:cNvSpPr txBox="1"/>
          <p:nvPr/>
        </p:nvSpPr>
        <p:spPr>
          <a:xfrm>
            <a:off x="527254" y="1879175"/>
            <a:ext cx="113894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Localiza-se imediatamente abaixo da parede celular. A membrana citoplasmática é o local onde ocorre a atividade enzimática e do transporte de moléculas para dentro e para fora da célula. 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É muito mais seletiva à passagem de substâncias externas que a parede celular.</a:t>
            </a:r>
          </a:p>
        </p:txBody>
      </p:sp>
    </p:spTree>
    <p:extLst>
      <p:ext uri="{BB962C8B-B14F-4D97-AF65-F5344CB8AC3E}">
        <p14:creationId xmlns:p14="http://schemas.microsoft.com/office/powerpoint/2010/main" val="6677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4F4089-9BC8-4418-AA43-CD18A67F4BCC}"/>
              </a:ext>
            </a:extLst>
          </p:cNvPr>
          <p:cNvSpPr txBox="1"/>
          <p:nvPr/>
        </p:nvSpPr>
        <p:spPr>
          <a:xfrm>
            <a:off x="3267996" y="250411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Classificação dos microrganismos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2B7E72-5B0C-4EFD-B3FE-F48C36A43BE5}"/>
              </a:ext>
            </a:extLst>
          </p:cNvPr>
          <p:cNvSpPr txBox="1"/>
          <p:nvPr/>
        </p:nvSpPr>
        <p:spPr>
          <a:xfrm>
            <a:off x="550606" y="975278"/>
            <a:ext cx="110907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Os seres vivos são constituídos de unidades microscópicas chamadas de células que formam, em conjunto, estruturas organizadas.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As células são compostas de núcleo e citoplasma. Quando o núcleo celular é circundado por uma membrana nuclear ou carioteca, os organismos que as possuem são chamados de eucarióticos, os que não possuem células com carioteca são os procarióticos a exemplo das bactérias.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Baseado na maneira pela qual os organismos obtêm alimentos, Robert H. </a:t>
            </a:r>
            <a:r>
              <a:rPr lang="pt-BR" sz="2400" dirty="0" err="1"/>
              <a:t>Whittaker</a:t>
            </a:r>
            <a:r>
              <a:rPr lang="pt-BR" sz="2400" dirty="0"/>
              <a:t> classificou os organismos vivos em 5 reinos: reino Monera, reino Protista, reino </a:t>
            </a:r>
            <a:r>
              <a:rPr lang="pt-BR" sz="2400" dirty="0" err="1"/>
              <a:t>Plantae</a:t>
            </a:r>
            <a:r>
              <a:rPr lang="pt-BR" sz="2400" dirty="0"/>
              <a:t>, reino </a:t>
            </a:r>
            <a:r>
              <a:rPr lang="pt-BR" sz="2400" dirty="0" err="1"/>
              <a:t>Animalia</a:t>
            </a:r>
            <a:r>
              <a:rPr lang="pt-BR" sz="2400" dirty="0"/>
              <a:t> e reino Fungi.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Os microrganismos pertencem a três dos cinco reinos: as </a:t>
            </a:r>
            <a:r>
              <a:rPr lang="pt-BR" sz="2400" b="1" dirty="0"/>
              <a:t>bactérias</a:t>
            </a:r>
            <a:r>
              <a:rPr lang="pt-BR" sz="2400" dirty="0"/>
              <a:t> são do reino Monera, os </a:t>
            </a:r>
            <a:r>
              <a:rPr lang="pt-BR" sz="2400" b="1" dirty="0"/>
              <a:t>protozoários e algas microscópicas </a:t>
            </a:r>
            <a:r>
              <a:rPr lang="pt-BR" sz="2400" dirty="0"/>
              <a:t>são Protistas e os </a:t>
            </a:r>
            <a:r>
              <a:rPr lang="pt-BR" sz="2400" b="1" dirty="0"/>
              <a:t>fungos microscópicos como leveduras e bolores </a:t>
            </a:r>
            <a:r>
              <a:rPr lang="pt-BR" sz="2400" dirty="0"/>
              <a:t>pertencem ao reino Fungi.</a:t>
            </a:r>
          </a:p>
        </p:txBody>
      </p:sp>
    </p:spTree>
    <p:extLst>
      <p:ext uri="{BB962C8B-B14F-4D97-AF65-F5344CB8AC3E}">
        <p14:creationId xmlns:p14="http://schemas.microsoft.com/office/powerpoint/2010/main" val="2777687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642AE5-A676-411E-8920-E766A8594207}"/>
              </a:ext>
            </a:extLst>
          </p:cNvPr>
          <p:cNvSpPr txBox="1"/>
          <p:nvPr/>
        </p:nvSpPr>
        <p:spPr>
          <a:xfrm>
            <a:off x="796412" y="545380"/>
            <a:ext cx="1097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Estruturas externas a parede celular </a:t>
            </a:r>
          </a:p>
          <a:p>
            <a:pPr algn="ctr"/>
            <a:r>
              <a:rPr lang="pt-BR" sz="3200" b="1" dirty="0"/>
              <a:t>Glicocálice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8D8071-9ECC-4855-B91A-729C74B681A2}"/>
              </a:ext>
            </a:extLst>
          </p:cNvPr>
          <p:cNvSpPr txBox="1"/>
          <p:nvPr/>
        </p:nvSpPr>
        <p:spPr>
          <a:xfrm>
            <a:off x="484238" y="2157636"/>
            <a:ext cx="1122352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Significa revestimento de açúcar – é um envoltório externo à membrana plasmática que ajuda a proteger a superfície celular contra lesões mecânicas e químicas. É composto de moléculas de açúcar associadas aos fosfolipídios e às proteínas dessa membrana.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glicocálice bacteriano é um polímero viscoso e gelatinoso que está situado externamente à parede celular. Na maioria dos casos, ele é produzido dentro da célula e excretado para a superfície celular. O glicocálice é descrito como uma cápsula. Em certas espécies, as cápsulas são importantes no potencial de produção de doenças da bactéria.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As cápsulas, frequentemente, protegem as bactérias patogênicas da fagocitose pelas células do hospedeiro.</a:t>
            </a:r>
          </a:p>
        </p:txBody>
      </p:sp>
    </p:spTree>
    <p:extLst>
      <p:ext uri="{BB962C8B-B14F-4D97-AF65-F5344CB8AC3E}">
        <p14:creationId xmlns:p14="http://schemas.microsoft.com/office/powerpoint/2010/main" val="325414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289327-22A8-4997-BBE3-9286B80BFCB4}"/>
              </a:ext>
            </a:extLst>
          </p:cNvPr>
          <p:cNvSpPr txBox="1"/>
          <p:nvPr/>
        </p:nvSpPr>
        <p:spPr>
          <a:xfrm>
            <a:off x="3046771" y="456889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Flagelos e cílios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BC5A73-68D4-417C-AAFC-ECD3A0C96F3E}"/>
              </a:ext>
            </a:extLst>
          </p:cNvPr>
          <p:cNvSpPr txBox="1"/>
          <p:nvPr/>
        </p:nvSpPr>
        <p:spPr>
          <a:xfrm>
            <a:off x="659991" y="1502158"/>
            <a:ext cx="109764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Flagelo significa chicote – longo apêndice filamentoso que serve para locomoção. Se as projeções são poucas e longas em relação ao tamanho da célula, são denominados flagelos. Se as projeções são numerosas e curtas lembrando pelos, são denominados cílios. Existem quatro tipos de arranjos de flagelos, que são: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• </a:t>
            </a:r>
            <a:r>
              <a:rPr lang="pt-BR" sz="2800" dirty="0" err="1"/>
              <a:t>Monotríquio</a:t>
            </a:r>
            <a:r>
              <a:rPr lang="pt-BR" sz="2800" dirty="0"/>
              <a:t> (um único flagelo polar). </a:t>
            </a:r>
          </a:p>
          <a:p>
            <a:pPr algn="just"/>
            <a:r>
              <a:rPr lang="pt-BR" sz="2800" dirty="0"/>
              <a:t>• </a:t>
            </a:r>
            <a:r>
              <a:rPr lang="pt-BR" sz="2800" dirty="0" err="1"/>
              <a:t>Anfitríquio</a:t>
            </a:r>
            <a:r>
              <a:rPr lang="pt-BR" sz="2800" dirty="0"/>
              <a:t> (um único flagelo em cada extremidade da célula). </a:t>
            </a:r>
          </a:p>
          <a:p>
            <a:pPr algn="just"/>
            <a:r>
              <a:rPr lang="pt-BR" sz="2800" dirty="0"/>
              <a:t>• </a:t>
            </a:r>
            <a:r>
              <a:rPr lang="pt-BR" sz="2800" dirty="0" err="1"/>
              <a:t>Lofotríquio</a:t>
            </a:r>
            <a:r>
              <a:rPr lang="pt-BR" sz="2800" dirty="0"/>
              <a:t> (dois ou mais flagelos em cada extremidade da célula). </a:t>
            </a:r>
          </a:p>
          <a:p>
            <a:pPr algn="just"/>
            <a:r>
              <a:rPr lang="pt-BR" sz="2800" dirty="0"/>
              <a:t>• </a:t>
            </a:r>
            <a:r>
              <a:rPr lang="pt-BR" sz="2800" dirty="0" err="1"/>
              <a:t>Peritríquio</a:t>
            </a:r>
            <a:r>
              <a:rPr lang="pt-BR" sz="2800" dirty="0"/>
              <a:t> (flagelos distribuídos por toda célula).</a:t>
            </a:r>
          </a:p>
        </p:txBody>
      </p:sp>
    </p:spTree>
    <p:extLst>
      <p:ext uri="{BB962C8B-B14F-4D97-AF65-F5344CB8AC3E}">
        <p14:creationId xmlns:p14="http://schemas.microsoft.com/office/powerpoint/2010/main" val="76342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016AD36-498A-4B69-BC6F-04C8373215BC}"/>
              </a:ext>
            </a:extLst>
          </p:cNvPr>
          <p:cNvSpPr txBox="1"/>
          <p:nvPr/>
        </p:nvSpPr>
        <p:spPr>
          <a:xfrm>
            <a:off x="516194" y="582067"/>
            <a:ext cx="1070732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As bactérias móveis contêm receptores em várias localizações, como dentro ou logo abaixo da parede celular. Estes receptores captam os estímulos químicos, como o oxigênio, a ribose e a galactose. Em resposta aos estímulos, a informação é passada para os flagelos.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Se um sinal quimiotático (estímulo químico) é positivo, denominado atraente, as bactérias se movem em direção ao estímulo com muitas corridas e poucos desvios. Se um sinal é negativo, denominado repelente, a frequência de desvios aumenta à medida que a bactéria se move para longe do estímulo.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As bactérias patogênicas flageladas são consideradas mais virulentas que as não flageladas</a:t>
            </a:r>
          </a:p>
        </p:txBody>
      </p:sp>
    </p:spTree>
    <p:extLst>
      <p:ext uri="{BB962C8B-B14F-4D97-AF65-F5344CB8AC3E}">
        <p14:creationId xmlns:p14="http://schemas.microsoft.com/office/powerpoint/2010/main" val="341134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A3F7D7F-7BF2-4E1A-B9AE-3BEA43E03B2B}"/>
              </a:ext>
            </a:extLst>
          </p:cNvPr>
          <p:cNvSpPr txBox="1"/>
          <p:nvPr/>
        </p:nvSpPr>
        <p:spPr>
          <a:xfrm>
            <a:off x="3285203" y="324154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Filamentos axiais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52AF37-E1B7-4634-BE41-77609F0EC9CA}"/>
              </a:ext>
            </a:extLst>
          </p:cNvPr>
          <p:cNvSpPr txBox="1"/>
          <p:nvPr/>
        </p:nvSpPr>
        <p:spPr>
          <a:xfrm>
            <a:off x="462117" y="1443841"/>
            <a:ext cx="113218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São feixes de fibrilas que se originam nas extremidades das células e fazem uma espiral em torno destas. A rotação dos filamentos produz um movimento que propele as espiroquetas (bactérias que possuem estrutura e motilidade exclusiva) como a </a:t>
            </a:r>
            <a:r>
              <a:rPr lang="pt-BR" sz="2800" i="1" dirty="0"/>
              <a:t>Treponema pallidum</a:t>
            </a:r>
            <a:r>
              <a:rPr lang="pt-BR" sz="2800" dirty="0"/>
              <a:t>, o agente causador da sífilis, em um movimento espiral.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Este movimento é semelhante ao modo como o saca-rolha se move, permitindo que as bactérias se movam efetivamente através dos tecidos corporais.</a:t>
            </a:r>
          </a:p>
        </p:txBody>
      </p:sp>
    </p:spTree>
    <p:extLst>
      <p:ext uri="{BB962C8B-B14F-4D97-AF65-F5344CB8AC3E}">
        <p14:creationId xmlns:p14="http://schemas.microsoft.com/office/powerpoint/2010/main" val="230495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83C3C0A-FF5D-43C0-8EC3-ED43007A6D1F}"/>
              </a:ext>
            </a:extLst>
          </p:cNvPr>
          <p:cNvSpPr txBox="1"/>
          <p:nvPr/>
        </p:nvSpPr>
        <p:spPr>
          <a:xfrm>
            <a:off x="3046771" y="383146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Fimbrias e </a:t>
            </a:r>
            <a:r>
              <a:rPr lang="pt-BR" sz="3200" b="1" dirty="0" err="1"/>
              <a:t>pili</a:t>
            </a:r>
            <a:endParaRPr lang="pt-BR" sz="32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2AF311-BA42-4660-82EB-334D4B222402}"/>
              </a:ext>
            </a:extLst>
          </p:cNvPr>
          <p:cNvSpPr txBox="1"/>
          <p:nvPr/>
        </p:nvSpPr>
        <p:spPr>
          <a:xfrm>
            <a:off x="410496" y="1220694"/>
            <a:ext cx="113710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São apêndices semelhantes a pelos mais curtos, mais retos e mais finos que os flagelos, são usados para fixação em vez de motilidade. Essas estruturas, que distribuídas de modo helicoidal em torno de um eixo central, são divididas em fimbrias e </a:t>
            </a:r>
            <a:r>
              <a:rPr lang="pt-BR" sz="2400" dirty="0" err="1"/>
              <a:t>pili</a:t>
            </a:r>
            <a:r>
              <a:rPr lang="pt-BR" sz="2400" dirty="0"/>
              <a:t>, possuindo funções diversas. As fimbrias permitem as células aderir às superfícies, incluindo as de outras células.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As fimbrias de bactérias </a:t>
            </a:r>
            <a:r>
              <a:rPr lang="pt-BR" sz="2400" i="1" dirty="0"/>
              <a:t>Neisseria </a:t>
            </a:r>
            <a:r>
              <a:rPr lang="pt-BR" sz="2400" i="1" dirty="0" err="1"/>
              <a:t>gonorhoeae</a:t>
            </a:r>
            <a:r>
              <a:rPr lang="pt-BR" sz="2400" dirty="0"/>
              <a:t>, o agente causador da gonorreia, auxiliam o micróbio a colonizar as membranas mucosas e uma vez que a colonização ocorre, as bactérias podem causar doenças. Os </a:t>
            </a:r>
            <a:r>
              <a:rPr lang="pt-BR" sz="2400" dirty="0" err="1"/>
              <a:t>pili</a:t>
            </a:r>
            <a:r>
              <a:rPr lang="pt-BR" sz="2400" dirty="0"/>
              <a:t> (singular </a:t>
            </a:r>
            <a:r>
              <a:rPr lang="pt-BR" sz="2400" dirty="0" err="1"/>
              <a:t>pilus</a:t>
            </a:r>
            <a:r>
              <a:rPr lang="pt-BR" sz="2400" dirty="0"/>
              <a:t>), normalmente, são mais longos que as fimbrias, havendo apenas um ou dois por célula.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Os </a:t>
            </a:r>
            <a:r>
              <a:rPr lang="pt-BR" sz="2400" dirty="0" err="1"/>
              <a:t>pili</a:t>
            </a:r>
            <a:r>
              <a:rPr lang="pt-BR" sz="2400" dirty="0"/>
              <a:t> unem-se as células bacterianas na preparação para transferência de DNA de uma célula para outra</a:t>
            </a:r>
          </a:p>
        </p:txBody>
      </p:sp>
    </p:spTree>
    <p:extLst>
      <p:ext uri="{BB962C8B-B14F-4D97-AF65-F5344CB8AC3E}">
        <p14:creationId xmlns:p14="http://schemas.microsoft.com/office/powerpoint/2010/main" val="3879127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AE3E9B9-BD35-4E9D-9E91-7295E2A93ADF}"/>
              </a:ext>
            </a:extLst>
          </p:cNvPr>
          <p:cNvSpPr txBox="1"/>
          <p:nvPr/>
        </p:nvSpPr>
        <p:spPr>
          <a:xfrm>
            <a:off x="3046771" y="560127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Área nuclear ou </a:t>
            </a:r>
            <a:r>
              <a:rPr lang="pt-BR" sz="2800" b="1" dirty="0" err="1"/>
              <a:t>nucleoide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2398BB-786E-40E5-B295-91516F8408D0}"/>
              </a:ext>
            </a:extLst>
          </p:cNvPr>
          <p:cNvSpPr txBox="1"/>
          <p:nvPr/>
        </p:nvSpPr>
        <p:spPr>
          <a:xfrm>
            <a:off x="379770" y="1545726"/>
            <a:ext cx="11418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Contém uma única molécula circular longa de DNA de dupla fita, o cromossomo bacteriano. É a formação genética da célula que transporta toda informação necessária para as estruturas e as funções celulares.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4DFD3D-8164-49D4-9620-0113E070709F}"/>
              </a:ext>
            </a:extLst>
          </p:cNvPr>
          <p:cNvSpPr txBox="1"/>
          <p:nvPr/>
        </p:nvSpPr>
        <p:spPr>
          <a:xfrm>
            <a:off x="3049229" y="3244334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Ribossomos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427750-FDDB-4227-AF12-0050233E0623}"/>
              </a:ext>
            </a:extLst>
          </p:cNvPr>
          <p:cNvSpPr txBox="1"/>
          <p:nvPr/>
        </p:nvSpPr>
        <p:spPr>
          <a:xfrm>
            <a:off x="379770" y="3927280"/>
            <a:ext cx="114189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Servem como locais de síntese proteica. São compostos de duas subunidades, cada qual consistindo de proteínas e de um tipo de RNA denominado ribossômico (</a:t>
            </a:r>
            <a:r>
              <a:rPr lang="pt-BR" sz="2400" dirty="0" err="1"/>
              <a:t>RNAr</a:t>
            </a:r>
            <a:r>
              <a:rPr lang="pt-BR" sz="2400" dirty="0"/>
              <a:t> ).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Os ribossomos procarióticos diferem dos eucarióticos no número de proteínas e de moléculas de RNA. Devido a essa diferença, a célula microbiana pode ser morta pelo antibiótico, enquanto a célula do hospedeiro eucariótico permanece intacta.</a:t>
            </a:r>
          </a:p>
        </p:txBody>
      </p:sp>
    </p:spTree>
    <p:extLst>
      <p:ext uri="{BB962C8B-B14F-4D97-AF65-F5344CB8AC3E}">
        <p14:creationId xmlns:p14="http://schemas.microsoft.com/office/powerpoint/2010/main" val="147332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BB1789-0A27-48E5-89D3-880ED2B95236}"/>
              </a:ext>
            </a:extLst>
          </p:cNvPr>
          <p:cNvSpPr txBox="1"/>
          <p:nvPr/>
        </p:nvSpPr>
        <p:spPr>
          <a:xfrm>
            <a:off x="3314700" y="442141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Esporos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AB6BEA-F6A5-4B4B-8F6A-F79AF6987DE6}"/>
              </a:ext>
            </a:extLst>
          </p:cNvPr>
          <p:cNvSpPr txBox="1"/>
          <p:nvPr/>
        </p:nvSpPr>
        <p:spPr>
          <a:xfrm>
            <a:off x="593008" y="1720840"/>
            <a:ext cx="110059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Os esporos se formam dentro da célula bacteriana, chamada de endósporos, são exclusivos de bactérias. São células desidratadas altamente duráveis, com paredes espessas e camadas adicionais.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Os gêneros Bacillus e Clostridium podem apresentar esporos, estruturas que constituem formas de defesa e não devem ser confundidas com unidades reprodutivas. Na forma de esporos, essas bactérias têm a capacidade de resistir à ação de agentes químicos diversos, às temperaturas inadequadas, aos meios de radiação, ácidos e outras condições desfavoráveis.</a:t>
            </a:r>
          </a:p>
        </p:txBody>
      </p:sp>
    </p:spTree>
    <p:extLst>
      <p:ext uri="{BB962C8B-B14F-4D97-AF65-F5344CB8AC3E}">
        <p14:creationId xmlns:p14="http://schemas.microsoft.com/office/powerpoint/2010/main" val="2105329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533E09-24E2-4889-A037-FA4CBF783EA2}"/>
              </a:ext>
            </a:extLst>
          </p:cNvPr>
          <p:cNvSpPr txBox="1"/>
          <p:nvPr/>
        </p:nvSpPr>
        <p:spPr>
          <a:xfrm>
            <a:off x="3299952" y="383146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Plasmídeos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8A4F7F-B250-4EA5-86AF-E844AF24D413}"/>
              </a:ext>
            </a:extLst>
          </p:cNvPr>
          <p:cNvSpPr txBox="1"/>
          <p:nvPr/>
        </p:nvSpPr>
        <p:spPr>
          <a:xfrm>
            <a:off x="594851" y="1211875"/>
            <a:ext cx="1100229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São moléculas de DNA de dupla fita pequenas e circulares. Não estão conectados ao cromossomo bacteriano principal e replicam-se, independentemente, do DNA cromossômico.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Podem ser ganhos ou perdidos sem lesar a celular e transferidos de uma bactéria para outra. Podem transportar genes para atividades como a resistência aos antibióticos, tolerância aos metais tóxicos, produção de toxinas e síntese de enzimas.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Quanto mais alto o peso molecular maior será sua importância. Cada plasmídeo tem uma função própria, os que não têm função são crípticos e apresentam baixo peso molecular.</a:t>
            </a:r>
          </a:p>
        </p:txBody>
      </p:sp>
    </p:spTree>
    <p:extLst>
      <p:ext uri="{BB962C8B-B14F-4D97-AF65-F5344CB8AC3E}">
        <p14:creationId xmlns:p14="http://schemas.microsoft.com/office/powerpoint/2010/main" val="371026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E64C9D5-6502-48F7-AF17-AB01F447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930"/>
            <a:ext cx="10972800" cy="854075"/>
          </a:xfrm>
        </p:spPr>
        <p:txBody>
          <a:bodyPr/>
          <a:lstStyle/>
          <a:p>
            <a:r>
              <a:rPr lang="pt-BR" altLang="pt-BR" dirty="0"/>
              <a:t>Morfologia das bactérias: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8558101-7FF3-434F-BDCC-0FB9B9D0A6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16112"/>
            <a:ext cx="6565899" cy="46469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altLang="pt-BR" sz="2000" dirty="0"/>
              <a:t>esféricas: cocos;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bastonetes: bacilos;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espiraladas: espirilos e espiroquetas (mais alongadas);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em formato de vírgula: vibriões;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diplococos: dois cocos;</a:t>
            </a:r>
          </a:p>
          <a:p>
            <a:pPr>
              <a:lnSpc>
                <a:spcPct val="80000"/>
              </a:lnSpc>
            </a:pPr>
            <a:r>
              <a:rPr lang="pt-BR" altLang="pt-BR" sz="2000" dirty="0" err="1"/>
              <a:t>sarcinas</a:t>
            </a:r>
            <a:r>
              <a:rPr lang="pt-BR" altLang="pt-BR" sz="2000" dirty="0"/>
              <a:t>: oito cocos formando um cubo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estreptococos: cocos alinhados formando fileiras;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estafilococos: cocos reunidos em forma de cacho;</a:t>
            </a:r>
          </a:p>
          <a:p>
            <a:pPr>
              <a:lnSpc>
                <a:spcPct val="80000"/>
              </a:lnSpc>
            </a:pPr>
            <a:r>
              <a:rPr lang="pt-BR" altLang="pt-BR" sz="2000" dirty="0" err="1"/>
              <a:t>diplobacilos</a:t>
            </a:r>
            <a:r>
              <a:rPr lang="pt-BR" altLang="pt-BR" sz="2000" dirty="0"/>
              <a:t>: bacilos reunidos dois a dois;</a:t>
            </a:r>
          </a:p>
          <a:p>
            <a:pPr>
              <a:lnSpc>
                <a:spcPct val="80000"/>
              </a:lnSpc>
            </a:pPr>
            <a:r>
              <a:rPr lang="pt-BR" altLang="pt-BR" sz="2000" dirty="0" err="1"/>
              <a:t>estreptobacilos</a:t>
            </a:r>
            <a:r>
              <a:rPr lang="pt-BR" altLang="pt-BR" sz="2000" dirty="0"/>
              <a:t>: bacilos alinhados em cadeias.</a:t>
            </a:r>
          </a:p>
        </p:txBody>
      </p:sp>
      <p:pic>
        <p:nvPicPr>
          <p:cNvPr id="21508" name="Picture 6" descr="File:Bacteria shape.png">
            <a:extLst>
              <a:ext uri="{FF2B5EF4-FFF2-40B4-BE49-F238E27FC236}">
                <a16:creationId xmlns:a16="http://schemas.microsoft.com/office/drawing/2014/main" id="{A3FC28FF-F874-40BF-94AC-2CD1B311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16" y="2149168"/>
            <a:ext cx="2857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aixaDeTexto 2">
            <a:extLst>
              <a:ext uri="{FF2B5EF4-FFF2-40B4-BE49-F238E27FC236}">
                <a16:creationId xmlns:a16="http://schemas.microsoft.com/office/drawing/2014/main" id="{05478294-7583-4E51-91A1-43D791F8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693" y="3825568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dirty="0"/>
              <a:t>Imagem: </a:t>
            </a:r>
            <a:r>
              <a:rPr lang="pt-BR" altLang="pt-BR" sz="1000" dirty="0" err="1"/>
              <a:t>Nagina</a:t>
            </a:r>
            <a:r>
              <a:rPr lang="pt-BR" altLang="pt-BR" sz="1000" dirty="0"/>
              <a:t> </a:t>
            </a:r>
            <a:r>
              <a:rPr lang="pt-BR" altLang="pt-BR" sz="1000" dirty="0" err="1"/>
              <a:t>Parmar</a:t>
            </a:r>
            <a:r>
              <a:rPr lang="pt-BR" altLang="pt-BR" sz="1000" dirty="0"/>
              <a:t> / GNU </a:t>
            </a:r>
            <a:r>
              <a:rPr lang="pt-BR" altLang="pt-BR" sz="1000" dirty="0" err="1"/>
              <a:t>Free</a:t>
            </a:r>
            <a:r>
              <a:rPr lang="pt-BR" altLang="pt-BR" sz="1000" dirty="0"/>
              <a:t> </a:t>
            </a:r>
            <a:r>
              <a:rPr lang="pt-BR" altLang="pt-BR" sz="1000" dirty="0" err="1"/>
              <a:t>Documentation</a:t>
            </a:r>
            <a:r>
              <a:rPr lang="pt-BR" altLang="pt-BR" sz="1000" dirty="0"/>
              <a:t> </a:t>
            </a:r>
            <a:r>
              <a:rPr lang="pt-BR" altLang="pt-BR" sz="1000" dirty="0" err="1"/>
              <a:t>License</a:t>
            </a:r>
            <a:endParaRPr lang="pt-BR" altLang="pt-BR" sz="1000" dirty="0"/>
          </a:p>
        </p:txBody>
      </p:sp>
      <p:sp>
        <p:nvSpPr>
          <p:cNvPr id="21510" name="Retângulo 1">
            <a:extLst>
              <a:ext uri="{FF2B5EF4-FFF2-40B4-BE49-F238E27FC236}">
                <a16:creationId xmlns:a16="http://schemas.microsoft.com/office/drawing/2014/main" id="{F1BB5E50-6817-4A7E-9E2E-0425D018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1"/>
            <a:ext cx="5903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9A06C2F-8C15-4223-BF6E-23B817253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1" t="12239" r="40847" b="22352"/>
          <a:stretch/>
        </p:blipFill>
        <p:spPr>
          <a:xfrm>
            <a:off x="1312605" y="90210"/>
            <a:ext cx="5271773" cy="66775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C461E3-3473-4A99-B77E-D71B7C949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21" t="23858" r="27783" b="26440"/>
          <a:stretch/>
        </p:blipFill>
        <p:spPr>
          <a:xfrm>
            <a:off x="6584378" y="90210"/>
            <a:ext cx="5386674" cy="43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2CFAFF-36DC-4FD8-9ECA-D3F2EAA0FC7E}"/>
              </a:ext>
            </a:extLst>
          </p:cNvPr>
          <p:cNvSpPr txBox="1"/>
          <p:nvPr/>
        </p:nvSpPr>
        <p:spPr>
          <a:xfrm>
            <a:off x="873227" y="2566585"/>
            <a:ext cx="104455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1. Fotossíntese – processo pelo qual a luz fornece energia para converter o dióxido de carbono em água e açúcares.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2. Absorção – a captação de nutrientes químicos dissolvidos em água.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3. Ingestão – entrada de partículas de alimentos não dissolvidas.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89AF51-5A8D-403B-9C2B-E704ACFA0B91}"/>
              </a:ext>
            </a:extLst>
          </p:cNvPr>
          <p:cNvSpPr txBox="1"/>
          <p:nvPr/>
        </p:nvSpPr>
        <p:spPr>
          <a:xfrm>
            <a:off x="3046771" y="825599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Classificação dos 5 reinos</a:t>
            </a:r>
          </a:p>
        </p:txBody>
      </p:sp>
    </p:spTree>
    <p:extLst>
      <p:ext uri="{BB962C8B-B14F-4D97-AF65-F5344CB8AC3E}">
        <p14:creationId xmlns:p14="http://schemas.microsoft.com/office/powerpoint/2010/main" val="3942899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ino (ou Domínio) Bactéria. Características do Reino Bacteria">
            <a:extLst>
              <a:ext uri="{FF2B5EF4-FFF2-40B4-BE49-F238E27FC236}">
                <a16:creationId xmlns:a16="http://schemas.microsoft.com/office/drawing/2014/main" id="{9B4549B4-CC03-4A83-91B3-77629A74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39" y="262413"/>
            <a:ext cx="8480321" cy="61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88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474A92-7278-4DEE-A0DC-8A48C7E5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8051"/>
            <a:ext cx="8229600" cy="854075"/>
          </a:xfrm>
        </p:spPr>
        <p:txBody>
          <a:bodyPr/>
          <a:lstStyle/>
          <a:p>
            <a:r>
              <a:rPr lang="pt-BR" altLang="pt-BR"/>
              <a:t>Reprodução das bactérias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4EBD7C9-9359-49BE-AE3E-3FE0010D01C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833564"/>
            <a:ext cx="8229600" cy="2028825"/>
          </a:xfrm>
        </p:spPr>
        <p:txBody>
          <a:bodyPr/>
          <a:lstStyle/>
          <a:p>
            <a:r>
              <a:rPr lang="pt-BR" altLang="pt-BR" dirty="0"/>
              <a:t>Assexuada:</a:t>
            </a:r>
          </a:p>
          <a:p>
            <a:pPr lvl="1"/>
            <a:r>
              <a:rPr lang="pt-BR" altLang="pt-BR" dirty="0"/>
              <a:t>Cissiparidade ou bipartição</a:t>
            </a:r>
          </a:p>
          <a:p>
            <a:pPr lvl="1"/>
            <a:r>
              <a:rPr lang="pt-BR" altLang="pt-BR" dirty="0"/>
              <a:t>Esporulação (que forma estruturas chamadas </a:t>
            </a:r>
            <a:r>
              <a:rPr lang="pt-BR" altLang="pt-BR" dirty="0" err="1"/>
              <a:t>endosporos</a:t>
            </a:r>
            <a:r>
              <a:rPr lang="pt-BR" altLang="pt-BR" dirty="0"/>
              <a:t>)</a:t>
            </a:r>
          </a:p>
        </p:txBody>
      </p:sp>
      <p:pic>
        <p:nvPicPr>
          <p:cNvPr id="22532" name="Picture 7" descr="File:Binary Fission.png">
            <a:extLst>
              <a:ext uri="{FF2B5EF4-FFF2-40B4-BE49-F238E27FC236}">
                <a16:creationId xmlns:a16="http://schemas.microsoft.com/office/drawing/2014/main" id="{B41DB858-E77E-475C-BC48-2502317B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3221831"/>
            <a:ext cx="69723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ixaDeTexto 2">
            <a:extLst>
              <a:ext uri="{FF2B5EF4-FFF2-40B4-BE49-F238E27FC236}">
                <a16:creationId xmlns:a16="http://schemas.microsoft.com/office/drawing/2014/main" id="{D8013752-7085-464F-B736-6BEB1B88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6453188"/>
            <a:ext cx="6397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Ecoddington14 / Creative Commons Atribuição-Partilha nos Termos da Mesma Licença 3.0 Unported</a:t>
            </a:r>
          </a:p>
        </p:txBody>
      </p:sp>
      <p:sp>
        <p:nvSpPr>
          <p:cNvPr id="22534" name="Retângulo 1">
            <a:extLst>
              <a:ext uri="{FF2B5EF4-FFF2-40B4-BE49-F238E27FC236}">
                <a16:creationId xmlns:a16="http://schemas.microsoft.com/office/drawing/2014/main" id="{23DC1EBE-A233-4F29-9FB1-511850FAF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7" y="1"/>
            <a:ext cx="5335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033D2CE-B85E-41F5-8F44-F631938F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Reprodução das bactérias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CC78BF6-2B73-4DFE-80EE-10C406C8F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Sexuada:</a:t>
            </a:r>
          </a:p>
          <a:p>
            <a:pPr lvl="1"/>
            <a:r>
              <a:rPr lang="pt-BR" altLang="pt-BR" dirty="0"/>
              <a:t>Recombinação genética:</a:t>
            </a:r>
          </a:p>
          <a:p>
            <a:pPr lvl="2"/>
            <a:r>
              <a:rPr lang="pt-BR" altLang="pt-BR" dirty="0"/>
              <a:t>leva à formação de novos indivíduos com características diferentes, resultante da mistura de material genético;</a:t>
            </a:r>
          </a:p>
          <a:p>
            <a:pPr lvl="2"/>
            <a:r>
              <a:rPr lang="pt-BR" altLang="pt-BR" dirty="0"/>
              <a:t>pode ocorrer de três maneiras:</a:t>
            </a:r>
          </a:p>
          <a:p>
            <a:pPr lvl="3"/>
            <a:r>
              <a:rPr lang="pt-BR" altLang="pt-BR" dirty="0"/>
              <a:t>transformação,</a:t>
            </a:r>
          </a:p>
          <a:p>
            <a:pPr lvl="3"/>
            <a:r>
              <a:rPr lang="pt-BR" altLang="pt-BR" dirty="0"/>
              <a:t>transdução,</a:t>
            </a:r>
          </a:p>
          <a:p>
            <a:pPr lvl="3"/>
            <a:r>
              <a:rPr lang="pt-BR" altLang="pt-BR" dirty="0"/>
              <a:t>conjugação.</a:t>
            </a:r>
          </a:p>
        </p:txBody>
      </p:sp>
      <p:pic>
        <p:nvPicPr>
          <p:cNvPr id="23556" name="Picture 6" descr="File:Staphylococcus aureus bacteria escape.jpg">
            <a:extLst>
              <a:ext uri="{FF2B5EF4-FFF2-40B4-BE49-F238E27FC236}">
                <a16:creationId xmlns:a16="http://schemas.microsoft.com/office/drawing/2014/main" id="{497F0124-5DAE-492F-B307-82DB4CAFE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284538"/>
            <a:ext cx="279082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CaixaDeTexto 3">
            <a:extLst>
              <a:ext uri="{FF2B5EF4-FFF2-40B4-BE49-F238E27FC236}">
                <a16:creationId xmlns:a16="http://schemas.microsoft.com/office/drawing/2014/main" id="{B1B70F99-51C8-4D80-B267-1BA0B0F5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191251"/>
            <a:ext cx="2328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NIAID /RML / Public Domain</a:t>
            </a:r>
          </a:p>
        </p:txBody>
      </p:sp>
      <p:sp>
        <p:nvSpPr>
          <p:cNvPr id="23558" name="Retângulo 1">
            <a:extLst>
              <a:ext uri="{FF2B5EF4-FFF2-40B4-BE49-F238E27FC236}">
                <a16:creationId xmlns:a16="http://schemas.microsoft.com/office/drawing/2014/main" id="{BDA9FDC3-0A38-4250-A9E2-12D0AC1A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00013"/>
            <a:ext cx="58674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422B074-B002-43F4-A166-6E341891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Reprodução das bactérias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82A7AB3-72D0-46DE-BDE8-89ED39F2BC9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altLang="pt-BR" dirty="0"/>
              <a:t>Sexuada: transferência genética por transformação</a:t>
            </a:r>
          </a:p>
          <a:p>
            <a:pPr lvl="1"/>
            <a:r>
              <a:rPr lang="pt-BR" altLang="pt-BR" dirty="0"/>
              <a:t>A bactéria receptora capta do meio pedaços de DNA livres procedentes de outras bactérias já mortas.</a:t>
            </a:r>
          </a:p>
          <a:p>
            <a:pPr lvl="1"/>
            <a:r>
              <a:rPr lang="pt-BR" altLang="pt-BR" dirty="0"/>
              <a:t>Normalmente a célula incorpora em cada transformação uma pequena quantidade de genes.</a:t>
            </a:r>
          </a:p>
        </p:txBody>
      </p:sp>
      <p:pic>
        <p:nvPicPr>
          <p:cNvPr id="24580" name="Picture 6" descr="C:\Users\Ana Gabriela\Dropbox\gabriela\desenho\10504.png">
            <a:extLst>
              <a:ext uri="{FF2B5EF4-FFF2-40B4-BE49-F238E27FC236}">
                <a16:creationId xmlns:a16="http://schemas.microsoft.com/office/drawing/2014/main" id="{FBBAE72F-0A35-4CF1-A11A-3F1219A4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678238"/>
            <a:ext cx="6357938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CaixaDeTexto 7">
            <a:extLst>
              <a:ext uri="{FF2B5EF4-FFF2-40B4-BE49-F238E27FC236}">
                <a16:creationId xmlns:a16="http://schemas.microsoft.com/office/drawing/2014/main" id="{C1EA4D93-BFB4-4D08-88A3-1643B7A66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2" y="6611938"/>
            <a:ext cx="1184276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SEE-PE</a:t>
            </a:r>
          </a:p>
        </p:txBody>
      </p:sp>
      <p:sp>
        <p:nvSpPr>
          <p:cNvPr id="24582" name="Retângulo 1">
            <a:extLst>
              <a:ext uri="{FF2B5EF4-FFF2-40B4-BE49-F238E27FC236}">
                <a16:creationId xmlns:a16="http://schemas.microsoft.com/office/drawing/2014/main" id="{9A5B6C02-B4B0-4655-AD66-4830BF472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2" y="-100013"/>
            <a:ext cx="5291138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DC7E224-F096-4787-86BB-E5B367A9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Reprodução das bactérias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3614D19-8081-406D-BB31-297778861C4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altLang="pt-BR" dirty="0"/>
              <a:t>Sexuada: transferência genética por conjugação</a:t>
            </a:r>
          </a:p>
          <a:p>
            <a:pPr lvl="1">
              <a:lnSpc>
                <a:spcPct val="90000"/>
              </a:lnSpc>
            </a:pPr>
            <a:r>
              <a:rPr lang="pt-BR" altLang="pt-BR" dirty="0"/>
              <a:t>Há transferência de DNA de uma bactéria para outra através de um </a:t>
            </a:r>
            <a:r>
              <a:rPr lang="pt-BR" altLang="pt-BR" i="1" dirty="0" err="1"/>
              <a:t>pili</a:t>
            </a:r>
            <a:r>
              <a:rPr lang="pt-BR" altLang="pt-BR" dirty="0"/>
              <a:t> sexual.</a:t>
            </a:r>
          </a:p>
          <a:p>
            <a:pPr lvl="1">
              <a:lnSpc>
                <a:spcPct val="90000"/>
              </a:lnSpc>
            </a:pPr>
            <a:r>
              <a:rPr lang="pt-BR" altLang="pt-BR" dirty="0"/>
              <a:t>Esse mecanismo de recombinação requer contato próximo entre as bactérias envolvidas.</a:t>
            </a:r>
          </a:p>
          <a:p>
            <a:pPr lvl="1">
              <a:lnSpc>
                <a:spcPct val="90000"/>
              </a:lnSpc>
            </a:pPr>
            <a:r>
              <a:rPr lang="pt-BR" altLang="pt-BR" dirty="0"/>
              <a:t>Após o processo, as células se separam, a bactéria receptora se reproduz assexuadamente, originando células-filhas com material genético recombinado.</a:t>
            </a:r>
          </a:p>
        </p:txBody>
      </p:sp>
      <p:pic>
        <p:nvPicPr>
          <p:cNvPr id="25604" name="Picture 6" descr="File:Conjugation.svg">
            <a:extLst>
              <a:ext uri="{FF2B5EF4-FFF2-40B4-BE49-F238E27FC236}">
                <a16:creationId xmlns:a16="http://schemas.microsoft.com/office/drawing/2014/main" id="{069F2816-420D-431A-8807-3BBBC863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133600"/>
            <a:ext cx="379412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aixaDeTexto 2">
            <a:extLst>
              <a:ext uri="{FF2B5EF4-FFF2-40B4-BE49-F238E27FC236}">
                <a16:creationId xmlns:a16="http://schemas.microsoft.com/office/drawing/2014/main" id="{FBAE5E15-D229-4C0D-9A3F-F2AFE41E4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5621338"/>
            <a:ext cx="379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Adenosine / </a:t>
            </a:r>
            <a:r>
              <a:rPr lang="en-US" altLang="pt-BR" sz="1000"/>
              <a:t> Creative Commons Attribution-Share Alike 3.0 Unported</a:t>
            </a:r>
            <a:endParaRPr lang="pt-BR" altLang="pt-BR" sz="1000"/>
          </a:p>
        </p:txBody>
      </p:sp>
      <p:sp>
        <p:nvSpPr>
          <p:cNvPr id="25606" name="Retângulo 1">
            <a:extLst>
              <a:ext uri="{FF2B5EF4-FFF2-40B4-BE49-F238E27FC236}">
                <a16:creationId xmlns:a16="http://schemas.microsoft.com/office/drawing/2014/main" id="{C5557AE7-F463-4CA0-8EA2-199143373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-100013"/>
            <a:ext cx="5668963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0351FA9-0902-42BB-8A9F-0CC772ED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Reprodução das bactérias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57274E0-DB00-427F-A5BE-D1E565B5038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altLang="pt-BR" dirty="0"/>
              <a:t>Sexuada: transferência genética por transdução</a:t>
            </a:r>
          </a:p>
          <a:p>
            <a:pPr lvl="1"/>
            <a:r>
              <a:rPr lang="pt-BR" altLang="pt-BR" dirty="0"/>
              <a:t>O transmissor dos genes é um vírus bacteriófago. Ele inicia um ciclo lítico durante o qual incorpora pedaços do DNA de seu hospedeiro ao seu próprio DNA e os transfere a uma célula quando a infecta.</a:t>
            </a:r>
          </a:p>
        </p:txBody>
      </p:sp>
      <p:pic>
        <p:nvPicPr>
          <p:cNvPr id="26628" name="Picture 6" descr="File:Transduction (genetics)en.svg">
            <a:extLst>
              <a:ext uri="{FF2B5EF4-FFF2-40B4-BE49-F238E27FC236}">
                <a16:creationId xmlns:a16="http://schemas.microsoft.com/office/drawing/2014/main" id="{6AF78045-4C25-4CDA-81B0-70E88140F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500438"/>
            <a:ext cx="45958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CaixaDeTexto 2">
            <a:extLst>
              <a:ext uri="{FF2B5EF4-FFF2-40B4-BE49-F238E27FC236}">
                <a16:creationId xmlns:a16="http://schemas.microsoft.com/office/drawing/2014/main" id="{D4FB47B8-FB3A-4823-AD52-4A0090B85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6091238"/>
            <a:ext cx="3568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</a:t>
            </a:r>
            <a:r>
              <a:rPr lang="en-US" altLang="pt-BR" sz="1000"/>
              <a:t>Reytan with modifications by Geni / Public Domain</a:t>
            </a:r>
            <a:endParaRPr lang="pt-BR" altLang="pt-BR" sz="1000"/>
          </a:p>
        </p:txBody>
      </p:sp>
      <p:sp>
        <p:nvSpPr>
          <p:cNvPr id="26630" name="Retângulo 1">
            <a:extLst>
              <a:ext uri="{FF2B5EF4-FFF2-40B4-BE49-F238E27FC236}">
                <a16:creationId xmlns:a16="http://schemas.microsoft.com/office/drawing/2014/main" id="{9E98CB2A-A4B8-4FA3-B8A9-2273A6FF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6" y="-90488"/>
            <a:ext cx="5661025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AB460C1-680D-46FC-B7B5-0A93F2B5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058AD053-BEF4-499E-94D8-663E363A722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sz="2000" b="1" dirty="0"/>
              <a:t>Botulismo</a:t>
            </a:r>
          </a:p>
          <a:p>
            <a:r>
              <a:rPr lang="pt-BR" altLang="pt-BR" sz="1800" dirty="0"/>
              <a:t>Agente etiológico:</a:t>
            </a:r>
          </a:p>
          <a:p>
            <a:pPr lvl="1"/>
            <a:r>
              <a:rPr lang="pt-BR" altLang="pt-BR" sz="1600" i="1" dirty="0"/>
              <a:t>Clostridium </a:t>
            </a:r>
            <a:r>
              <a:rPr lang="pt-BR" altLang="pt-BR" sz="1600" i="1" dirty="0" err="1"/>
              <a:t>botulium</a:t>
            </a:r>
            <a:endParaRPr lang="pt-BR" altLang="pt-BR" sz="1600" i="1" dirty="0"/>
          </a:p>
          <a:p>
            <a:r>
              <a:rPr lang="pt-BR" altLang="pt-BR" sz="1800" dirty="0"/>
              <a:t>Transmissão:</a:t>
            </a:r>
          </a:p>
          <a:p>
            <a:pPr lvl="1"/>
            <a:r>
              <a:rPr lang="pt-BR" altLang="pt-BR" sz="1600" dirty="0"/>
              <a:t>Ingestão de alimentos enlatados com a toxina botulínica.</a:t>
            </a:r>
          </a:p>
          <a:p>
            <a:r>
              <a:rPr lang="pt-BR" altLang="pt-BR" sz="1800" dirty="0"/>
              <a:t>Sintomas:</a:t>
            </a:r>
          </a:p>
          <a:p>
            <a:pPr lvl="1"/>
            <a:r>
              <a:rPr lang="pt-BR" altLang="pt-BR" sz="1600" dirty="0"/>
              <a:t>Paralisia muscular, pois bloqueia a transmissão de impulsos nervosos.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B43DEFF7-FA14-4A92-8D67-E7F46F6AB4E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altLang="pt-BR" sz="1800" dirty="0"/>
              <a:t>Profilaxia:</a:t>
            </a:r>
          </a:p>
          <a:p>
            <a:pPr lvl="1"/>
            <a:r>
              <a:rPr lang="pt-BR" altLang="pt-BR" sz="1600" dirty="0"/>
              <a:t>cuidados na conservação de alimentos;</a:t>
            </a:r>
          </a:p>
          <a:p>
            <a:pPr lvl="1"/>
            <a:r>
              <a:rPr lang="pt-BR" altLang="pt-BR" sz="1600" dirty="0"/>
              <a:t>Recusa de  latas de conservas abauladas e com odores suspeitos;</a:t>
            </a:r>
          </a:p>
          <a:p>
            <a:pPr lvl="1"/>
            <a:r>
              <a:rPr lang="pt-BR" altLang="pt-BR" sz="1600" dirty="0"/>
              <a:t>tratamento feito com antibióticos.</a:t>
            </a:r>
          </a:p>
        </p:txBody>
      </p:sp>
      <p:sp>
        <p:nvSpPr>
          <p:cNvPr id="27653" name="Retângulo 1">
            <a:extLst>
              <a:ext uri="{FF2B5EF4-FFF2-40B4-BE49-F238E27FC236}">
                <a16:creationId xmlns:a16="http://schemas.microsoft.com/office/drawing/2014/main" id="{68FEA1D0-EBC6-4A4A-8E84-E3CF877DA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6" y="1"/>
            <a:ext cx="525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462A92E-93D8-453E-A0B4-23D24BD7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1" y="223837"/>
            <a:ext cx="6096000" cy="6410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E8DF71-BC4C-449B-8091-344958A6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179" y="785352"/>
            <a:ext cx="4093292" cy="22922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927CBC1-5786-4A5D-AC7E-8B4939E9F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411" y="3429000"/>
            <a:ext cx="3931060" cy="29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36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FDD8099-B214-4E53-BC9C-8276DB7C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3DBE8AF-4BDA-4F02-99C9-D7A9496E293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b="1" dirty="0"/>
              <a:t>Hanseníase ou lepra</a:t>
            </a:r>
          </a:p>
          <a:p>
            <a:r>
              <a:rPr lang="pt-BR" altLang="pt-BR" sz="2000" dirty="0"/>
              <a:t>Agente etiológico:</a:t>
            </a:r>
          </a:p>
          <a:p>
            <a:pPr lvl="1"/>
            <a:r>
              <a:rPr lang="pt-BR" altLang="pt-BR" sz="1800" i="1" dirty="0"/>
              <a:t>Mycobacterium </a:t>
            </a:r>
            <a:r>
              <a:rPr lang="pt-BR" altLang="pt-BR" sz="1800" i="1" dirty="0" err="1"/>
              <a:t>leprae</a:t>
            </a:r>
            <a:endParaRPr lang="pt-BR" altLang="pt-BR" sz="1800" i="1" dirty="0"/>
          </a:p>
          <a:p>
            <a:r>
              <a:rPr lang="pt-BR" altLang="pt-BR" sz="2000" dirty="0"/>
              <a:t>Transmissão:</a:t>
            </a:r>
          </a:p>
          <a:p>
            <a:pPr lvl="1"/>
            <a:r>
              <a:rPr lang="pt-BR" altLang="pt-BR" sz="1800" dirty="0"/>
              <a:t>Contato direto com secreções contaminadas de pessoas doentes, na pele e mucosa.</a:t>
            </a:r>
          </a:p>
          <a:p>
            <a:r>
              <a:rPr lang="pt-BR" altLang="pt-BR" sz="2000" dirty="0"/>
              <a:t>Sintomas:</a:t>
            </a:r>
          </a:p>
          <a:p>
            <a:pPr lvl="1"/>
            <a:r>
              <a:rPr lang="pt-BR" altLang="pt-BR" sz="1800" dirty="0"/>
              <a:t>lesões cutâneas,</a:t>
            </a:r>
          </a:p>
          <a:p>
            <a:pPr lvl="1"/>
            <a:r>
              <a:rPr lang="pt-BR" altLang="pt-BR" sz="1800" dirty="0"/>
              <a:t>perda da sensibilidade,</a:t>
            </a:r>
          </a:p>
          <a:p>
            <a:pPr lvl="1"/>
            <a:r>
              <a:rPr lang="pt-BR" altLang="pt-BR" sz="1800" dirty="0"/>
              <a:t>manchas na pele.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C2D8E677-DF66-42AA-9235-F057B82DC0D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altLang="pt-BR" sz="2000" dirty="0"/>
              <a:t>Profilaxia:</a:t>
            </a:r>
          </a:p>
          <a:p>
            <a:pPr lvl="1"/>
            <a:r>
              <a:rPr lang="pt-BR" altLang="pt-BR" sz="1800" dirty="0"/>
              <a:t>educação sanitária,</a:t>
            </a:r>
          </a:p>
          <a:p>
            <a:pPr lvl="1"/>
            <a:r>
              <a:rPr lang="pt-BR" altLang="pt-BR" sz="1800" dirty="0"/>
              <a:t>tratamento dos doentes com antibióticos.</a:t>
            </a:r>
          </a:p>
        </p:txBody>
      </p:sp>
      <p:sp>
        <p:nvSpPr>
          <p:cNvPr id="28677" name="Retângulo 1">
            <a:extLst>
              <a:ext uri="{FF2B5EF4-FFF2-40B4-BE49-F238E27FC236}">
                <a16:creationId xmlns:a16="http://schemas.microsoft.com/office/drawing/2014/main" id="{04EF26B1-1589-483E-AA2E-85E39547F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1" y="1"/>
            <a:ext cx="5527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16666AB-8ECE-4F32-83D4-2D660C1B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67" y="397438"/>
            <a:ext cx="5305733" cy="4342999"/>
          </a:xfrm>
          <a:prstGeom prst="rect">
            <a:avLst/>
          </a:prstGeom>
        </p:spPr>
      </p:pic>
      <p:pic>
        <p:nvPicPr>
          <p:cNvPr id="1026" name="Picture 2" descr="Prefeitura Municipal de Cariacica">
            <a:extLst>
              <a:ext uri="{FF2B5EF4-FFF2-40B4-BE49-F238E27FC236}">
                <a16:creationId xmlns:a16="http://schemas.microsoft.com/office/drawing/2014/main" id="{E195692A-1324-490F-8CF2-8574EA04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86" y="397437"/>
            <a:ext cx="5159475" cy="34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BFD885E-A26F-4151-B72A-9BDDAF8CF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486" y="4343000"/>
            <a:ext cx="3877947" cy="21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2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2DD315C9-B34E-49B0-8FD4-70EE4F7B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19485" r="16241" b="21454"/>
          <a:stretch>
            <a:fillRect/>
          </a:stretch>
        </p:blipFill>
        <p:spPr bwMode="auto">
          <a:xfrm>
            <a:off x="1631950" y="1268413"/>
            <a:ext cx="88392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13A314-3291-43B9-9F62-58A03A7CA678}"/>
              </a:ext>
            </a:extLst>
          </p:cNvPr>
          <p:cNvSpPr txBox="1"/>
          <p:nvPr/>
        </p:nvSpPr>
        <p:spPr>
          <a:xfrm>
            <a:off x="3427156" y="324433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https://www.youtube.com/watch?v=d3SYxgjDRk0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3BC7A9-5C5F-4351-B25D-3B06AA0F6FA0}"/>
              </a:ext>
            </a:extLst>
          </p:cNvPr>
          <p:cNvSpPr txBox="1"/>
          <p:nvPr/>
        </p:nvSpPr>
        <p:spPr>
          <a:xfrm>
            <a:off x="2418735" y="2486402"/>
            <a:ext cx="8115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Homem que teve família dizimada pela hanseníase fala sobre a doença</a:t>
            </a:r>
          </a:p>
        </p:txBody>
      </p:sp>
    </p:spTree>
    <p:extLst>
      <p:ext uri="{BB962C8B-B14F-4D97-AF65-F5344CB8AC3E}">
        <p14:creationId xmlns:p14="http://schemas.microsoft.com/office/powerpoint/2010/main" val="866736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DF03035-B461-43CF-BCCD-CFC65933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61182"/>
            <a:ext cx="10972800" cy="854075"/>
          </a:xfrm>
        </p:spPr>
        <p:txBody>
          <a:bodyPr/>
          <a:lstStyle/>
          <a:p>
            <a:r>
              <a:rPr lang="pt-BR" altLang="pt-BR" dirty="0"/>
              <a:t>Doenças bacterianas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68B256B-F6A8-4E10-BCDA-9F7290345D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35138" y="1911351"/>
            <a:ext cx="4259263" cy="42100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b="1" dirty="0"/>
              <a:t>Meningite </a:t>
            </a:r>
            <a:r>
              <a:rPr lang="pt-BR" altLang="pt-BR" b="1" dirty="0" err="1"/>
              <a:t>meningocócita</a:t>
            </a:r>
            <a:endParaRPr lang="pt-BR" altLang="pt-BR" b="1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Agente etiológico:</a:t>
            </a:r>
          </a:p>
          <a:p>
            <a:pPr lvl="1">
              <a:lnSpc>
                <a:spcPct val="90000"/>
              </a:lnSpc>
            </a:pPr>
            <a:r>
              <a:rPr lang="pt-BR" altLang="pt-BR" sz="1800" i="1" dirty="0"/>
              <a:t>Neisseria </a:t>
            </a:r>
            <a:r>
              <a:rPr lang="pt-BR" altLang="pt-BR" sz="1800" i="1" dirty="0" err="1"/>
              <a:t>meningitidis</a:t>
            </a:r>
            <a:endParaRPr lang="pt-BR" altLang="pt-BR" sz="1800" i="1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Transmissão: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vias respiratórias por inalação de partículas contaminadas por saliva ou secreção nasal de portadores de bactéria.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Sintomas: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febre alta,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dores de cabeça,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rigidez dos músculos da nuca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Vômitos,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septicemia com manchas na pele,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hemorragias digestivas.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95204F9-14D5-42D5-8E43-A282E397579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evitar ambientes fechados com aglomeração de pessoas,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isolar os doentes,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Vacinação,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antibióticos.</a:t>
            </a:r>
          </a:p>
        </p:txBody>
      </p:sp>
      <p:sp>
        <p:nvSpPr>
          <p:cNvPr id="29702" name="Retângulo 2">
            <a:extLst>
              <a:ext uri="{FF2B5EF4-FFF2-40B4-BE49-F238E27FC236}">
                <a16:creationId xmlns:a16="http://schemas.microsoft.com/office/drawing/2014/main" id="{7054A602-F893-4B9E-B493-E6CBBC925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1"/>
            <a:ext cx="5541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F51A636-50A1-4298-8929-92E5EAE81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78" y="294967"/>
            <a:ext cx="4055809" cy="26989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62A669-444C-45C5-A4D2-9E485EF20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47"/>
          <a:stretch/>
        </p:blipFill>
        <p:spPr>
          <a:xfrm>
            <a:off x="4795222" y="169607"/>
            <a:ext cx="6858000" cy="65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68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906EA49-D707-42D6-919D-3DF1E67E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25A2E13-6D93-49B7-9D85-03EBCE142EB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b="1" dirty="0"/>
              <a:t>Tétano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Agente etiológico:</a:t>
            </a:r>
          </a:p>
          <a:p>
            <a:pPr lvl="1">
              <a:lnSpc>
                <a:spcPct val="90000"/>
              </a:lnSpc>
            </a:pPr>
            <a:r>
              <a:rPr lang="pt-BR" altLang="pt-BR" sz="1800" i="1" dirty="0"/>
              <a:t>Clostridium </a:t>
            </a:r>
            <a:r>
              <a:rPr lang="pt-BR" altLang="pt-BR" sz="1800" i="1" dirty="0" err="1"/>
              <a:t>tetani</a:t>
            </a:r>
            <a:endParaRPr lang="pt-BR" altLang="pt-BR" sz="1800" i="1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Transmissão: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são encontrados no solo,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podem penetrar no corpo, quando ocorre uma lesão por objetos contaminados.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Sintomas: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fortes contrações musculares,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parada respiratória e cardíaca,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Febre,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muitas dores nos músculos.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108E834-6098-47A3-9521-10FCF15131B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vacinação com reforço a cada 10 anos,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com sedativos, relaxantes musculares, antibióticos e soro antitetânico.</a:t>
            </a:r>
          </a:p>
        </p:txBody>
      </p:sp>
      <p:sp>
        <p:nvSpPr>
          <p:cNvPr id="30725" name="Retângulo 1">
            <a:extLst>
              <a:ext uri="{FF2B5EF4-FFF2-40B4-BE49-F238E27FC236}">
                <a16:creationId xmlns:a16="http://schemas.microsoft.com/office/drawing/2014/main" id="{12196AE6-A56A-439B-B799-69780319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"/>
            <a:ext cx="5508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A1734FC-37BD-4B4D-B307-43C5955E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1" y="463191"/>
            <a:ext cx="4778179" cy="31796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EA8277D-9D5A-4AE2-AD97-0A800DBF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43" y="463191"/>
            <a:ext cx="4924781" cy="27233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57A72D8-FFB4-43B1-8F7F-C3DDBA2F1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453" y="3318342"/>
            <a:ext cx="3699078" cy="33189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50D195-64E8-491A-AB96-3F9372A5B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05" y="3868481"/>
            <a:ext cx="4175944" cy="27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81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A0FE83B-5957-46EE-9827-D1FA1D06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19F7EF5-CEF0-4032-80F6-A6C337EBE78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b="1" dirty="0"/>
              <a:t>Febre maculosa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Agente etiológico:</a:t>
            </a:r>
          </a:p>
          <a:p>
            <a:pPr lvl="1">
              <a:lnSpc>
                <a:spcPct val="90000"/>
              </a:lnSpc>
            </a:pPr>
            <a:r>
              <a:rPr lang="pt-BR" altLang="pt-BR" sz="1800" i="1" dirty="0" err="1"/>
              <a:t>Reckettsia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rickettsii</a:t>
            </a:r>
            <a:endParaRPr lang="pt-BR" altLang="pt-BR" sz="1800" i="1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Transmissão: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picada do carrapato-estrela contaminado.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Sintomas: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febre alta,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dor de cabeça,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manchas vermelhas no corpo devidas a hemorragias cutâneas provocadas pelo ataque das bactérias aos vasos sanguíneos.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A597FF0C-1358-455C-91C1-08EB8C44E2A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evitar locais infestados pelo carrapato,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antibióticos.</a:t>
            </a:r>
          </a:p>
        </p:txBody>
      </p:sp>
      <p:sp>
        <p:nvSpPr>
          <p:cNvPr id="31749" name="Retângulo 1">
            <a:extLst>
              <a:ext uri="{FF2B5EF4-FFF2-40B4-BE49-F238E27FC236}">
                <a16:creationId xmlns:a16="http://schemas.microsoft.com/office/drawing/2014/main" id="{12365A14-F68A-478F-840B-D0FEDA26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565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00AD65B-9708-42CC-B9CD-DD4625F3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2" y="431390"/>
            <a:ext cx="6656527" cy="37276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03C023-1E91-45AC-B66C-6974DCD64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28" y="4262284"/>
            <a:ext cx="5263791" cy="24479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9D0F58-F8DC-4DCB-8825-CB4AAB0D2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814" y="2982696"/>
            <a:ext cx="4406080" cy="17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06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90A37E6-966A-414E-97BC-F893E2FC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1BC267B-5B7C-40DB-9123-A09A65644DF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b="1" dirty="0"/>
              <a:t>Peste bubônica</a:t>
            </a:r>
          </a:p>
          <a:p>
            <a:r>
              <a:rPr lang="pt-BR" altLang="pt-BR" sz="2000" dirty="0"/>
              <a:t>Agente etiológico:</a:t>
            </a:r>
          </a:p>
          <a:p>
            <a:pPr lvl="1"/>
            <a:r>
              <a:rPr lang="pt-BR" altLang="pt-BR" sz="1800" i="1" dirty="0" err="1"/>
              <a:t>Pasteurella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pestis</a:t>
            </a:r>
            <a:endParaRPr lang="pt-BR" altLang="pt-BR" sz="1800" i="1" dirty="0"/>
          </a:p>
          <a:p>
            <a:r>
              <a:rPr lang="pt-BR" altLang="pt-BR" sz="2000" dirty="0"/>
              <a:t>Transmissão:</a:t>
            </a:r>
          </a:p>
          <a:p>
            <a:pPr lvl="1"/>
            <a:r>
              <a:rPr lang="pt-BR" altLang="pt-BR" sz="1800" dirty="0"/>
              <a:t>picada de pulga de rato contaminado ou por ferimentos/arranhões causados por animais infectados (cães e gatos).</a:t>
            </a:r>
          </a:p>
          <a:p>
            <a:r>
              <a:rPr lang="pt-BR" altLang="pt-BR" sz="2000" dirty="0"/>
              <a:t>Sintomas:</a:t>
            </a:r>
          </a:p>
          <a:p>
            <a:pPr lvl="1"/>
            <a:r>
              <a:rPr lang="pt-BR" altLang="pt-BR" sz="1800" dirty="0"/>
              <a:t>inchaços no linfonodos das virilhas e axilas, acompanhados de muita febre.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5B5A7F2-B7B3-4DDA-B402-0C2BDD4EC9C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combate às pulgas e ratos contaminados,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antibióticos.</a:t>
            </a:r>
          </a:p>
        </p:txBody>
      </p:sp>
      <p:sp>
        <p:nvSpPr>
          <p:cNvPr id="32773" name="Retângulo 1">
            <a:extLst>
              <a:ext uri="{FF2B5EF4-FFF2-40B4-BE49-F238E27FC236}">
                <a16:creationId xmlns:a16="http://schemas.microsoft.com/office/drawing/2014/main" id="{A285095F-12D1-4C79-8B9F-B367891E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543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AC561EF-1C55-438F-90DF-F8EC9418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917" y="210312"/>
            <a:ext cx="3895806" cy="31042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6997D70-5DE9-4419-AC38-6C6A5991D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67" y="3586477"/>
            <a:ext cx="4538356" cy="25414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562B3DB-5838-44BB-8DD1-1680BA9BD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0" y="210312"/>
            <a:ext cx="6740013" cy="49651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1501EAE-C52F-4D62-B2CA-7D8BD0B70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066" y="5227076"/>
            <a:ext cx="2260613" cy="15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05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6286CA-263D-40E4-BB7F-F87CA41BAD6B}"/>
              </a:ext>
            </a:extLst>
          </p:cNvPr>
          <p:cNvSpPr txBox="1"/>
          <p:nvPr/>
        </p:nvSpPr>
        <p:spPr>
          <a:xfrm>
            <a:off x="3786648" y="190223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Pandemia de PESTE NEGRA em 2020?!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D52A40-5483-45D9-BA8D-6CA179F9F05C}"/>
              </a:ext>
            </a:extLst>
          </p:cNvPr>
          <p:cNvSpPr txBox="1"/>
          <p:nvPr/>
        </p:nvSpPr>
        <p:spPr>
          <a:xfrm>
            <a:off x="3344197" y="2565908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https://www.youtube.com/watch?v=HWU1Os9Iusw</a:t>
            </a:r>
          </a:p>
        </p:txBody>
      </p:sp>
    </p:spTree>
    <p:extLst>
      <p:ext uri="{BB962C8B-B14F-4D97-AF65-F5344CB8AC3E}">
        <p14:creationId xmlns:p14="http://schemas.microsoft.com/office/powerpoint/2010/main" val="79913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s://ead2.moodle.ufsc.br/pluginfile.php/158684/course/section/21231/BIO_4OF_Figuras%20Moodle_Biologia%20Celular_Gero-05.png">
            <a:extLst>
              <a:ext uri="{FF2B5EF4-FFF2-40B4-BE49-F238E27FC236}">
                <a16:creationId xmlns:a16="http://schemas.microsoft.com/office/drawing/2014/main" id="{7029AD08-17CF-414B-893D-633F7B702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195" name="AutoShape 4" descr="https://ead2.moodle.ufsc.br/pluginfile.php/158684/course/section/21231/BIO_4OF_Figuras%20Moodle_Biologia%20Celular_Gero-05.png">
            <a:extLst>
              <a:ext uri="{FF2B5EF4-FFF2-40B4-BE49-F238E27FC236}">
                <a16:creationId xmlns:a16="http://schemas.microsoft.com/office/drawing/2014/main" id="{34E0738A-5638-4B31-8F94-AA1E71FBDD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196" name="AutoShape 6" descr="https://ead2.moodle.ufsc.br/pluginfile.php/158684/course/section/21231/BIO_4OF_Figuras%20Moodle_Biologia%20Celular_Gero-05.png">
            <a:extLst>
              <a:ext uri="{FF2B5EF4-FFF2-40B4-BE49-F238E27FC236}">
                <a16:creationId xmlns:a16="http://schemas.microsoft.com/office/drawing/2014/main" id="{B3AF871A-E5DE-40EA-AD20-C2D59AA9B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8197" name="Imagem 8">
            <a:extLst>
              <a:ext uri="{FF2B5EF4-FFF2-40B4-BE49-F238E27FC236}">
                <a16:creationId xmlns:a16="http://schemas.microsoft.com/office/drawing/2014/main" id="{8AADB998-B2FC-4E24-910E-AFB56F8A6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0" t="41141" r="4617" b="34250"/>
          <a:stretch>
            <a:fillRect/>
          </a:stretch>
        </p:blipFill>
        <p:spPr bwMode="auto">
          <a:xfrm>
            <a:off x="1657351" y="628651"/>
            <a:ext cx="8856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tângulo 4">
            <a:extLst>
              <a:ext uri="{FF2B5EF4-FFF2-40B4-BE49-F238E27FC236}">
                <a16:creationId xmlns:a16="http://schemas.microsoft.com/office/drawing/2014/main" id="{04355631-F3FC-45DF-BBCA-7EF9ABAA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6" y="2592389"/>
            <a:ext cx="8239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/>
              <a:t>Todos os organismos vivos são constituídos de células – as </a:t>
            </a:r>
            <a:r>
              <a:rPr lang="pt-BR" altLang="pt-BR" sz="2400" b="1"/>
              <a:t>menores unidades estruturais da vida</a:t>
            </a:r>
            <a:r>
              <a:rPr lang="pt-BR" altLang="pt-BR" sz="2400"/>
              <a:t>, extremamente </a:t>
            </a:r>
            <a:r>
              <a:rPr lang="pt-BR" altLang="pt-BR" sz="2400" b="1"/>
              <a:t>complexas, dinâmicas e econômicas</a:t>
            </a:r>
            <a:r>
              <a:rPr lang="pt-BR" altLang="pt-BR" sz="2400"/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7175" name="Retângulo 1">
            <a:extLst>
              <a:ext uri="{FF2B5EF4-FFF2-40B4-BE49-F238E27FC236}">
                <a16:creationId xmlns:a16="http://schemas.microsoft.com/office/drawing/2014/main" id="{767B680B-4A17-4B51-98C0-D7531AE84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6" y="4178300"/>
            <a:ext cx="82216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/>
              <a:t>As células podem ocorrer isoladamente, como os seres </a:t>
            </a:r>
            <a:r>
              <a:rPr lang="pt-BR" altLang="pt-BR" sz="2400" b="1"/>
              <a:t>unicelulares,</a:t>
            </a:r>
            <a:r>
              <a:rPr lang="pt-BR" altLang="pt-BR" sz="2400"/>
              <a:t> ou formar arranjos ordenados, como os tecidos, que constituem o corpo dos seres </a:t>
            </a:r>
            <a:r>
              <a:rPr lang="pt-BR" altLang="pt-BR" sz="2400" b="1"/>
              <a:t>pluricelulares</a:t>
            </a:r>
            <a:r>
              <a:rPr lang="pt-BR" altLang="pt-BR" sz="2400"/>
              <a:t>. Todas as células atuais são descendentes de uma célula ancestral, que existiu há cerca de 4 bilhões de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783E20A-75DC-4A45-A495-1BC46B6B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0A8EBD3-951B-426B-8918-3C2DE25F36C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b="1" dirty="0"/>
              <a:t>Coqueluche ou intermitente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Agente etiológico:</a:t>
            </a:r>
          </a:p>
          <a:p>
            <a:pPr lvl="1">
              <a:lnSpc>
                <a:spcPct val="90000"/>
              </a:lnSpc>
            </a:pPr>
            <a:r>
              <a:rPr lang="pt-BR" altLang="pt-BR" sz="1800" i="1" dirty="0" err="1"/>
              <a:t>Bordetella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pertussis</a:t>
            </a:r>
            <a:endParaRPr lang="pt-BR" altLang="pt-BR" sz="1800" i="1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Transmissão: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inalação de gotículas espalhadas no ar pela fala, tosse ou espirros de pessoas contaminadas.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Sintomas: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Febre,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Coriza,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surtos de tosse seca,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Vômitos,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hemorragia </a:t>
            </a:r>
            <a:r>
              <a:rPr lang="pt-BR" altLang="pt-BR" sz="1800" dirty="0" err="1"/>
              <a:t>cerebra.l</a:t>
            </a:r>
            <a:endParaRPr lang="pt-BR" altLang="pt-BR" sz="1800" dirty="0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FE74DC6D-231C-4C8B-B4DD-FACCE77316B8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vacina tríplice,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antibióticos.</a:t>
            </a:r>
          </a:p>
        </p:txBody>
      </p:sp>
      <p:sp>
        <p:nvSpPr>
          <p:cNvPr id="33797" name="Retângulo 1">
            <a:extLst>
              <a:ext uri="{FF2B5EF4-FFF2-40B4-BE49-F238E27FC236}">
                <a16:creationId xmlns:a16="http://schemas.microsoft.com/office/drawing/2014/main" id="{887FEA5C-29DE-4ADB-A78F-89B0AE20D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1"/>
            <a:ext cx="560070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CB89348-8F51-4E5C-BF1D-D4717181D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5" y="471948"/>
            <a:ext cx="7770856" cy="5914103"/>
          </a:xfrm>
          <a:prstGeom prst="rect">
            <a:avLst/>
          </a:prstGeom>
        </p:spPr>
      </p:pic>
      <p:pic>
        <p:nvPicPr>
          <p:cNvPr id="10242" name="Picture 2" descr="Você pegaria coqueluche por R$ 15 mil?">
            <a:extLst>
              <a:ext uri="{FF2B5EF4-FFF2-40B4-BE49-F238E27FC236}">
                <a16:creationId xmlns:a16="http://schemas.microsoft.com/office/drawing/2014/main" id="{4760AA9A-A079-4CAB-AC66-AD02DF36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415" y="2618331"/>
            <a:ext cx="3557288" cy="19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76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BB555E8-0048-4321-9FA4-FF146C9B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6CFA587-DF0C-4C1A-804E-8D91634E84F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b="1" dirty="0"/>
              <a:t>Difteria ou crupe</a:t>
            </a:r>
          </a:p>
          <a:p>
            <a:r>
              <a:rPr lang="pt-BR" altLang="pt-BR" sz="2000" dirty="0"/>
              <a:t>Agente etiológico:</a:t>
            </a:r>
          </a:p>
          <a:p>
            <a:pPr lvl="1"/>
            <a:r>
              <a:rPr lang="pt-BR" altLang="pt-BR" sz="1800" i="1" dirty="0" err="1"/>
              <a:t>Corynebacterium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diphtheriae</a:t>
            </a:r>
            <a:endParaRPr lang="pt-BR" altLang="pt-BR" sz="1800" i="1" dirty="0"/>
          </a:p>
          <a:p>
            <a:r>
              <a:rPr lang="pt-BR" altLang="pt-BR" sz="2000" dirty="0"/>
              <a:t>Transmissão:</a:t>
            </a:r>
          </a:p>
          <a:p>
            <a:pPr lvl="1"/>
            <a:r>
              <a:rPr lang="pt-BR" altLang="pt-BR" sz="1800" dirty="0"/>
              <a:t>inalação de gotículas eliminadas  no ar pelo nariz e pela boca de pessoas contaminadas.</a:t>
            </a:r>
          </a:p>
          <a:p>
            <a:r>
              <a:rPr lang="pt-BR" altLang="pt-BR" sz="2000" dirty="0"/>
              <a:t>Sintomas:</a:t>
            </a:r>
          </a:p>
          <a:p>
            <a:pPr lvl="1"/>
            <a:r>
              <a:rPr lang="pt-BR" altLang="pt-BR" sz="1800" dirty="0"/>
              <a:t>inflamação nas cavidades nasais, faringe, laringe e pregas vocais, podendo provocar a morte por asfixia.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761B205E-5CB8-4366-8FC9-B8808610100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vacina tríplice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soro e antibióticos.</a:t>
            </a:r>
          </a:p>
        </p:txBody>
      </p:sp>
      <p:sp>
        <p:nvSpPr>
          <p:cNvPr id="34821" name="Retângulo 1">
            <a:extLst>
              <a:ext uri="{FF2B5EF4-FFF2-40B4-BE49-F238E27FC236}">
                <a16:creationId xmlns:a16="http://schemas.microsoft.com/office/drawing/2014/main" id="{581D6099-D0B2-47DA-94AE-5DD9A7BE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"/>
            <a:ext cx="5508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429C22-BE88-4C48-91DB-FCDF4570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64" y="873842"/>
            <a:ext cx="5553383" cy="3109894"/>
          </a:xfrm>
          <a:prstGeom prst="rect">
            <a:avLst/>
          </a:prstGeom>
        </p:spPr>
      </p:pic>
      <p:pic>
        <p:nvPicPr>
          <p:cNvPr id="11266" name="Picture 2" descr="O que é Difteria, sintomas, tratamento e prevenção (vacina) | MS">
            <a:extLst>
              <a:ext uri="{FF2B5EF4-FFF2-40B4-BE49-F238E27FC236}">
                <a16:creationId xmlns:a16="http://schemas.microsoft.com/office/drawing/2014/main" id="{66E9BFC1-13CD-4A4A-AD8F-839AE148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44" y="3542666"/>
            <a:ext cx="4488042" cy="27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25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41BBC32-732D-422C-A192-EAA366B1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37CF7D4-C6B9-4B87-91F1-6084B1E06AB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b="1" dirty="0"/>
              <a:t>Tuberculose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Agente etiológico:</a:t>
            </a:r>
          </a:p>
          <a:p>
            <a:pPr lvl="1">
              <a:lnSpc>
                <a:spcPct val="90000"/>
              </a:lnSpc>
            </a:pPr>
            <a:r>
              <a:rPr lang="pt-BR" altLang="pt-BR" sz="1800" i="1" dirty="0"/>
              <a:t>Mycobacterium </a:t>
            </a:r>
            <a:r>
              <a:rPr lang="pt-BR" altLang="pt-BR" sz="1800" i="1" dirty="0" err="1"/>
              <a:t>tuberculosis</a:t>
            </a:r>
            <a:endParaRPr lang="pt-BR" altLang="pt-BR" sz="1800" i="1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Transmissão: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inalação de gotículas espalhadas pela fala, espirros e tosse de pessoas contaminadas.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Sintomas: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tosse,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falta de apetite,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Emagrecimento,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dor torácica,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Febre,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Fadiga.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282C297E-5721-4546-85F8-C0C28BB8088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vacina BCG,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antibióticos.</a:t>
            </a:r>
          </a:p>
        </p:txBody>
      </p:sp>
      <p:sp>
        <p:nvSpPr>
          <p:cNvPr id="35845" name="Retângulo 1">
            <a:extLst>
              <a:ext uri="{FF2B5EF4-FFF2-40B4-BE49-F238E27FC236}">
                <a16:creationId xmlns:a16="http://schemas.microsoft.com/office/drawing/2014/main" id="{B34CC7BB-35CA-4BCA-84B6-FF834A29B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"/>
            <a:ext cx="5580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uberculose: o que é, sintomas, como se prevenir - Brasil Escola">
            <a:extLst>
              <a:ext uri="{FF2B5EF4-FFF2-40B4-BE49-F238E27FC236}">
                <a16:creationId xmlns:a16="http://schemas.microsoft.com/office/drawing/2014/main" id="{E6A8DB17-342E-433C-B829-D47A0C53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3" y="625424"/>
            <a:ext cx="4888993" cy="32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uberculose - o que é, causas, sintomas, tratamento, tem cura?">
            <a:extLst>
              <a:ext uri="{FF2B5EF4-FFF2-40B4-BE49-F238E27FC236}">
                <a16:creationId xmlns:a16="http://schemas.microsoft.com/office/drawing/2014/main" id="{D716DE09-BCBF-45F1-961F-D3495231D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10" y="2360114"/>
            <a:ext cx="5601467" cy="33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41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4AE77DB-0C98-4B38-8ED8-368533C41978}"/>
              </a:ext>
            </a:extLst>
          </p:cNvPr>
          <p:cNvSpPr txBox="1"/>
          <p:nvPr/>
        </p:nvSpPr>
        <p:spPr>
          <a:xfrm>
            <a:off x="1015180" y="1070558"/>
            <a:ext cx="10161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Tuberculose: Infecção Latente e Doença Ativa, Animação. </a:t>
            </a:r>
            <a:r>
              <a:rPr lang="pt-BR" b="0" i="0" dirty="0" err="1">
                <a:effectLst/>
                <a:latin typeface="Roboto"/>
              </a:rPr>
              <a:t>Alila</a:t>
            </a:r>
            <a:r>
              <a:rPr lang="pt-BR" b="0" i="0" dirty="0">
                <a:effectLst/>
                <a:latin typeface="Roboto"/>
              </a:rPr>
              <a:t> Medical Media Português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7A94A9-7AEC-4485-B80D-D0246F1335B3}"/>
              </a:ext>
            </a:extLst>
          </p:cNvPr>
          <p:cNvSpPr txBox="1"/>
          <p:nvPr/>
        </p:nvSpPr>
        <p:spPr>
          <a:xfrm>
            <a:off x="3046770" y="1607263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https://www.youtube.com/watch?v=q9GDRozsIBM</a:t>
            </a:r>
          </a:p>
        </p:txBody>
      </p:sp>
    </p:spTree>
    <p:extLst>
      <p:ext uri="{BB962C8B-B14F-4D97-AF65-F5344CB8AC3E}">
        <p14:creationId xmlns:p14="http://schemas.microsoft.com/office/powerpoint/2010/main" val="3194049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D6F800E-F391-4202-9301-61F4BA72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0F87C50-44A9-4CFC-94D5-C1262B65055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b="1" dirty="0"/>
              <a:t>Cólera</a:t>
            </a:r>
          </a:p>
          <a:p>
            <a:r>
              <a:rPr lang="pt-BR" altLang="pt-BR" sz="2000" dirty="0"/>
              <a:t>Agente etiológico:</a:t>
            </a:r>
          </a:p>
          <a:p>
            <a:pPr lvl="1"/>
            <a:r>
              <a:rPr lang="pt-BR" altLang="pt-BR" sz="1800" i="1" dirty="0" err="1"/>
              <a:t>Vibrio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cholerae</a:t>
            </a:r>
            <a:endParaRPr lang="pt-BR" altLang="pt-BR" sz="1800" i="1" dirty="0"/>
          </a:p>
          <a:p>
            <a:r>
              <a:rPr lang="pt-BR" altLang="pt-BR" sz="2000" dirty="0"/>
              <a:t>Transmissão:</a:t>
            </a:r>
          </a:p>
          <a:p>
            <a:pPr lvl="1"/>
            <a:r>
              <a:rPr lang="pt-BR" altLang="pt-BR" sz="1800" dirty="0"/>
              <a:t>ingestão de água e alimentos contaminados pelas bactérias.</a:t>
            </a:r>
          </a:p>
          <a:p>
            <a:r>
              <a:rPr lang="pt-BR" altLang="pt-BR" sz="2000" dirty="0"/>
              <a:t>Sintomas:</a:t>
            </a:r>
          </a:p>
          <a:p>
            <a:pPr lvl="1"/>
            <a:r>
              <a:rPr lang="pt-BR" altLang="pt-BR" sz="1800" dirty="0"/>
              <a:t>forte diarreia, as fezes são aquosas e esbranquiçadas (água de arroz), sem muco ou sangue, cólicas abdominais, dores no corpo, náusea e vômitos.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EF819CBC-3464-4FD1-A70D-0C5398A133A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saneamento básico,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ingerir água fervida ou clorada,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lavar bem frutas e verduras,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não ingerir frutos do mar crus,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antibióticos.</a:t>
            </a:r>
          </a:p>
        </p:txBody>
      </p:sp>
      <p:sp>
        <p:nvSpPr>
          <p:cNvPr id="36869" name="Retângulo 1">
            <a:extLst>
              <a:ext uri="{FF2B5EF4-FFF2-40B4-BE49-F238E27FC236}">
                <a16:creationId xmlns:a16="http://schemas.microsoft.com/office/drawing/2014/main" id="{1F6C6193-D040-4FF7-A0A2-D5320377D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6" y="1"/>
            <a:ext cx="5686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C38540E-29E4-4A68-A959-809F1F21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98" y="525104"/>
            <a:ext cx="6271410" cy="35896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23A2DB-8037-4057-A83F-1E4E9DFEF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397" y="4264130"/>
            <a:ext cx="5895206" cy="206876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F12C6B2-AA7C-4B7F-885F-4E4BC601D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658" y="1284259"/>
            <a:ext cx="3935989" cy="26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29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9A13BC0-F455-4DD6-957F-C54058FA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12A1393-E7A2-4C64-95BA-9D145BDB53D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b="1" dirty="0"/>
              <a:t>Febre tifoide</a:t>
            </a:r>
          </a:p>
          <a:p>
            <a:r>
              <a:rPr lang="pt-BR" altLang="pt-BR" sz="2000" dirty="0"/>
              <a:t>Agente etiológico:</a:t>
            </a:r>
          </a:p>
          <a:p>
            <a:pPr lvl="1"/>
            <a:r>
              <a:rPr lang="pt-BR" altLang="pt-BR" sz="1800" i="1" dirty="0"/>
              <a:t>Salmonella </a:t>
            </a:r>
            <a:r>
              <a:rPr lang="pt-BR" altLang="pt-BR" sz="1800" i="1" dirty="0" err="1"/>
              <a:t>typhi</a:t>
            </a:r>
            <a:endParaRPr lang="pt-BR" altLang="pt-BR" sz="1800" i="1" dirty="0"/>
          </a:p>
          <a:p>
            <a:r>
              <a:rPr lang="pt-BR" altLang="pt-BR" sz="2000" dirty="0"/>
              <a:t>Transmissão:</a:t>
            </a:r>
          </a:p>
          <a:p>
            <a:pPr lvl="1"/>
            <a:r>
              <a:rPr lang="pt-BR" altLang="pt-BR" sz="1800" dirty="0"/>
              <a:t>ingestão de água e alimentos contaminados com fezes dos portadores.</a:t>
            </a:r>
          </a:p>
          <a:p>
            <a:r>
              <a:rPr lang="pt-BR" altLang="pt-BR" sz="2000" dirty="0"/>
              <a:t>Sintomas:</a:t>
            </a:r>
          </a:p>
          <a:p>
            <a:pPr lvl="1"/>
            <a:r>
              <a:rPr lang="pt-BR" altLang="pt-BR" sz="1800" dirty="0"/>
              <a:t>problemas digestivos,</a:t>
            </a:r>
          </a:p>
          <a:p>
            <a:pPr lvl="1"/>
            <a:r>
              <a:rPr lang="pt-BR" altLang="pt-BR" sz="1800" dirty="0"/>
              <a:t>febre contínua,</a:t>
            </a:r>
          </a:p>
          <a:p>
            <a:pPr lvl="1"/>
            <a:r>
              <a:rPr lang="pt-BR" altLang="pt-BR" sz="1800" dirty="0"/>
              <a:t>dores musculares.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076EB5E-26A5-4501-817B-5A6ED8D7A9D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Vacinação,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procedido com antibióticos, reposição de líquidos e sais minerais.</a:t>
            </a:r>
          </a:p>
        </p:txBody>
      </p:sp>
      <p:sp>
        <p:nvSpPr>
          <p:cNvPr id="37893" name="Retângulo 1">
            <a:extLst>
              <a:ext uri="{FF2B5EF4-FFF2-40B4-BE49-F238E27FC236}">
                <a16:creationId xmlns:a16="http://schemas.microsoft.com/office/drawing/2014/main" id="{8873D401-33CE-4160-944A-8E89DEE4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"/>
            <a:ext cx="5580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>
            <a:extLst>
              <a:ext uri="{FF2B5EF4-FFF2-40B4-BE49-F238E27FC236}">
                <a16:creationId xmlns:a16="http://schemas.microsoft.com/office/drawing/2014/main" id="{DE4A9E71-AB35-4FC3-B9B1-38AD25C40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765176"/>
            <a:ext cx="8208963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EC962F1-F6F7-48FA-BC0F-3BD601D6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639EB63-B057-4DBB-81C7-862ADAC214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916114"/>
            <a:ext cx="4038600" cy="43211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b="1" dirty="0"/>
              <a:t>Leptospirose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Agente etiológico:</a:t>
            </a:r>
          </a:p>
          <a:p>
            <a:pPr lvl="1">
              <a:lnSpc>
                <a:spcPct val="80000"/>
              </a:lnSpc>
            </a:pPr>
            <a:r>
              <a:rPr lang="pt-BR" altLang="pt-BR" sz="1800" i="1" dirty="0"/>
              <a:t>Leptospirose </a:t>
            </a:r>
            <a:r>
              <a:rPr lang="pt-BR" altLang="pt-BR" sz="1800" i="1" dirty="0" err="1"/>
              <a:t>interrogans</a:t>
            </a:r>
            <a:endParaRPr lang="pt-BR" altLang="pt-BR" sz="1800" i="1" dirty="0"/>
          </a:p>
          <a:p>
            <a:pPr>
              <a:lnSpc>
                <a:spcPct val="80000"/>
              </a:lnSpc>
            </a:pPr>
            <a:r>
              <a:rPr lang="pt-BR" altLang="pt-BR" sz="2000" dirty="0"/>
              <a:t>Transmissão: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água, alimentos e objetos contaminados por ratos, camundongos, etc.;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as bactérias penetram no corpo pela pele, mas também por rachaduras nos pés e pelas mucosas da boca, nariz e olhos.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Sintomas: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febre alta, dor de cabeça, dores musculares, náuseas, vômitos, hemorragias digestivas, lesões na pela e problemas respiratórios, podendo ocorrer a morte.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02DA0557-37B3-487A-AEF9-5FF2E227318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Vacinação;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evitar alagamentos, lixões (onde proliferam ratos);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realizar tratamento da água;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fazer vigilância sanitária e inspeção de alimentos;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antibióticos.</a:t>
            </a:r>
          </a:p>
        </p:txBody>
      </p:sp>
      <p:sp>
        <p:nvSpPr>
          <p:cNvPr id="38917" name="Retângulo 1">
            <a:extLst>
              <a:ext uri="{FF2B5EF4-FFF2-40B4-BE49-F238E27FC236}">
                <a16:creationId xmlns:a16="http://schemas.microsoft.com/office/drawing/2014/main" id="{BAF55E59-CFE7-483A-81DC-99F1B5012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39" y="14289"/>
            <a:ext cx="5284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742203D-7970-4CBA-AE9B-8EA46BEA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13" y="409881"/>
            <a:ext cx="5975281" cy="4191615"/>
          </a:xfrm>
          <a:prstGeom prst="rect">
            <a:avLst/>
          </a:prstGeom>
        </p:spPr>
      </p:pic>
      <p:pic>
        <p:nvPicPr>
          <p:cNvPr id="14338" name="Picture 2" descr="Neste período de chuvas, fique atento aos perigos da leptospirose">
            <a:extLst>
              <a:ext uri="{FF2B5EF4-FFF2-40B4-BE49-F238E27FC236}">
                <a16:creationId xmlns:a16="http://schemas.microsoft.com/office/drawing/2014/main" id="{1DF9B5F7-2CE4-4C0B-A322-361074F8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23" y="1060348"/>
            <a:ext cx="4552325" cy="24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FD21476-7C17-4D60-9907-DD2A7FF30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658" y="3969104"/>
            <a:ext cx="3610589" cy="242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1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CCECF34-722D-4830-930D-78C00DBC826E}"/>
              </a:ext>
            </a:extLst>
          </p:cNvPr>
          <p:cNvSpPr txBox="1"/>
          <p:nvPr/>
        </p:nvSpPr>
        <p:spPr>
          <a:xfrm>
            <a:off x="3462184" y="3059668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https://www.youtube.com/watch?v=YX5-Rvb2tOs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CE1F2D-8810-4274-8B03-9F89C3FCEBCE}"/>
              </a:ext>
            </a:extLst>
          </p:cNvPr>
          <p:cNvSpPr txBox="1"/>
          <p:nvPr/>
        </p:nvSpPr>
        <p:spPr>
          <a:xfrm>
            <a:off x="1349477" y="2545396"/>
            <a:ext cx="10323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DF registra primeira morte por leptospirose em 2019 | Jornal SBT Brasília 03/04/2019</a:t>
            </a:r>
          </a:p>
        </p:txBody>
      </p:sp>
    </p:spTree>
    <p:extLst>
      <p:ext uri="{BB962C8B-B14F-4D97-AF65-F5344CB8AC3E}">
        <p14:creationId xmlns:p14="http://schemas.microsoft.com/office/powerpoint/2010/main" val="22026611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1D01EAC-6AD0-4871-9DEB-CDEFE071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0079EAD-A1AE-4D3C-BC0E-90DE1C008D7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b="1" dirty="0"/>
              <a:t>Gonorreia ou blenorragia</a:t>
            </a:r>
          </a:p>
          <a:p>
            <a:r>
              <a:rPr lang="pt-BR" altLang="pt-BR" sz="2000" dirty="0"/>
              <a:t>Agente etiológico:</a:t>
            </a:r>
          </a:p>
          <a:p>
            <a:pPr lvl="1"/>
            <a:r>
              <a:rPr lang="pt-BR" altLang="pt-BR" sz="1800" i="1" dirty="0"/>
              <a:t>Neisseria </a:t>
            </a:r>
            <a:r>
              <a:rPr lang="pt-BR" altLang="pt-BR" sz="1800" i="1" dirty="0" err="1"/>
              <a:t>gonorrhoeae</a:t>
            </a:r>
            <a:endParaRPr lang="pt-BR" altLang="pt-BR" sz="1800" i="1" dirty="0"/>
          </a:p>
          <a:p>
            <a:r>
              <a:rPr lang="pt-BR" altLang="pt-BR" sz="2000" dirty="0"/>
              <a:t>Transmissão:</a:t>
            </a:r>
          </a:p>
          <a:p>
            <a:pPr lvl="1"/>
            <a:r>
              <a:rPr lang="pt-BR" altLang="pt-BR" sz="1800" dirty="0"/>
              <a:t>através de relações sexuais com parceiros contaminados e da mãe para o recém-nascido, durante o parto.</a:t>
            </a:r>
          </a:p>
          <a:p>
            <a:r>
              <a:rPr lang="pt-BR" altLang="pt-BR" sz="2000" dirty="0"/>
              <a:t>Sintomas:</a:t>
            </a:r>
          </a:p>
          <a:p>
            <a:pPr lvl="1"/>
            <a:r>
              <a:rPr lang="pt-BR" altLang="pt-BR" sz="1800" dirty="0"/>
              <a:t>dor, ardência e pus espesso, amarelado, na uretra.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079C882D-FB09-41E7-B507-B8B0D36EE18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evitar relações sexuais com pessoas portadoras e usar preservativos;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antibióticos.</a:t>
            </a:r>
          </a:p>
        </p:txBody>
      </p:sp>
      <p:sp>
        <p:nvSpPr>
          <p:cNvPr id="39941" name="Retângulo 1">
            <a:extLst>
              <a:ext uri="{FF2B5EF4-FFF2-40B4-BE49-F238E27FC236}">
                <a16:creationId xmlns:a16="http://schemas.microsoft.com/office/drawing/2014/main" id="{167FA892-595A-4C68-AACB-27F0E4D6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565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0456145-133D-4232-8F6B-4AC56A31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Doenças bacterianas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8BCB474-3FF8-4911-A5AB-8805B3F1E15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b="1" dirty="0"/>
              <a:t>Sífilis</a:t>
            </a:r>
          </a:p>
          <a:p>
            <a:pPr>
              <a:lnSpc>
                <a:spcPct val="80000"/>
              </a:lnSpc>
            </a:pPr>
            <a:r>
              <a:rPr lang="pt-BR" altLang="pt-BR" sz="1800" dirty="0"/>
              <a:t>Agente etiológico:</a:t>
            </a:r>
          </a:p>
          <a:p>
            <a:pPr lvl="1">
              <a:lnSpc>
                <a:spcPct val="80000"/>
              </a:lnSpc>
            </a:pPr>
            <a:r>
              <a:rPr lang="pt-BR" altLang="pt-BR" sz="1600" i="1" dirty="0"/>
              <a:t>Treponema pallidum</a:t>
            </a:r>
          </a:p>
          <a:p>
            <a:pPr>
              <a:lnSpc>
                <a:spcPct val="80000"/>
              </a:lnSpc>
            </a:pPr>
            <a:r>
              <a:rPr lang="pt-BR" altLang="pt-BR" sz="1800" dirty="0"/>
              <a:t>Transmissão:</a:t>
            </a:r>
          </a:p>
          <a:p>
            <a:pPr lvl="1">
              <a:lnSpc>
                <a:spcPct val="80000"/>
              </a:lnSpc>
            </a:pPr>
            <a:r>
              <a:rPr lang="pt-BR" altLang="pt-BR" sz="1600" dirty="0"/>
              <a:t>via sexual ou da mãe para o feto durante a gestação (via congênita).</a:t>
            </a:r>
          </a:p>
          <a:p>
            <a:pPr>
              <a:lnSpc>
                <a:spcPct val="80000"/>
              </a:lnSpc>
            </a:pPr>
            <a:r>
              <a:rPr lang="pt-BR" altLang="pt-BR" sz="1800" dirty="0"/>
              <a:t>Sintomas:</a:t>
            </a:r>
          </a:p>
          <a:p>
            <a:pPr lvl="1">
              <a:lnSpc>
                <a:spcPct val="80000"/>
              </a:lnSpc>
            </a:pPr>
            <a:r>
              <a:rPr lang="pt-BR" altLang="pt-BR" sz="1600" dirty="0"/>
              <a:t>cerca de 20 dias após a contaminação surge lesão endurecida e pouco dolorosa (cancro duro) nos órgãos genitais;</a:t>
            </a:r>
          </a:p>
          <a:p>
            <a:pPr lvl="1">
              <a:lnSpc>
                <a:spcPct val="80000"/>
              </a:lnSpc>
            </a:pPr>
            <a:r>
              <a:rPr lang="pt-BR" altLang="pt-BR" sz="1600" dirty="0"/>
              <a:t>depois aparecem lesões escamosas na pele e nas mucosas, febre, dores de cabeça e no corpo, e indisposição;</a:t>
            </a:r>
          </a:p>
          <a:p>
            <a:pPr lvl="1">
              <a:lnSpc>
                <a:spcPct val="80000"/>
              </a:lnSpc>
            </a:pPr>
            <a:r>
              <a:rPr lang="pt-BR" altLang="pt-BR" sz="1600" dirty="0"/>
              <a:t>no 3º estágio, afeta o sistema nervoso, causando problemas mentais, dificuldade de coordenação motora, e cegueira.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77EF22E6-42CD-472B-8EE8-763908C7E0A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dirty="0"/>
              <a:t>Profilaxia: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evitar relações sexuais com pessoas portadoras e usar preservativos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tratamento feito com antibióticos.</a:t>
            </a:r>
          </a:p>
        </p:txBody>
      </p:sp>
      <p:sp>
        <p:nvSpPr>
          <p:cNvPr id="40965" name="Retângulo 1">
            <a:extLst>
              <a:ext uri="{FF2B5EF4-FFF2-40B4-BE49-F238E27FC236}">
                <a16:creationId xmlns:a16="http://schemas.microsoft.com/office/drawing/2014/main" id="{73B7F2B6-1E90-452E-9BDD-4C607DD0E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"/>
            <a:ext cx="558165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DD608E9-8987-4791-AFF4-BDA0A516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826" y="1120582"/>
            <a:ext cx="8244348" cy="4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7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FE10D83-7A67-48E0-BA0C-B048DBC6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Importância das bactérias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F636F3A-14DD-4A3B-8C97-66F2BBA47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Fermentação alcoólica (gênero </a:t>
            </a:r>
            <a:r>
              <a:rPr lang="pt-BR" altLang="pt-BR" i="1" dirty="0" err="1"/>
              <a:t>Acetobacter</a:t>
            </a:r>
            <a:r>
              <a:rPr lang="pt-BR" altLang="pt-BR" dirty="0"/>
              <a:t>);</a:t>
            </a:r>
          </a:p>
          <a:p>
            <a:r>
              <a:rPr lang="pt-BR" altLang="pt-BR" dirty="0"/>
              <a:t>produção de coalhadas, iogurtes e queijos (gêneros </a:t>
            </a:r>
            <a:r>
              <a:rPr lang="pt-BR" altLang="pt-BR" i="1" dirty="0"/>
              <a:t>Lactobacillus</a:t>
            </a:r>
            <a:r>
              <a:rPr lang="pt-BR" altLang="pt-BR" dirty="0"/>
              <a:t> e </a:t>
            </a:r>
            <a:r>
              <a:rPr lang="pt-BR" altLang="pt-BR" i="1" dirty="0"/>
              <a:t>Streptococcus</a:t>
            </a:r>
            <a:r>
              <a:rPr lang="pt-BR" altLang="pt-BR" dirty="0"/>
              <a:t>);</a:t>
            </a:r>
          </a:p>
          <a:p>
            <a:r>
              <a:rPr lang="pt-BR" altLang="pt-BR" dirty="0"/>
              <a:t>fabricação de medicamentos (por exemplo, a obtenção do antibiótico neomicina a partir de bactérias do gênero </a:t>
            </a:r>
            <a:r>
              <a:rPr lang="pt-BR" altLang="pt-BR" i="1" dirty="0" err="1"/>
              <a:t>Streptomyces</a:t>
            </a:r>
            <a:r>
              <a:rPr lang="pt-BR" altLang="pt-BR" dirty="0"/>
              <a:t>).</a:t>
            </a:r>
          </a:p>
          <a:p>
            <a:r>
              <a:rPr lang="pt-BR" altLang="pt-BR" dirty="0"/>
              <a:t>Decomposição da matéria (estações de tratamento de esgoto).</a:t>
            </a:r>
          </a:p>
        </p:txBody>
      </p:sp>
      <p:sp>
        <p:nvSpPr>
          <p:cNvPr id="41988" name="Retângulo 1">
            <a:extLst>
              <a:ext uri="{FF2B5EF4-FFF2-40B4-BE49-F238E27FC236}">
                <a16:creationId xmlns:a16="http://schemas.microsoft.com/office/drawing/2014/main" id="{468C9E83-19B6-47E2-BC9C-7196B1091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1" y="-14288"/>
            <a:ext cx="5527675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Ciências, 7º Ano do Ensino Fundamental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Calibri" panose="020F0502020204030204" pitchFamily="34" charset="0"/>
              </a:rPr>
              <a:t>Características dos componentes do Reino Monera</a:t>
            </a: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19924AE-0400-4A8B-9281-4AF43FBC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" y="393290"/>
            <a:ext cx="5280097" cy="33675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6DD195C-A890-41C0-97A6-88E596DB5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346" y="879833"/>
            <a:ext cx="5098334" cy="254916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382D564-3117-4B89-A847-0E3A52DBA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076" y="4141073"/>
            <a:ext cx="3707376" cy="23236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0D7642A-B747-4AAA-B4EA-EC7C70D96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114" y="3932953"/>
            <a:ext cx="4520995" cy="25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08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xina Botulínica-Botox - Simone Neri">
            <a:extLst>
              <a:ext uri="{FF2B5EF4-FFF2-40B4-BE49-F238E27FC236}">
                <a16:creationId xmlns:a16="http://schemas.microsoft.com/office/drawing/2014/main" id="{C1F9DF7E-4FC5-4EC5-85DA-9D8B8AB8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31" y="376964"/>
            <a:ext cx="8701549" cy="61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143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4F5F566-5B6C-4CA5-A437-BD924F6D09AC}"/>
              </a:ext>
            </a:extLst>
          </p:cNvPr>
          <p:cNvSpPr txBox="1"/>
          <p:nvPr/>
        </p:nvSpPr>
        <p:spPr>
          <a:xfrm>
            <a:off x="3388442" y="196122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O problema da resistência bacteriana | Coluna #109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208E71-0887-44BF-AD20-11F73EA9787A}"/>
              </a:ext>
            </a:extLst>
          </p:cNvPr>
          <p:cNvSpPr txBox="1"/>
          <p:nvPr/>
        </p:nvSpPr>
        <p:spPr>
          <a:xfrm>
            <a:off x="3506429" y="253641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https://www.youtube.com/watch?v=t3jvppGKzdk&amp;t=19s</a:t>
            </a:r>
          </a:p>
        </p:txBody>
      </p:sp>
    </p:spTree>
    <p:extLst>
      <p:ext uri="{BB962C8B-B14F-4D97-AF65-F5344CB8AC3E}">
        <p14:creationId xmlns:p14="http://schemas.microsoft.com/office/powerpoint/2010/main" val="231027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4D48CB9A-BA9A-4C8B-855F-EC30F84D3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828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latin typeface="+mj-lt"/>
              </a:rPr>
              <a:t>CLASSIFICAÇÃO DOS </a:t>
            </a:r>
            <a:r>
              <a:rPr lang="pt-BR" altLang="pt-BR" sz="2800" b="1" dirty="0">
                <a:latin typeface="+mj-lt"/>
              </a:rPr>
              <a:t>ORGANISMOS</a:t>
            </a:r>
            <a:r>
              <a:rPr lang="pt-BR" altLang="pt-BR" sz="2400" b="1" dirty="0">
                <a:latin typeface="+mj-lt"/>
              </a:rPr>
              <a:t> COM RELAÇÃO À CÉLULA</a:t>
            </a:r>
            <a:endParaRPr lang="en-US" altLang="pt-BR" sz="2400" b="1" dirty="0">
              <a:latin typeface="+mj-lt"/>
            </a:endParaRP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824A2DB1-95BC-44E3-8EA9-BF734DE7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349376"/>
            <a:ext cx="86407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500" b="1" dirty="0">
                <a:latin typeface="+mj-lt"/>
              </a:rPr>
              <a:t>ACELULARES</a:t>
            </a:r>
            <a:r>
              <a:rPr lang="pt-BR" altLang="pt-BR" sz="2500" dirty="0">
                <a:latin typeface="+mj-lt"/>
              </a:rPr>
              <a:t> – desprovidos de células – seres hospedeiros – células para sobreviver   </a:t>
            </a:r>
            <a:r>
              <a:rPr lang="pt-BR" altLang="pt-BR" sz="2500" dirty="0" err="1">
                <a:latin typeface="+mj-lt"/>
              </a:rPr>
              <a:t>ex</a:t>
            </a:r>
            <a:r>
              <a:rPr lang="pt-BR" altLang="pt-BR" sz="2500" dirty="0">
                <a:latin typeface="+mj-lt"/>
              </a:rPr>
              <a:t>:  vírus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5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500" b="1" dirty="0">
                <a:latin typeface="+mj-lt"/>
              </a:rPr>
              <a:t>CELULARES</a:t>
            </a:r>
            <a:r>
              <a:rPr lang="pt-BR" altLang="pt-BR" sz="2500" dirty="0">
                <a:latin typeface="+mj-lt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500" dirty="0">
              <a:latin typeface="+mj-lt"/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®"/>
              <a:defRPr/>
            </a:pPr>
            <a:r>
              <a:rPr lang="pt-BR" altLang="pt-BR" sz="2500" dirty="0">
                <a:latin typeface="+mj-lt"/>
                <a:sym typeface="Symbol" panose="05050102010706020507" pitchFamily="18" charset="2"/>
              </a:rPr>
              <a:t> </a:t>
            </a:r>
            <a:r>
              <a:rPr lang="pt-BR" altLang="pt-BR" sz="2500" b="1" u="sng" dirty="0">
                <a:latin typeface="+mj-lt"/>
                <a:sym typeface="Symbol" panose="05050102010706020507" pitchFamily="18" charset="2"/>
              </a:rPr>
              <a:t>procariontes</a:t>
            </a:r>
            <a:r>
              <a:rPr lang="pt-BR" altLang="pt-BR" sz="2500" dirty="0">
                <a:latin typeface="+mj-lt"/>
                <a:sym typeface="Symbol" panose="05050102010706020507" pitchFamily="18" charset="2"/>
              </a:rPr>
              <a:t> – primitivos – não possuem organização do núcleo - unicelulares  </a:t>
            </a:r>
            <a:r>
              <a:rPr lang="pt-BR" altLang="pt-BR" sz="2500" dirty="0" err="1">
                <a:latin typeface="+mj-lt"/>
                <a:sym typeface="Symbol" panose="05050102010706020507" pitchFamily="18" charset="2"/>
              </a:rPr>
              <a:t>ex</a:t>
            </a:r>
            <a:r>
              <a:rPr lang="pt-BR" altLang="pt-BR" sz="2500" dirty="0">
                <a:latin typeface="+mj-lt"/>
                <a:sym typeface="Symbol" panose="05050102010706020507" pitchFamily="18" charset="2"/>
              </a:rPr>
              <a:t>: bactérias e cianobactérias (</a:t>
            </a:r>
            <a:r>
              <a:rPr lang="pt-BR" altLang="pt-BR" sz="2500" dirty="0" err="1">
                <a:latin typeface="+mj-lt"/>
                <a:sym typeface="Symbol" panose="05050102010706020507" pitchFamily="18" charset="2"/>
              </a:rPr>
              <a:t>organizmos</a:t>
            </a:r>
            <a:r>
              <a:rPr lang="pt-BR" altLang="pt-BR" sz="2500" dirty="0">
                <a:latin typeface="+mj-lt"/>
                <a:sym typeface="Symbol" panose="05050102010706020507" pitchFamily="18" charset="2"/>
              </a:rPr>
              <a:t> fotossintetizantes).</a:t>
            </a: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®"/>
              <a:defRPr/>
            </a:pPr>
            <a:endParaRPr lang="pt-BR" altLang="pt-BR" sz="2500" dirty="0">
              <a:latin typeface="+mj-lt"/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0"/>
              </a:spcBef>
              <a:buFont typeface="Symbol" panose="05050102010706020507" pitchFamily="18" charset="2"/>
              <a:buChar char="®"/>
              <a:defRPr/>
            </a:pPr>
            <a:r>
              <a:rPr lang="pt-BR" altLang="pt-BR" sz="2500" dirty="0">
                <a:latin typeface="+mj-lt"/>
                <a:sym typeface="Symbol" panose="05050102010706020507" pitchFamily="18" charset="2"/>
              </a:rPr>
              <a:t> </a:t>
            </a:r>
            <a:r>
              <a:rPr lang="pt-BR" altLang="pt-BR" sz="2500" b="1" u="sng" dirty="0">
                <a:latin typeface="+mj-lt"/>
                <a:sym typeface="Symbol" panose="05050102010706020507" pitchFamily="18" charset="2"/>
              </a:rPr>
              <a:t>Eucariontes</a:t>
            </a:r>
            <a:r>
              <a:rPr lang="pt-BR" altLang="pt-BR" sz="2500" dirty="0">
                <a:latin typeface="+mj-lt"/>
                <a:sym typeface="Symbol" panose="05050102010706020507" pitchFamily="18" charset="2"/>
              </a:rPr>
              <a:t> – possuem organização do núcleo - unicelulares – protozoários e algumas algas.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500" dirty="0" err="1">
                <a:latin typeface="+mj-lt"/>
              </a:rPr>
              <a:t>pluricelulares</a:t>
            </a:r>
            <a:r>
              <a:rPr lang="en-US" altLang="pt-BR" sz="2500" dirty="0">
                <a:latin typeface="+mj-lt"/>
              </a:rPr>
              <a:t> – </a:t>
            </a:r>
            <a:r>
              <a:rPr lang="en-US" altLang="pt-BR" sz="2500" dirty="0" err="1">
                <a:latin typeface="+mj-lt"/>
              </a:rPr>
              <a:t>animais</a:t>
            </a:r>
            <a:r>
              <a:rPr lang="en-US" altLang="pt-BR" sz="2500" dirty="0">
                <a:latin typeface="+mj-lt"/>
              </a:rPr>
              <a:t>, </a:t>
            </a:r>
            <a:r>
              <a:rPr lang="en-US" altLang="pt-BR" sz="2500" dirty="0" err="1">
                <a:latin typeface="+mj-lt"/>
              </a:rPr>
              <a:t>vegetais</a:t>
            </a:r>
            <a:r>
              <a:rPr lang="en-US" altLang="pt-BR" sz="2500" dirty="0">
                <a:latin typeface="+mj-lt"/>
              </a:rPr>
              <a:t>, entre outros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Número de Slide 3">
            <a:extLst>
              <a:ext uri="{FF2B5EF4-FFF2-40B4-BE49-F238E27FC236}">
                <a16:creationId xmlns:a16="http://schemas.microsoft.com/office/drawing/2014/main" id="{3B20ABEE-E11D-4FAB-9BCE-F3D08FF4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0DF66B-5B20-4FFB-BF84-581898F2FF60}" type="slidenum">
              <a:rPr lang="pt-BR" altLang="pt-BR"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70</a:t>
            </a:fld>
            <a:endParaRPr lang="pt-BR" altLang="pt-BR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4" name="CaixaDeTexto 2">
            <a:extLst>
              <a:ext uri="{FF2B5EF4-FFF2-40B4-BE49-F238E27FC236}">
                <a16:creationId xmlns:a16="http://schemas.microsoft.com/office/drawing/2014/main" id="{0646F75F-1838-44D2-836C-DBCD05E42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586" y="2173520"/>
            <a:ext cx="74502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6600" dirty="0">
                <a:solidFill>
                  <a:srgbClr val="FF0000"/>
                </a:solidFill>
              </a:rPr>
              <a:t>Obrigado!!!</a:t>
            </a:r>
          </a:p>
        </p:txBody>
      </p:sp>
      <p:sp>
        <p:nvSpPr>
          <p:cNvPr id="68615" name="CaixaDeTexto 3">
            <a:extLst>
              <a:ext uri="{FF2B5EF4-FFF2-40B4-BE49-F238E27FC236}">
                <a16:creationId xmlns:a16="http://schemas.microsoft.com/office/drawing/2014/main" id="{1F01D459-D261-4C21-BF1D-B69ABAC9A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568" y="4919049"/>
            <a:ext cx="5630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002060"/>
                </a:solidFill>
              </a:rPr>
              <a:t>Prof. Dr. Gilivã A. Fridrich</a:t>
            </a:r>
          </a:p>
          <a:p>
            <a:pPr algn="ctr" eaLnBrk="1" hangingPunct="1"/>
            <a:r>
              <a:rPr lang="pt-BR" altLang="pt-BR" sz="2800" b="1">
                <a:solidFill>
                  <a:srgbClr val="002060"/>
                </a:solidFill>
              </a:rPr>
              <a:t>e-mail: profgilivan@gmail.com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70195A7-276B-402E-AC23-7B50E09BD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BIOLOGIA CELULAR</a:t>
            </a:r>
            <a:br>
              <a:rPr lang="pt-BR" altLang="pt-BR" sz="2400"/>
            </a:br>
            <a:r>
              <a:rPr lang="pt-BR" altLang="pt-BR" sz="2400"/>
              <a:t>A CÉLULA</a:t>
            </a:r>
            <a:endParaRPr lang="pt-BR" altLang="pt-BR" sz="40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F1A52CE-8680-43CA-9A41-E4D00267B6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8814" y="1773239"/>
            <a:ext cx="8281987" cy="49244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PT" altLang="pt-BR" b="1"/>
              <a:t>	Células Eucariontes</a:t>
            </a:r>
            <a:endParaRPr lang="pt-BR" altLang="pt-BR" b="1"/>
          </a:p>
          <a:p>
            <a:pPr algn="just" eaLnBrk="1" hangingPunct="1"/>
            <a:r>
              <a:rPr lang="pt-PT" altLang="pt-BR"/>
              <a:t>As células eucariontes ou eucarióticas, também chamadas de eucélulas, são mais </a:t>
            </a:r>
            <a:r>
              <a:rPr lang="pt-PT" altLang="pt-BR" b="1"/>
              <a:t>complexas que as procariontes</a:t>
            </a:r>
            <a:r>
              <a:rPr lang="pt-PT" altLang="pt-BR"/>
              <a:t>. Possuem </a:t>
            </a:r>
            <a:r>
              <a:rPr lang="pt-PT" altLang="pt-BR" b="1"/>
              <a:t>membrana celular individualizada</a:t>
            </a:r>
            <a:r>
              <a:rPr lang="pt-PT" altLang="pt-BR"/>
              <a:t> e vários tipos de organelas. </a:t>
            </a:r>
          </a:p>
          <a:p>
            <a:pPr algn="just" eaLnBrk="1" hangingPunct="1"/>
            <a:endParaRPr lang="pt-PT" altLang="pt-BR"/>
          </a:p>
          <a:p>
            <a:pPr algn="just" eaLnBrk="1" hangingPunct="1"/>
            <a:r>
              <a:rPr lang="pt-PT" altLang="pt-BR"/>
              <a:t>A maioria dos animais e plantas a que estamos habituados são dotados deste tipo de células.</a:t>
            </a:r>
          </a:p>
          <a:p>
            <a:pPr algn="just" eaLnBrk="1" hangingPunct="1">
              <a:buFontTx/>
              <a:buNone/>
            </a:pPr>
            <a:r>
              <a:rPr lang="pt-PT" altLang="pt-BR"/>
              <a:t>	</a:t>
            </a:r>
            <a:endParaRPr lang="pt-BR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FCA8DEB-43CE-4949-9FB0-07A7D2C1E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BIOLOGIA CELULAR</a:t>
            </a:r>
            <a:br>
              <a:rPr lang="pt-BR" altLang="pt-BR" sz="2400"/>
            </a:br>
            <a:r>
              <a:rPr lang="pt-BR" altLang="pt-BR" sz="2400"/>
              <a:t>A CÉLULA</a:t>
            </a:r>
            <a:endParaRPr lang="pt-BR" altLang="pt-BR" sz="40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60042A5-D2E5-4A31-B332-BA40198FE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b="1"/>
              <a:t>	As Substâncias Químicas da Célula</a:t>
            </a:r>
          </a:p>
          <a:p>
            <a:pPr algn="just" eaLnBrk="1" hangingPunct="1">
              <a:buFontTx/>
              <a:buNone/>
            </a:pPr>
            <a:r>
              <a:rPr lang="pt-BR" altLang="pt-BR" b="1"/>
              <a:t>	</a:t>
            </a:r>
            <a:r>
              <a:rPr lang="pt-BR" altLang="pt-BR"/>
              <a:t>Da combinação dos bioelementos entre si resultam as moléculas da matéria viva, também chamadas de biomoléculas, assim classificadas: </a:t>
            </a:r>
            <a:r>
              <a:rPr lang="pt-PT" altLang="pt-BR" b="1"/>
              <a:t>	</a:t>
            </a:r>
            <a:endParaRPr lang="pt-BR" altLang="pt-BR" b="1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2B40BD08-3C4B-4E23-A921-2DF09F41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859213"/>
            <a:ext cx="89646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3647</Words>
  <Application>Microsoft Office PowerPoint</Application>
  <PresentationFormat>Widescreen</PresentationFormat>
  <Paragraphs>450</Paragraphs>
  <Slides>70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9" baseType="lpstr">
      <vt:lpstr>Agency FB</vt:lpstr>
      <vt:lpstr>Arial</vt:lpstr>
      <vt:lpstr>Bahnschrift</vt:lpstr>
      <vt:lpstr>Calibri</vt:lpstr>
      <vt:lpstr>Calibri Light</vt:lpstr>
      <vt:lpstr>Roboto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BIOLOGIA CELULAR A CÉLULA</vt:lpstr>
      <vt:lpstr>BIOLOGIA CELULAR A CÉLULA</vt:lpstr>
      <vt:lpstr>Diversidade dos micro-organismos</vt:lpstr>
      <vt:lpstr>Características do Reino Monera:</vt:lpstr>
      <vt:lpstr>Apresentação do PowerPoint</vt:lpstr>
      <vt:lpstr>Classificação das bactérias</vt:lpstr>
      <vt:lpstr>Arqueobactérias:</vt:lpstr>
      <vt:lpstr>Micoplasmas:</vt:lpstr>
      <vt:lpstr>Cianobactérias: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Morfologia das bactérias:</vt:lpstr>
      <vt:lpstr>Apresentação do PowerPoint</vt:lpstr>
      <vt:lpstr>Apresentação do PowerPoint</vt:lpstr>
      <vt:lpstr>Reprodução das bactérias</vt:lpstr>
      <vt:lpstr>Reprodução das bactérias</vt:lpstr>
      <vt:lpstr>Reprodução das bactérias</vt:lpstr>
      <vt:lpstr>Reprodução das bactérias</vt:lpstr>
      <vt:lpstr>Reprodução das bactérias</vt:lpstr>
      <vt:lpstr>Doenças bacterianas</vt:lpstr>
      <vt:lpstr>Apresentação do PowerPoint</vt:lpstr>
      <vt:lpstr>Doenças bacterianas</vt:lpstr>
      <vt:lpstr>Apresentação do PowerPoint</vt:lpstr>
      <vt:lpstr>Apresentação do PowerPoint</vt:lpstr>
      <vt:lpstr>Doenças bacterianas</vt:lpstr>
      <vt:lpstr>Apresentação do PowerPoint</vt:lpstr>
      <vt:lpstr>Doenças bacterianas</vt:lpstr>
      <vt:lpstr>Apresentação do PowerPoint</vt:lpstr>
      <vt:lpstr>Doenças bacterianas</vt:lpstr>
      <vt:lpstr>Apresentação do PowerPoint</vt:lpstr>
      <vt:lpstr>Doenças bacterianas</vt:lpstr>
      <vt:lpstr>Apresentação do PowerPoint</vt:lpstr>
      <vt:lpstr>Apresentação do PowerPoint</vt:lpstr>
      <vt:lpstr>Doenças bacterianas</vt:lpstr>
      <vt:lpstr>Apresentação do PowerPoint</vt:lpstr>
      <vt:lpstr>Doenças bacterianas</vt:lpstr>
      <vt:lpstr>Apresentação do PowerPoint</vt:lpstr>
      <vt:lpstr>Doenças bacterianas</vt:lpstr>
      <vt:lpstr>Apresentação do PowerPoint</vt:lpstr>
      <vt:lpstr>Apresentação do PowerPoint</vt:lpstr>
      <vt:lpstr>Doenças bacterianas</vt:lpstr>
      <vt:lpstr>Apresentação do PowerPoint</vt:lpstr>
      <vt:lpstr>Doenças bacterianas</vt:lpstr>
      <vt:lpstr>Doenças bacterianas</vt:lpstr>
      <vt:lpstr>Apresentação do PowerPoint</vt:lpstr>
      <vt:lpstr>Apresentação do PowerPoint</vt:lpstr>
      <vt:lpstr>Doenças bacterianas</vt:lpstr>
      <vt:lpstr>Doenças bacterianas</vt:lpstr>
      <vt:lpstr>Apresentação do PowerPoint</vt:lpstr>
      <vt:lpstr>Importância das bactérias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Gilivan</dc:creator>
  <cp:lastModifiedBy>Gilivan</cp:lastModifiedBy>
  <cp:revision>30</cp:revision>
  <dcterms:created xsi:type="dcterms:W3CDTF">2020-08-03T02:38:37Z</dcterms:created>
  <dcterms:modified xsi:type="dcterms:W3CDTF">2021-08-09T01:31:41Z</dcterms:modified>
</cp:coreProperties>
</file>