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2" r:id="rId28"/>
    <p:sldId id="296" r:id="rId29"/>
    <p:sldId id="282" r:id="rId30"/>
    <p:sldId id="283" r:id="rId31"/>
    <p:sldId id="284" r:id="rId32"/>
    <p:sldId id="285" r:id="rId33"/>
    <p:sldId id="288" r:id="rId34"/>
    <p:sldId id="287" r:id="rId35"/>
    <p:sldId id="289" r:id="rId36"/>
    <p:sldId id="290" r:id="rId37"/>
    <p:sldId id="291" r:id="rId38"/>
    <p:sldId id="293" r:id="rId39"/>
    <p:sldId id="294" r:id="rId40"/>
    <p:sldId id="295" r:id="rId4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2724288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26127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40977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247628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86916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1495E7F-8C52-4281-8B83-E90DA0ABD83C}" type="datetimeFigureOut">
              <a:rPr lang="pt-BR" smtClean="0"/>
              <a:t>04/08/2021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408593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1495E7F-8C52-4281-8B83-E90DA0ABD83C}" type="datetimeFigureOut">
              <a:rPr lang="pt-BR" smtClean="0"/>
              <a:t>04/08/2021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378294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1495E7F-8C52-4281-8B83-E90DA0ABD83C}" type="datetimeFigureOut">
              <a:rPr lang="pt-BR" smtClean="0"/>
              <a:t>04/08/2021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210925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1495E7F-8C52-4281-8B83-E90DA0ABD83C}" type="datetimeFigureOut">
              <a:rPr lang="pt-BR" smtClean="0"/>
              <a:t>04/08/2021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22954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D1495E7F-8C52-4281-8B83-E90DA0ABD83C}" type="datetimeFigureOut">
              <a:rPr lang="pt-BR" smtClean="0"/>
              <a:t>04/08/2021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58836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D1495E7F-8C52-4281-8B83-E90DA0ABD83C}" type="datetimeFigureOut">
              <a:rPr lang="pt-BR" smtClean="0"/>
              <a:t>04/08/2021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C5D2CDDD-D937-42B5-8CF1-C1FCCC47DF8A}" type="slidenum">
              <a:rPr lang="pt-BR" smtClean="0"/>
              <a:t>‹nº›</a:t>
            </a:fld>
            <a:endParaRPr lang="pt-BR"/>
          </a:p>
        </p:txBody>
      </p:sp>
    </p:spTree>
    <p:extLst>
      <p:ext uri="{BB962C8B-B14F-4D97-AF65-F5344CB8AC3E}">
        <p14:creationId xmlns:p14="http://schemas.microsoft.com/office/powerpoint/2010/main" val="310531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95E7F-8C52-4281-8B83-E90DA0ABD83C}" type="datetimeFigureOut">
              <a:rPr lang="pt-BR" smtClean="0"/>
              <a:t>04/08/2021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2CDDD-D937-42B5-8CF1-C1FCCC47DF8A}" type="slidenum">
              <a:rPr lang="pt-BR" smtClean="0"/>
              <a:t>‹nº›</a:t>
            </a:fld>
            <a:endParaRPr lang="pt-BR"/>
          </a:p>
        </p:txBody>
      </p:sp>
    </p:spTree>
    <p:extLst>
      <p:ext uri="{BB962C8B-B14F-4D97-AF65-F5344CB8AC3E}">
        <p14:creationId xmlns:p14="http://schemas.microsoft.com/office/powerpoint/2010/main" val="88559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9132" y="2493963"/>
            <a:ext cx="9144000" cy="2387600"/>
          </a:xfrm>
        </p:spPr>
        <p:txBody>
          <a:bodyPr>
            <a:normAutofit fontScale="90000"/>
          </a:bodyPr>
          <a:lstStyle/>
          <a:p>
            <a:r>
              <a:rPr lang="pt-BR" dirty="0"/>
              <a:t/>
            </a:r>
            <a:br>
              <a:rPr lang="pt-BR" dirty="0"/>
            </a:br>
            <a:r>
              <a:rPr lang="pt-BR" b="1" dirty="0"/>
              <a:t>SISTEMA DE GESTÃO AMBIENTAL</a:t>
            </a:r>
            <a:r>
              <a:rPr lang="pt-BR" dirty="0" smtClean="0"/>
              <a:t/>
            </a:r>
            <a:br>
              <a:rPr lang="pt-BR" dirty="0" smtClean="0"/>
            </a:br>
            <a:r>
              <a:rPr lang="pt-BR" dirty="0"/>
              <a:t>NBR ISO </a:t>
            </a:r>
            <a:r>
              <a:rPr lang="pt-BR" dirty="0" smtClean="0"/>
              <a:t>14001 </a:t>
            </a:r>
            <a:r>
              <a:rPr lang="pt-BR" dirty="0" smtClean="0"/>
              <a:t>SISTEMA </a:t>
            </a:r>
            <a:r>
              <a:rPr lang="pt-BR" dirty="0"/>
              <a:t>DE GESTÃO AMBIENTAL</a:t>
            </a:r>
          </a:p>
        </p:txBody>
      </p:sp>
    </p:spTree>
    <p:extLst>
      <p:ext uri="{BB962C8B-B14F-4D97-AF65-F5344CB8AC3E}">
        <p14:creationId xmlns:p14="http://schemas.microsoft.com/office/powerpoint/2010/main" val="2811018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Definições</a:t>
            </a:r>
            <a:r>
              <a:rPr lang="pt-BR" dirty="0" smtClean="0"/>
              <a:t>:</a:t>
            </a:r>
          </a:p>
          <a:p>
            <a:r>
              <a:rPr lang="pt-BR" dirty="0" smtClean="0"/>
              <a:t>Meio </a:t>
            </a:r>
            <a:r>
              <a:rPr lang="pt-BR" dirty="0"/>
              <a:t>Ambiente: Circunvizinhança em que uma organização opera, incluindo ar, água, solo, recursos naturais, flora, fauna e ser humano</a:t>
            </a:r>
            <a:r>
              <a:rPr lang="pt-BR" dirty="0" smtClean="0"/>
              <a:t>;</a:t>
            </a:r>
          </a:p>
          <a:p>
            <a:r>
              <a:rPr lang="pt-BR" dirty="0" smtClean="0"/>
              <a:t>Política </a:t>
            </a:r>
            <a:r>
              <a:rPr lang="pt-BR" dirty="0"/>
              <a:t>Ambiental: São as diretrizes da empresa, uma “declaração da organização”.</a:t>
            </a:r>
            <a:r>
              <a:rPr lang="pt-BR" dirty="0" smtClean="0"/>
              <a:t/>
            </a:r>
            <a:br>
              <a:rPr lang="pt-BR" dirty="0" smtClean="0"/>
            </a:br>
            <a:endParaRPr lang="pt-BR" dirty="0"/>
          </a:p>
        </p:txBody>
      </p:sp>
    </p:spTree>
    <p:extLst>
      <p:ext uri="{BB962C8B-B14F-4D97-AF65-F5344CB8AC3E}">
        <p14:creationId xmlns:p14="http://schemas.microsoft.com/office/powerpoint/2010/main" val="1902376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Definições</a:t>
            </a:r>
            <a:r>
              <a:rPr lang="pt-BR" dirty="0" smtClean="0"/>
              <a:t>:</a:t>
            </a:r>
          </a:p>
          <a:p>
            <a:r>
              <a:rPr lang="pt-BR" dirty="0" smtClean="0"/>
              <a:t>Desempenho </a:t>
            </a:r>
            <a:r>
              <a:rPr lang="pt-BR" dirty="0"/>
              <a:t>Ambiental</a:t>
            </a:r>
            <a:r>
              <a:rPr lang="pt-BR" dirty="0" smtClean="0"/>
              <a:t>: Medida </a:t>
            </a:r>
            <a:r>
              <a:rPr lang="pt-BR" dirty="0"/>
              <a:t>de quão bem uma organização está se saindo em relação ao cuidado com o ambiente, particularmente em relação à diminuição de seu impacto ambiental global. Na área de certificação, termo utilizado para caracterizar os resultados mensuráveis do sistema de gestão ambiental relacionados ao controle dos aspectos ambientais de uma organização, com base na sua política ambiental e metas ambientais.</a:t>
            </a:r>
          </a:p>
        </p:txBody>
      </p:sp>
    </p:spTree>
    <p:extLst>
      <p:ext uri="{BB962C8B-B14F-4D97-AF65-F5344CB8AC3E}">
        <p14:creationId xmlns:p14="http://schemas.microsoft.com/office/powerpoint/2010/main" val="51934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15440" y="2271894"/>
            <a:ext cx="9144000" cy="2387600"/>
          </a:xfrm>
        </p:spPr>
        <p:txBody>
          <a:bodyPr>
            <a:normAutofit fontScale="90000"/>
          </a:bodyPr>
          <a:lstStyle/>
          <a:p>
            <a:r>
              <a:rPr lang="pt-BR" dirty="0"/>
              <a:t/>
            </a:r>
            <a:br>
              <a:rPr lang="pt-BR" dirty="0"/>
            </a:br>
            <a:r>
              <a:rPr lang="pt-BR" dirty="0"/>
              <a:t>Gestão de Resíduos Sólidos	</a:t>
            </a:r>
            <a:br>
              <a:rPr lang="pt-BR" dirty="0"/>
            </a:br>
            <a:endParaRPr lang="pt-BR" dirty="0"/>
          </a:p>
        </p:txBody>
      </p:sp>
    </p:spTree>
    <p:extLst>
      <p:ext uri="{BB962C8B-B14F-4D97-AF65-F5344CB8AC3E}">
        <p14:creationId xmlns:p14="http://schemas.microsoft.com/office/powerpoint/2010/main" val="55242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pt-BR" dirty="0" smtClean="0"/>
              <a:t>INTRODUÇÃO</a:t>
            </a:r>
            <a:endParaRPr lang="pt-BR" dirty="0"/>
          </a:p>
        </p:txBody>
      </p:sp>
      <p:sp>
        <p:nvSpPr>
          <p:cNvPr id="5" name="Espaço Reservado para Conteúdo 4"/>
          <p:cNvSpPr>
            <a:spLocks noGrp="1"/>
          </p:cNvSpPr>
          <p:nvPr>
            <p:ph idx="1"/>
          </p:nvPr>
        </p:nvSpPr>
        <p:spPr/>
        <p:txBody>
          <a:bodyPr/>
          <a:lstStyle/>
          <a:p>
            <a:r>
              <a:rPr lang="pt-BR" dirty="0" smtClean="0"/>
              <a:t>A Política Nacional de Resíduos Sólidos – Lei n 0. 12.305/10, apresenta importantes instrumentos para o enfrentamento dos desafios ambientais provenientes do manejo incorreto dos resíduos sólidos.</a:t>
            </a:r>
            <a:endParaRPr lang="pt-BR" dirty="0"/>
          </a:p>
        </p:txBody>
      </p:sp>
    </p:spTree>
    <p:extLst>
      <p:ext uri="{BB962C8B-B14F-4D97-AF65-F5344CB8AC3E}">
        <p14:creationId xmlns:p14="http://schemas.microsoft.com/office/powerpoint/2010/main" val="4224713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Considera que no gerenciamento de resíduos sólidos deve ser observada a seguinte ordem de prioridade: </a:t>
            </a:r>
          </a:p>
          <a:p>
            <a:r>
              <a:rPr lang="pt-BR" dirty="0" smtClean="0"/>
              <a:t>não geração, redução, reutilização, reciclagem, tratamento dos resíduos sólidos e disposição final ambientalmente adequada dos rejeitos – buscando um consumo consciente e sustentável dos recursos naturais, e atribuindo a todos a responsabilidade pelos resíduos gerados.</a:t>
            </a:r>
            <a:endParaRPr lang="pt-BR" dirty="0"/>
          </a:p>
        </p:txBody>
      </p:sp>
    </p:spTree>
    <p:extLst>
      <p:ext uri="{BB962C8B-B14F-4D97-AF65-F5344CB8AC3E}">
        <p14:creationId xmlns:p14="http://schemas.microsoft.com/office/powerpoint/2010/main" val="195407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378823"/>
            <a:ext cx="10515600" cy="5798140"/>
          </a:xfrm>
        </p:spPr>
        <p:txBody>
          <a:bodyPr/>
          <a:lstStyle/>
          <a:p>
            <a:r>
              <a:rPr lang="pt-BR" dirty="0" smtClean="0"/>
              <a:t>Traz como instrumentos da PNRS, dentre outros: </a:t>
            </a:r>
          </a:p>
          <a:p>
            <a:r>
              <a:rPr lang="pt-BR" dirty="0" smtClean="0"/>
              <a:t>os planos de resíduos sólidos; </a:t>
            </a:r>
          </a:p>
          <a:p>
            <a:r>
              <a:rPr lang="pt-BR" dirty="0" smtClean="0"/>
              <a:t>os inventários e o sistema declaratório anual de resíduos sólidos; </a:t>
            </a:r>
          </a:p>
          <a:p>
            <a:r>
              <a:rPr lang="pt-BR" dirty="0" smtClean="0"/>
              <a:t>a coleta seletiva, os sistemas de logística reversa e outras ferramentas relacionadas à implementação da responsabilidade compartilhada pelo ciclo de vida dos produtos; </a:t>
            </a:r>
          </a:p>
          <a:p>
            <a:r>
              <a:rPr lang="pt-BR" dirty="0" smtClean="0"/>
              <a:t>o incentivo à criação e ao desenvolvimento de cooperativas ou de outras formas de associação de catadores de materiais reutilizáveis e recicláveis; </a:t>
            </a:r>
          </a:p>
          <a:p>
            <a:r>
              <a:rPr lang="pt-BR" dirty="0" smtClean="0"/>
              <a:t>a pesquisa científica e tecnológica; </a:t>
            </a:r>
          </a:p>
          <a:p>
            <a:r>
              <a:rPr lang="pt-BR" dirty="0" smtClean="0"/>
              <a:t>a educação ambiental.</a:t>
            </a:r>
            <a:endParaRPr lang="pt-BR" dirty="0"/>
          </a:p>
        </p:txBody>
      </p:sp>
    </p:spTree>
    <p:extLst>
      <p:ext uri="{BB962C8B-B14F-4D97-AF65-F5344CB8AC3E}">
        <p14:creationId xmlns:p14="http://schemas.microsoft.com/office/powerpoint/2010/main" val="157476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LEI 12.305/2010-PNRS</a:t>
            </a:r>
            <a:endParaRPr lang="pt-BR" dirty="0"/>
          </a:p>
        </p:txBody>
      </p:sp>
      <p:sp>
        <p:nvSpPr>
          <p:cNvPr id="3" name="Espaço Reservado para Conteúdo 2"/>
          <p:cNvSpPr>
            <a:spLocks noGrp="1"/>
          </p:cNvSpPr>
          <p:nvPr>
            <p:ph idx="1"/>
          </p:nvPr>
        </p:nvSpPr>
        <p:spPr/>
        <p:txBody>
          <a:bodyPr/>
          <a:lstStyle/>
          <a:p>
            <a:r>
              <a:rPr lang="pt-BR" dirty="0" smtClean="0"/>
              <a:t>A partir da Política Nacional de Resíduos Sólidos – PNRS, todos são responsáveis pela destinação adequada dos resíduos gerados: o gerador, o setor público e o setor privado. Esse processo é chamado de responsabilidade compartilhada – orientada pelo retorno dos materiais e embalagens recicláveis ao ciclo produtivo.</a:t>
            </a:r>
            <a:endParaRPr lang="pt-BR" dirty="0"/>
          </a:p>
        </p:txBody>
      </p:sp>
    </p:spTree>
    <p:extLst>
      <p:ext uri="{BB962C8B-B14F-4D97-AF65-F5344CB8AC3E}">
        <p14:creationId xmlns:p14="http://schemas.microsoft.com/office/powerpoint/2010/main" val="372210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314" y="169182"/>
            <a:ext cx="10515600" cy="1325563"/>
          </a:xfrm>
        </p:spPr>
        <p:txBody>
          <a:bodyPr>
            <a:normAutofit/>
          </a:bodyPr>
          <a:lstStyle/>
          <a:p>
            <a:r>
              <a:rPr lang="pt-BR" sz="3200" dirty="0" smtClean="0"/>
              <a:t>Principais Diretrizes da lei nº 12.305/2010 – Política Nacional de Resíduos Sólidos – PNRS:</a:t>
            </a:r>
            <a:endParaRPr lang="pt-BR" sz="3200" dirty="0"/>
          </a:p>
        </p:txBody>
      </p:sp>
      <p:pic>
        <p:nvPicPr>
          <p:cNvPr id="4" name="Espaço Reservado para Conteúdo 3"/>
          <p:cNvPicPr>
            <a:picLocks noGrp="1" noChangeAspect="1"/>
          </p:cNvPicPr>
          <p:nvPr>
            <p:ph idx="1"/>
          </p:nvPr>
        </p:nvPicPr>
        <p:blipFill>
          <a:blip r:embed="rId2"/>
          <a:stretch>
            <a:fillRect/>
          </a:stretch>
        </p:blipFill>
        <p:spPr>
          <a:xfrm>
            <a:off x="3435531" y="1270813"/>
            <a:ext cx="5368835" cy="5510120"/>
          </a:xfrm>
          <a:prstGeom prst="rect">
            <a:avLst/>
          </a:prstGeom>
        </p:spPr>
      </p:pic>
    </p:spTree>
    <p:extLst>
      <p:ext uri="{BB962C8B-B14F-4D97-AF65-F5344CB8AC3E}">
        <p14:creationId xmlns:p14="http://schemas.microsoft.com/office/powerpoint/2010/main" val="182241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Classificação dos Resíduos Sólidos A PRNS – Lei nº 12.305/2010 classifica os resíduos quanto à origem e periculosidade da seguinte forma:</a:t>
            </a:r>
            <a:endParaRPr lang="pt-BR" dirty="0"/>
          </a:p>
        </p:txBody>
      </p:sp>
    </p:spTree>
    <p:extLst>
      <p:ext uri="{BB962C8B-B14F-4D97-AF65-F5344CB8AC3E}">
        <p14:creationId xmlns:p14="http://schemas.microsoft.com/office/powerpoint/2010/main" val="412366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743200" y="112332"/>
            <a:ext cx="6792685" cy="6697095"/>
          </a:xfrm>
          <a:prstGeom prst="rect">
            <a:avLst/>
          </a:prstGeom>
        </p:spPr>
      </p:pic>
    </p:spTree>
    <p:extLst>
      <p:ext uri="{BB962C8B-B14F-4D97-AF65-F5344CB8AC3E}">
        <p14:creationId xmlns:p14="http://schemas.microsoft.com/office/powerpoint/2010/main" val="108091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O que é ISO</a:t>
            </a:r>
            <a:r>
              <a:rPr lang="pt-BR" dirty="0" smtClean="0"/>
              <a:t>?</a:t>
            </a:r>
          </a:p>
          <a:p>
            <a:r>
              <a:rPr lang="pt-BR" dirty="0" smtClean="0"/>
              <a:t>ISO </a:t>
            </a:r>
            <a:r>
              <a:rPr lang="pt-BR" dirty="0"/>
              <a:t>é uma organização internacional com sede em Genebra, que significa: “</a:t>
            </a:r>
            <a:r>
              <a:rPr lang="pt-BR" dirty="0" err="1"/>
              <a:t>International</a:t>
            </a:r>
            <a:r>
              <a:rPr lang="pt-BR" dirty="0"/>
              <a:t> </a:t>
            </a:r>
            <a:r>
              <a:rPr lang="pt-BR" dirty="0" err="1"/>
              <a:t>Organization</a:t>
            </a:r>
            <a:r>
              <a:rPr lang="pt-BR" dirty="0"/>
              <a:t> for </a:t>
            </a:r>
            <a:r>
              <a:rPr lang="pt-BR" dirty="0" err="1" smtClean="0"/>
              <a:t>Standardization</a:t>
            </a:r>
            <a:r>
              <a:rPr lang="pt-BR" dirty="0" smtClean="0"/>
              <a:t>”.</a:t>
            </a:r>
          </a:p>
          <a:p>
            <a:r>
              <a:rPr lang="pt-BR" dirty="0" smtClean="0"/>
              <a:t>A </a:t>
            </a:r>
            <a:r>
              <a:rPr lang="pt-BR" dirty="0"/>
              <a:t>escolha do nome vem do grego </a:t>
            </a:r>
            <a:r>
              <a:rPr lang="pt-BR" dirty="0" err="1"/>
              <a:t>iso</a:t>
            </a:r>
            <a:r>
              <a:rPr lang="pt-BR" dirty="0"/>
              <a:t> e isto foi feito em função do objetivo da entidade que é a padronização.</a:t>
            </a:r>
          </a:p>
        </p:txBody>
      </p:sp>
    </p:spTree>
    <p:extLst>
      <p:ext uri="{BB962C8B-B14F-4D97-AF65-F5344CB8AC3E}">
        <p14:creationId xmlns:p14="http://schemas.microsoft.com/office/powerpoint/2010/main" val="147780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04503" y="0"/>
            <a:ext cx="6439988" cy="6858000"/>
          </a:xfrm>
          <a:prstGeom prst="rect">
            <a:avLst/>
          </a:prstGeom>
        </p:spPr>
      </p:pic>
      <p:pic>
        <p:nvPicPr>
          <p:cNvPr id="5" name="Imagem 4"/>
          <p:cNvPicPr>
            <a:picLocks noChangeAspect="1"/>
          </p:cNvPicPr>
          <p:nvPr/>
        </p:nvPicPr>
        <p:blipFill>
          <a:blip r:embed="rId3"/>
          <a:stretch>
            <a:fillRect/>
          </a:stretch>
        </p:blipFill>
        <p:spPr>
          <a:xfrm>
            <a:off x="6565038" y="2216194"/>
            <a:ext cx="5454971" cy="1389154"/>
          </a:xfrm>
          <a:prstGeom prst="rect">
            <a:avLst/>
          </a:prstGeom>
        </p:spPr>
      </p:pic>
    </p:spTree>
    <p:extLst>
      <p:ext uri="{BB962C8B-B14F-4D97-AF65-F5344CB8AC3E}">
        <p14:creationId xmlns:p14="http://schemas.microsoft.com/office/powerpoint/2010/main" val="232711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499615" y="1227908"/>
            <a:ext cx="7793915" cy="4187250"/>
          </a:xfrm>
          <a:prstGeom prst="rect">
            <a:avLst/>
          </a:prstGeom>
        </p:spPr>
      </p:pic>
    </p:spTree>
    <p:extLst>
      <p:ext uri="{BB962C8B-B14F-4D97-AF65-F5344CB8AC3E}">
        <p14:creationId xmlns:p14="http://schemas.microsoft.com/office/powerpoint/2010/main" val="60230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Existe diferença entre lixo, resíduo e rejeito. No dicionário encontra-se lixo como “qualquer material sem valor ou utilidade, ou detrito oriundo de trabalhos domésticos, industriais etc. que se joga fora”. Mas, no campo técnico, a palavra lixo não é usada; pois, uma grande parte do que sobrou do pós-consumo pode ser reaproveitada ou reciclada de alguma forma.</a:t>
            </a:r>
            <a:endParaRPr lang="pt-BR" dirty="0"/>
          </a:p>
        </p:txBody>
      </p:sp>
    </p:spTree>
    <p:extLst>
      <p:ext uri="{BB962C8B-B14F-4D97-AF65-F5344CB8AC3E}">
        <p14:creationId xmlns:p14="http://schemas.microsoft.com/office/powerpoint/2010/main" val="147651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Resíduo – É tudo aquilo resultante das atividades humanas que, após a devida separação, pode ser reutilizado ou reciclado.</a:t>
            </a:r>
            <a:endParaRPr lang="pt-BR" dirty="0"/>
          </a:p>
        </p:txBody>
      </p:sp>
    </p:spTree>
    <p:extLst>
      <p:ext uri="{BB962C8B-B14F-4D97-AF65-F5344CB8AC3E}">
        <p14:creationId xmlns:p14="http://schemas.microsoft.com/office/powerpoint/2010/main" val="298063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Rejeito – É o resíduo que sobra quando todas as possibilidades de reaproveitamento ou reciclagem já tiverem sido esgotadas e não houver solução final para o material ou parte dele tendo, portanto, como únicas destinações o aterro sanitário ou a incineração. </a:t>
            </a:r>
            <a:endParaRPr lang="pt-BR" dirty="0"/>
          </a:p>
        </p:txBody>
      </p:sp>
    </p:spTree>
    <p:extLst>
      <p:ext uri="{BB962C8B-B14F-4D97-AF65-F5344CB8AC3E}">
        <p14:creationId xmlns:p14="http://schemas.microsoft.com/office/powerpoint/2010/main" val="1052971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586446" y="-35531"/>
            <a:ext cx="6740434" cy="6789861"/>
          </a:xfrm>
          <a:prstGeom prst="rect">
            <a:avLst/>
          </a:prstGeom>
        </p:spPr>
      </p:pic>
    </p:spTree>
    <p:extLst>
      <p:ext uri="{BB962C8B-B14F-4D97-AF65-F5344CB8AC3E}">
        <p14:creationId xmlns:p14="http://schemas.microsoft.com/office/powerpoint/2010/main" val="2316026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3291839" y="1315717"/>
            <a:ext cx="5839097" cy="4904096"/>
          </a:xfrm>
          <a:prstGeom prst="rect">
            <a:avLst/>
          </a:prstGeom>
        </p:spPr>
      </p:pic>
    </p:spTree>
    <p:extLst>
      <p:ext uri="{BB962C8B-B14F-4D97-AF65-F5344CB8AC3E}">
        <p14:creationId xmlns:p14="http://schemas.microsoft.com/office/powerpoint/2010/main" val="122105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63189" y="1749380"/>
            <a:ext cx="9144000" cy="2387600"/>
          </a:xfrm>
        </p:spPr>
        <p:txBody>
          <a:bodyPr/>
          <a:lstStyle/>
          <a:p>
            <a:r>
              <a:rPr lang="pt-BR" dirty="0" smtClean="0"/>
              <a:t>Tratamento de Resíduos Sólidos Industriais</a:t>
            </a:r>
            <a:endParaRPr lang="pt-BR" dirty="0"/>
          </a:p>
        </p:txBody>
      </p:sp>
    </p:spTree>
    <p:extLst>
      <p:ext uri="{BB962C8B-B14F-4D97-AF65-F5344CB8AC3E}">
        <p14:creationId xmlns:p14="http://schemas.microsoft.com/office/powerpoint/2010/main" val="22352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200" y="953589"/>
            <a:ext cx="10515600" cy="5223374"/>
          </a:xfrm>
        </p:spPr>
        <p:txBody>
          <a:bodyPr>
            <a:normAutofit/>
          </a:bodyPr>
          <a:lstStyle/>
          <a:p>
            <a:r>
              <a:rPr lang="pt-BR" dirty="0" smtClean="0"/>
              <a:t>TRATAMENTO - Consiste na aplicação de método, técnica ou processo que modifique as características dos riscos inerentes aos resíduos, reduzindo ou eliminando o risco de contaminação, de acidentes ocupacionais ou de dano ao meio ambiente. O tratamento pode ser aplicado no próprio estabelecimento gerador ou em outro estabelecimento, observadas, nestes casos, as condições de segurança para o transporte entre o estabelecimento gerador e o local do tratamento. Os sistemas para tratamento de resíduos de serviços de saúde devem ser objeto de licenciamento ambiental, de acordo com a Resolução CONAMA nº. 237/1997 e são passíveis de fiscalização e de controle pelos órgãos de vigilância sanitária e de meio ambiente.</a:t>
            </a:r>
            <a:endParaRPr lang="pt-BR" dirty="0"/>
          </a:p>
        </p:txBody>
      </p:sp>
    </p:spTree>
    <p:extLst>
      <p:ext uri="{BB962C8B-B14F-4D97-AF65-F5344CB8AC3E}">
        <p14:creationId xmlns:p14="http://schemas.microsoft.com/office/powerpoint/2010/main" val="403080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640" y="0"/>
            <a:ext cx="10515600" cy="1325563"/>
          </a:xfrm>
        </p:spPr>
        <p:txBody>
          <a:bodyPr/>
          <a:lstStyle/>
          <a:p>
            <a:r>
              <a:rPr lang="pt-BR" dirty="0" smtClean="0"/>
              <a:t>QUAL A DESTINAÇÃO DOS RESÍDUOS?</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259874" y="966651"/>
            <a:ext cx="7707086" cy="5631419"/>
          </a:xfrm>
          <a:prstGeom prst="rect">
            <a:avLst/>
          </a:prstGeom>
        </p:spPr>
      </p:pic>
    </p:spTree>
    <p:extLst>
      <p:ext uri="{BB962C8B-B14F-4D97-AF65-F5344CB8AC3E}">
        <p14:creationId xmlns:p14="http://schemas.microsoft.com/office/powerpoint/2010/main" val="2859830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Apresentando o Sistema de gestão Ambiental - SGA</a:t>
            </a:r>
            <a:endParaRPr lang="pt-BR" dirty="0"/>
          </a:p>
        </p:txBody>
      </p:sp>
      <p:sp>
        <p:nvSpPr>
          <p:cNvPr id="3" name="Espaço Reservado para Conteúdo 2"/>
          <p:cNvSpPr>
            <a:spLocks noGrp="1"/>
          </p:cNvSpPr>
          <p:nvPr>
            <p:ph idx="1"/>
          </p:nvPr>
        </p:nvSpPr>
        <p:spPr>
          <a:xfrm>
            <a:off x="838200" y="2272937"/>
            <a:ext cx="10515600" cy="3904026"/>
          </a:xfrm>
        </p:spPr>
        <p:txBody>
          <a:bodyPr/>
          <a:lstStyle/>
          <a:p>
            <a:r>
              <a:rPr lang="pt-BR" dirty="0"/>
              <a:t>O SGA estabelece o comportamento organizacional/procedimental da instituição, com o intuito de otimizar seu desempenho ambiental</a:t>
            </a:r>
            <a:r>
              <a:rPr lang="pt-BR" dirty="0" smtClean="0"/>
              <a:t>.</a:t>
            </a:r>
          </a:p>
          <a:p>
            <a:r>
              <a:rPr lang="pt-BR" dirty="0" smtClean="0"/>
              <a:t>O </a:t>
            </a:r>
            <a:r>
              <a:rPr lang="pt-BR" dirty="0"/>
              <a:t>SGA ambiental é compatível com o Sistema de Gestão da Qualidade de modo que ambos caminham juntos.</a:t>
            </a:r>
            <a:r>
              <a:rPr lang="pt-BR" dirty="0" smtClean="0"/>
              <a:t/>
            </a:r>
            <a:br>
              <a:rPr lang="pt-BR" dirty="0" smtClean="0"/>
            </a:br>
            <a:endParaRPr lang="pt-BR" dirty="0"/>
          </a:p>
        </p:txBody>
      </p:sp>
    </p:spTree>
    <p:extLst>
      <p:ext uri="{BB962C8B-B14F-4D97-AF65-F5344CB8AC3E}">
        <p14:creationId xmlns:p14="http://schemas.microsoft.com/office/powerpoint/2010/main" val="39540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272937" y="276238"/>
            <a:ext cx="7589520" cy="6420939"/>
          </a:xfrm>
          <a:prstGeom prst="rect">
            <a:avLst/>
          </a:prstGeom>
        </p:spPr>
      </p:pic>
    </p:spTree>
    <p:extLst>
      <p:ext uri="{BB962C8B-B14F-4D97-AF65-F5344CB8AC3E}">
        <p14:creationId xmlns:p14="http://schemas.microsoft.com/office/powerpoint/2010/main" val="1316968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455816" y="58393"/>
            <a:ext cx="7393578" cy="6720854"/>
          </a:xfrm>
          <a:prstGeom prst="rect">
            <a:avLst/>
          </a:prstGeom>
        </p:spPr>
      </p:pic>
    </p:spTree>
    <p:extLst>
      <p:ext uri="{BB962C8B-B14F-4D97-AF65-F5344CB8AC3E}">
        <p14:creationId xmlns:p14="http://schemas.microsoft.com/office/powerpoint/2010/main" val="153183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1802674" y="222248"/>
            <a:ext cx="8033657" cy="6558922"/>
          </a:xfrm>
          <a:prstGeom prst="rect">
            <a:avLst/>
          </a:prstGeom>
        </p:spPr>
      </p:pic>
    </p:spTree>
    <p:extLst>
      <p:ext uri="{BB962C8B-B14F-4D97-AF65-F5344CB8AC3E}">
        <p14:creationId xmlns:p14="http://schemas.microsoft.com/office/powerpoint/2010/main" val="4115324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É necessário proceder ao tratamento de resíduos industriais com vistas à sua reutilização ou à sua </a:t>
            </a:r>
            <a:r>
              <a:rPr lang="pt-BR" dirty="0" err="1" smtClean="0"/>
              <a:t>inertização</a:t>
            </a:r>
            <a:r>
              <a:rPr lang="pt-BR" dirty="0" smtClean="0"/>
              <a:t>. Dada a diversidade desses resíduos, não existe um processo de tratamento pré-estabelecido, havendo sempre a necessidade de realizar pesquisas e desenvolvimento de processos economicamente viáveis.</a:t>
            </a:r>
            <a:endParaRPr lang="pt-BR" dirty="0"/>
          </a:p>
        </p:txBody>
      </p:sp>
    </p:spTree>
    <p:extLst>
      <p:ext uri="{BB962C8B-B14F-4D97-AF65-F5344CB8AC3E}">
        <p14:creationId xmlns:p14="http://schemas.microsoft.com/office/powerpoint/2010/main" val="1496478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As principais formas de tratamento e destinação dos resíduos industriais são: reaproveitamento do resíduo no próprio processo de fabricação, reciclagem, aterros industriais, </a:t>
            </a:r>
            <a:r>
              <a:rPr lang="pt-BR" dirty="0" err="1" smtClean="0"/>
              <a:t>co-processamento</a:t>
            </a:r>
            <a:r>
              <a:rPr lang="pt-BR" dirty="0" smtClean="0"/>
              <a:t>, incineração, </a:t>
            </a:r>
            <a:r>
              <a:rPr lang="pt-BR" dirty="0" err="1" smtClean="0"/>
              <a:t>landfarming</a:t>
            </a:r>
            <a:r>
              <a:rPr lang="pt-BR" dirty="0" smtClean="0"/>
              <a:t> e encapsulamento. </a:t>
            </a:r>
            <a:endParaRPr lang="pt-BR" dirty="0"/>
          </a:p>
        </p:txBody>
      </p:sp>
    </p:spTree>
    <p:extLst>
      <p:ext uri="{BB962C8B-B14F-4D97-AF65-F5344CB8AC3E}">
        <p14:creationId xmlns:p14="http://schemas.microsoft.com/office/powerpoint/2010/main" val="477981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 Aterro Industrial é uma alternativa de destinação de resíduos industriais que se utiliza de técnicas que permitem a disposição controlada desses resíduos no solo, sem causar danos ou riscos à saúde pública e minimizando os impactos ambientais. </a:t>
            </a:r>
          </a:p>
          <a:p>
            <a:r>
              <a:rPr lang="pt-BR" dirty="0" smtClean="0"/>
              <a:t>Essa técnica consiste em confinar os resíduos industriais na menor área e volume possíveis, cobrindo-os com uma camada de material inerte na conclusão de cada jornada de trabalho ou intervalos menores, caso necessário.</a:t>
            </a:r>
            <a:endParaRPr lang="pt-BR" dirty="0"/>
          </a:p>
        </p:txBody>
      </p:sp>
    </p:spTree>
    <p:extLst>
      <p:ext uri="{BB962C8B-B14F-4D97-AF65-F5344CB8AC3E}">
        <p14:creationId xmlns:p14="http://schemas.microsoft.com/office/powerpoint/2010/main" val="94226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Os aterros industriais são classificados nas classes I, II ou III, conforme a periculosidade dos resíduos a serem dispostos. Os aterros Classe I podem receber resíduos industriais perigosos; os Classe II, resíduos não inertes; e os Classe III, somente resíduos inertes.</a:t>
            </a:r>
            <a:endParaRPr lang="pt-BR" dirty="0"/>
          </a:p>
        </p:txBody>
      </p:sp>
    </p:spTree>
    <p:extLst>
      <p:ext uri="{BB962C8B-B14F-4D97-AF65-F5344CB8AC3E}">
        <p14:creationId xmlns:p14="http://schemas.microsoft.com/office/powerpoint/2010/main" val="11497719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O </a:t>
            </a:r>
            <a:r>
              <a:rPr lang="pt-BR" dirty="0" err="1" smtClean="0"/>
              <a:t>co-processamento</a:t>
            </a:r>
            <a:r>
              <a:rPr lang="pt-BR" dirty="0" smtClean="0"/>
              <a:t> é o aproveitamento do resíduo na própria planta da indústria, seja através de sua fonte energética (queima), ou sua mistura com outros insumos ou matérias primas.</a:t>
            </a:r>
          </a:p>
          <a:p>
            <a:r>
              <a:rPr lang="pt-BR" dirty="0" smtClean="0"/>
              <a:t>A incineração é um processo de queima controlada na presença de oxigênio, no qual os materiais à base de carbono são reduzidos a gases e materiais inertes (cinzas e escórias de metal) com geração de calor. </a:t>
            </a:r>
            <a:endParaRPr lang="pt-BR" dirty="0"/>
          </a:p>
        </p:txBody>
      </p:sp>
    </p:spTree>
    <p:extLst>
      <p:ext uri="{BB962C8B-B14F-4D97-AF65-F5344CB8AC3E}">
        <p14:creationId xmlns:p14="http://schemas.microsoft.com/office/powerpoint/2010/main" val="3938230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err="1" smtClean="0"/>
              <a:t>Landfarming</a:t>
            </a:r>
            <a:r>
              <a:rPr lang="pt-BR" dirty="0" smtClean="0"/>
              <a:t> pode ser definido como um sistema de tratamento de resíduos através de um processo biotecnológico, que utiliza a população microbiana do solo para a degradação. Muito utilizado para resíduos de petróleo.</a:t>
            </a:r>
            <a:endParaRPr lang="pt-BR" dirty="0"/>
          </a:p>
        </p:txBody>
      </p:sp>
    </p:spTree>
    <p:extLst>
      <p:ext uri="{BB962C8B-B14F-4D97-AF65-F5344CB8AC3E}">
        <p14:creationId xmlns:p14="http://schemas.microsoft.com/office/powerpoint/2010/main" val="1889183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Encapsulamento, ou técnica de solidificação/estabilização, é um processo a partir do qual se procura fixar em uma matriz (cimento, por exemplo) os contaminantes presentes no resíduo visando transformá-los em materiais com melhores características de manuseio, transporte e destinação final.</a:t>
            </a:r>
            <a:endParaRPr lang="pt-BR" dirty="0"/>
          </a:p>
        </p:txBody>
      </p:sp>
    </p:spTree>
    <p:extLst>
      <p:ext uri="{BB962C8B-B14F-4D97-AF65-F5344CB8AC3E}">
        <p14:creationId xmlns:p14="http://schemas.microsoft.com/office/powerpoint/2010/main" val="316214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Certificar para que</a:t>
            </a:r>
            <a:r>
              <a:rPr lang="pt-BR" dirty="0" smtClean="0"/>
              <a:t>?</a:t>
            </a:r>
          </a:p>
          <a:p>
            <a:r>
              <a:rPr lang="pt-BR" dirty="0" smtClean="0"/>
              <a:t>Rigidez </a:t>
            </a:r>
            <a:r>
              <a:rPr lang="pt-BR" dirty="0"/>
              <a:t>das legislações, normas e regulamentos relativos ao meio ambiente</a:t>
            </a:r>
            <a:r>
              <a:rPr lang="pt-BR" dirty="0" smtClean="0"/>
              <a:t>;</a:t>
            </a:r>
          </a:p>
          <a:p>
            <a:r>
              <a:rPr lang="pt-BR" dirty="0" smtClean="0"/>
              <a:t>Um </a:t>
            </a:r>
            <a:r>
              <a:rPr lang="pt-BR" dirty="0"/>
              <a:t>apelo pedagógico intenso</a:t>
            </a:r>
            <a:r>
              <a:rPr lang="pt-BR" dirty="0" smtClean="0"/>
              <a:t>;</a:t>
            </a:r>
          </a:p>
          <a:p>
            <a:r>
              <a:rPr lang="pt-BR" dirty="0" smtClean="0"/>
              <a:t>“</a:t>
            </a:r>
            <a:r>
              <a:rPr lang="pt-BR" dirty="0"/>
              <a:t>O tratamento correto das questões ambientais é visto como uma grande vantagem competitiva.”</a:t>
            </a:r>
          </a:p>
        </p:txBody>
      </p:sp>
    </p:spTree>
    <p:extLst>
      <p:ext uri="{BB962C8B-B14F-4D97-AF65-F5344CB8AC3E}">
        <p14:creationId xmlns:p14="http://schemas.microsoft.com/office/powerpoint/2010/main" val="3332032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smtClean="0"/>
              <a:t>Existe ainda a gaseificação que é um processo onde os resíduos se transformam em gases e esses podem ser utilizados para a geração de energia e também o plasma que é uma excelente, porém cara, alternativa de disposição final. Nesse processo o resíduo é aquecido por uma chama a alta temperatura (plasma) que chega a cristalizar os resíduos insalubres.</a:t>
            </a:r>
            <a:endParaRPr lang="pt-BR" dirty="0"/>
          </a:p>
        </p:txBody>
      </p:sp>
    </p:spTree>
    <p:extLst>
      <p:ext uri="{BB962C8B-B14F-4D97-AF65-F5344CB8AC3E}">
        <p14:creationId xmlns:p14="http://schemas.microsoft.com/office/powerpoint/2010/main" val="1380799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Evolução do Sistema de Gestão Ambiental</a:t>
            </a:r>
            <a:endParaRPr lang="pt-BR" dirty="0"/>
          </a:p>
        </p:txBody>
      </p:sp>
      <p:sp>
        <p:nvSpPr>
          <p:cNvPr id="3" name="Espaço Reservado para Conteúdo 2"/>
          <p:cNvSpPr>
            <a:spLocks noGrp="1"/>
          </p:cNvSpPr>
          <p:nvPr>
            <p:ph idx="1"/>
          </p:nvPr>
        </p:nvSpPr>
        <p:spPr>
          <a:xfrm>
            <a:off x="746760" y="2308951"/>
            <a:ext cx="10515600" cy="4351338"/>
          </a:xfrm>
        </p:spPr>
        <p:txBody>
          <a:bodyPr/>
          <a:lstStyle/>
          <a:p>
            <a:r>
              <a:rPr lang="pt-BR" dirty="0"/>
              <a:t>1990 – adoção da “Atuação Responsável” pela ABIQUIM</a:t>
            </a:r>
            <a:r>
              <a:rPr lang="pt-BR" dirty="0" smtClean="0"/>
              <a:t>;</a:t>
            </a:r>
          </a:p>
          <a:p>
            <a:r>
              <a:rPr lang="pt-BR" dirty="0" smtClean="0"/>
              <a:t>1993 </a:t>
            </a:r>
            <a:r>
              <a:rPr lang="pt-BR" dirty="0"/>
              <a:t>– Criação do CB-38, Comitê Brasileiro de Normalização Ambiental da ABNT (representante oficial do Brasil junto à ISO</a:t>
            </a:r>
            <a:r>
              <a:rPr lang="pt-BR" dirty="0" smtClean="0"/>
              <a:t>);</a:t>
            </a:r>
          </a:p>
          <a:p>
            <a:r>
              <a:rPr lang="pt-BR" dirty="0" smtClean="0"/>
              <a:t>1995 </a:t>
            </a:r>
            <a:r>
              <a:rPr lang="pt-BR" dirty="0"/>
              <a:t>– Certificação do primeiro SGA no Brasil</a:t>
            </a:r>
            <a:r>
              <a:rPr lang="pt-BR" dirty="0" smtClean="0"/>
              <a:t>;</a:t>
            </a:r>
          </a:p>
          <a:p>
            <a:r>
              <a:rPr lang="pt-BR" dirty="0" smtClean="0"/>
              <a:t>1996 </a:t>
            </a:r>
            <a:r>
              <a:rPr lang="pt-BR" dirty="0"/>
              <a:t>– Emissão da ISO e da NBR ISO (a versão atual é de 2004).</a:t>
            </a:r>
          </a:p>
        </p:txBody>
      </p:sp>
    </p:spTree>
    <p:extLst>
      <p:ext uri="{BB962C8B-B14F-4D97-AF65-F5344CB8AC3E}">
        <p14:creationId xmlns:p14="http://schemas.microsoft.com/office/powerpoint/2010/main" val="243451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Normas de Gestão Ambiental da série ISO 14000</a:t>
            </a:r>
            <a:endParaRPr lang="pt-BR" dirty="0"/>
          </a:p>
        </p:txBody>
      </p:sp>
      <p:sp>
        <p:nvSpPr>
          <p:cNvPr id="3" name="Espaço Reservado para Conteúdo 2"/>
          <p:cNvSpPr>
            <a:spLocks noGrp="1"/>
          </p:cNvSpPr>
          <p:nvPr>
            <p:ph idx="1"/>
          </p:nvPr>
        </p:nvSpPr>
        <p:spPr/>
        <p:txBody>
          <a:bodyPr/>
          <a:lstStyle/>
          <a:p>
            <a:r>
              <a:rPr lang="pt-BR" dirty="0"/>
              <a:t>NBR ISO – Sistema de Gestão Ambiental – Especificação e diretrizes para uso</a:t>
            </a:r>
            <a:r>
              <a:rPr lang="pt-BR" dirty="0" smtClean="0"/>
              <a:t>;</a:t>
            </a:r>
          </a:p>
          <a:p>
            <a:r>
              <a:rPr lang="pt-BR" dirty="0" smtClean="0"/>
              <a:t>NBR </a:t>
            </a:r>
            <a:r>
              <a:rPr lang="pt-BR" dirty="0"/>
              <a:t>ISO – Sistema de Gestão Ambiental – Diretrizes gerais sobre princípios, sistemas e técnicas de apoio</a:t>
            </a:r>
            <a:r>
              <a:rPr lang="pt-BR" dirty="0" smtClean="0"/>
              <a:t>;</a:t>
            </a:r>
          </a:p>
          <a:p>
            <a:r>
              <a:rPr lang="pt-BR" dirty="0" smtClean="0"/>
              <a:t>NBR </a:t>
            </a:r>
            <a:r>
              <a:rPr lang="pt-BR" dirty="0"/>
              <a:t>ISO – Diretrizes sobre auditorias em sistemas de gestão da qualidade e/ou ambiental – Procedimentos de auditoria.</a:t>
            </a:r>
          </a:p>
        </p:txBody>
      </p:sp>
    </p:spTree>
    <p:extLst>
      <p:ext uri="{BB962C8B-B14F-4D97-AF65-F5344CB8AC3E}">
        <p14:creationId xmlns:p14="http://schemas.microsoft.com/office/powerpoint/2010/main" val="171086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Sistema de Gestão Ambiental SGA</a:t>
            </a:r>
            <a:endParaRPr lang="pt-BR" dirty="0"/>
          </a:p>
        </p:txBody>
      </p:sp>
      <p:sp>
        <p:nvSpPr>
          <p:cNvPr id="3" name="Espaço Reservado para Conteúdo 2"/>
          <p:cNvSpPr>
            <a:spLocks noGrp="1"/>
          </p:cNvSpPr>
          <p:nvPr>
            <p:ph idx="1"/>
          </p:nvPr>
        </p:nvSpPr>
        <p:spPr/>
        <p:txBody>
          <a:bodyPr/>
          <a:lstStyle/>
          <a:p>
            <a:r>
              <a:rPr lang="pt-BR" dirty="0"/>
              <a:t>A ISO determina elementos para um Sistema de Gestão Ambiental eficaz, conciliando a “proteção ambiental” com as necessidades </a:t>
            </a:r>
            <a:r>
              <a:rPr lang="pt-BR" dirty="0" err="1"/>
              <a:t>sócio-econômicas</a:t>
            </a:r>
            <a:r>
              <a:rPr lang="pt-BR" dirty="0"/>
              <a:t> da população e da Empresa</a:t>
            </a:r>
            <a:r>
              <a:rPr lang="pt-BR" dirty="0" smtClean="0"/>
              <a:t>; </a:t>
            </a:r>
          </a:p>
          <a:p>
            <a:r>
              <a:rPr lang="pt-BR" dirty="0" smtClean="0"/>
              <a:t>Prevenção</a:t>
            </a:r>
            <a:r>
              <a:rPr lang="pt-BR" dirty="0"/>
              <a:t>, planejamento, estabelecimentos de critérios, coordenação e integração das partes, melhoria contínua e atendimento a legislação.</a:t>
            </a:r>
          </a:p>
        </p:txBody>
      </p:sp>
    </p:spTree>
    <p:extLst>
      <p:ext uri="{BB962C8B-B14F-4D97-AF65-F5344CB8AC3E}">
        <p14:creationId xmlns:p14="http://schemas.microsoft.com/office/powerpoint/2010/main" val="2485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A ISO </a:t>
            </a:r>
            <a:r>
              <a:rPr lang="pt-BR" dirty="0" smtClean="0"/>
              <a:t>14001 Determina</a:t>
            </a:r>
            <a:r>
              <a:rPr lang="pt-BR" dirty="0"/>
              <a:t>: </a:t>
            </a:r>
            <a:endParaRPr lang="pt-BR" dirty="0" smtClean="0"/>
          </a:p>
          <a:p>
            <a:r>
              <a:rPr lang="pt-BR" dirty="0" smtClean="0"/>
              <a:t>Identificar </a:t>
            </a:r>
            <a:r>
              <a:rPr lang="pt-BR" dirty="0"/>
              <a:t>a legislação aplicável aos aspectos ambientais; </a:t>
            </a:r>
            <a:endParaRPr lang="pt-BR" dirty="0" smtClean="0"/>
          </a:p>
          <a:p>
            <a:r>
              <a:rPr lang="pt-BR" dirty="0" smtClean="0"/>
              <a:t>No </a:t>
            </a:r>
            <a:r>
              <a:rPr lang="pt-BR" dirty="0"/>
              <a:t>mínimo, satisfazer a legislação e outros requisitos subscritos</a:t>
            </a:r>
            <a:r>
              <a:rPr lang="pt-BR" dirty="0" smtClean="0"/>
              <a:t>.</a:t>
            </a:r>
          </a:p>
          <a:p>
            <a:r>
              <a:rPr lang="pt-BR" dirty="0" smtClean="0"/>
              <a:t>Abrange</a:t>
            </a:r>
            <a:r>
              <a:rPr lang="pt-BR" dirty="0"/>
              <a:t>: </a:t>
            </a:r>
            <a:endParaRPr lang="pt-BR" dirty="0" smtClean="0"/>
          </a:p>
          <a:p>
            <a:r>
              <a:rPr lang="pt-BR" dirty="0" smtClean="0"/>
              <a:t>Atividades </a:t>
            </a:r>
            <a:r>
              <a:rPr lang="pt-BR" dirty="0"/>
              <a:t>produtos e serviços existentes ou propostos, ou que a organização possa exercer influência</a:t>
            </a:r>
            <a:r>
              <a:rPr lang="pt-BR" dirty="0" smtClean="0"/>
              <a:t>;</a:t>
            </a:r>
          </a:p>
          <a:p>
            <a:r>
              <a:rPr lang="pt-BR" dirty="0" smtClean="0"/>
              <a:t>Situações </a:t>
            </a:r>
            <a:r>
              <a:rPr lang="pt-BR" dirty="0"/>
              <a:t>comuns e incomuns de operação, e também incidentes, acidentes e situações potencias de emergência</a:t>
            </a:r>
          </a:p>
        </p:txBody>
      </p:sp>
    </p:spTree>
    <p:extLst>
      <p:ext uri="{BB962C8B-B14F-4D97-AF65-F5344CB8AC3E}">
        <p14:creationId xmlns:p14="http://schemas.microsoft.com/office/powerpoint/2010/main" val="321469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Definições</a:t>
            </a:r>
            <a:r>
              <a:rPr lang="pt-BR" dirty="0" smtClean="0"/>
              <a:t>: </a:t>
            </a:r>
          </a:p>
          <a:p>
            <a:r>
              <a:rPr lang="pt-BR" dirty="0" smtClean="0"/>
              <a:t>Aspecto </a:t>
            </a:r>
            <a:r>
              <a:rPr lang="pt-BR" dirty="0"/>
              <a:t>Ambiental: Elemento das atividades, produtos ou serviços de uma organização, que pode interagir com o meio ambiente</a:t>
            </a:r>
            <a:r>
              <a:rPr lang="pt-BR" dirty="0" smtClean="0"/>
              <a:t>;</a:t>
            </a:r>
          </a:p>
          <a:p>
            <a:endParaRPr lang="pt-BR" dirty="0" smtClean="0"/>
          </a:p>
          <a:p>
            <a:r>
              <a:rPr lang="pt-BR" dirty="0" smtClean="0"/>
              <a:t>Impacto </a:t>
            </a:r>
            <a:r>
              <a:rPr lang="pt-BR" dirty="0"/>
              <a:t>Ambiental: Qualquer modificação do meio ambiente, adversa ou benéfica que resulte, no todo ou em parte, das atividades, produtos ou serviços de uma organização.</a:t>
            </a:r>
          </a:p>
        </p:txBody>
      </p:sp>
    </p:spTree>
    <p:extLst>
      <p:ext uri="{BB962C8B-B14F-4D97-AF65-F5344CB8AC3E}">
        <p14:creationId xmlns:p14="http://schemas.microsoft.com/office/powerpoint/2010/main" val="58709807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1508</Words>
  <Application>Microsoft Office PowerPoint</Application>
  <PresentationFormat>Widescreen</PresentationFormat>
  <Paragraphs>70</Paragraphs>
  <Slides>40</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40</vt:i4>
      </vt:variant>
    </vt:vector>
  </HeadingPairs>
  <TitlesOfParts>
    <vt:vector size="44" baseType="lpstr">
      <vt:lpstr>Arial</vt:lpstr>
      <vt:lpstr>Calibri</vt:lpstr>
      <vt:lpstr>Calibri Light</vt:lpstr>
      <vt:lpstr>Tema do Office</vt:lpstr>
      <vt:lpstr> SISTEMA DE GESTÃO AMBIENTAL NBR ISO 14001 SISTEMA DE GESTÃO AMBIENTAL</vt:lpstr>
      <vt:lpstr>Apresentação do PowerPoint</vt:lpstr>
      <vt:lpstr>Apresentando o Sistema de gestão Ambiental - SGA</vt:lpstr>
      <vt:lpstr>Apresentação do PowerPoint</vt:lpstr>
      <vt:lpstr>Evolução do Sistema de Gestão Ambiental</vt:lpstr>
      <vt:lpstr>Normas de Gestão Ambiental da série ISO 14000</vt:lpstr>
      <vt:lpstr>Sistema de Gestão Ambiental SGA</vt:lpstr>
      <vt:lpstr>Apresentação do PowerPoint</vt:lpstr>
      <vt:lpstr>Apresentação do PowerPoint</vt:lpstr>
      <vt:lpstr>Apresentação do PowerPoint</vt:lpstr>
      <vt:lpstr>Apresentação do PowerPoint</vt:lpstr>
      <vt:lpstr> Gestão de Resíduos Sólidos  </vt:lpstr>
      <vt:lpstr>INTRODUÇÃO</vt:lpstr>
      <vt:lpstr>Apresentação do PowerPoint</vt:lpstr>
      <vt:lpstr>Apresentação do PowerPoint</vt:lpstr>
      <vt:lpstr>LEI 12.305/2010-PNRS</vt:lpstr>
      <vt:lpstr>Principais Diretrizes da lei nº 12.305/2010 – Política Nacional de Resíduos Sólidos – PNRS: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Tratamento de Resíduos Sólidos Industriais</vt:lpstr>
      <vt:lpstr>Apresentação do PowerPoint</vt:lpstr>
      <vt:lpstr>QUAL A DESTINAÇÃO DOS RESÍDUOS?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GESTÃO AMBIENTAL NBR ISO 14001:2004 SISTEMA DE GESTÃO AMBIENTAL</dc:title>
  <dc:creator>LUCIANO MELCHIORETTO</dc:creator>
  <cp:lastModifiedBy>LUCIANO MELCHIORETTO</cp:lastModifiedBy>
  <cp:revision>8</cp:revision>
  <dcterms:created xsi:type="dcterms:W3CDTF">2021-08-04T17:14:19Z</dcterms:created>
  <dcterms:modified xsi:type="dcterms:W3CDTF">2021-08-04T21:56:43Z</dcterms:modified>
</cp:coreProperties>
</file>